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8" r:id="rId1"/>
  </p:sldMasterIdLst>
  <p:sldIdLst>
    <p:sldId id="256" r:id="rId2"/>
    <p:sldId id="257" r:id="rId3"/>
    <p:sldId id="268" r:id="rId4"/>
    <p:sldId id="258" r:id="rId5"/>
    <p:sldId id="269" r:id="rId6"/>
    <p:sldId id="270" r:id="rId7"/>
    <p:sldId id="266" r:id="rId8"/>
    <p:sldId id="267" r:id="rId9"/>
    <p:sldId id="271" r:id="rId10"/>
    <p:sldId id="259" r:id="rId11"/>
    <p:sldId id="260" r:id="rId12"/>
    <p:sldId id="26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246198-DDB9-03B8-A4A4-25785E415CB5}" v="1001" dt="2019-12-11T20:46:42.018"/>
    <p1510:client id="{3DEE8A55-B966-4D29-8F19-DA25E443F989}" v="276" dt="2019-12-11T20:01:55.638"/>
    <p1510:client id="{F5283AB5-EAFF-DA20-39EB-A6BF3B6F0725}" v="3504" dt="2019-12-11T22:46:29.3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F165CA-189C-44FF-A184-D5CF2DD5845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C1A5EAD-9A1D-4C0A-86E5-0D7BA5EC768C}">
      <dgm:prSet/>
      <dgm:spPr/>
      <dgm:t>
        <a:bodyPr/>
        <a:lstStyle/>
        <a:p>
          <a:r>
            <a:rPr lang="en-US"/>
            <a:t>-Continue research and reading (particularly into micromorphology)</a:t>
          </a:r>
        </a:p>
      </dgm:t>
    </dgm:pt>
    <dgm:pt modelId="{EAA38F03-1ADA-4BE2-BF04-37C58D6F2A50}" type="parTrans" cxnId="{FE936254-C92A-4445-BD4F-E100288AFE9E}">
      <dgm:prSet/>
      <dgm:spPr/>
      <dgm:t>
        <a:bodyPr/>
        <a:lstStyle/>
        <a:p>
          <a:endParaRPr lang="en-US"/>
        </a:p>
      </dgm:t>
    </dgm:pt>
    <dgm:pt modelId="{83838B26-933B-49F1-BAB1-EE7682DA3216}" type="sibTrans" cxnId="{FE936254-C92A-4445-BD4F-E100288AFE9E}">
      <dgm:prSet/>
      <dgm:spPr/>
      <dgm:t>
        <a:bodyPr/>
        <a:lstStyle/>
        <a:p>
          <a:endParaRPr lang="en-US"/>
        </a:p>
      </dgm:t>
    </dgm:pt>
    <dgm:pt modelId="{A82D7269-0353-411A-9F8C-F04A6C65C8B8}">
      <dgm:prSet/>
      <dgm:spPr/>
      <dgm:t>
        <a:bodyPr/>
        <a:lstStyle/>
        <a:p>
          <a:r>
            <a:rPr lang="en-US"/>
            <a:t>-Find case studies for micromorphology and microscopic remains</a:t>
          </a:r>
        </a:p>
      </dgm:t>
    </dgm:pt>
    <dgm:pt modelId="{E3391EF0-D89C-4782-8013-6E41B99731BA}" type="parTrans" cxnId="{C6740933-4461-440A-A3C6-D3F42FE32433}">
      <dgm:prSet/>
      <dgm:spPr/>
      <dgm:t>
        <a:bodyPr/>
        <a:lstStyle/>
        <a:p>
          <a:endParaRPr lang="en-US"/>
        </a:p>
      </dgm:t>
    </dgm:pt>
    <dgm:pt modelId="{D1D2FDF0-1B6B-41DC-A004-F72C24BB47DD}" type="sibTrans" cxnId="{C6740933-4461-440A-A3C6-D3F42FE32433}">
      <dgm:prSet/>
      <dgm:spPr/>
      <dgm:t>
        <a:bodyPr/>
        <a:lstStyle/>
        <a:p>
          <a:endParaRPr lang="en-US"/>
        </a:p>
      </dgm:t>
    </dgm:pt>
    <dgm:pt modelId="{BC91A7ED-E862-4D7A-8EC1-9567316F253F}">
      <dgm:prSet/>
      <dgm:spPr/>
      <dgm:t>
        <a:bodyPr/>
        <a:lstStyle/>
        <a:p>
          <a:r>
            <a:rPr lang="en-US"/>
            <a:t>-Plan full structure of dissertation</a:t>
          </a:r>
        </a:p>
      </dgm:t>
    </dgm:pt>
    <dgm:pt modelId="{17655F3A-98BF-42A6-A483-7983495F636B}" type="parTrans" cxnId="{AB45C54A-AFAD-4B41-91AD-024189971685}">
      <dgm:prSet/>
      <dgm:spPr/>
      <dgm:t>
        <a:bodyPr/>
        <a:lstStyle/>
        <a:p>
          <a:endParaRPr lang="en-US"/>
        </a:p>
      </dgm:t>
    </dgm:pt>
    <dgm:pt modelId="{247C7008-A417-478C-8404-20DFD1AE935F}" type="sibTrans" cxnId="{AB45C54A-AFAD-4B41-91AD-024189971685}">
      <dgm:prSet/>
      <dgm:spPr/>
      <dgm:t>
        <a:bodyPr/>
        <a:lstStyle/>
        <a:p>
          <a:endParaRPr lang="en-US"/>
        </a:p>
      </dgm:t>
    </dgm:pt>
    <dgm:pt modelId="{BEA29397-6E12-4C17-B251-4DBEDFE6F04A}">
      <dgm:prSet/>
      <dgm:spPr/>
      <dgm:t>
        <a:bodyPr/>
        <a:lstStyle/>
        <a:p>
          <a:r>
            <a:rPr lang="en-US"/>
            <a:t>-Begin writing</a:t>
          </a:r>
        </a:p>
      </dgm:t>
    </dgm:pt>
    <dgm:pt modelId="{A0392009-3C3C-4D66-9C5C-15FD3FA2A692}" type="parTrans" cxnId="{CCE22187-97D3-4FE1-8C21-CDE33167DCDD}">
      <dgm:prSet/>
      <dgm:spPr/>
      <dgm:t>
        <a:bodyPr/>
        <a:lstStyle/>
        <a:p>
          <a:endParaRPr lang="en-US"/>
        </a:p>
      </dgm:t>
    </dgm:pt>
    <dgm:pt modelId="{48B9279F-D8C0-4DBB-8C50-99C417EF1B24}" type="sibTrans" cxnId="{CCE22187-97D3-4FE1-8C21-CDE33167DCDD}">
      <dgm:prSet/>
      <dgm:spPr/>
      <dgm:t>
        <a:bodyPr/>
        <a:lstStyle/>
        <a:p>
          <a:endParaRPr lang="en-US"/>
        </a:p>
      </dgm:t>
    </dgm:pt>
    <dgm:pt modelId="{726584EC-6DCC-4795-A7B0-4977406AF04F}" type="pres">
      <dgm:prSet presAssocID="{C4F165CA-189C-44FF-A184-D5CF2DD58451}" presName="root" presStyleCnt="0">
        <dgm:presLayoutVars>
          <dgm:dir/>
          <dgm:resizeHandles val="exact"/>
        </dgm:presLayoutVars>
      </dgm:prSet>
      <dgm:spPr/>
    </dgm:pt>
    <dgm:pt modelId="{910EB796-F593-4115-8440-BBDEEEE82A7F}" type="pres">
      <dgm:prSet presAssocID="{DC1A5EAD-9A1D-4C0A-86E5-0D7BA5EC768C}" presName="compNode" presStyleCnt="0"/>
      <dgm:spPr/>
    </dgm:pt>
    <dgm:pt modelId="{B88C0671-F467-432B-AD58-275292A2B30F}" type="pres">
      <dgm:prSet presAssocID="{DC1A5EAD-9A1D-4C0A-86E5-0D7BA5EC768C}" presName="bgRect" presStyleLbl="bgShp" presStyleIdx="0" presStyleCnt="4"/>
      <dgm:spPr/>
    </dgm:pt>
    <dgm:pt modelId="{2FA62265-B0DA-4EB0-A522-2D78F9A980E7}" type="pres">
      <dgm:prSet presAssocID="{DC1A5EAD-9A1D-4C0A-86E5-0D7BA5EC768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266E329F-0E48-4A7D-A543-E6B848289A87}" type="pres">
      <dgm:prSet presAssocID="{DC1A5EAD-9A1D-4C0A-86E5-0D7BA5EC768C}" presName="spaceRect" presStyleCnt="0"/>
      <dgm:spPr/>
    </dgm:pt>
    <dgm:pt modelId="{05058A64-35A4-4EC5-9157-BFB3700884C4}" type="pres">
      <dgm:prSet presAssocID="{DC1A5EAD-9A1D-4C0A-86E5-0D7BA5EC768C}" presName="parTx" presStyleLbl="revTx" presStyleIdx="0" presStyleCnt="4">
        <dgm:presLayoutVars>
          <dgm:chMax val="0"/>
          <dgm:chPref val="0"/>
        </dgm:presLayoutVars>
      </dgm:prSet>
      <dgm:spPr/>
    </dgm:pt>
    <dgm:pt modelId="{188DD09D-C255-41AE-8588-69F65FE8A54C}" type="pres">
      <dgm:prSet presAssocID="{83838B26-933B-49F1-BAB1-EE7682DA3216}" presName="sibTrans" presStyleCnt="0"/>
      <dgm:spPr/>
    </dgm:pt>
    <dgm:pt modelId="{A6AA4AD3-093B-4543-AA25-B6792EB03EAF}" type="pres">
      <dgm:prSet presAssocID="{A82D7269-0353-411A-9F8C-F04A6C65C8B8}" presName="compNode" presStyleCnt="0"/>
      <dgm:spPr/>
    </dgm:pt>
    <dgm:pt modelId="{491C0CF0-7741-4495-B0BD-D60F0A53522F}" type="pres">
      <dgm:prSet presAssocID="{A82D7269-0353-411A-9F8C-F04A6C65C8B8}" presName="bgRect" presStyleLbl="bgShp" presStyleIdx="1" presStyleCnt="4"/>
      <dgm:spPr/>
    </dgm:pt>
    <dgm:pt modelId="{6560B83D-55FD-441B-9D02-E2BB44DB4C30}" type="pres">
      <dgm:prSet presAssocID="{A82D7269-0353-411A-9F8C-F04A6C65C8B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8433F226-99AE-44BE-9D59-5105625D75F9}" type="pres">
      <dgm:prSet presAssocID="{A82D7269-0353-411A-9F8C-F04A6C65C8B8}" presName="spaceRect" presStyleCnt="0"/>
      <dgm:spPr/>
    </dgm:pt>
    <dgm:pt modelId="{79950F19-D0A5-4F37-BF2F-F4257A3499EB}" type="pres">
      <dgm:prSet presAssocID="{A82D7269-0353-411A-9F8C-F04A6C65C8B8}" presName="parTx" presStyleLbl="revTx" presStyleIdx="1" presStyleCnt="4">
        <dgm:presLayoutVars>
          <dgm:chMax val="0"/>
          <dgm:chPref val="0"/>
        </dgm:presLayoutVars>
      </dgm:prSet>
      <dgm:spPr/>
    </dgm:pt>
    <dgm:pt modelId="{3368C28D-BB20-49EA-8437-7CE9CA5CAFD8}" type="pres">
      <dgm:prSet presAssocID="{D1D2FDF0-1B6B-41DC-A004-F72C24BB47DD}" presName="sibTrans" presStyleCnt="0"/>
      <dgm:spPr/>
    </dgm:pt>
    <dgm:pt modelId="{C09757E0-A947-407B-8F95-871F4D561B42}" type="pres">
      <dgm:prSet presAssocID="{BC91A7ED-E862-4D7A-8EC1-9567316F253F}" presName="compNode" presStyleCnt="0"/>
      <dgm:spPr/>
    </dgm:pt>
    <dgm:pt modelId="{BA32E455-CF37-407D-98D0-82D9DE009BFF}" type="pres">
      <dgm:prSet presAssocID="{BC91A7ED-E862-4D7A-8EC1-9567316F253F}" presName="bgRect" presStyleLbl="bgShp" presStyleIdx="2" presStyleCnt="4"/>
      <dgm:spPr/>
    </dgm:pt>
    <dgm:pt modelId="{293563B7-D44C-4BB8-B553-29AD68870DFA}" type="pres">
      <dgm:prSet presAssocID="{BC91A7ED-E862-4D7A-8EC1-9567316F253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57EB73A7-271D-46D3-AF1F-EACB9AF60458}" type="pres">
      <dgm:prSet presAssocID="{BC91A7ED-E862-4D7A-8EC1-9567316F253F}" presName="spaceRect" presStyleCnt="0"/>
      <dgm:spPr/>
    </dgm:pt>
    <dgm:pt modelId="{8CECB3C1-513A-46B2-BDEB-0C6B3080280D}" type="pres">
      <dgm:prSet presAssocID="{BC91A7ED-E862-4D7A-8EC1-9567316F253F}" presName="parTx" presStyleLbl="revTx" presStyleIdx="2" presStyleCnt="4">
        <dgm:presLayoutVars>
          <dgm:chMax val="0"/>
          <dgm:chPref val="0"/>
        </dgm:presLayoutVars>
      </dgm:prSet>
      <dgm:spPr/>
    </dgm:pt>
    <dgm:pt modelId="{CDB4D804-4A9E-4131-9F8C-D9CFF25AD342}" type="pres">
      <dgm:prSet presAssocID="{247C7008-A417-478C-8404-20DFD1AE935F}" presName="sibTrans" presStyleCnt="0"/>
      <dgm:spPr/>
    </dgm:pt>
    <dgm:pt modelId="{93B4EE5C-D3C1-41FE-AE42-DA8A58DA724E}" type="pres">
      <dgm:prSet presAssocID="{BEA29397-6E12-4C17-B251-4DBEDFE6F04A}" presName="compNode" presStyleCnt="0"/>
      <dgm:spPr/>
    </dgm:pt>
    <dgm:pt modelId="{D72F650C-F388-491A-980F-8DF7EBAF4484}" type="pres">
      <dgm:prSet presAssocID="{BEA29397-6E12-4C17-B251-4DBEDFE6F04A}" presName="bgRect" presStyleLbl="bgShp" presStyleIdx="3" presStyleCnt="4"/>
      <dgm:spPr/>
    </dgm:pt>
    <dgm:pt modelId="{AF7ED319-F157-4FC0-BAF9-12D8686E9579}" type="pres">
      <dgm:prSet presAssocID="{BEA29397-6E12-4C17-B251-4DBEDFE6F04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44547F9F-ACEE-4E41-8161-0F6FE8A5F187}" type="pres">
      <dgm:prSet presAssocID="{BEA29397-6E12-4C17-B251-4DBEDFE6F04A}" presName="spaceRect" presStyleCnt="0"/>
      <dgm:spPr/>
    </dgm:pt>
    <dgm:pt modelId="{95A357F7-D888-46A0-8B9C-BD83FE30B350}" type="pres">
      <dgm:prSet presAssocID="{BEA29397-6E12-4C17-B251-4DBEDFE6F04A}" presName="parTx" presStyleLbl="revTx" presStyleIdx="3" presStyleCnt="4">
        <dgm:presLayoutVars>
          <dgm:chMax val="0"/>
          <dgm:chPref val="0"/>
        </dgm:presLayoutVars>
      </dgm:prSet>
      <dgm:spPr/>
    </dgm:pt>
  </dgm:ptLst>
  <dgm:cxnLst>
    <dgm:cxn modelId="{C6740933-4461-440A-A3C6-D3F42FE32433}" srcId="{C4F165CA-189C-44FF-A184-D5CF2DD58451}" destId="{A82D7269-0353-411A-9F8C-F04A6C65C8B8}" srcOrd="1" destOrd="0" parTransId="{E3391EF0-D89C-4782-8013-6E41B99731BA}" sibTransId="{D1D2FDF0-1B6B-41DC-A004-F72C24BB47DD}"/>
    <dgm:cxn modelId="{C3BBAE5B-5446-4214-8534-0C4645F3C0CC}" type="presOf" srcId="{C4F165CA-189C-44FF-A184-D5CF2DD58451}" destId="{726584EC-6DCC-4795-A7B0-4977406AF04F}" srcOrd="0" destOrd="0" presId="urn:microsoft.com/office/officeart/2018/2/layout/IconVerticalSolidList"/>
    <dgm:cxn modelId="{AB45C54A-AFAD-4B41-91AD-024189971685}" srcId="{C4F165CA-189C-44FF-A184-D5CF2DD58451}" destId="{BC91A7ED-E862-4D7A-8EC1-9567316F253F}" srcOrd="2" destOrd="0" parTransId="{17655F3A-98BF-42A6-A483-7983495F636B}" sibTransId="{247C7008-A417-478C-8404-20DFD1AE935F}"/>
    <dgm:cxn modelId="{FE936254-C92A-4445-BD4F-E100288AFE9E}" srcId="{C4F165CA-189C-44FF-A184-D5CF2DD58451}" destId="{DC1A5EAD-9A1D-4C0A-86E5-0D7BA5EC768C}" srcOrd="0" destOrd="0" parTransId="{EAA38F03-1ADA-4BE2-BF04-37C58D6F2A50}" sibTransId="{83838B26-933B-49F1-BAB1-EE7682DA3216}"/>
    <dgm:cxn modelId="{CCE22187-97D3-4FE1-8C21-CDE33167DCDD}" srcId="{C4F165CA-189C-44FF-A184-D5CF2DD58451}" destId="{BEA29397-6E12-4C17-B251-4DBEDFE6F04A}" srcOrd="3" destOrd="0" parTransId="{A0392009-3C3C-4D66-9C5C-15FD3FA2A692}" sibTransId="{48B9279F-D8C0-4DBB-8C50-99C417EF1B24}"/>
    <dgm:cxn modelId="{2E312492-FB06-4127-87B0-60F3F9663219}" type="presOf" srcId="{A82D7269-0353-411A-9F8C-F04A6C65C8B8}" destId="{79950F19-D0A5-4F37-BF2F-F4257A3499EB}" srcOrd="0" destOrd="0" presId="urn:microsoft.com/office/officeart/2018/2/layout/IconVerticalSolidList"/>
    <dgm:cxn modelId="{83C915EC-89D1-4072-8F41-41534B861E3E}" type="presOf" srcId="{DC1A5EAD-9A1D-4C0A-86E5-0D7BA5EC768C}" destId="{05058A64-35A4-4EC5-9157-BFB3700884C4}" srcOrd="0" destOrd="0" presId="urn:microsoft.com/office/officeart/2018/2/layout/IconVerticalSolidList"/>
    <dgm:cxn modelId="{21A880EF-5786-435B-BF18-F3C8B08F59DA}" type="presOf" srcId="{BC91A7ED-E862-4D7A-8EC1-9567316F253F}" destId="{8CECB3C1-513A-46B2-BDEB-0C6B3080280D}" srcOrd="0" destOrd="0" presId="urn:microsoft.com/office/officeart/2018/2/layout/IconVerticalSolidList"/>
    <dgm:cxn modelId="{67472AF4-78C6-4BB9-8349-466AF284DBF0}" type="presOf" srcId="{BEA29397-6E12-4C17-B251-4DBEDFE6F04A}" destId="{95A357F7-D888-46A0-8B9C-BD83FE30B350}" srcOrd="0" destOrd="0" presId="urn:microsoft.com/office/officeart/2018/2/layout/IconVerticalSolidList"/>
    <dgm:cxn modelId="{CCFF052D-3BF5-4A3B-9736-8C4A3204CD48}" type="presParOf" srcId="{726584EC-6DCC-4795-A7B0-4977406AF04F}" destId="{910EB796-F593-4115-8440-BBDEEEE82A7F}" srcOrd="0" destOrd="0" presId="urn:microsoft.com/office/officeart/2018/2/layout/IconVerticalSolidList"/>
    <dgm:cxn modelId="{5F285D36-199A-4097-8BD4-67DB5AEA0DAF}" type="presParOf" srcId="{910EB796-F593-4115-8440-BBDEEEE82A7F}" destId="{B88C0671-F467-432B-AD58-275292A2B30F}" srcOrd="0" destOrd="0" presId="urn:microsoft.com/office/officeart/2018/2/layout/IconVerticalSolidList"/>
    <dgm:cxn modelId="{371A953C-71FB-4084-9CDA-6E1D38C61F59}" type="presParOf" srcId="{910EB796-F593-4115-8440-BBDEEEE82A7F}" destId="{2FA62265-B0DA-4EB0-A522-2D78F9A980E7}" srcOrd="1" destOrd="0" presId="urn:microsoft.com/office/officeart/2018/2/layout/IconVerticalSolidList"/>
    <dgm:cxn modelId="{C813DE89-2781-451E-A196-3AA5B38A167B}" type="presParOf" srcId="{910EB796-F593-4115-8440-BBDEEEE82A7F}" destId="{266E329F-0E48-4A7D-A543-E6B848289A87}" srcOrd="2" destOrd="0" presId="urn:microsoft.com/office/officeart/2018/2/layout/IconVerticalSolidList"/>
    <dgm:cxn modelId="{F29D0BCF-DCCB-4639-BCE4-2953A0CB13BB}" type="presParOf" srcId="{910EB796-F593-4115-8440-BBDEEEE82A7F}" destId="{05058A64-35A4-4EC5-9157-BFB3700884C4}" srcOrd="3" destOrd="0" presId="urn:microsoft.com/office/officeart/2018/2/layout/IconVerticalSolidList"/>
    <dgm:cxn modelId="{CF126CD6-9141-4ABA-8834-BAA60B9C4F7F}" type="presParOf" srcId="{726584EC-6DCC-4795-A7B0-4977406AF04F}" destId="{188DD09D-C255-41AE-8588-69F65FE8A54C}" srcOrd="1" destOrd="0" presId="urn:microsoft.com/office/officeart/2018/2/layout/IconVerticalSolidList"/>
    <dgm:cxn modelId="{1A16AE5D-5872-4F9F-B220-B6C51C83B47E}" type="presParOf" srcId="{726584EC-6DCC-4795-A7B0-4977406AF04F}" destId="{A6AA4AD3-093B-4543-AA25-B6792EB03EAF}" srcOrd="2" destOrd="0" presId="urn:microsoft.com/office/officeart/2018/2/layout/IconVerticalSolidList"/>
    <dgm:cxn modelId="{95623A8D-6EAB-47F8-B5D4-04D12F672C8D}" type="presParOf" srcId="{A6AA4AD3-093B-4543-AA25-B6792EB03EAF}" destId="{491C0CF0-7741-4495-B0BD-D60F0A53522F}" srcOrd="0" destOrd="0" presId="urn:microsoft.com/office/officeart/2018/2/layout/IconVerticalSolidList"/>
    <dgm:cxn modelId="{901CD829-62B5-4306-8BB8-AF082A3446A3}" type="presParOf" srcId="{A6AA4AD3-093B-4543-AA25-B6792EB03EAF}" destId="{6560B83D-55FD-441B-9D02-E2BB44DB4C30}" srcOrd="1" destOrd="0" presId="urn:microsoft.com/office/officeart/2018/2/layout/IconVerticalSolidList"/>
    <dgm:cxn modelId="{9D3D66D3-8C95-4079-8CB7-65C062743441}" type="presParOf" srcId="{A6AA4AD3-093B-4543-AA25-B6792EB03EAF}" destId="{8433F226-99AE-44BE-9D59-5105625D75F9}" srcOrd="2" destOrd="0" presId="urn:microsoft.com/office/officeart/2018/2/layout/IconVerticalSolidList"/>
    <dgm:cxn modelId="{1884DF61-9FC2-417C-B32A-A4774463935E}" type="presParOf" srcId="{A6AA4AD3-093B-4543-AA25-B6792EB03EAF}" destId="{79950F19-D0A5-4F37-BF2F-F4257A3499EB}" srcOrd="3" destOrd="0" presId="urn:microsoft.com/office/officeart/2018/2/layout/IconVerticalSolidList"/>
    <dgm:cxn modelId="{4E7C25C6-3896-4E42-A519-1F4F1BA045DD}" type="presParOf" srcId="{726584EC-6DCC-4795-A7B0-4977406AF04F}" destId="{3368C28D-BB20-49EA-8437-7CE9CA5CAFD8}" srcOrd="3" destOrd="0" presId="urn:microsoft.com/office/officeart/2018/2/layout/IconVerticalSolidList"/>
    <dgm:cxn modelId="{7B525CF7-F9A4-4B06-8250-838CB74FE318}" type="presParOf" srcId="{726584EC-6DCC-4795-A7B0-4977406AF04F}" destId="{C09757E0-A947-407B-8F95-871F4D561B42}" srcOrd="4" destOrd="0" presId="urn:microsoft.com/office/officeart/2018/2/layout/IconVerticalSolidList"/>
    <dgm:cxn modelId="{7F04C889-6B80-47C1-AA69-33201C3BC7DC}" type="presParOf" srcId="{C09757E0-A947-407B-8F95-871F4D561B42}" destId="{BA32E455-CF37-407D-98D0-82D9DE009BFF}" srcOrd="0" destOrd="0" presId="urn:microsoft.com/office/officeart/2018/2/layout/IconVerticalSolidList"/>
    <dgm:cxn modelId="{FD1BE3F9-4D06-4423-AF11-72D5A73CB609}" type="presParOf" srcId="{C09757E0-A947-407B-8F95-871F4D561B42}" destId="{293563B7-D44C-4BB8-B553-29AD68870DFA}" srcOrd="1" destOrd="0" presId="urn:microsoft.com/office/officeart/2018/2/layout/IconVerticalSolidList"/>
    <dgm:cxn modelId="{ECEC2A42-FD3F-4905-AB28-B04F642A5530}" type="presParOf" srcId="{C09757E0-A947-407B-8F95-871F4D561B42}" destId="{57EB73A7-271D-46D3-AF1F-EACB9AF60458}" srcOrd="2" destOrd="0" presId="urn:microsoft.com/office/officeart/2018/2/layout/IconVerticalSolidList"/>
    <dgm:cxn modelId="{248EF6C7-5385-43A3-B03C-2E8C0294D45F}" type="presParOf" srcId="{C09757E0-A947-407B-8F95-871F4D561B42}" destId="{8CECB3C1-513A-46B2-BDEB-0C6B3080280D}" srcOrd="3" destOrd="0" presId="urn:microsoft.com/office/officeart/2018/2/layout/IconVerticalSolidList"/>
    <dgm:cxn modelId="{38E4578B-BFB4-4694-9A52-805570665EDE}" type="presParOf" srcId="{726584EC-6DCC-4795-A7B0-4977406AF04F}" destId="{CDB4D804-4A9E-4131-9F8C-D9CFF25AD342}" srcOrd="5" destOrd="0" presId="urn:microsoft.com/office/officeart/2018/2/layout/IconVerticalSolidList"/>
    <dgm:cxn modelId="{EE835AB4-8621-4A9B-89D2-22322FE90B10}" type="presParOf" srcId="{726584EC-6DCC-4795-A7B0-4977406AF04F}" destId="{93B4EE5C-D3C1-41FE-AE42-DA8A58DA724E}" srcOrd="6" destOrd="0" presId="urn:microsoft.com/office/officeart/2018/2/layout/IconVerticalSolidList"/>
    <dgm:cxn modelId="{4C4CDABC-D32F-4FAF-AE97-245BB643E784}" type="presParOf" srcId="{93B4EE5C-D3C1-41FE-AE42-DA8A58DA724E}" destId="{D72F650C-F388-491A-980F-8DF7EBAF4484}" srcOrd="0" destOrd="0" presId="urn:microsoft.com/office/officeart/2018/2/layout/IconVerticalSolidList"/>
    <dgm:cxn modelId="{9814DFBD-6F97-4A25-AFD1-CD2DEA463637}" type="presParOf" srcId="{93B4EE5C-D3C1-41FE-AE42-DA8A58DA724E}" destId="{AF7ED319-F157-4FC0-BAF9-12D8686E9579}" srcOrd="1" destOrd="0" presId="urn:microsoft.com/office/officeart/2018/2/layout/IconVerticalSolidList"/>
    <dgm:cxn modelId="{DE9B5DE6-B87D-4D59-9DA2-B7D303D421AB}" type="presParOf" srcId="{93B4EE5C-D3C1-41FE-AE42-DA8A58DA724E}" destId="{44547F9F-ACEE-4E41-8161-0F6FE8A5F187}" srcOrd="2" destOrd="0" presId="urn:microsoft.com/office/officeart/2018/2/layout/IconVerticalSolidList"/>
    <dgm:cxn modelId="{83F41C49-D259-4702-8C81-3FC705D376CA}" type="presParOf" srcId="{93B4EE5C-D3C1-41FE-AE42-DA8A58DA724E}" destId="{95A357F7-D888-46A0-8B9C-BD83FE30B35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8C0671-F467-432B-AD58-275292A2B30F}">
      <dsp:nvSpPr>
        <dsp:cNvPr id="0" name=""/>
        <dsp:cNvSpPr/>
      </dsp:nvSpPr>
      <dsp:spPr>
        <a:xfrm>
          <a:off x="0" y="2042"/>
          <a:ext cx="6656769" cy="1035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A62265-B0DA-4EB0-A522-2D78F9A980E7}">
      <dsp:nvSpPr>
        <dsp:cNvPr id="0" name=""/>
        <dsp:cNvSpPr/>
      </dsp:nvSpPr>
      <dsp:spPr>
        <a:xfrm>
          <a:off x="313143" y="234959"/>
          <a:ext cx="569351" cy="5693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058A64-35A4-4EC5-9157-BFB3700884C4}">
      <dsp:nvSpPr>
        <dsp:cNvPr id="0" name=""/>
        <dsp:cNvSpPr/>
      </dsp:nvSpPr>
      <dsp:spPr>
        <a:xfrm>
          <a:off x="1195638" y="2042"/>
          <a:ext cx="5461130" cy="1035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7" tIns="109557" rIns="109557" bIns="109557" numCol="1" spcCol="1270" anchor="ctr" anchorCtr="0">
          <a:noAutofit/>
        </a:bodyPr>
        <a:lstStyle/>
        <a:p>
          <a:pPr marL="0" lvl="0" indent="0" algn="l" defTabSz="977900">
            <a:lnSpc>
              <a:spcPct val="90000"/>
            </a:lnSpc>
            <a:spcBef>
              <a:spcPct val="0"/>
            </a:spcBef>
            <a:spcAft>
              <a:spcPct val="35000"/>
            </a:spcAft>
            <a:buNone/>
          </a:pPr>
          <a:r>
            <a:rPr lang="en-US" sz="2200" kern="1200"/>
            <a:t>-Continue research and reading (particularly into micromorphology)</a:t>
          </a:r>
        </a:p>
      </dsp:txBody>
      <dsp:txXfrm>
        <a:off x="1195638" y="2042"/>
        <a:ext cx="5461130" cy="1035185"/>
      </dsp:txXfrm>
    </dsp:sp>
    <dsp:sp modelId="{491C0CF0-7741-4495-B0BD-D60F0A53522F}">
      <dsp:nvSpPr>
        <dsp:cNvPr id="0" name=""/>
        <dsp:cNvSpPr/>
      </dsp:nvSpPr>
      <dsp:spPr>
        <a:xfrm>
          <a:off x="0" y="1296024"/>
          <a:ext cx="6656769" cy="1035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60B83D-55FD-441B-9D02-E2BB44DB4C30}">
      <dsp:nvSpPr>
        <dsp:cNvPr id="0" name=""/>
        <dsp:cNvSpPr/>
      </dsp:nvSpPr>
      <dsp:spPr>
        <a:xfrm>
          <a:off x="313143" y="1528940"/>
          <a:ext cx="569351" cy="5693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950F19-D0A5-4F37-BF2F-F4257A3499EB}">
      <dsp:nvSpPr>
        <dsp:cNvPr id="0" name=""/>
        <dsp:cNvSpPr/>
      </dsp:nvSpPr>
      <dsp:spPr>
        <a:xfrm>
          <a:off x="1195638" y="1296024"/>
          <a:ext cx="5461130" cy="1035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7" tIns="109557" rIns="109557" bIns="109557" numCol="1" spcCol="1270" anchor="ctr" anchorCtr="0">
          <a:noAutofit/>
        </a:bodyPr>
        <a:lstStyle/>
        <a:p>
          <a:pPr marL="0" lvl="0" indent="0" algn="l" defTabSz="977900">
            <a:lnSpc>
              <a:spcPct val="90000"/>
            </a:lnSpc>
            <a:spcBef>
              <a:spcPct val="0"/>
            </a:spcBef>
            <a:spcAft>
              <a:spcPct val="35000"/>
            </a:spcAft>
            <a:buNone/>
          </a:pPr>
          <a:r>
            <a:rPr lang="en-US" sz="2200" kern="1200"/>
            <a:t>-Find case studies for micromorphology and microscopic remains</a:t>
          </a:r>
        </a:p>
      </dsp:txBody>
      <dsp:txXfrm>
        <a:off x="1195638" y="1296024"/>
        <a:ext cx="5461130" cy="1035185"/>
      </dsp:txXfrm>
    </dsp:sp>
    <dsp:sp modelId="{BA32E455-CF37-407D-98D0-82D9DE009BFF}">
      <dsp:nvSpPr>
        <dsp:cNvPr id="0" name=""/>
        <dsp:cNvSpPr/>
      </dsp:nvSpPr>
      <dsp:spPr>
        <a:xfrm>
          <a:off x="0" y="2590005"/>
          <a:ext cx="6656769" cy="1035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3563B7-D44C-4BB8-B553-29AD68870DFA}">
      <dsp:nvSpPr>
        <dsp:cNvPr id="0" name=""/>
        <dsp:cNvSpPr/>
      </dsp:nvSpPr>
      <dsp:spPr>
        <a:xfrm>
          <a:off x="313143" y="2822922"/>
          <a:ext cx="569351" cy="5693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CECB3C1-513A-46B2-BDEB-0C6B3080280D}">
      <dsp:nvSpPr>
        <dsp:cNvPr id="0" name=""/>
        <dsp:cNvSpPr/>
      </dsp:nvSpPr>
      <dsp:spPr>
        <a:xfrm>
          <a:off x="1195638" y="2590005"/>
          <a:ext cx="5461130" cy="1035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7" tIns="109557" rIns="109557" bIns="109557" numCol="1" spcCol="1270" anchor="ctr" anchorCtr="0">
          <a:noAutofit/>
        </a:bodyPr>
        <a:lstStyle/>
        <a:p>
          <a:pPr marL="0" lvl="0" indent="0" algn="l" defTabSz="977900">
            <a:lnSpc>
              <a:spcPct val="90000"/>
            </a:lnSpc>
            <a:spcBef>
              <a:spcPct val="0"/>
            </a:spcBef>
            <a:spcAft>
              <a:spcPct val="35000"/>
            </a:spcAft>
            <a:buNone/>
          </a:pPr>
          <a:r>
            <a:rPr lang="en-US" sz="2200" kern="1200"/>
            <a:t>-Plan full structure of dissertation</a:t>
          </a:r>
        </a:p>
      </dsp:txBody>
      <dsp:txXfrm>
        <a:off x="1195638" y="2590005"/>
        <a:ext cx="5461130" cy="1035185"/>
      </dsp:txXfrm>
    </dsp:sp>
    <dsp:sp modelId="{D72F650C-F388-491A-980F-8DF7EBAF4484}">
      <dsp:nvSpPr>
        <dsp:cNvPr id="0" name=""/>
        <dsp:cNvSpPr/>
      </dsp:nvSpPr>
      <dsp:spPr>
        <a:xfrm>
          <a:off x="0" y="3883987"/>
          <a:ext cx="6656769" cy="1035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7ED319-F157-4FC0-BAF9-12D8686E9579}">
      <dsp:nvSpPr>
        <dsp:cNvPr id="0" name=""/>
        <dsp:cNvSpPr/>
      </dsp:nvSpPr>
      <dsp:spPr>
        <a:xfrm>
          <a:off x="313143" y="4116903"/>
          <a:ext cx="569351" cy="5693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5A357F7-D888-46A0-8B9C-BD83FE30B350}">
      <dsp:nvSpPr>
        <dsp:cNvPr id="0" name=""/>
        <dsp:cNvSpPr/>
      </dsp:nvSpPr>
      <dsp:spPr>
        <a:xfrm>
          <a:off x="1195638" y="3883987"/>
          <a:ext cx="5461130" cy="1035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7" tIns="109557" rIns="109557" bIns="109557" numCol="1" spcCol="1270" anchor="ctr" anchorCtr="0">
          <a:noAutofit/>
        </a:bodyPr>
        <a:lstStyle/>
        <a:p>
          <a:pPr marL="0" lvl="0" indent="0" algn="l" defTabSz="977900">
            <a:lnSpc>
              <a:spcPct val="90000"/>
            </a:lnSpc>
            <a:spcBef>
              <a:spcPct val="0"/>
            </a:spcBef>
            <a:spcAft>
              <a:spcPct val="35000"/>
            </a:spcAft>
            <a:buNone/>
          </a:pPr>
          <a:r>
            <a:rPr lang="en-US" sz="2200" kern="1200"/>
            <a:t>-Begin writing</a:t>
          </a:r>
        </a:p>
      </dsp:txBody>
      <dsp:txXfrm>
        <a:off x="1195638" y="3883987"/>
        <a:ext cx="5461130" cy="103518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35554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76034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49932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12/11/2019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805330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97663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81687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19941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12/11/2019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687644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67828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31078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849952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883083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707642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358528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33142456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748992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12/11/2019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90292939"/>
      </p:ext>
    </p:extLst>
  </p:cSld>
  <p:clrMap bg1="dk1" tx1="lt1" bg2="dk2" tx2="lt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 id="2147483820" r:id="rId12"/>
    <p:sldLayoutId id="2147483821" r:id="rId13"/>
    <p:sldLayoutId id="2147483822" r:id="rId14"/>
    <p:sldLayoutId id="2147483823" r:id="rId15"/>
    <p:sldLayoutId id="214748382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5B10B-FE37-4058-9B81-DAC6AD9951E2}"/>
              </a:ext>
            </a:extLst>
          </p:cNvPr>
          <p:cNvSpPr>
            <a:spLocks noGrp="1"/>
          </p:cNvSpPr>
          <p:nvPr>
            <p:ph type="ctrTitle"/>
          </p:nvPr>
        </p:nvSpPr>
        <p:spPr/>
        <p:txBody>
          <a:bodyPr/>
          <a:lstStyle/>
          <a:p>
            <a:r>
              <a:rPr lang="en-US" dirty="0">
                <a:cs typeface="Calibri Light"/>
              </a:rPr>
              <a:t>Micro-environmental </a:t>
            </a:r>
            <a:r>
              <a:rPr lang="en-US">
                <a:cs typeface="Calibri Light"/>
              </a:rPr>
              <a:t>archaeology Dissertation</a:t>
            </a:r>
            <a:endParaRPr lang="en-US" dirty="0">
              <a:cs typeface="Calibri Light"/>
            </a:endParaRPr>
          </a:p>
        </p:txBody>
      </p:sp>
      <p:sp>
        <p:nvSpPr>
          <p:cNvPr id="3" name="Subtitle 2">
            <a:extLst>
              <a:ext uri="{FF2B5EF4-FFF2-40B4-BE49-F238E27FC236}">
                <a16:creationId xmlns:a16="http://schemas.microsoft.com/office/drawing/2014/main" id="{F20959C1-2A45-4050-ACD2-60A28D9B9301}"/>
              </a:ext>
            </a:extLst>
          </p:cNvPr>
          <p:cNvSpPr>
            <a:spLocks noGrp="1"/>
          </p:cNvSpPr>
          <p:nvPr>
            <p:ph type="subTitle" idx="1"/>
          </p:nvPr>
        </p:nvSpPr>
        <p:spPr/>
        <p:txBody>
          <a:bodyPr>
            <a:normAutofit lnSpcReduction="10000"/>
          </a:bodyPr>
          <a:lstStyle/>
          <a:p>
            <a:r>
              <a:rPr lang="en-US"/>
              <a:t>Ewan Davis</a:t>
            </a:r>
          </a:p>
          <a:p>
            <a:r>
              <a:rPr lang="en-US"/>
              <a:t>1700626</a:t>
            </a:r>
            <a:endParaRPr lang="en-US" dirty="0"/>
          </a:p>
          <a:p>
            <a:r>
              <a:rPr lang="en-US"/>
              <a:t>2019</a:t>
            </a:r>
            <a:endParaRPr lang="en-US" dirty="0"/>
          </a:p>
        </p:txBody>
      </p:sp>
    </p:spTree>
    <p:extLst>
      <p:ext uri="{BB962C8B-B14F-4D97-AF65-F5344CB8AC3E}">
        <p14:creationId xmlns:p14="http://schemas.microsoft.com/office/powerpoint/2010/main" val="2873096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8C7BCF2-9254-495D-8120-F4C32A172F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A300F88-100F-497A-94AF-634DA690BC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0FF989CC-A02B-4B8A-946E-E477291629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F3460194-35A9-4C0D-BB74-CA8B24E06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CC31FCA4-2862-4AAF-8345-EF05E4E34E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6D40B2E4-0C94-4F89-B149-F9B0AB7A7D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DB16AFCB-50B7-4346-ABC6-3A8C5D02D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8356DF69-976D-4483-99D0-DBBD1C0544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5DDB3B9F-0EE7-417C-A3F1-D8F2F2C6F7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A2CDDF67-D03A-4E88-8BF9-0B44B61A89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8AA7EFCE-40F3-4772-874E-436BE0FA0B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AD7B00D-5FD9-4606-AD04-A942163F4766}"/>
              </a:ext>
            </a:extLst>
          </p:cNvPr>
          <p:cNvSpPr>
            <a:spLocks noGrp="1"/>
          </p:cNvSpPr>
          <p:nvPr>
            <p:ph type="title"/>
          </p:nvPr>
        </p:nvSpPr>
        <p:spPr>
          <a:xfrm>
            <a:off x="677334" y="609600"/>
            <a:ext cx="8596668" cy="1320800"/>
          </a:xfrm>
        </p:spPr>
        <p:txBody>
          <a:bodyPr>
            <a:normAutofit/>
          </a:bodyPr>
          <a:lstStyle/>
          <a:p>
            <a:r>
              <a:rPr lang="en-US">
                <a:cs typeface="Calibri Light"/>
              </a:rPr>
              <a:t>Overview</a:t>
            </a:r>
            <a:endParaRPr lang="en-US" dirty="0">
              <a:cs typeface="Calibri Light"/>
            </a:endParaRPr>
          </a:p>
        </p:txBody>
      </p:sp>
      <p:sp>
        <p:nvSpPr>
          <p:cNvPr id="3" name="Content Placeholder 2">
            <a:extLst>
              <a:ext uri="{FF2B5EF4-FFF2-40B4-BE49-F238E27FC236}">
                <a16:creationId xmlns:a16="http://schemas.microsoft.com/office/drawing/2014/main" id="{097DE21E-5079-4364-9900-E90E72247EA0}"/>
              </a:ext>
            </a:extLst>
          </p:cNvPr>
          <p:cNvSpPr>
            <a:spLocks noGrp="1"/>
          </p:cNvSpPr>
          <p:nvPr>
            <p:ph idx="1"/>
          </p:nvPr>
        </p:nvSpPr>
        <p:spPr>
          <a:xfrm>
            <a:off x="677334" y="2160589"/>
            <a:ext cx="8596668" cy="3880773"/>
          </a:xfrm>
        </p:spPr>
        <p:txBody>
          <a:bodyPr vert="horz" lIns="91440" tIns="45720" rIns="91440" bIns="45720" rtlCol="0">
            <a:normAutofit/>
          </a:bodyPr>
          <a:lstStyle/>
          <a:p>
            <a:pPr marL="0" indent="0">
              <a:buNone/>
            </a:pPr>
            <a:r>
              <a:rPr lang="en-US" dirty="0"/>
              <a:t>The scope of my dissertation has expanded since my proposal. Instead of just covering pollen analysis, I want to cover the full range of micro-environmental analysis methods available to us as archaeologists. </a:t>
            </a:r>
            <a:endParaRPr lang="en-US"/>
          </a:p>
          <a:p>
            <a:pPr marL="0" indent="0">
              <a:buNone/>
            </a:pPr>
            <a:r>
              <a:rPr lang="en-US" dirty="0"/>
              <a:t>I want to take my subject area of the north east of England during the Viking age and use it to show how micro-environmental evidence can be used to examine different areas of archaeology. </a:t>
            </a:r>
          </a:p>
          <a:p>
            <a:pPr marL="0" indent="0">
              <a:buNone/>
            </a:pPr>
            <a:r>
              <a:rPr lang="en-US" dirty="0"/>
              <a:t>I also want to compare the different methods and critically analyze when different methods of micro-environmental analysis are appropriate.</a:t>
            </a:r>
          </a:p>
          <a:p>
            <a:pPr marL="0" indent="0">
              <a:buNone/>
            </a:pPr>
            <a:endParaRPr lang="en-US" dirty="0"/>
          </a:p>
        </p:txBody>
      </p:sp>
    </p:spTree>
    <p:extLst>
      <p:ext uri="{BB962C8B-B14F-4D97-AF65-F5344CB8AC3E}">
        <p14:creationId xmlns:p14="http://schemas.microsoft.com/office/powerpoint/2010/main" val="2460185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E3A6A76-AE5D-49AE-9D49-90C0F1548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58CA4BE6-D87B-4FBC-B31F-59A357888E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72B4405F-76DE-4AC0-BD1D-A96966E67C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6E603F4-830C-41C8-B190-EA5DFBE86B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0DDBA0B-366F-4C69-9019-2C8C6C8D42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0077DE17-D75F-4B3D-9E90-E86CC11EA4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89AD7005-6B7A-4354-A09D-400392A4A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DC9F611A-FF73-46B5-BC7E-CDA5B160B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00D7998D-5B0F-47DC-A960-32F6B971D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6E50126A-F4B3-45DC-AE8D-1050D57955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6B74BB4-4C3B-46A1-80F1-D68D320012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6DC69A65-C5F5-4818-8AE4-7BDEC091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4E1486DE-10CC-4A04-95BB-849D3882CF54}"/>
              </a:ext>
            </a:extLst>
          </p:cNvPr>
          <p:cNvSpPr>
            <a:spLocks noGrp="1"/>
          </p:cNvSpPr>
          <p:nvPr>
            <p:ph type="title"/>
          </p:nvPr>
        </p:nvSpPr>
        <p:spPr>
          <a:xfrm>
            <a:off x="677334" y="609600"/>
            <a:ext cx="8596668" cy="1320800"/>
          </a:xfrm>
        </p:spPr>
        <p:txBody>
          <a:bodyPr>
            <a:normAutofit/>
          </a:bodyPr>
          <a:lstStyle/>
          <a:p>
            <a:r>
              <a:rPr lang="en-US">
                <a:solidFill>
                  <a:srgbClr val="FFFFFF"/>
                </a:solidFill>
              </a:rPr>
              <a:t>New Research question</a:t>
            </a:r>
          </a:p>
        </p:txBody>
      </p:sp>
      <p:sp>
        <p:nvSpPr>
          <p:cNvPr id="3" name="Content Placeholder 2">
            <a:extLst>
              <a:ext uri="{FF2B5EF4-FFF2-40B4-BE49-F238E27FC236}">
                <a16:creationId xmlns:a16="http://schemas.microsoft.com/office/drawing/2014/main" id="{F431361D-A848-414F-96B2-8B588C512D23}"/>
              </a:ext>
            </a:extLst>
          </p:cNvPr>
          <p:cNvSpPr>
            <a:spLocks noGrp="1"/>
          </p:cNvSpPr>
          <p:nvPr>
            <p:ph idx="1"/>
          </p:nvPr>
        </p:nvSpPr>
        <p:spPr>
          <a:xfrm>
            <a:off x="677334" y="2160589"/>
            <a:ext cx="8596668" cy="3880773"/>
          </a:xfrm>
        </p:spPr>
        <p:txBody>
          <a:bodyPr vert="horz" lIns="91440" tIns="45720" rIns="91440" bIns="45720" rtlCol="0">
            <a:normAutofit/>
          </a:bodyPr>
          <a:lstStyle/>
          <a:p>
            <a:pPr marL="0" indent="0">
              <a:buNone/>
            </a:pPr>
            <a:r>
              <a:rPr lang="en-US">
                <a:solidFill>
                  <a:srgbClr val="FFFFFF"/>
                </a:solidFill>
              </a:rPr>
              <a:t>Main Objective:</a:t>
            </a:r>
          </a:p>
          <a:p>
            <a:pPr marL="0" indent="0">
              <a:buNone/>
            </a:pPr>
            <a:r>
              <a:rPr lang="en-US">
                <a:solidFill>
                  <a:srgbClr val="FFFFFF"/>
                </a:solidFill>
              </a:rPr>
              <a:t>How can micro-environmental evidence be used by archaeologists to examine periods of change?</a:t>
            </a:r>
          </a:p>
          <a:p>
            <a:pPr marL="0" indent="0">
              <a:buNone/>
            </a:pPr>
            <a:endParaRPr lang="en-US">
              <a:solidFill>
                <a:srgbClr val="FFFFFF"/>
              </a:solidFill>
            </a:endParaRPr>
          </a:p>
          <a:p>
            <a:pPr marL="0" indent="0">
              <a:buNone/>
            </a:pPr>
            <a:r>
              <a:rPr lang="en-US">
                <a:solidFill>
                  <a:srgbClr val="FFFFFF"/>
                </a:solidFill>
              </a:rPr>
              <a:t>Secondary:</a:t>
            </a:r>
          </a:p>
          <a:p>
            <a:pPr marL="0" indent="0">
              <a:buNone/>
            </a:pPr>
            <a:r>
              <a:rPr lang="en-US">
                <a:solidFill>
                  <a:srgbClr val="FFFFFF"/>
                </a:solidFill>
              </a:rPr>
              <a:t>How did Norse settlement in the north-east of england between 800-1100 CE affect agrarian culture and landuse?</a:t>
            </a:r>
          </a:p>
        </p:txBody>
      </p:sp>
    </p:spTree>
    <p:extLst>
      <p:ext uri="{BB962C8B-B14F-4D97-AF65-F5344CB8AC3E}">
        <p14:creationId xmlns:p14="http://schemas.microsoft.com/office/powerpoint/2010/main" val="2707008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E3A6A76-AE5D-49AE-9D49-90C0F1548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58CA4BE6-D87B-4FBC-B31F-59A357888E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72B4405F-76DE-4AC0-BD1D-A96966E67C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6E603F4-830C-41C8-B190-EA5DFBE86B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0DDBA0B-366F-4C69-9019-2C8C6C8D42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0077DE17-D75F-4B3D-9E90-E86CC11EA4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89AD7005-6B7A-4354-A09D-400392A4A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DC9F611A-FF73-46B5-BC7E-CDA5B160B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00D7998D-5B0F-47DC-A960-32F6B971D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6E50126A-F4B3-45DC-AE8D-1050D57955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6B74BB4-4C3B-46A1-80F1-D68D320012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6DC69A65-C5F5-4818-8AE4-7BDEC091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4AD07389-B0BB-4E3B-873D-3223E089E24B}"/>
              </a:ext>
            </a:extLst>
          </p:cNvPr>
          <p:cNvSpPr>
            <a:spLocks noGrp="1"/>
          </p:cNvSpPr>
          <p:nvPr>
            <p:ph type="title"/>
          </p:nvPr>
        </p:nvSpPr>
        <p:spPr>
          <a:xfrm>
            <a:off x="677334" y="609600"/>
            <a:ext cx="8596668" cy="1320800"/>
          </a:xfrm>
        </p:spPr>
        <p:txBody>
          <a:bodyPr>
            <a:normAutofit/>
          </a:bodyPr>
          <a:lstStyle/>
          <a:p>
            <a:r>
              <a:rPr lang="en-US">
                <a:solidFill>
                  <a:srgbClr val="FFFFFF"/>
                </a:solidFill>
                <a:cs typeface="Calibri Light"/>
              </a:rPr>
              <a:t>Planned Structure</a:t>
            </a:r>
          </a:p>
        </p:txBody>
      </p:sp>
      <p:sp>
        <p:nvSpPr>
          <p:cNvPr id="3" name="Content Placeholder 2">
            <a:extLst>
              <a:ext uri="{FF2B5EF4-FFF2-40B4-BE49-F238E27FC236}">
                <a16:creationId xmlns:a16="http://schemas.microsoft.com/office/drawing/2014/main" id="{6FE23142-061D-4718-911C-8376A135D03F}"/>
              </a:ext>
            </a:extLst>
          </p:cNvPr>
          <p:cNvSpPr>
            <a:spLocks noGrp="1"/>
          </p:cNvSpPr>
          <p:nvPr>
            <p:ph idx="1"/>
          </p:nvPr>
        </p:nvSpPr>
        <p:spPr>
          <a:xfrm>
            <a:off x="677334" y="2160589"/>
            <a:ext cx="8596668" cy="3880773"/>
          </a:xfrm>
        </p:spPr>
        <p:txBody>
          <a:bodyPr vert="horz" lIns="91440" tIns="45720" rIns="91440" bIns="45720" rtlCol="0" anchor="t">
            <a:normAutofit/>
          </a:bodyPr>
          <a:lstStyle/>
          <a:p>
            <a:pPr marL="0" indent="0">
              <a:buNone/>
            </a:pPr>
            <a:r>
              <a:rPr lang="en-US">
                <a:solidFill>
                  <a:srgbClr val="FFFFFF"/>
                </a:solidFill>
              </a:rPr>
              <a:t>In my dissertation I plan to study 3 different fields or methods of analysis and </a:t>
            </a:r>
            <a:r>
              <a:rPr lang="en-US" dirty="0">
                <a:solidFill>
                  <a:srgbClr val="FFFFFF"/>
                </a:solidFill>
              </a:rPr>
              <a:t>their usage in archaeology. So far, I have planned to include;</a:t>
            </a:r>
          </a:p>
          <a:p>
            <a:pPr marL="0" indent="0">
              <a:buNone/>
            </a:pPr>
            <a:r>
              <a:rPr lang="en-US">
                <a:solidFill>
                  <a:srgbClr val="FFFFFF"/>
                </a:solidFill>
              </a:rPr>
              <a:t>         -Pollen (Palynology)</a:t>
            </a:r>
          </a:p>
          <a:p>
            <a:pPr marL="0" indent="0">
              <a:buNone/>
            </a:pPr>
            <a:r>
              <a:rPr lang="en-US">
                <a:solidFill>
                  <a:srgbClr val="FFFFFF"/>
                </a:solidFill>
              </a:rPr>
              <a:t>         -Microscopic remains (Insects, Mollusks, Phytoliths)</a:t>
            </a:r>
          </a:p>
          <a:p>
            <a:pPr marL="0" indent="0">
              <a:buNone/>
            </a:pPr>
            <a:r>
              <a:rPr lang="en-US">
                <a:solidFill>
                  <a:srgbClr val="FFFFFF"/>
                </a:solidFill>
              </a:rPr>
              <a:t>         -Micromorphology and soils</a:t>
            </a:r>
          </a:p>
          <a:p>
            <a:pPr marL="0" indent="0">
              <a:buNone/>
            </a:pPr>
            <a:endParaRPr lang="en-US">
              <a:solidFill>
                <a:srgbClr val="FFFFFF"/>
              </a:solidFill>
            </a:endParaRPr>
          </a:p>
          <a:p>
            <a:pPr marL="0" indent="0">
              <a:buNone/>
            </a:pPr>
            <a:r>
              <a:rPr lang="en-US">
                <a:solidFill>
                  <a:srgbClr val="FFFFFF"/>
                </a:solidFill>
              </a:rPr>
              <a:t>I want to associate a site with each of these methods and use them as case studies to critically evaluate the use of the particular method.</a:t>
            </a:r>
          </a:p>
          <a:p>
            <a:pPr marL="0" indent="0">
              <a:buNone/>
            </a:pPr>
            <a:endParaRPr lang="en-US">
              <a:solidFill>
                <a:srgbClr val="FFFFFF"/>
              </a:solidFill>
            </a:endParaRPr>
          </a:p>
        </p:txBody>
      </p:sp>
    </p:spTree>
    <p:extLst>
      <p:ext uri="{BB962C8B-B14F-4D97-AF65-F5344CB8AC3E}">
        <p14:creationId xmlns:p14="http://schemas.microsoft.com/office/powerpoint/2010/main" val="315822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9">
            <a:extLst>
              <a:ext uri="{FF2B5EF4-FFF2-40B4-BE49-F238E27FC236}">
                <a16:creationId xmlns:a16="http://schemas.microsoft.com/office/drawing/2014/main" id="{702EF214-B007-4771-8985-A3041E8F6E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E2BF9CC7-88C9-4BDF-845E-2BB24ADD06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B3BDFA9-3CAC-42FD-97D5-4F4FEF5E4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B4B9049-A2D4-40FE-A49C-70450D125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43DE6DC5-6433-482B-970E-3FCDDA394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5C409EFF-FE08-4B90-9C93-B11960F26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9B247D5D-6A57-4E15-B30F-EF614BEA0C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B3DE0615-51F9-4436-BC6F-8B37603C0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687DCF6E-0DB3-4AB1-9CD0-A726BDAE3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1230C3CB-B359-4E08-8158-239721515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1C28B691-36C0-43DF-BA92-BBDFA8451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2" name="Rectangle 2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Isosceles Triangle 2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AADEF4BE-6A23-468D-AE2F-CEE44BD87864}"/>
              </a:ext>
            </a:extLst>
          </p:cNvPr>
          <p:cNvSpPr>
            <a:spLocks noGrp="1"/>
          </p:cNvSpPr>
          <p:nvPr>
            <p:ph type="title"/>
          </p:nvPr>
        </p:nvSpPr>
        <p:spPr>
          <a:xfrm>
            <a:off x="673754" y="643467"/>
            <a:ext cx="4203045" cy="1375608"/>
          </a:xfrm>
        </p:spPr>
        <p:txBody>
          <a:bodyPr vert="horz" lIns="91440" tIns="45720" rIns="91440" bIns="45720" rtlCol="0" anchor="ctr">
            <a:normAutofit/>
          </a:bodyPr>
          <a:lstStyle/>
          <a:p>
            <a:r>
              <a:rPr lang="en-US">
                <a:ea typeface="+mj-lt"/>
                <a:cs typeface="+mj-lt"/>
              </a:rPr>
              <a:t>Pollen Analysis (Palynology)</a:t>
            </a:r>
          </a:p>
        </p:txBody>
      </p:sp>
      <p:sp>
        <p:nvSpPr>
          <p:cNvPr id="4" name="Content Placeholder 3">
            <a:extLst>
              <a:ext uri="{FF2B5EF4-FFF2-40B4-BE49-F238E27FC236}">
                <a16:creationId xmlns:a16="http://schemas.microsoft.com/office/drawing/2014/main" id="{6DCE9BF7-80BE-4DDF-84D0-312F0CB887E0}"/>
              </a:ext>
            </a:extLst>
          </p:cNvPr>
          <p:cNvSpPr>
            <a:spLocks noGrp="1"/>
          </p:cNvSpPr>
          <p:nvPr>
            <p:ph sz="half" idx="2"/>
          </p:nvPr>
        </p:nvSpPr>
        <p:spPr>
          <a:xfrm>
            <a:off x="673754" y="2160590"/>
            <a:ext cx="3973943" cy="3440110"/>
          </a:xfrm>
        </p:spPr>
        <p:txBody>
          <a:bodyPr vert="horz" lIns="91440" tIns="45720" rIns="91440" bIns="45720" rtlCol="0" anchor="t">
            <a:normAutofit lnSpcReduction="10000"/>
          </a:bodyPr>
          <a:lstStyle/>
          <a:p>
            <a:pPr marL="0" indent="0">
              <a:buNone/>
            </a:pPr>
            <a:r>
              <a:rPr lang="en-US" dirty="0">
                <a:solidFill>
                  <a:schemeClr val="bg1"/>
                </a:solidFill>
                <a:ea typeface="+mn-lt"/>
                <a:cs typeface="+mn-lt"/>
              </a:rPr>
              <a:t>Pollen analysis or palynology is the </a:t>
            </a:r>
            <a:r>
              <a:rPr lang="en-US">
                <a:solidFill>
                  <a:schemeClr val="bg1"/>
                </a:solidFill>
                <a:ea typeface="+mn-lt"/>
                <a:cs typeface="+mn-lt"/>
              </a:rPr>
              <a:t>study of the pollen or spores of </a:t>
            </a:r>
            <a:r>
              <a:rPr lang="en-US" dirty="0">
                <a:solidFill>
                  <a:schemeClr val="bg1"/>
                </a:solidFill>
                <a:ea typeface="+mn-lt"/>
                <a:cs typeface="+mn-lt"/>
              </a:rPr>
              <a:t>plants, which often survive long after the origional plant has died. Palynology is used by archaeologists to study landscape usage over very long periods of time. By studying the percentage of any particular plant species within a pollen sample or spectra, and comparing this to later samples, we can examine how landscape and plant usage has changed over time.</a:t>
            </a:r>
            <a:endParaRPr lang="en-US" dirty="0">
              <a:solidFill>
                <a:schemeClr val="bg1"/>
              </a:solidFill>
            </a:endParaRPr>
          </a:p>
        </p:txBody>
      </p:sp>
      <p:pic>
        <p:nvPicPr>
          <p:cNvPr id="5" name="Picture 5" descr="A close up of a logo&#10;&#10;Description generated with very high confidence">
            <a:extLst>
              <a:ext uri="{FF2B5EF4-FFF2-40B4-BE49-F238E27FC236}">
                <a16:creationId xmlns:a16="http://schemas.microsoft.com/office/drawing/2014/main" id="{CAB48663-58A9-49C4-BC63-DECD1280EC29}"/>
              </a:ext>
            </a:extLst>
          </p:cNvPr>
          <p:cNvPicPr>
            <a:picLocks noGrp="1" noChangeAspect="1"/>
          </p:cNvPicPr>
          <p:nvPr>
            <p:ph sz="half" idx="1"/>
          </p:nvPr>
        </p:nvPicPr>
        <p:blipFill>
          <a:blip r:embed="rId2"/>
          <a:stretch>
            <a:fillRect/>
          </a:stretch>
        </p:blipFill>
        <p:spPr>
          <a:xfrm>
            <a:off x="6096001" y="1005297"/>
            <a:ext cx="5143500" cy="4834890"/>
          </a:xfrm>
          <a:prstGeom prst="rect">
            <a:avLst/>
          </a:prstGeom>
        </p:spPr>
      </p:pic>
      <p:sp>
        <p:nvSpPr>
          <p:cNvPr id="28" name="Isosceles Triangle 2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567507249"/>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7BCC29-13F8-4623-B00C-AA0C4F79BA3A}"/>
              </a:ext>
            </a:extLst>
          </p:cNvPr>
          <p:cNvSpPr>
            <a:spLocks noGrp="1"/>
          </p:cNvSpPr>
          <p:nvPr>
            <p:ph type="title"/>
          </p:nvPr>
        </p:nvSpPr>
        <p:spPr>
          <a:xfrm>
            <a:off x="1333502" y="609600"/>
            <a:ext cx="8596668" cy="1320800"/>
          </a:xfrm>
        </p:spPr>
        <p:txBody>
          <a:bodyPr>
            <a:normAutofit/>
          </a:bodyPr>
          <a:lstStyle/>
          <a:p>
            <a:r>
              <a:rPr lang="en-US"/>
              <a:t>Pollen analysis sites</a:t>
            </a:r>
            <a:endParaRPr lang="en-US" dirty="0"/>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6782B1B-9961-4CDD-8E30-3C322B6F7AC3}"/>
              </a:ext>
            </a:extLst>
          </p:cNvPr>
          <p:cNvSpPr>
            <a:spLocks noGrp="1"/>
          </p:cNvSpPr>
          <p:nvPr>
            <p:ph idx="1"/>
          </p:nvPr>
        </p:nvSpPr>
        <p:spPr>
          <a:xfrm>
            <a:off x="1333502" y="2160589"/>
            <a:ext cx="8596668" cy="3880773"/>
          </a:xfrm>
        </p:spPr>
        <p:txBody>
          <a:bodyPr vert="horz" lIns="91440" tIns="45720" rIns="91440" bIns="45720" rtlCol="0" anchor="t">
            <a:normAutofit/>
          </a:bodyPr>
          <a:lstStyle/>
          <a:p>
            <a:pPr marL="0" indent="0">
              <a:buNone/>
            </a:pPr>
            <a:r>
              <a:rPr lang="en-US" dirty="0"/>
              <a:t>Pollen only survives into the archaeological record under certain conditions. Pollen can decay or be consumed by bacteria in environments rich in oxygen. Pollen survives best in anoxic environments, often at the bottom of rivers and lakes. As such this limits the number of sites where pollen can be used. As such, </a:t>
            </a:r>
            <a:r>
              <a:rPr lang="en-US"/>
              <a:t>much of my data for pollen comes from; </a:t>
            </a:r>
            <a:endParaRPr lang="en-US" dirty="0"/>
          </a:p>
          <a:p>
            <a:pPr marL="0" indent="0">
              <a:buNone/>
            </a:pPr>
            <a:r>
              <a:rPr lang="en-US"/>
              <a:t>- The University of Durham's </a:t>
            </a:r>
            <a:r>
              <a:rPr lang="en-US" dirty="0">
                <a:ea typeface="+mn-lt"/>
                <a:cs typeface="+mn-lt"/>
              </a:rPr>
              <a:t>The Swale - Ure Washlands survey and pollen data from Killerby Hall (2008)</a:t>
            </a:r>
            <a:endParaRPr lang="en-US" dirty="0"/>
          </a:p>
          <a:p>
            <a:pPr marL="0" indent="0">
              <a:buNone/>
            </a:pPr>
            <a:r>
              <a:rPr lang="en-US"/>
              <a:t>- James Greig's and Sue Colledge's Pollen analysis at Kingspool, Stafford (1989)</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71521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411E5-7C79-4E63-913C-D792E1A19F40}"/>
              </a:ext>
            </a:extLst>
          </p:cNvPr>
          <p:cNvSpPr>
            <a:spLocks noGrp="1"/>
          </p:cNvSpPr>
          <p:nvPr>
            <p:ph type="title"/>
          </p:nvPr>
        </p:nvSpPr>
        <p:spPr>
          <a:xfrm>
            <a:off x="5536734" y="609600"/>
            <a:ext cx="3737268" cy="1320800"/>
          </a:xfrm>
        </p:spPr>
        <p:txBody>
          <a:bodyPr>
            <a:normAutofit/>
          </a:bodyPr>
          <a:lstStyle/>
          <a:p>
            <a:r>
              <a:rPr lang="en-US"/>
              <a:t>Microscopic remains</a:t>
            </a:r>
          </a:p>
        </p:txBody>
      </p:sp>
      <p:sp>
        <p:nvSpPr>
          <p:cNvPr id="3" name="Content Placeholder 2">
            <a:extLst>
              <a:ext uri="{FF2B5EF4-FFF2-40B4-BE49-F238E27FC236}">
                <a16:creationId xmlns:a16="http://schemas.microsoft.com/office/drawing/2014/main" id="{CA4B70B6-3446-4151-A37D-32A8D37EE90A}"/>
              </a:ext>
            </a:extLst>
          </p:cNvPr>
          <p:cNvSpPr>
            <a:spLocks noGrp="1"/>
          </p:cNvSpPr>
          <p:nvPr>
            <p:ph idx="1"/>
          </p:nvPr>
        </p:nvSpPr>
        <p:spPr>
          <a:xfrm>
            <a:off x="5209563" y="2160589"/>
            <a:ext cx="4064439" cy="3880773"/>
          </a:xfrm>
        </p:spPr>
        <p:txBody>
          <a:bodyPr vert="horz" lIns="91440" tIns="45720" rIns="91440" bIns="45720" rtlCol="0">
            <a:normAutofit/>
          </a:bodyPr>
          <a:lstStyle/>
          <a:p>
            <a:pPr marL="0" indent="0">
              <a:buNone/>
            </a:pPr>
            <a:r>
              <a:rPr lang="en-US" dirty="0"/>
              <a:t>Even the microscopic remains of human interactions can inform us about the past. Microscopic remains can include plant fossils (phytoliths), Insect remains, seed remains, or microscopic charcoal. Many of these types of remains can tell us about the particular environment and climate of a site/region, but they can also </a:t>
            </a:r>
            <a:r>
              <a:rPr lang="en-US"/>
              <a:t>show us landscape use and agricultural practices. </a:t>
            </a:r>
            <a:endParaRPr lang="en-US" dirty="0"/>
          </a:p>
        </p:txBody>
      </p:sp>
      <p:pic>
        <p:nvPicPr>
          <p:cNvPr id="4" name="Picture 4" descr="A picture containing table, different, group, small&#10;&#10;Description generated with very high confidence">
            <a:extLst>
              <a:ext uri="{FF2B5EF4-FFF2-40B4-BE49-F238E27FC236}">
                <a16:creationId xmlns:a16="http://schemas.microsoft.com/office/drawing/2014/main" id="{9A6F18DD-C128-4022-A2DA-9362AAE96219}"/>
              </a:ext>
            </a:extLst>
          </p:cNvPr>
          <p:cNvPicPr>
            <a:picLocks noChangeAspect="1"/>
          </p:cNvPicPr>
          <p:nvPr/>
        </p:nvPicPr>
        <p:blipFill rotWithShape="1">
          <a:blip r:embed="rId2"/>
          <a:srcRect l="29800" r="32538"/>
          <a:stretch/>
        </p:blipFill>
        <p:spPr>
          <a:xfrm>
            <a:off x="20" y="-1"/>
            <a:ext cx="5394940" cy="6858001"/>
          </a:xfrm>
          <a:custGeom>
            <a:avLst/>
            <a:gdLst>
              <a:gd name="connsiteX0" fmla="*/ 842596 w 5394960"/>
              <a:gd name="connsiteY0" fmla="*/ 0 h 6858000"/>
              <a:gd name="connsiteX1" fmla="*/ 5394960 w 5394960"/>
              <a:gd name="connsiteY1" fmla="*/ 0 h 6858000"/>
              <a:gd name="connsiteX2" fmla="*/ 5394960 w 5394960"/>
              <a:gd name="connsiteY2" fmla="*/ 21851 h 6858000"/>
              <a:gd name="connsiteX3" fmla="*/ 4365943 w 5394960"/>
              <a:gd name="connsiteY3" fmla="*/ 6858000 h 6858000"/>
              <a:gd name="connsiteX4" fmla="*/ 0 w 5394960"/>
              <a:gd name="connsiteY4" fmla="*/ 6858000 h 6858000"/>
              <a:gd name="connsiteX5" fmla="*/ 0 w 5394960"/>
              <a:gd name="connsiteY5" fmla="*/ 566615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4"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070004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A picture containing outdoor, person, cake, photo&#10;&#10;Description generated with very high confidence">
            <a:extLst>
              <a:ext uri="{FF2B5EF4-FFF2-40B4-BE49-F238E27FC236}">
                <a16:creationId xmlns:a16="http://schemas.microsoft.com/office/drawing/2014/main" id="{C9351FD2-27A9-415E-8CEA-0CA7ABF98FCC}"/>
              </a:ext>
            </a:extLst>
          </p:cNvPr>
          <p:cNvPicPr>
            <a:picLocks noChangeAspect="1"/>
          </p:cNvPicPr>
          <p:nvPr/>
        </p:nvPicPr>
        <p:blipFill rotWithShape="1">
          <a:blip r:embed="rId2"/>
          <a:srcRect l="4094" r="21107" b="-3"/>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1AE24C4-A99E-4A33-BF7B-89F83F767555}"/>
              </a:ext>
            </a:extLst>
          </p:cNvPr>
          <p:cNvSpPr>
            <a:spLocks noGrp="1"/>
          </p:cNvSpPr>
          <p:nvPr>
            <p:ph type="title"/>
          </p:nvPr>
        </p:nvSpPr>
        <p:spPr>
          <a:xfrm>
            <a:off x="677333" y="609600"/>
            <a:ext cx="3851123" cy="1320800"/>
          </a:xfrm>
        </p:spPr>
        <p:txBody>
          <a:bodyPr>
            <a:normAutofit/>
          </a:bodyPr>
          <a:lstStyle/>
          <a:p>
            <a:r>
              <a:rPr lang="en-US"/>
              <a:t>Micromorphology</a:t>
            </a:r>
          </a:p>
        </p:txBody>
      </p:sp>
      <p:sp>
        <p:nvSpPr>
          <p:cNvPr id="3" name="Content Placeholder 2">
            <a:extLst>
              <a:ext uri="{FF2B5EF4-FFF2-40B4-BE49-F238E27FC236}">
                <a16:creationId xmlns:a16="http://schemas.microsoft.com/office/drawing/2014/main" id="{11E53081-E3AE-4C2A-A942-40A4FF73823E}"/>
              </a:ext>
            </a:extLst>
          </p:cNvPr>
          <p:cNvSpPr>
            <a:spLocks noGrp="1"/>
          </p:cNvSpPr>
          <p:nvPr>
            <p:ph idx="1"/>
          </p:nvPr>
        </p:nvSpPr>
        <p:spPr>
          <a:xfrm>
            <a:off x="677334" y="2160589"/>
            <a:ext cx="3851122" cy="3880773"/>
          </a:xfrm>
        </p:spPr>
        <p:txBody>
          <a:bodyPr vert="horz" lIns="91440" tIns="45720" rIns="91440" bIns="45720" rtlCol="0" anchor="t">
            <a:normAutofit/>
          </a:bodyPr>
          <a:lstStyle/>
          <a:p>
            <a:pPr marL="0" indent="0">
              <a:buNone/>
            </a:pPr>
            <a:r>
              <a:rPr lang="en-US" dirty="0"/>
              <a:t>Micromorphology is the use of prepared samples to examine the components of a sediment and their composition and structure. Micromorphology is one of the best ways we have to look at the minute detail of site formation, microstratigraphy, and landscape processes and usage. It is also an exellent method of recovering </a:t>
            </a:r>
            <a:r>
              <a:rPr lang="en-US"/>
              <a:t>microscopic remains.</a:t>
            </a:r>
          </a:p>
        </p:txBody>
      </p:sp>
      <p:cxnSp>
        <p:nvCxnSpPr>
          <p:cNvPr id="34"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35"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3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752656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E3A6A76-AE5D-49AE-9D49-90C0F1548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58CA4BE6-D87B-4FBC-B31F-59A357888E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72B4405F-76DE-4AC0-BD1D-A96966E67C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6E603F4-830C-41C8-B190-EA5DFBE86B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0DDBA0B-366F-4C69-9019-2C8C6C8D42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0077DE17-D75F-4B3D-9E90-E86CC11EA4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89AD7005-6B7A-4354-A09D-400392A4A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DC9F611A-FF73-46B5-BC7E-CDA5B160B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00D7998D-5B0F-47DC-A960-32F6B971D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6E50126A-F4B3-45DC-AE8D-1050D57955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6B74BB4-4C3B-46A1-80F1-D68D320012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6DC69A65-C5F5-4818-8AE4-7BDEC091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54E5217B-387F-4BFB-BCA4-D4F25CDD55CE}"/>
              </a:ext>
            </a:extLst>
          </p:cNvPr>
          <p:cNvSpPr>
            <a:spLocks noGrp="1"/>
          </p:cNvSpPr>
          <p:nvPr>
            <p:ph type="title"/>
          </p:nvPr>
        </p:nvSpPr>
        <p:spPr>
          <a:xfrm>
            <a:off x="677334" y="609600"/>
            <a:ext cx="8596668" cy="1320800"/>
          </a:xfrm>
        </p:spPr>
        <p:txBody>
          <a:bodyPr>
            <a:normAutofit/>
          </a:bodyPr>
          <a:lstStyle/>
          <a:p>
            <a:r>
              <a:rPr lang="en-US">
                <a:solidFill>
                  <a:srgbClr val="FFFFFF"/>
                </a:solidFill>
              </a:rPr>
              <a:t>Placing my research into the discourse</a:t>
            </a:r>
          </a:p>
        </p:txBody>
      </p:sp>
      <p:sp>
        <p:nvSpPr>
          <p:cNvPr id="3" name="Content Placeholder 2">
            <a:extLst>
              <a:ext uri="{FF2B5EF4-FFF2-40B4-BE49-F238E27FC236}">
                <a16:creationId xmlns:a16="http://schemas.microsoft.com/office/drawing/2014/main" id="{2A27922F-55B6-4037-9EF4-9F582ACC60FA}"/>
              </a:ext>
            </a:extLst>
          </p:cNvPr>
          <p:cNvSpPr>
            <a:spLocks noGrp="1"/>
          </p:cNvSpPr>
          <p:nvPr>
            <p:ph idx="1"/>
          </p:nvPr>
        </p:nvSpPr>
        <p:spPr>
          <a:xfrm>
            <a:off x="677334" y="2160589"/>
            <a:ext cx="8596668" cy="3880773"/>
          </a:xfrm>
        </p:spPr>
        <p:txBody>
          <a:bodyPr vert="horz" lIns="91440" tIns="45720" rIns="91440" bIns="45720" rtlCol="0">
            <a:normAutofit/>
          </a:bodyPr>
          <a:lstStyle/>
          <a:p>
            <a:pPr marL="0" indent="0">
              <a:buNone/>
            </a:pPr>
            <a:r>
              <a:rPr lang="en-US">
                <a:solidFill>
                  <a:srgbClr val="FFFFFF"/>
                </a:solidFill>
              </a:rPr>
              <a:t>To best make use of my research and data, and to properly critically analyze techniques, I need to place my research within a discourse. For my particular study it is the discourse of environmental archaeology, but I am also going to be heavily defined by the discourses of the wider field of archaeological sciences. </a:t>
            </a:r>
          </a:p>
          <a:p>
            <a:pPr marL="0" indent="0">
              <a:buNone/>
            </a:pPr>
            <a:r>
              <a:rPr lang="en-US">
                <a:solidFill>
                  <a:srgbClr val="FFFFFF"/>
                </a:solidFill>
              </a:rPr>
              <a:t>When writing about each technique or analysis I will first place them within the wider discourse and discuss the current discussions within the sub-field of that particular study. </a:t>
            </a:r>
          </a:p>
        </p:txBody>
      </p:sp>
    </p:spTree>
    <p:extLst>
      <p:ext uri="{BB962C8B-B14F-4D97-AF65-F5344CB8AC3E}">
        <p14:creationId xmlns:p14="http://schemas.microsoft.com/office/powerpoint/2010/main" val="33662305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B078A3B-A50B-4720-9FC5-5A988FAC8D45}"/>
              </a:ext>
            </a:extLst>
          </p:cNvPr>
          <p:cNvSpPr>
            <a:spLocks noGrp="1"/>
          </p:cNvSpPr>
          <p:nvPr>
            <p:ph type="title"/>
          </p:nvPr>
        </p:nvSpPr>
        <p:spPr>
          <a:xfrm>
            <a:off x="643467" y="816638"/>
            <a:ext cx="3367359" cy="5224724"/>
          </a:xfrm>
        </p:spPr>
        <p:txBody>
          <a:bodyPr anchor="ctr">
            <a:normAutofit/>
          </a:bodyPr>
          <a:lstStyle/>
          <a:p>
            <a:r>
              <a:rPr lang="en-US" dirty="0">
                <a:cs typeface="Calibri Light"/>
              </a:rPr>
              <a:t>What I have done so far</a:t>
            </a:r>
            <a:endParaRPr lang="en-US" dirty="0"/>
          </a:p>
        </p:txBody>
      </p:sp>
      <p:sp>
        <p:nvSpPr>
          <p:cNvPr id="3" name="Content Placeholder 2">
            <a:extLst>
              <a:ext uri="{FF2B5EF4-FFF2-40B4-BE49-F238E27FC236}">
                <a16:creationId xmlns:a16="http://schemas.microsoft.com/office/drawing/2014/main" id="{EB523285-CE33-436C-9CBA-4CCFA9CD67F3}"/>
              </a:ext>
            </a:extLst>
          </p:cNvPr>
          <p:cNvSpPr>
            <a:spLocks noGrp="1"/>
          </p:cNvSpPr>
          <p:nvPr>
            <p:ph idx="1"/>
          </p:nvPr>
        </p:nvSpPr>
        <p:spPr>
          <a:xfrm>
            <a:off x="4654295" y="816638"/>
            <a:ext cx="4619706" cy="5224724"/>
          </a:xfrm>
        </p:spPr>
        <p:txBody>
          <a:bodyPr vert="horz" lIns="91440" tIns="45720" rIns="91440" bIns="45720" rtlCol="0" anchor="ctr">
            <a:normAutofit/>
          </a:bodyPr>
          <a:lstStyle/>
          <a:p>
            <a:pPr marL="0" indent="0">
              <a:lnSpc>
                <a:spcPct val="90000"/>
              </a:lnSpc>
              <a:buNone/>
            </a:pPr>
            <a:r>
              <a:rPr lang="en-US" dirty="0"/>
              <a:t>Most of my research so far has been into pollen analysis, as I perviously planned for pollen to form the entirety of my dissertation. This is why I have sites for pollen analysis but still need to find case studies for the usage of the other two </a:t>
            </a:r>
            <a:r>
              <a:rPr lang="en-US"/>
              <a:t>methods.</a:t>
            </a:r>
          </a:p>
          <a:p>
            <a:pPr marL="0" indent="0">
              <a:lnSpc>
                <a:spcPct val="90000"/>
              </a:lnSpc>
              <a:buNone/>
            </a:pPr>
            <a:r>
              <a:rPr lang="en-US" dirty="0"/>
              <a:t>Much of my reading has come from either textbooks or edited collections, with Environmental archaeology: principles and practice by Dena F Dincauze and People, Plants, and Landscape: studies in paleoethnobotany by Krisen J. </a:t>
            </a:r>
            <a:r>
              <a:rPr lang="en-US"/>
              <a:t>Gremillion .et al, being particularly useful texts.</a:t>
            </a:r>
          </a:p>
          <a:p>
            <a:pPr marL="0" indent="0">
              <a:lnSpc>
                <a:spcPct val="90000"/>
              </a:lnSpc>
              <a:buNone/>
            </a:pPr>
            <a:r>
              <a:rPr lang="en-US"/>
              <a:t>Due to the nature of the block system I </a:t>
            </a:r>
            <a:r>
              <a:rPr lang="en-US" dirty="0"/>
              <a:t>have not been able to fully dedicate much time to my dissertation yet, however I have blocks 4 and 5 off to work on </a:t>
            </a:r>
            <a:r>
              <a:rPr lang="en-US"/>
              <a:t>my diss. </a:t>
            </a:r>
          </a:p>
        </p:txBody>
      </p:sp>
    </p:spTree>
    <p:extLst>
      <p:ext uri="{BB962C8B-B14F-4D97-AF65-F5344CB8AC3E}">
        <p14:creationId xmlns:p14="http://schemas.microsoft.com/office/powerpoint/2010/main" val="26773956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DA27254-207B-4B52-973B-03A6D7C25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081ED9-ADC6-4F9C-A270-90AADB1AF3D3}"/>
              </a:ext>
            </a:extLst>
          </p:cNvPr>
          <p:cNvSpPr>
            <a:spLocks noGrp="1"/>
          </p:cNvSpPr>
          <p:nvPr>
            <p:ph type="title"/>
          </p:nvPr>
        </p:nvSpPr>
        <p:spPr>
          <a:xfrm>
            <a:off x="652481" y="1382486"/>
            <a:ext cx="3547581" cy="4093028"/>
          </a:xfrm>
        </p:spPr>
        <p:txBody>
          <a:bodyPr anchor="ctr">
            <a:normAutofit/>
          </a:bodyPr>
          <a:lstStyle/>
          <a:p>
            <a:r>
              <a:rPr lang="en-US" sz="4400" dirty="0">
                <a:cs typeface="Calibri Light"/>
              </a:rPr>
              <a:t>Planned </a:t>
            </a:r>
            <a:r>
              <a:rPr lang="en-US" sz="4400">
                <a:cs typeface="Calibri Light"/>
              </a:rPr>
              <a:t>structure for research</a:t>
            </a:r>
            <a:endParaRPr lang="en-US" sz="4400" dirty="0">
              <a:cs typeface="Calibri Light"/>
            </a:endParaRPr>
          </a:p>
        </p:txBody>
      </p:sp>
      <p:grpSp>
        <p:nvGrpSpPr>
          <p:cNvPr id="12" name="Group 11">
            <a:extLst>
              <a:ext uri="{FF2B5EF4-FFF2-40B4-BE49-F238E27FC236}">
                <a16:creationId xmlns:a16="http://schemas.microsoft.com/office/drawing/2014/main" id="{AE3358E8-FEB4-4E5C-903A-92C75E6BDD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3" name="Straight Connector 12">
              <a:extLst>
                <a:ext uri="{FF2B5EF4-FFF2-40B4-BE49-F238E27FC236}">
                  <a16:creationId xmlns:a16="http://schemas.microsoft.com/office/drawing/2014/main" id="{65FE9BA5-5847-4FF3-960A-4E3AC28E37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76D98C19-CACB-4DEB-9AA7-5E1D776DB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EA0C28F-AA7D-46C7-8D8A-CE97E7EB0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50B7A449-3821-4275-97E9-6B1FF91DE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15285ED-C1E9-4539-9551-2D9D3B897D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A57A772B-029C-402F-8961-04AD1B611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43A98072-A351-47FB-8807-1EEDBF77E3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3BC2C561-1ADE-495B-A04A-92DE414F5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FE633B79-4994-47EC-9479-56BA3E3A5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D6188152-70CA-4742-AA0D-863A7FDB47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4856CB4-6071-40ED-B8E2-C5DEA8123E55}"/>
              </a:ext>
            </a:extLst>
          </p:cNvPr>
          <p:cNvGraphicFramePr>
            <a:graphicFrameLocks noGrp="1"/>
          </p:cNvGraphicFramePr>
          <p:nvPr>
            <p:ph idx="1"/>
            <p:extLst>
              <p:ext uri="{D42A27DB-BD31-4B8C-83A1-F6EECF244321}">
                <p14:modId xmlns:p14="http://schemas.microsoft.com/office/powerpoint/2010/main" val="2498858376"/>
              </p:ext>
            </p:extLst>
          </p:nvPr>
        </p:nvGraphicFramePr>
        <p:xfrm>
          <a:off x="4876847" y="944563"/>
          <a:ext cx="6656769" cy="4921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72800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D8A30CF-9FCC-4A83-81A5-2DD7673B20B3}"/>
              </a:ext>
            </a:extLst>
          </p:cNvPr>
          <p:cNvSpPr>
            <a:spLocks noGrp="1"/>
          </p:cNvSpPr>
          <p:nvPr>
            <p:ph type="title"/>
          </p:nvPr>
        </p:nvSpPr>
        <p:spPr>
          <a:xfrm>
            <a:off x="643467" y="816638"/>
            <a:ext cx="3367359" cy="5224724"/>
          </a:xfrm>
        </p:spPr>
        <p:txBody>
          <a:bodyPr anchor="ctr">
            <a:normAutofit/>
          </a:bodyPr>
          <a:lstStyle/>
          <a:p>
            <a:r>
              <a:rPr lang="en-US" dirty="0">
                <a:cs typeface="Calibri Light"/>
              </a:rPr>
              <a:t>References</a:t>
            </a:r>
            <a:endParaRPr lang="en-US" dirty="0" err="1"/>
          </a:p>
        </p:txBody>
      </p:sp>
      <p:sp>
        <p:nvSpPr>
          <p:cNvPr id="3" name="Content Placeholder 2">
            <a:extLst>
              <a:ext uri="{FF2B5EF4-FFF2-40B4-BE49-F238E27FC236}">
                <a16:creationId xmlns:a16="http://schemas.microsoft.com/office/drawing/2014/main" id="{76BC27D9-10F5-4DB6-B065-E4A21A524F9C}"/>
              </a:ext>
            </a:extLst>
          </p:cNvPr>
          <p:cNvSpPr>
            <a:spLocks noGrp="1"/>
          </p:cNvSpPr>
          <p:nvPr>
            <p:ph idx="1"/>
          </p:nvPr>
        </p:nvSpPr>
        <p:spPr>
          <a:xfrm>
            <a:off x="4654295" y="816638"/>
            <a:ext cx="4619706" cy="5224724"/>
          </a:xfrm>
        </p:spPr>
        <p:txBody>
          <a:bodyPr vert="horz" lIns="91440" tIns="45720" rIns="91440" bIns="45720" rtlCol="0" anchor="ctr">
            <a:normAutofit/>
          </a:bodyPr>
          <a:lstStyle/>
          <a:p>
            <a:pPr marL="0" indent="0">
              <a:lnSpc>
                <a:spcPct val="90000"/>
              </a:lnSpc>
              <a:buNone/>
            </a:pPr>
            <a:r>
              <a:rPr lang="en-US" sz="1500"/>
              <a:t>1.</a:t>
            </a:r>
            <a:r>
              <a:rPr lang="en-US" sz="1500">
                <a:ea typeface="+mn-lt"/>
                <a:cs typeface="+mn-lt"/>
              </a:rPr>
              <a:t>Dincauze, D. (2008). </a:t>
            </a:r>
            <a:r>
              <a:rPr lang="en-US" sz="1500" i="1">
                <a:ea typeface="+mn-lt"/>
                <a:cs typeface="+mn-lt"/>
              </a:rPr>
              <a:t>Environmental archaeology</a:t>
            </a:r>
            <a:r>
              <a:rPr lang="en-US" sz="1500">
                <a:ea typeface="+mn-lt"/>
                <a:cs typeface="+mn-lt"/>
              </a:rPr>
              <a:t>. Cambridge: Cambridge University Press.</a:t>
            </a:r>
          </a:p>
          <a:p>
            <a:pPr marL="0" indent="0">
              <a:lnSpc>
                <a:spcPct val="90000"/>
              </a:lnSpc>
              <a:buNone/>
            </a:pPr>
            <a:r>
              <a:rPr lang="en-US" sz="1500"/>
              <a:t>2.</a:t>
            </a:r>
            <a:r>
              <a:rPr lang="en-US" sz="1500">
                <a:ea typeface="+mn-lt"/>
                <a:cs typeface="+mn-lt"/>
              </a:rPr>
              <a:t>Long, A. et al. (2019). </a:t>
            </a:r>
            <a:r>
              <a:rPr lang="en-US" sz="1500" i="1">
                <a:ea typeface="+mn-lt"/>
                <a:cs typeface="+mn-lt"/>
              </a:rPr>
              <a:t>The Swale - Ure Washlands study</a:t>
            </a:r>
            <a:r>
              <a:rPr lang="en-US" sz="1500">
                <a:ea typeface="+mn-lt"/>
                <a:cs typeface="+mn-lt"/>
              </a:rPr>
              <a:t>. [online] Archaeology data service. Available at: https://archaeologydataservice.ac.uk/archiveDS/archiveDownload?t=arch-873-1/dissemination/pdf/booklet/Washlands.pdf [Accessed 11 Dec. 2019].</a:t>
            </a:r>
          </a:p>
          <a:p>
            <a:pPr marL="0" indent="0">
              <a:lnSpc>
                <a:spcPct val="90000"/>
              </a:lnSpc>
              <a:buNone/>
            </a:pPr>
            <a:r>
              <a:rPr lang="en-US" sz="1500"/>
              <a:t>3.</a:t>
            </a:r>
            <a:r>
              <a:rPr lang="en-US" sz="1500">
                <a:ea typeface="+mn-lt"/>
                <a:cs typeface="+mn-lt"/>
              </a:rPr>
              <a:t>Greig, J. and Colledge, S. (1989). </a:t>
            </a:r>
            <a:r>
              <a:rPr lang="en-US" sz="1500" i="1">
                <a:ea typeface="+mn-lt"/>
                <a:cs typeface="+mn-lt"/>
              </a:rPr>
              <a:t>STAFFORD FIELD REPORTS ONLINE 10.2 Pollen Sequence from King’s Pool</a:t>
            </a:r>
            <a:r>
              <a:rPr lang="en-US" sz="1500">
                <a:ea typeface="+mn-lt"/>
                <a:cs typeface="+mn-lt"/>
              </a:rPr>
              <a:t>. [ebook] Archaeological data service. Available at: https://archaeologydataservice.ac.uk/archiveDS/archiveDownload?t=arch-912-1/dissemination/pdf/Stafford_Field_Reports_10_Plants/FR_10.2_Pollen_report_Grieg_and_Colledge.pdf [Accessed 11 Dec. 2019].</a:t>
            </a:r>
          </a:p>
          <a:p>
            <a:pPr marL="0" indent="0">
              <a:lnSpc>
                <a:spcPct val="90000"/>
              </a:lnSpc>
              <a:buNone/>
            </a:pPr>
            <a:r>
              <a:rPr lang="en-US" sz="1500">
                <a:ea typeface="+mn-lt"/>
                <a:cs typeface="+mn-lt"/>
              </a:rPr>
              <a:t>4.Soil Morphology in Archaeology. (1991). [ebook] The British academy. Available at: https://www.thebritishacademy.ac.uk/sites/default/files/77p039.pdf [Accessed 11 Dec. 2019].</a:t>
            </a:r>
          </a:p>
          <a:p>
            <a:pPr marL="0" indent="0">
              <a:lnSpc>
                <a:spcPct val="90000"/>
              </a:lnSpc>
              <a:buNone/>
            </a:pPr>
            <a:endParaRPr lang="en-US" sz="1500">
              <a:ea typeface="+mn-lt"/>
              <a:cs typeface="+mn-lt"/>
            </a:endParaRPr>
          </a:p>
        </p:txBody>
      </p:sp>
    </p:spTree>
    <p:extLst>
      <p:ext uri="{BB962C8B-B14F-4D97-AF65-F5344CB8AC3E}">
        <p14:creationId xmlns:p14="http://schemas.microsoft.com/office/powerpoint/2010/main" val="345574288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Micro-environmental archaeology Dissertation</vt:lpstr>
      <vt:lpstr>Overview</vt:lpstr>
      <vt:lpstr>New Research question</vt:lpstr>
      <vt:lpstr>Planned Structure</vt:lpstr>
      <vt:lpstr>Pollen Analysis (Palynology)</vt:lpstr>
      <vt:lpstr>Pollen analysis sites</vt:lpstr>
      <vt:lpstr>Microscopic remains</vt:lpstr>
      <vt:lpstr>Micromorphology</vt:lpstr>
      <vt:lpstr>Placing my research into the discourse</vt:lpstr>
      <vt:lpstr>What I have done so far</vt:lpstr>
      <vt:lpstr>Planned structure for research</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747</cp:revision>
  <dcterms:created xsi:type="dcterms:W3CDTF">2013-07-15T20:26:40Z</dcterms:created>
  <dcterms:modified xsi:type="dcterms:W3CDTF">2019-12-11T22:46:51Z</dcterms:modified>
</cp:coreProperties>
</file>