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67" r:id="rId5"/>
    <p:sldId id="259" r:id="rId6"/>
    <p:sldId id="264" r:id="rId7"/>
    <p:sldId id="260" r:id="rId8"/>
    <p:sldId id="261" r:id="rId9"/>
    <p:sldId id="262" r:id="rId10"/>
    <p:sldId id="266" r:id="rId11"/>
    <p:sldId id="263" r:id="rId12"/>
    <p:sldId id="265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3913" autoAdjust="0"/>
  </p:normalViewPr>
  <p:slideViewPr>
    <p:cSldViewPr snapToGrid="0">
      <p:cViewPr varScale="1">
        <p:scale>
          <a:sx n="84" d="100"/>
          <a:sy n="84" d="100"/>
        </p:scale>
        <p:origin x="157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819E1D-D997-458B-ACEC-5FCF7FADC03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325CF-E0AC-41FE-AE0E-A0601A017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184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132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3671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9865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5118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035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8884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0473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7598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29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855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591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458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979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293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032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210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13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530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576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27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71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/>
        </p:nvSpPr>
        <p:spPr>
          <a:xfrm>
            <a:off x="-114300" y="-261938"/>
            <a:ext cx="2089151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/>
        </p:nvGrpSpPr>
        <p:grpSpPr bwMode="auto">
          <a:xfrm>
            <a:off x="12492567" y="106363"/>
            <a:ext cx="3972984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/>
          </p:nvSpPr>
          <p:spPr bwMode="auto">
            <a:xfrm>
              <a:off x="9438820" y="896352"/>
              <a:ext cx="2068213" cy="4308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dirty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dirty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27765" y="820313"/>
            <a:ext cx="11103403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540779" y="1210970"/>
            <a:ext cx="11088789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569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6B2F9-3230-4B75-9BBA-DE430636042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960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Using a Research Approach in HR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Assessment 1 – 5CIHR – I1C1003</a:t>
            </a:r>
          </a:p>
        </p:txBody>
      </p:sp>
    </p:spTree>
    <p:extLst>
      <p:ext uri="{BB962C8B-B14F-4D97-AF65-F5344CB8AC3E}">
        <p14:creationId xmlns:p14="http://schemas.microsoft.com/office/powerpoint/2010/main" val="1800016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Provide a written response (approximately 750 words) which addresses the following:</a:t>
            </a:r>
          </a:p>
          <a:p>
            <a:pPr mar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1. Explain the nature of research and the stages of the research process</a:t>
            </a:r>
          </a:p>
          <a:p>
            <a:pPr marL="0" lvl="0" indent="0">
              <a:buNone/>
            </a:pPr>
            <a:r>
              <a:rPr lang="en-GB" dirty="0"/>
              <a:t>2. Compare and contrast different approaches to research.</a:t>
            </a:r>
          </a:p>
          <a:p>
            <a:pPr marL="0" indent="0">
              <a:buNone/>
            </a:pPr>
            <a:r>
              <a:rPr lang="en-GB" dirty="0"/>
              <a:t>3. Give examples of how research can be used in researching HR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All references should be acknowledged correctly and a bibliography provided where appropriate (these should be excluded from the word count).</a:t>
            </a:r>
          </a:p>
        </p:txBody>
      </p:sp>
    </p:spTree>
    <p:extLst>
      <p:ext uri="{BB962C8B-B14F-4D97-AF65-F5344CB8AC3E}">
        <p14:creationId xmlns:p14="http://schemas.microsoft.com/office/powerpoint/2010/main" val="1480642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1.1 Explain the nature of research and the stages of the research process. </a:t>
            </a:r>
          </a:p>
          <a:p>
            <a:pPr marL="0" indent="0">
              <a:buNone/>
            </a:pPr>
            <a:r>
              <a:rPr lang="en-GB" dirty="0"/>
              <a:t>1.2 Compare and contrast different approaches in research.</a:t>
            </a:r>
          </a:p>
          <a:p>
            <a:pPr marL="0" indent="0">
              <a:buNone/>
            </a:pPr>
            <a:r>
              <a:rPr lang="en-GB" dirty="0"/>
              <a:t>1.3 Identify researchable areas in HR. </a:t>
            </a:r>
          </a:p>
        </p:txBody>
      </p:sp>
    </p:spTree>
    <p:extLst>
      <p:ext uri="{BB962C8B-B14F-4D97-AF65-F5344CB8AC3E}">
        <p14:creationId xmlns:p14="http://schemas.microsoft.com/office/powerpoint/2010/main" val="3229436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EBB26-A060-4936-9EFB-3962F0586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should this be approached?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9881C-778C-44E7-9EEE-C6CABDB8E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definition of research (systematic . . .)</a:t>
            </a:r>
          </a:p>
          <a:p>
            <a:r>
              <a:rPr lang="en-GB" dirty="0"/>
              <a:t>Use a model like Anderson’s research journey</a:t>
            </a:r>
          </a:p>
          <a:p>
            <a:r>
              <a:rPr lang="en-GB" dirty="0"/>
              <a:t>Discuss different designs – cross sectional etc</a:t>
            </a:r>
          </a:p>
          <a:p>
            <a:r>
              <a:rPr lang="en-GB" dirty="0"/>
              <a:t>Give examples – e.g. retention </a:t>
            </a:r>
          </a:p>
        </p:txBody>
      </p:sp>
    </p:spTree>
    <p:extLst>
      <p:ext uri="{BB962C8B-B14F-4D97-AF65-F5344CB8AC3E}">
        <p14:creationId xmlns:p14="http://schemas.microsoft.com/office/powerpoint/2010/main" val="2920377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1316"/>
            <a:ext cx="10972800" cy="631768"/>
          </a:xfrm>
        </p:spPr>
        <p:txBody>
          <a:bodyPr>
            <a:normAutofit fontScale="90000"/>
          </a:bodyPr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56212"/>
            <a:ext cx="10972800" cy="48961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Learners should provide an account of the nature of research i.e. its defining characteristics and the purpose it serves in general terms and more specifically in HR. </a:t>
            </a:r>
          </a:p>
          <a:p>
            <a:pPr marL="0" indent="0">
              <a:buNone/>
            </a:pPr>
            <a:r>
              <a:rPr lang="en-GB" dirty="0"/>
              <a:t>They must show evidence of engaging with academic literature around the subject of research. </a:t>
            </a:r>
          </a:p>
          <a:p>
            <a:pPr marL="0" indent="0">
              <a:buNone/>
            </a:pPr>
            <a:r>
              <a:rPr lang="en-GB" dirty="0"/>
              <a:t>They must compare and contrast different research approaches, outlining the data collection methods commonly used for each approach. </a:t>
            </a:r>
          </a:p>
          <a:p>
            <a:pPr marL="0" indent="0">
              <a:buNone/>
            </a:pPr>
            <a:r>
              <a:rPr lang="en-GB" dirty="0"/>
              <a:t>They should also give examples of how different research approaches have been or could be used in HR e.g. within reward; employee satisfaction; staff competence.</a:t>
            </a:r>
          </a:p>
        </p:txBody>
      </p:sp>
    </p:spTree>
    <p:extLst>
      <p:ext uri="{BB962C8B-B14F-4D97-AF65-F5344CB8AC3E}">
        <p14:creationId xmlns:p14="http://schemas.microsoft.com/office/powerpoint/2010/main" val="17117659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Resources (in addition to Core text and Anderson, 2013)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2866" y="1600200"/>
            <a:ext cx="2882878" cy="39163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4713" y="1600199"/>
            <a:ext cx="301111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431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47827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05593"/>
            <a:ext cx="10972800" cy="441164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A research-based business report of approximately 2250 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Undertake research in an area of HR (e.g. reward; employee engagement levels; employee satisfaction) and write a business report for identified stakeholders. Within your report you should: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1. Assess a range of primary and secondary data sources suitable for the area investigated.</a:t>
            </a:r>
            <a:br>
              <a:rPr lang="en-GB" dirty="0"/>
            </a:br>
            <a:endParaRPr lang="en-GB" dirty="0"/>
          </a:p>
          <a:p>
            <a:pPr marL="0" lvl="0" indent="0">
              <a:buNone/>
            </a:pPr>
            <a:r>
              <a:rPr lang="en-GB" dirty="0"/>
              <a:t>2. Explain how you collected and analysed the data, justifying the methodology adopted.</a:t>
            </a:r>
            <a:br>
              <a:rPr lang="en-GB" dirty="0"/>
            </a:br>
            <a:endParaRPr lang="en-GB" dirty="0"/>
          </a:p>
          <a:p>
            <a:pPr marL="0" lvl="0" indent="0">
              <a:buNone/>
            </a:pPr>
            <a:r>
              <a:rPr lang="en-GB" dirty="0"/>
              <a:t>3. Draw conclusions and make recommendations based on the data.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200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89886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89215"/>
            <a:ext cx="10972800" cy="452801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General:</a:t>
            </a:r>
          </a:p>
          <a:p>
            <a:pPr marL="0" indent="0">
              <a:buNone/>
            </a:pPr>
            <a:r>
              <a:rPr lang="en-GB" dirty="0"/>
              <a:t>1.3 Identify researchable areas in HR.  </a:t>
            </a:r>
          </a:p>
          <a:p>
            <a:pPr marL="0" indent="0">
              <a:buNone/>
            </a:pPr>
            <a:r>
              <a:rPr lang="en-GB" dirty="0"/>
              <a:t>4.1 Identify the main stakeholders and their interests in the area investigated. </a:t>
            </a:r>
          </a:p>
          <a:p>
            <a:pPr marL="0" indent="0">
              <a:buNone/>
            </a:pPr>
            <a:r>
              <a:rPr lang="en-GB" dirty="0"/>
              <a:t>4.2 Prepare a business report for the main stakeholders on an HR issue.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Activity 2.1:</a:t>
            </a:r>
          </a:p>
          <a:p>
            <a:pPr marL="0" indent="0">
              <a:buNone/>
            </a:pPr>
            <a:r>
              <a:rPr lang="en-GB" dirty="0"/>
              <a:t>2.1 Assess a range of primary and secondary data sources suitable for investigating an area of HR.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Activity 2.2:</a:t>
            </a:r>
          </a:p>
          <a:p>
            <a:pPr marL="0" indent="0">
              <a:buNone/>
            </a:pPr>
            <a:r>
              <a:rPr lang="en-GB" dirty="0"/>
              <a:t>2.2 Collect and analyse data relating to practice in an area of HR. </a:t>
            </a:r>
          </a:p>
          <a:p>
            <a:pPr marL="0" indent="0">
              <a:buNone/>
            </a:pPr>
            <a:r>
              <a:rPr lang="en-GB" dirty="0"/>
              <a:t>2.3 Justify the selection of data and the analysis methods used.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Activity 2.3:</a:t>
            </a:r>
          </a:p>
          <a:p>
            <a:pPr marL="0" indent="0">
              <a:buNone/>
            </a:pPr>
            <a:r>
              <a:rPr lang="en-GB" dirty="0"/>
              <a:t>3.1 Draw conclusions and explain how data analysis has informed these. </a:t>
            </a:r>
          </a:p>
          <a:p>
            <a:pPr marL="0" indent="0">
              <a:buNone/>
            </a:pPr>
            <a:r>
              <a:rPr lang="en-GB" dirty="0"/>
              <a:t>3.2 Articulate recommendations suitable for inclusion in a business report. </a:t>
            </a:r>
          </a:p>
          <a:p>
            <a:pPr marL="0" indent="0">
              <a:buNone/>
            </a:pPr>
            <a:r>
              <a:rPr lang="en-GB" dirty="0"/>
              <a:t>4.1 Identify the main stakeholders and their interests in the area investigated.</a:t>
            </a:r>
          </a:p>
        </p:txBody>
      </p:sp>
    </p:spTree>
    <p:extLst>
      <p:ext uri="{BB962C8B-B14F-4D97-AF65-F5344CB8AC3E}">
        <p14:creationId xmlns:p14="http://schemas.microsoft.com/office/powerpoint/2010/main" val="3463739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3005"/>
            <a:ext cx="10972800" cy="598516"/>
          </a:xfrm>
        </p:spPr>
        <p:txBody>
          <a:bodyPr>
            <a:normAutofit fontScale="90000"/>
          </a:bodyPr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22960"/>
            <a:ext cx="10972800" cy="469427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Learners should undertake research in an area of HR and produce a business report. The report should have a title which clearly indicates the focus of the report. </a:t>
            </a:r>
          </a:p>
          <a:p>
            <a:r>
              <a:rPr lang="en-GB" dirty="0"/>
              <a:t>There should be an explanation of the </a:t>
            </a:r>
            <a:r>
              <a:rPr lang="en-GB" b="1" dirty="0"/>
              <a:t>overall purpose </a:t>
            </a:r>
            <a:r>
              <a:rPr lang="en-GB" dirty="0"/>
              <a:t>of the research and why it will be of benefit to </a:t>
            </a:r>
            <a:r>
              <a:rPr lang="en-GB" b="1" dirty="0"/>
              <a:t>identified stakeholders</a:t>
            </a:r>
            <a:r>
              <a:rPr lang="en-GB" dirty="0"/>
              <a:t>. </a:t>
            </a:r>
          </a:p>
          <a:p>
            <a:r>
              <a:rPr lang="en-GB" dirty="0"/>
              <a:t>The specific objectives of the research should be stated clearly (research objectives may be written as a series of questions which the research seeks to answer). </a:t>
            </a:r>
          </a:p>
          <a:p>
            <a:r>
              <a:rPr lang="en-GB" dirty="0"/>
              <a:t>Learners </a:t>
            </a:r>
            <a:r>
              <a:rPr lang="en-GB" b="1" dirty="0"/>
              <a:t>should explain and defend </a:t>
            </a:r>
            <a:r>
              <a:rPr lang="en-GB" dirty="0"/>
              <a:t>the data collection methods chosen for achieving the objectives of the research. If the research involves respondents/participants, a rationale for the chosen sample should be provided.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4702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839EF-C356-4B14-A38B-E8B228BFB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9057"/>
            <a:ext cx="10972800" cy="738231"/>
          </a:xfrm>
        </p:spPr>
        <p:txBody>
          <a:bodyPr>
            <a:normAutofit fontScale="90000"/>
          </a:bodyPr>
          <a:lstStyle/>
          <a:p>
            <a:r>
              <a:rPr lang="en-GB" dirty="0"/>
              <a:t>Guidance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B5457-201E-4D6C-9119-2B2EB8F77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40235"/>
            <a:ext cx="10972800" cy="447699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findings of the research should be presented clearly and succinctly using tables and graphs where appropriate. </a:t>
            </a:r>
          </a:p>
          <a:p>
            <a:r>
              <a:rPr lang="en-GB" dirty="0"/>
              <a:t>The student should discuss the findings, presenting any themes that have emerged. </a:t>
            </a:r>
          </a:p>
          <a:p>
            <a:r>
              <a:rPr lang="en-GB" dirty="0"/>
              <a:t>Conclusions and recommendations arising from the findings should be presented with an acknowledgement of any limitations of the research. </a:t>
            </a:r>
          </a:p>
          <a:p>
            <a:r>
              <a:rPr lang="en-GB" dirty="0"/>
              <a:t>Appendices should be provided which will not be included in the word count but these should be kept to a minimum. </a:t>
            </a:r>
          </a:p>
          <a:p>
            <a:r>
              <a:rPr lang="en-GB" dirty="0"/>
              <a:t>References and bibliography should be provided at the end using the Harvard convention.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5698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22889"/>
          </a:xfrm>
        </p:spPr>
        <p:txBody>
          <a:bodyPr>
            <a:normAutofit fontScale="90000"/>
          </a:bodyPr>
          <a:lstStyle/>
          <a:p>
            <a:r>
              <a:rPr lang="en-GB" dirty="0"/>
              <a:t>Report Structure (see template on Moodle)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13658"/>
            <a:ext cx="10972800" cy="441405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A typical report structure could be: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Title page</a:t>
            </a:r>
          </a:p>
          <a:p>
            <a:pPr lvl="0"/>
            <a:r>
              <a:rPr lang="en-GB" dirty="0"/>
              <a:t>Executive Summary</a:t>
            </a:r>
          </a:p>
          <a:p>
            <a:pPr lvl="0"/>
            <a:r>
              <a:rPr lang="en-GB" dirty="0"/>
              <a:t>Contents Page</a:t>
            </a:r>
          </a:p>
          <a:p>
            <a:pPr lvl="0"/>
            <a:r>
              <a:rPr lang="en-GB" dirty="0"/>
              <a:t>Introduction                                                            </a:t>
            </a:r>
          </a:p>
          <a:p>
            <a:pPr lvl="0"/>
            <a:r>
              <a:rPr lang="en-GB" dirty="0"/>
              <a:t>Literature review                                                    </a:t>
            </a:r>
          </a:p>
          <a:p>
            <a:pPr lvl="0"/>
            <a:r>
              <a:rPr lang="en-GB" dirty="0"/>
              <a:t>Research methodology                                          </a:t>
            </a:r>
          </a:p>
          <a:p>
            <a:pPr lvl="0"/>
            <a:r>
              <a:rPr lang="en-GB" dirty="0"/>
              <a:t>Findings                                                                 </a:t>
            </a:r>
          </a:p>
          <a:p>
            <a:pPr lvl="0"/>
            <a:r>
              <a:rPr lang="en-GB" dirty="0"/>
              <a:t>Discussion                                                             </a:t>
            </a:r>
          </a:p>
          <a:p>
            <a:pPr lvl="0"/>
            <a:r>
              <a:rPr lang="en-GB" dirty="0"/>
              <a:t>Conclusions</a:t>
            </a:r>
          </a:p>
          <a:p>
            <a:pPr lvl="0"/>
            <a:r>
              <a:rPr lang="en-GB" dirty="0"/>
              <a:t>Recommendations</a:t>
            </a:r>
          </a:p>
          <a:p>
            <a:pPr lvl="0"/>
            <a:r>
              <a:rPr lang="en-GB" dirty="0"/>
              <a:t>Limitations     </a:t>
            </a:r>
          </a:p>
          <a:p>
            <a:r>
              <a:rPr lang="en-GB" dirty="0"/>
              <a:t>Bibliography/Reference List</a:t>
            </a:r>
          </a:p>
          <a:p>
            <a:r>
              <a:rPr lang="en-GB" dirty="0"/>
              <a:t>Appendices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431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8</a:t>
            </a:r>
            <a:r>
              <a:rPr lang="en-GB" baseline="30000" dirty="0"/>
              <a:t>th</a:t>
            </a:r>
            <a:r>
              <a:rPr lang="en-GB" dirty="0"/>
              <a:t> November – contribute to topic blog on Moodle</a:t>
            </a:r>
          </a:p>
          <a:p>
            <a:r>
              <a:rPr lang="en-GB" b="1" dirty="0"/>
              <a:t>18</a:t>
            </a:r>
            <a:r>
              <a:rPr lang="en-GB" b="1" baseline="30000" dirty="0"/>
              <a:t>th</a:t>
            </a:r>
            <a:r>
              <a:rPr lang="en-GB" b="1" dirty="0"/>
              <a:t> November – Upload Part One of Assessment</a:t>
            </a:r>
          </a:p>
          <a:p>
            <a:r>
              <a:rPr lang="en-GB" b="1" dirty="0"/>
              <a:t>29</a:t>
            </a:r>
            <a:r>
              <a:rPr lang="en-GB" b="1" baseline="30000" dirty="0"/>
              <a:t>th</a:t>
            </a:r>
            <a:r>
              <a:rPr lang="en-GB" b="1" dirty="0"/>
              <a:t> June – Upload Part Two of Assessment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Next CIPD Event – 24</a:t>
            </a:r>
            <a:r>
              <a:rPr lang="en-GB" baseline="30000" dirty="0"/>
              <a:t>th</a:t>
            </a:r>
            <a:r>
              <a:rPr lang="en-GB" dirty="0"/>
              <a:t> October (Cardiff) 6</a:t>
            </a:r>
            <a:r>
              <a:rPr lang="en-GB" baseline="30000" dirty="0"/>
              <a:t>th</a:t>
            </a:r>
            <a:r>
              <a:rPr lang="en-GB" dirty="0"/>
              <a:t> November (Cardiff) 19</a:t>
            </a:r>
            <a:r>
              <a:rPr lang="en-GB" baseline="30000" dirty="0"/>
              <a:t>th</a:t>
            </a:r>
            <a:r>
              <a:rPr lang="en-GB" dirty="0"/>
              <a:t> November (Swansea) 26</a:t>
            </a:r>
            <a:r>
              <a:rPr lang="en-GB" baseline="30000" dirty="0"/>
              <a:t>th</a:t>
            </a:r>
            <a:r>
              <a:rPr lang="en-GB" dirty="0"/>
              <a:t> November (Aberystwyth)</a:t>
            </a:r>
          </a:p>
          <a:p>
            <a:r>
              <a:rPr lang="en-GB" dirty="0"/>
              <a:t>Next Workshop – 20</a:t>
            </a:r>
            <a:r>
              <a:rPr lang="en-GB" baseline="30000" dirty="0"/>
              <a:t>th</a:t>
            </a:r>
            <a:r>
              <a:rPr lang="en-GB" dirty="0"/>
              <a:t> November</a:t>
            </a:r>
          </a:p>
        </p:txBody>
      </p:sp>
    </p:spTree>
    <p:extLst>
      <p:ext uri="{BB962C8B-B14F-4D97-AF65-F5344CB8AC3E}">
        <p14:creationId xmlns:p14="http://schemas.microsoft.com/office/powerpoint/2010/main" val="242331376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E055C57E-46B1-40DD-AACF-FFAF4C6B8807}" vid="{7EFFF081-AAFF-4791-98DF-EBD08E19D4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377</TotalTime>
  <Words>751</Words>
  <Application>Microsoft Office PowerPoint</Application>
  <PresentationFormat>Widescreen</PresentationFormat>
  <Paragraphs>93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UWTSD</vt:lpstr>
      <vt:lpstr>Using a Research Approach in HR</vt:lpstr>
      <vt:lpstr>Activity 1</vt:lpstr>
      <vt:lpstr>Assessment Criteria</vt:lpstr>
      <vt:lpstr>How should this be approached?</vt:lpstr>
      <vt:lpstr>Guidance</vt:lpstr>
      <vt:lpstr>Resources (in addition to Core text and Anderson, 2013)</vt:lpstr>
      <vt:lpstr>Activity 2</vt:lpstr>
      <vt:lpstr>Assessment Criteria</vt:lpstr>
      <vt:lpstr>Guidance</vt:lpstr>
      <vt:lpstr>Guidance (2)</vt:lpstr>
      <vt:lpstr>Report Structure (see template on Moodle)</vt:lpstr>
      <vt:lpstr>Important Dates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13</cp:revision>
  <cp:lastPrinted>2018-09-25T12:51:33Z</cp:lastPrinted>
  <dcterms:created xsi:type="dcterms:W3CDTF">2018-09-14T10:07:05Z</dcterms:created>
  <dcterms:modified xsi:type="dcterms:W3CDTF">2019-10-21T11:02:15Z</dcterms:modified>
</cp:coreProperties>
</file>