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35"/>
  </p:notesMasterIdLst>
  <p:sldIdLst>
    <p:sldId id="256" r:id="rId2"/>
    <p:sldId id="262" r:id="rId3"/>
    <p:sldId id="300" r:id="rId4"/>
    <p:sldId id="275" r:id="rId5"/>
    <p:sldId id="301" r:id="rId6"/>
    <p:sldId id="302" r:id="rId7"/>
    <p:sldId id="274" r:id="rId8"/>
    <p:sldId id="276" r:id="rId9"/>
    <p:sldId id="277" r:id="rId10"/>
    <p:sldId id="278" r:id="rId11"/>
    <p:sldId id="279" r:id="rId12"/>
    <p:sldId id="290" r:id="rId13"/>
    <p:sldId id="291" r:id="rId14"/>
    <p:sldId id="292" r:id="rId15"/>
    <p:sldId id="293" r:id="rId16"/>
    <p:sldId id="294" r:id="rId17"/>
    <p:sldId id="280" r:id="rId18"/>
    <p:sldId id="281" r:id="rId19"/>
    <p:sldId id="282" r:id="rId20"/>
    <p:sldId id="283" r:id="rId21"/>
    <p:sldId id="284" r:id="rId22"/>
    <p:sldId id="296" r:id="rId23"/>
    <p:sldId id="297" r:id="rId24"/>
    <p:sldId id="298" r:id="rId25"/>
    <p:sldId id="285" r:id="rId26"/>
    <p:sldId id="286" r:id="rId27"/>
    <p:sldId id="287" r:id="rId28"/>
    <p:sldId id="288" r:id="rId29"/>
    <p:sldId id="289" r:id="rId30"/>
    <p:sldId id="299" r:id="rId31"/>
    <p:sldId id="268" r:id="rId32"/>
    <p:sldId id="267" r:id="rId33"/>
    <p:sldId id="26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669C66-7F5C-465A-BA1D-FCABCE12ECE4}" v="103" dt="2026-03-07T14:00:10.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80" autoAdjust="0"/>
    <p:restoredTop sz="61957" autoAdjust="0"/>
  </p:normalViewPr>
  <p:slideViewPr>
    <p:cSldViewPr snapToGrid="0">
      <p:cViewPr varScale="1">
        <p:scale>
          <a:sx n="54" d="100"/>
          <a:sy n="54" d="100"/>
        </p:scale>
        <p:origin x="1749"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jit modhavadiya" userId="27d4769c03bc58d2" providerId="LiveId" clId="{6CA24443-5BC3-4EC8-9A98-F8EB9C89514C}"/>
    <pc:docChg chg="undo custSel addSld delSld modSld">
      <pc:chgData name="ranjit modhavadiya" userId="27d4769c03bc58d2" providerId="LiveId" clId="{6CA24443-5BC3-4EC8-9A98-F8EB9C89514C}" dt="2026-03-07T14:00:10.668" v="596"/>
      <pc:docMkLst>
        <pc:docMk/>
      </pc:docMkLst>
      <pc:sldChg chg="delSp modSp mod">
        <pc:chgData name="ranjit modhavadiya" userId="27d4769c03bc58d2" providerId="LiveId" clId="{6CA24443-5BC3-4EC8-9A98-F8EB9C89514C}" dt="2026-03-07T11:57:32.765" v="65" actId="207"/>
        <pc:sldMkLst>
          <pc:docMk/>
          <pc:sldMk cId="3182043170" sldId="256"/>
        </pc:sldMkLst>
        <pc:spChg chg="mod">
          <ac:chgData name="ranjit modhavadiya" userId="27d4769c03bc58d2" providerId="LiveId" clId="{6CA24443-5BC3-4EC8-9A98-F8EB9C89514C}" dt="2026-03-07T11:57:32.765" v="65" actId="207"/>
          <ac:spMkLst>
            <pc:docMk/>
            <pc:sldMk cId="3182043170" sldId="256"/>
            <ac:spMk id="6" creationId="{00000000-0000-0000-0000-000000000000}"/>
          </ac:spMkLst>
        </pc:spChg>
        <pc:picChg chg="del">
          <ac:chgData name="ranjit modhavadiya" userId="27d4769c03bc58d2" providerId="LiveId" clId="{6CA24443-5BC3-4EC8-9A98-F8EB9C89514C}" dt="2026-03-07T11:54:13.862" v="1" actId="478"/>
          <ac:picMkLst>
            <pc:docMk/>
            <pc:sldMk cId="3182043170" sldId="256"/>
            <ac:picMk id="1026" creationId="{00000000-0000-0000-0000-000000000000}"/>
          </ac:picMkLst>
        </pc:picChg>
      </pc:sldChg>
      <pc:sldChg chg="modSp mod">
        <pc:chgData name="ranjit modhavadiya" userId="27d4769c03bc58d2" providerId="LiveId" clId="{6CA24443-5BC3-4EC8-9A98-F8EB9C89514C}" dt="2026-03-07T12:26:53.830" v="343"/>
        <pc:sldMkLst>
          <pc:docMk/>
          <pc:sldMk cId="3182043170" sldId="267"/>
        </pc:sldMkLst>
        <pc:spChg chg="mod">
          <ac:chgData name="ranjit modhavadiya" userId="27d4769c03bc58d2" providerId="LiveId" clId="{6CA24443-5BC3-4EC8-9A98-F8EB9C89514C}" dt="2026-03-07T12:26:53.830" v="343"/>
          <ac:spMkLst>
            <pc:docMk/>
            <pc:sldMk cId="3182043170" sldId="267"/>
            <ac:spMk id="5" creationId="{00000000-0000-0000-0000-000000000000}"/>
          </ac:spMkLst>
        </pc:spChg>
      </pc:sldChg>
      <pc:sldChg chg="modSp mod">
        <pc:chgData name="ranjit modhavadiya" userId="27d4769c03bc58d2" providerId="LiveId" clId="{6CA24443-5BC3-4EC8-9A98-F8EB9C89514C}" dt="2026-03-07T12:26:43.651" v="341"/>
        <pc:sldMkLst>
          <pc:docMk/>
          <pc:sldMk cId="3182043170" sldId="268"/>
        </pc:sldMkLst>
        <pc:spChg chg="mod">
          <ac:chgData name="ranjit modhavadiya" userId="27d4769c03bc58d2" providerId="LiveId" clId="{6CA24443-5BC3-4EC8-9A98-F8EB9C89514C}" dt="2026-03-07T12:26:43.651" v="341"/>
          <ac:spMkLst>
            <pc:docMk/>
            <pc:sldMk cId="3182043170" sldId="268"/>
            <ac:spMk id="5" creationId="{00000000-0000-0000-0000-000000000000}"/>
          </ac:spMkLst>
        </pc:spChg>
      </pc:sldChg>
      <pc:sldChg chg="modSp mod">
        <pc:chgData name="ranjit modhavadiya" userId="27d4769c03bc58d2" providerId="LiveId" clId="{6CA24443-5BC3-4EC8-9A98-F8EB9C89514C}" dt="2026-03-07T14:00:10.668" v="596"/>
        <pc:sldMkLst>
          <pc:docMk/>
          <pc:sldMk cId="3182043170" sldId="274"/>
        </pc:sldMkLst>
        <pc:spChg chg="mod">
          <ac:chgData name="ranjit modhavadiya" userId="27d4769c03bc58d2" providerId="LiveId" clId="{6CA24443-5BC3-4EC8-9A98-F8EB9C89514C}" dt="2026-03-07T14:00:10.668" v="596"/>
          <ac:spMkLst>
            <pc:docMk/>
            <pc:sldMk cId="3182043170" sldId="274"/>
            <ac:spMk id="5" creationId="{00000000-0000-0000-0000-000000000000}"/>
          </ac:spMkLst>
        </pc:spChg>
      </pc:sldChg>
      <pc:sldChg chg="modSp mod">
        <pc:chgData name="ranjit modhavadiya" userId="27d4769c03bc58d2" providerId="LiveId" clId="{6CA24443-5BC3-4EC8-9A98-F8EB9C89514C}" dt="2026-03-07T11:59:24.353" v="82" actId="20577"/>
        <pc:sldMkLst>
          <pc:docMk/>
          <pc:sldMk cId="3182043170" sldId="275"/>
        </pc:sldMkLst>
        <pc:spChg chg="mod">
          <ac:chgData name="ranjit modhavadiya" userId="27d4769c03bc58d2" providerId="LiveId" clId="{6CA24443-5BC3-4EC8-9A98-F8EB9C89514C}" dt="2026-03-07T11:59:24.353" v="82" actId="20577"/>
          <ac:spMkLst>
            <pc:docMk/>
            <pc:sldMk cId="3182043170" sldId="275"/>
            <ac:spMk id="5" creationId="{00000000-0000-0000-0000-000000000000}"/>
          </ac:spMkLst>
        </pc:spChg>
      </pc:sldChg>
      <pc:sldChg chg="modSp mod">
        <pc:chgData name="ranjit modhavadiya" userId="27d4769c03bc58d2" providerId="LiveId" clId="{6CA24443-5BC3-4EC8-9A98-F8EB9C89514C}" dt="2026-03-07T12:01:07.023" v="95" actId="27636"/>
        <pc:sldMkLst>
          <pc:docMk/>
          <pc:sldMk cId="4036213803" sldId="276"/>
        </pc:sldMkLst>
        <pc:spChg chg="mod">
          <ac:chgData name="ranjit modhavadiya" userId="27d4769c03bc58d2" providerId="LiveId" clId="{6CA24443-5BC3-4EC8-9A98-F8EB9C89514C}" dt="2026-03-07T12:01:07.023" v="95" actId="27636"/>
          <ac:spMkLst>
            <pc:docMk/>
            <pc:sldMk cId="4036213803" sldId="276"/>
            <ac:spMk id="5" creationId="{00000000-0000-0000-0000-000000000000}"/>
          </ac:spMkLst>
        </pc:spChg>
      </pc:sldChg>
      <pc:sldChg chg="modSp mod">
        <pc:chgData name="ranjit modhavadiya" userId="27d4769c03bc58d2" providerId="LiveId" clId="{6CA24443-5BC3-4EC8-9A98-F8EB9C89514C}" dt="2026-03-07T12:01:29.674" v="104" actId="27636"/>
        <pc:sldMkLst>
          <pc:docMk/>
          <pc:sldMk cId="1926246770" sldId="277"/>
        </pc:sldMkLst>
        <pc:spChg chg="mod">
          <ac:chgData name="ranjit modhavadiya" userId="27d4769c03bc58d2" providerId="LiveId" clId="{6CA24443-5BC3-4EC8-9A98-F8EB9C89514C}" dt="2026-03-07T12:01:29.674" v="104" actId="27636"/>
          <ac:spMkLst>
            <pc:docMk/>
            <pc:sldMk cId="1926246770" sldId="277"/>
            <ac:spMk id="5" creationId="{00000000-0000-0000-0000-000000000000}"/>
          </ac:spMkLst>
        </pc:spChg>
      </pc:sldChg>
      <pc:sldChg chg="modSp mod">
        <pc:chgData name="ranjit modhavadiya" userId="27d4769c03bc58d2" providerId="LiveId" clId="{6CA24443-5BC3-4EC8-9A98-F8EB9C89514C}" dt="2026-03-07T12:01:48.798" v="113" actId="27636"/>
        <pc:sldMkLst>
          <pc:docMk/>
          <pc:sldMk cId="2243850126" sldId="278"/>
        </pc:sldMkLst>
        <pc:spChg chg="mod">
          <ac:chgData name="ranjit modhavadiya" userId="27d4769c03bc58d2" providerId="LiveId" clId="{6CA24443-5BC3-4EC8-9A98-F8EB9C89514C}" dt="2026-03-07T12:01:48.798" v="113" actId="27636"/>
          <ac:spMkLst>
            <pc:docMk/>
            <pc:sldMk cId="2243850126" sldId="278"/>
            <ac:spMk id="5" creationId="{00000000-0000-0000-0000-000000000000}"/>
          </ac:spMkLst>
        </pc:spChg>
      </pc:sldChg>
      <pc:sldChg chg="modSp mod">
        <pc:chgData name="ranjit modhavadiya" userId="27d4769c03bc58d2" providerId="LiveId" clId="{6CA24443-5BC3-4EC8-9A98-F8EB9C89514C}" dt="2026-03-07T12:04:19.853" v="130" actId="5793"/>
        <pc:sldMkLst>
          <pc:docMk/>
          <pc:sldMk cId="590273898" sldId="279"/>
        </pc:sldMkLst>
        <pc:spChg chg="mod">
          <ac:chgData name="ranjit modhavadiya" userId="27d4769c03bc58d2" providerId="LiveId" clId="{6CA24443-5BC3-4EC8-9A98-F8EB9C89514C}" dt="2026-03-07T12:04:19.853" v="130" actId="5793"/>
          <ac:spMkLst>
            <pc:docMk/>
            <pc:sldMk cId="590273898" sldId="279"/>
            <ac:spMk id="5" creationId="{00000000-0000-0000-0000-000000000000}"/>
          </ac:spMkLst>
        </pc:spChg>
      </pc:sldChg>
      <pc:sldChg chg="modSp mod">
        <pc:chgData name="ranjit modhavadiya" userId="27d4769c03bc58d2" providerId="LiveId" clId="{6CA24443-5BC3-4EC8-9A98-F8EB9C89514C}" dt="2026-03-07T12:09:31.805" v="178"/>
        <pc:sldMkLst>
          <pc:docMk/>
          <pc:sldMk cId="2611487177" sldId="280"/>
        </pc:sldMkLst>
        <pc:spChg chg="mod">
          <ac:chgData name="ranjit modhavadiya" userId="27d4769c03bc58d2" providerId="LiveId" clId="{6CA24443-5BC3-4EC8-9A98-F8EB9C89514C}" dt="2026-03-07T12:09:31.805" v="178"/>
          <ac:spMkLst>
            <pc:docMk/>
            <pc:sldMk cId="2611487177" sldId="280"/>
            <ac:spMk id="5" creationId="{00000000-0000-0000-0000-000000000000}"/>
          </ac:spMkLst>
        </pc:spChg>
      </pc:sldChg>
      <pc:sldChg chg="modSp mod">
        <pc:chgData name="ranjit modhavadiya" userId="27d4769c03bc58d2" providerId="LiveId" clId="{6CA24443-5BC3-4EC8-9A98-F8EB9C89514C}" dt="2026-03-07T12:09:45.797" v="185"/>
        <pc:sldMkLst>
          <pc:docMk/>
          <pc:sldMk cId="2058128945" sldId="281"/>
        </pc:sldMkLst>
        <pc:spChg chg="mod">
          <ac:chgData name="ranjit modhavadiya" userId="27d4769c03bc58d2" providerId="LiveId" clId="{6CA24443-5BC3-4EC8-9A98-F8EB9C89514C}" dt="2026-03-07T12:09:45.797" v="185"/>
          <ac:spMkLst>
            <pc:docMk/>
            <pc:sldMk cId="2058128945" sldId="281"/>
            <ac:spMk id="5" creationId="{00000000-0000-0000-0000-000000000000}"/>
          </ac:spMkLst>
        </pc:spChg>
      </pc:sldChg>
      <pc:sldChg chg="modSp mod">
        <pc:chgData name="ranjit modhavadiya" userId="27d4769c03bc58d2" providerId="LiveId" clId="{6CA24443-5BC3-4EC8-9A98-F8EB9C89514C}" dt="2026-03-07T12:10:01.549" v="193"/>
        <pc:sldMkLst>
          <pc:docMk/>
          <pc:sldMk cId="3157829591" sldId="282"/>
        </pc:sldMkLst>
        <pc:spChg chg="mod">
          <ac:chgData name="ranjit modhavadiya" userId="27d4769c03bc58d2" providerId="LiveId" clId="{6CA24443-5BC3-4EC8-9A98-F8EB9C89514C}" dt="2026-03-07T12:10:01.549" v="193"/>
          <ac:spMkLst>
            <pc:docMk/>
            <pc:sldMk cId="3157829591" sldId="282"/>
            <ac:spMk id="5" creationId="{00000000-0000-0000-0000-000000000000}"/>
          </ac:spMkLst>
        </pc:spChg>
      </pc:sldChg>
      <pc:sldChg chg="modSp mod">
        <pc:chgData name="ranjit modhavadiya" userId="27d4769c03bc58d2" providerId="LiveId" clId="{6CA24443-5BC3-4EC8-9A98-F8EB9C89514C}" dt="2026-03-07T12:10:26.165" v="199"/>
        <pc:sldMkLst>
          <pc:docMk/>
          <pc:sldMk cId="2446004161" sldId="283"/>
        </pc:sldMkLst>
        <pc:spChg chg="mod">
          <ac:chgData name="ranjit modhavadiya" userId="27d4769c03bc58d2" providerId="LiveId" clId="{6CA24443-5BC3-4EC8-9A98-F8EB9C89514C}" dt="2026-03-07T12:10:26.165" v="199"/>
          <ac:spMkLst>
            <pc:docMk/>
            <pc:sldMk cId="2446004161" sldId="283"/>
            <ac:spMk id="5" creationId="{00000000-0000-0000-0000-000000000000}"/>
          </ac:spMkLst>
        </pc:spChg>
      </pc:sldChg>
      <pc:sldChg chg="modSp mod">
        <pc:chgData name="ranjit modhavadiya" userId="27d4769c03bc58d2" providerId="LiveId" clId="{6CA24443-5BC3-4EC8-9A98-F8EB9C89514C}" dt="2026-03-07T12:22:04.960" v="303"/>
        <pc:sldMkLst>
          <pc:docMk/>
          <pc:sldMk cId="3334290635" sldId="284"/>
        </pc:sldMkLst>
        <pc:spChg chg="mod">
          <ac:chgData name="ranjit modhavadiya" userId="27d4769c03bc58d2" providerId="LiveId" clId="{6CA24443-5BC3-4EC8-9A98-F8EB9C89514C}" dt="2026-03-07T12:22:04.960" v="303"/>
          <ac:spMkLst>
            <pc:docMk/>
            <pc:sldMk cId="3334290635" sldId="284"/>
            <ac:spMk id="5" creationId="{00000000-0000-0000-0000-000000000000}"/>
          </ac:spMkLst>
        </pc:spChg>
      </pc:sldChg>
      <pc:sldChg chg="modSp mod">
        <pc:chgData name="ranjit modhavadiya" userId="27d4769c03bc58d2" providerId="LiveId" clId="{6CA24443-5BC3-4EC8-9A98-F8EB9C89514C}" dt="2026-03-07T12:13:16.113" v="250"/>
        <pc:sldMkLst>
          <pc:docMk/>
          <pc:sldMk cId="2613764526" sldId="285"/>
        </pc:sldMkLst>
        <pc:spChg chg="mod">
          <ac:chgData name="ranjit modhavadiya" userId="27d4769c03bc58d2" providerId="LiveId" clId="{6CA24443-5BC3-4EC8-9A98-F8EB9C89514C}" dt="2026-03-07T12:13:16.113" v="250"/>
          <ac:spMkLst>
            <pc:docMk/>
            <pc:sldMk cId="2613764526" sldId="285"/>
            <ac:spMk id="5" creationId="{00000000-0000-0000-0000-000000000000}"/>
          </ac:spMkLst>
        </pc:spChg>
      </pc:sldChg>
      <pc:sldChg chg="modSp mod">
        <pc:chgData name="ranjit modhavadiya" userId="27d4769c03bc58d2" providerId="LiveId" clId="{6CA24443-5BC3-4EC8-9A98-F8EB9C89514C}" dt="2026-03-07T12:13:41.009" v="263" actId="6549"/>
        <pc:sldMkLst>
          <pc:docMk/>
          <pc:sldMk cId="1641029008" sldId="286"/>
        </pc:sldMkLst>
        <pc:spChg chg="mod">
          <ac:chgData name="ranjit modhavadiya" userId="27d4769c03bc58d2" providerId="LiveId" clId="{6CA24443-5BC3-4EC8-9A98-F8EB9C89514C}" dt="2026-03-07T12:13:41.009" v="263" actId="6549"/>
          <ac:spMkLst>
            <pc:docMk/>
            <pc:sldMk cId="1641029008" sldId="286"/>
            <ac:spMk id="5" creationId="{00000000-0000-0000-0000-000000000000}"/>
          </ac:spMkLst>
        </pc:spChg>
      </pc:sldChg>
      <pc:sldChg chg="modSp mod">
        <pc:chgData name="ranjit modhavadiya" userId="27d4769c03bc58d2" providerId="LiveId" clId="{6CA24443-5BC3-4EC8-9A98-F8EB9C89514C}" dt="2026-03-07T12:14:56.272" v="278"/>
        <pc:sldMkLst>
          <pc:docMk/>
          <pc:sldMk cId="3444877047" sldId="287"/>
        </pc:sldMkLst>
        <pc:spChg chg="mod">
          <ac:chgData name="ranjit modhavadiya" userId="27d4769c03bc58d2" providerId="LiveId" clId="{6CA24443-5BC3-4EC8-9A98-F8EB9C89514C}" dt="2026-03-07T12:14:34.631" v="271" actId="1076"/>
          <ac:spMkLst>
            <pc:docMk/>
            <pc:sldMk cId="3444877047" sldId="287"/>
            <ac:spMk id="4" creationId="{00000000-0000-0000-0000-000000000000}"/>
          </ac:spMkLst>
        </pc:spChg>
        <pc:spChg chg="mod">
          <ac:chgData name="ranjit modhavadiya" userId="27d4769c03bc58d2" providerId="LiveId" clId="{6CA24443-5BC3-4EC8-9A98-F8EB9C89514C}" dt="2026-03-07T12:14:56.272" v="278"/>
          <ac:spMkLst>
            <pc:docMk/>
            <pc:sldMk cId="3444877047" sldId="287"/>
            <ac:spMk id="5" creationId="{00000000-0000-0000-0000-000000000000}"/>
          </ac:spMkLst>
        </pc:spChg>
      </pc:sldChg>
      <pc:sldChg chg="modSp mod">
        <pc:chgData name="ranjit modhavadiya" userId="27d4769c03bc58d2" providerId="LiveId" clId="{6CA24443-5BC3-4EC8-9A98-F8EB9C89514C}" dt="2026-03-07T12:24:08.826" v="314" actId="6549"/>
        <pc:sldMkLst>
          <pc:docMk/>
          <pc:sldMk cId="3640023104" sldId="288"/>
        </pc:sldMkLst>
        <pc:spChg chg="mod">
          <ac:chgData name="ranjit modhavadiya" userId="27d4769c03bc58d2" providerId="LiveId" clId="{6CA24443-5BC3-4EC8-9A98-F8EB9C89514C}" dt="2026-03-07T12:16:23.532" v="281" actId="1076"/>
          <ac:spMkLst>
            <pc:docMk/>
            <pc:sldMk cId="3640023104" sldId="288"/>
            <ac:spMk id="4" creationId="{00000000-0000-0000-0000-000000000000}"/>
          </ac:spMkLst>
        </pc:spChg>
        <pc:spChg chg="mod">
          <ac:chgData name="ranjit modhavadiya" userId="27d4769c03bc58d2" providerId="LiveId" clId="{6CA24443-5BC3-4EC8-9A98-F8EB9C89514C}" dt="2026-03-07T12:24:08.826" v="314" actId="6549"/>
          <ac:spMkLst>
            <pc:docMk/>
            <pc:sldMk cId="3640023104" sldId="288"/>
            <ac:spMk id="5" creationId="{00000000-0000-0000-0000-000000000000}"/>
          </ac:spMkLst>
        </pc:spChg>
      </pc:sldChg>
      <pc:sldChg chg="modSp mod">
        <pc:chgData name="ranjit modhavadiya" userId="27d4769c03bc58d2" providerId="LiveId" clId="{6CA24443-5BC3-4EC8-9A98-F8EB9C89514C}" dt="2026-03-07T12:25:10.233" v="321" actId="20577"/>
        <pc:sldMkLst>
          <pc:docMk/>
          <pc:sldMk cId="1769229939" sldId="289"/>
        </pc:sldMkLst>
        <pc:spChg chg="mod">
          <ac:chgData name="ranjit modhavadiya" userId="27d4769c03bc58d2" providerId="LiveId" clId="{6CA24443-5BC3-4EC8-9A98-F8EB9C89514C}" dt="2026-03-07T12:17:15.988" v="294" actId="1076"/>
          <ac:spMkLst>
            <pc:docMk/>
            <pc:sldMk cId="1769229939" sldId="289"/>
            <ac:spMk id="4" creationId="{00000000-0000-0000-0000-000000000000}"/>
          </ac:spMkLst>
        </pc:spChg>
        <pc:spChg chg="mod">
          <ac:chgData name="ranjit modhavadiya" userId="27d4769c03bc58d2" providerId="LiveId" clId="{6CA24443-5BC3-4EC8-9A98-F8EB9C89514C}" dt="2026-03-07T12:25:10.233" v="321" actId="20577"/>
          <ac:spMkLst>
            <pc:docMk/>
            <pc:sldMk cId="1769229939" sldId="289"/>
            <ac:spMk id="5" creationId="{00000000-0000-0000-0000-000000000000}"/>
          </ac:spMkLst>
        </pc:spChg>
      </pc:sldChg>
      <pc:sldChg chg="modSp mod">
        <pc:chgData name="ranjit modhavadiya" userId="27d4769c03bc58d2" providerId="LiveId" clId="{6CA24443-5BC3-4EC8-9A98-F8EB9C89514C}" dt="2026-03-07T12:07:15.106" v="152"/>
        <pc:sldMkLst>
          <pc:docMk/>
          <pc:sldMk cId="1977434055" sldId="290"/>
        </pc:sldMkLst>
        <pc:spChg chg="mod">
          <ac:chgData name="ranjit modhavadiya" userId="27d4769c03bc58d2" providerId="LiveId" clId="{6CA24443-5BC3-4EC8-9A98-F8EB9C89514C}" dt="2026-03-07T12:07:15.106" v="152"/>
          <ac:spMkLst>
            <pc:docMk/>
            <pc:sldMk cId="1977434055" sldId="290"/>
            <ac:spMk id="5" creationId="{00000000-0000-0000-0000-000000000000}"/>
          </ac:spMkLst>
        </pc:spChg>
      </pc:sldChg>
      <pc:sldChg chg="modSp mod">
        <pc:chgData name="ranjit modhavadiya" userId="27d4769c03bc58d2" providerId="LiveId" clId="{6CA24443-5BC3-4EC8-9A98-F8EB9C89514C}" dt="2026-03-07T12:07:23.187" v="160"/>
        <pc:sldMkLst>
          <pc:docMk/>
          <pc:sldMk cId="535574240" sldId="291"/>
        </pc:sldMkLst>
        <pc:spChg chg="mod">
          <ac:chgData name="ranjit modhavadiya" userId="27d4769c03bc58d2" providerId="LiveId" clId="{6CA24443-5BC3-4EC8-9A98-F8EB9C89514C}" dt="2026-03-07T12:07:23.187" v="160"/>
          <ac:spMkLst>
            <pc:docMk/>
            <pc:sldMk cId="535574240" sldId="291"/>
            <ac:spMk id="5" creationId="{00000000-0000-0000-0000-000000000000}"/>
          </ac:spMkLst>
        </pc:spChg>
      </pc:sldChg>
      <pc:sldChg chg="modSp mod">
        <pc:chgData name="ranjit modhavadiya" userId="27d4769c03bc58d2" providerId="LiveId" clId="{6CA24443-5BC3-4EC8-9A98-F8EB9C89514C}" dt="2026-03-07T12:20:09.199" v="301"/>
        <pc:sldMkLst>
          <pc:docMk/>
          <pc:sldMk cId="2339410714" sldId="292"/>
        </pc:sldMkLst>
        <pc:spChg chg="mod">
          <ac:chgData name="ranjit modhavadiya" userId="27d4769c03bc58d2" providerId="LiveId" clId="{6CA24443-5BC3-4EC8-9A98-F8EB9C89514C}" dt="2026-03-07T12:20:09.199" v="301"/>
          <ac:spMkLst>
            <pc:docMk/>
            <pc:sldMk cId="2339410714" sldId="292"/>
            <ac:spMk id="5" creationId="{00000000-0000-0000-0000-000000000000}"/>
          </ac:spMkLst>
        </pc:spChg>
      </pc:sldChg>
      <pc:sldChg chg="modSp mod">
        <pc:chgData name="ranjit modhavadiya" userId="27d4769c03bc58d2" providerId="LiveId" clId="{6CA24443-5BC3-4EC8-9A98-F8EB9C89514C}" dt="2026-03-07T12:20:42.428" v="302"/>
        <pc:sldMkLst>
          <pc:docMk/>
          <pc:sldMk cId="3506156277" sldId="293"/>
        </pc:sldMkLst>
        <pc:spChg chg="mod">
          <ac:chgData name="ranjit modhavadiya" userId="27d4769c03bc58d2" providerId="LiveId" clId="{6CA24443-5BC3-4EC8-9A98-F8EB9C89514C}" dt="2026-03-07T12:20:42.428" v="302"/>
          <ac:spMkLst>
            <pc:docMk/>
            <pc:sldMk cId="3506156277" sldId="293"/>
            <ac:spMk id="5" creationId="{00000000-0000-0000-0000-000000000000}"/>
          </ac:spMkLst>
        </pc:spChg>
      </pc:sldChg>
      <pc:sldChg chg="modSp mod">
        <pc:chgData name="ranjit modhavadiya" userId="27d4769c03bc58d2" providerId="LiveId" clId="{6CA24443-5BC3-4EC8-9A98-F8EB9C89514C}" dt="2026-03-07T12:08:52.773" v="171"/>
        <pc:sldMkLst>
          <pc:docMk/>
          <pc:sldMk cId="2509114049" sldId="294"/>
        </pc:sldMkLst>
        <pc:spChg chg="mod">
          <ac:chgData name="ranjit modhavadiya" userId="27d4769c03bc58d2" providerId="LiveId" clId="{6CA24443-5BC3-4EC8-9A98-F8EB9C89514C}" dt="2026-03-07T12:08:52.773" v="171"/>
          <ac:spMkLst>
            <pc:docMk/>
            <pc:sldMk cId="2509114049" sldId="294"/>
            <ac:spMk id="5" creationId="{00000000-0000-0000-0000-000000000000}"/>
          </ac:spMkLst>
        </pc:spChg>
      </pc:sldChg>
      <pc:sldChg chg="modSp mod">
        <pc:chgData name="ranjit modhavadiya" userId="27d4769c03bc58d2" providerId="LiveId" clId="{6CA24443-5BC3-4EC8-9A98-F8EB9C89514C}" dt="2026-03-07T12:22:14.306" v="304"/>
        <pc:sldMkLst>
          <pc:docMk/>
          <pc:sldMk cId="3089115545" sldId="296"/>
        </pc:sldMkLst>
        <pc:spChg chg="mod">
          <ac:chgData name="ranjit modhavadiya" userId="27d4769c03bc58d2" providerId="LiveId" clId="{6CA24443-5BC3-4EC8-9A98-F8EB9C89514C}" dt="2026-03-07T12:22:14.306" v="304"/>
          <ac:spMkLst>
            <pc:docMk/>
            <pc:sldMk cId="3089115545" sldId="296"/>
            <ac:spMk id="5" creationId="{00000000-0000-0000-0000-000000000000}"/>
          </ac:spMkLst>
        </pc:spChg>
      </pc:sldChg>
      <pc:sldChg chg="modSp mod">
        <pc:chgData name="ranjit modhavadiya" userId="27d4769c03bc58d2" providerId="LiveId" clId="{6CA24443-5BC3-4EC8-9A98-F8EB9C89514C}" dt="2026-03-07T12:22:26.472" v="306" actId="27636"/>
        <pc:sldMkLst>
          <pc:docMk/>
          <pc:sldMk cId="3834085803" sldId="297"/>
        </pc:sldMkLst>
        <pc:spChg chg="mod">
          <ac:chgData name="ranjit modhavadiya" userId="27d4769c03bc58d2" providerId="LiveId" clId="{6CA24443-5BC3-4EC8-9A98-F8EB9C89514C}" dt="2026-03-07T12:22:26.472" v="306" actId="27636"/>
          <ac:spMkLst>
            <pc:docMk/>
            <pc:sldMk cId="3834085803" sldId="297"/>
            <ac:spMk id="5" creationId="{00000000-0000-0000-0000-000000000000}"/>
          </ac:spMkLst>
        </pc:spChg>
      </pc:sldChg>
      <pc:sldChg chg="modSp mod">
        <pc:chgData name="ranjit modhavadiya" userId="27d4769c03bc58d2" providerId="LiveId" clId="{6CA24443-5BC3-4EC8-9A98-F8EB9C89514C}" dt="2026-03-07T12:22:32.761" v="307"/>
        <pc:sldMkLst>
          <pc:docMk/>
          <pc:sldMk cId="463567866" sldId="298"/>
        </pc:sldMkLst>
        <pc:spChg chg="mod">
          <ac:chgData name="ranjit modhavadiya" userId="27d4769c03bc58d2" providerId="LiveId" clId="{6CA24443-5BC3-4EC8-9A98-F8EB9C89514C}" dt="2026-03-07T12:22:32.761" v="307"/>
          <ac:spMkLst>
            <pc:docMk/>
            <pc:sldMk cId="463567866" sldId="298"/>
            <ac:spMk id="5" creationId="{00000000-0000-0000-0000-000000000000}"/>
          </ac:spMkLst>
        </pc:spChg>
      </pc:sldChg>
      <pc:sldChg chg="modSp mod">
        <pc:chgData name="ranjit modhavadiya" userId="27d4769c03bc58d2" providerId="LiveId" clId="{6CA24443-5BC3-4EC8-9A98-F8EB9C89514C}" dt="2026-03-07T12:26:08.163" v="330" actId="1076"/>
        <pc:sldMkLst>
          <pc:docMk/>
          <pc:sldMk cId="2011972843" sldId="299"/>
        </pc:sldMkLst>
        <pc:spChg chg="mod">
          <ac:chgData name="ranjit modhavadiya" userId="27d4769c03bc58d2" providerId="LiveId" clId="{6CA24443-5BC3-4EC8-9A98-F8EB9C89514C}" dt="2026-03-07T12:26:08.163" v="330" actId="1076"/>
          <ac:spMkLst>
            <pc:docMk/>
            <pc:sldMk cId="2011972843" sldId="299"/>
            <ac:spMk id="4" creationId="{00000000-0000-0000-0000-000000000000}"/>
          </ac:spMkLst>
        </pc:spChg>
        <pc:spChg chg="mod">
          <ac:chgData name="ranjit modhavadiya" userId="27d4769c03bc58d2" providerId="LiveId" clId="{6CA24443-5BC3-4EC8-9A98-F8EB9C89514C}" dt="2026-03-07T12:25:45.585" v="325"/>
          <ac:spMkLst>
            <pc:docMk/>
            <pc:sldMk cId="2011972843" sldId="299"/>
            <ac:spMk id="5" creationId="{00000000-0000-0000-0000-000000000000}"/>
          </ac:spMkLst>
        </pc:spChg>
      </pc:sldChg>
      <pc:sldChg chg="addSp delSp modSp new mod">
        <pc:chgData name="ranjit modhavadiya" userId="27d4769c03bc58d2" providerId="LiveId" clId="{6CA24443-5BC3-4EC8-9A98-F8EB9C89514C}" dt="2026-03-07T13:05:24.431" v="555" actId="403"/>
        <pc:sldMkLst>
          <pc:docMk/>
          <pc:sldMk cId="3113869853" sldId="300"/>
        </pc:sldMkLst>
        <pc:spChg chg="add del mod">
          <ac:chgData name="ranjit modhavadiya" userId="27d4769c03bc58d2" providerId="LiveId" clId="{6CA24443-5BC3-4EC8-9A98-F8EB9C89514C}" dt="2026-03-07T13:05:24.431" v="555" actId="403"/>
          <ac:spMkLst>
            <pc:docMk/>
            <pc:sldMk cId="3113869853" sldId="300"/>
            <ac:spMk id="2" creationId="{29DFB328-719B-6126-11B4-9345E7CFD61D}"/>
          </ac:spMkLst>
        </pc:spChg>
        <pc:spChg chg="mod">
          <ac:chgData name="ranjit modhavadiya" userId="27d4769c03bc58d2" providerId="LiveId" clId="{6CA24443-5BC3-4EC8-9A98-F8EB9C89514C}" dt="2026-03-07T13:05:08.334" v="551" actId="1076"/>
          <ac:spMkLst>
            <pc:docMk/>
            <pc:sldMk cId="3113869853" sldId="300"/>
            <ac:spMk id="3" creationId="{6C19D8D8-E6E9-07BC-DECB-BFED8D0E25B1}"/>
          </ac:spMkLst>
        </pc:spChg>
      </pc:sldChg>
      <pc:sldChg chg="new del">
        <pc:chgData name="ranjit modhavadiya" userId="27d4769c03bc58d2" providerId="LiveId" clId="{6CA24443-5BC3-4EC8-9A98-F8EB9C89514C}" dt="2026-03-07T12:27:11.760" v="345" actId="680"/>
        <pc:sldMkLst>
          <pc:docMk/>
          <pc:sldMk cId="738756131" sldId="301"/>
        </pc:sldMkLst>
      </pc:sldChg>
      <pc:sldChg chg="addSp modSp new mod setBg">
        <pc:chgData name="ranjit modhavadiya" userId="27d4769c03bc58d2" providerId="LiveId" clId="{6CA24443-5BC3-4EC8-9A98-F8EB9C89514C}" dt="2026-03-07T12:45:50.490" v="368"/>
        <pc:sldMkLst>
          <pc:docMk/>
          <pc:sldMk cId="3369806487" sldId="301"/>
        </pc:sldMkLst>
        <pc:spChg chg="mod">
          <ac:chgData name="ranjit modhavadiya" userId="27d4769c03bc58d2" providerId="LiveId" clId="{6CA24443-5BC3-4EC8-9A98-F8EB9C89514C}" dt="2026-03-07T12:45:10.967" v="363" actId="26606"/>
          <ac:spMkLst>
            <pc:docMk/>
            <pc:sldMk cId="3369806487" sldId="301"/>
            <ac:spMk id="2" creationId="{C0961F31-F6B5-DB7E-E278-6CF5A202E470}"/>
          </ac:spMkLst>
        </pc:spChg>
        <pc:spChg chg="mod">
          <ac:chgData name="ranjit modhavadiya" userId="27d4769c03bc58d2" providerId="LiveId" clId="{6CA24443-5BC3-4EC8-9A98-F8EB9C89514C}" dt="2026-03-07T12:45:50.490" v="368"/>
          <ac:spMkLst>
            <pc:docMk/>
            <pc:sldMk cId="3369806487" sldId="301"/>
            <ac:spMk id="3" creationId="{7B3B6E93-6444-4355-7277-E703BD786A8F}"/>
          </ac:spMkLst>
        </pc:spChg>
        <pc:spChg chg="add mod">
          <ac:chgData name="ranjit modhavadiya" userId="27d4769c03bc58d2" providerId="LiveId" clId="{6CA24443-5BC3-4EC8-9A98-F8EB9C89514C}" dt="2026-03-07T12:45:10.967" v="363" actId="26606"/>
          <ac:spMkLst>
            <pc:docMk/>
            <pc:sldMk cId="3369806487" sldId="301"/>
            <ac:spMk id="6" creationId="{04AF121C-4945-C328-57DB-DDE7025493C2}"/>
          </ac:spMkLst>
        </pc:spChg>
        <pc:spChg chg="add">
          <ac:chgData name="ranjit modhavadiya" userId="27d4769c03bc58d2" providerId="LiveId" clId="{6CA24443-5BC3-4EC8-9A98-F8EB9C89514C}" dt="2026-03-07T12:45:10.967" v="363" actId="26606"/>
          <ac:spMkLst>
            <pc:docMk/>
            <pc:sldMk cId="3369806487" sldId="301"/>
            <ac:spMk id="11" creationId="{3BCB5F6A-9EB0-40B0-9D13-3023E9A20508}"/>
          </ac:spMkLst>
        </pc:spChg>
        <pc:picChg chg="add mod">
          <ac:chgData name="ranjit modhavadiya" userId="27d4769c03bc58d2" providerId="LiveId" clId="{6CA24443-5BC3-4EC8-9A98-F8EB9C89514C}" dt="2026-03-07T12:45:10.967" v="363" actId="26606"/>
          <ac:picMkLst>
            <pc:docMk/>
            <pc:sldMk cId="3369806487" sldId="301"/>
            <ac:picMk id="5" creationId="{1C0F864C-90D6-A128-811A-C2E4069F074E}"/>
          </ac:picMkLst>
        </pc:picChg>
      </pc:sldChg>
      <pc:sldChg chg="addSp delSp modSp new mod setBg">
        <pc:chgData name="ranjit modhavadiya" userId="27d4769c03bc58d2" providerId="LiveId" clId="{6CA24443-5BC3-4EC8-9A98-F8EB9C89514C}" dt="2026-03-07T13:04:51.586" v="550" actId="27636"/>
        <pc:sldMkLst>
          <pc:docMk/>
          <pc:sldMk cId="2594120391" sldId="302"/>
        </pc:sldMkLst>
        <pc:spChg chg="mod">
          <ac:chgData name="ranjit modhavadiya" userId="27d4769c03bc58d2" providerId="LiveId" clId="{6CA24443-5BC3-4EC8-9A98-F8EB9C89514C}" dt="2026-03-07T13:03:42.757" v="542" actId="1076"/>
          <ac:spMkLst>
            <pc:docMk/>
            <pc:sldMk cId="2594120391" sldId="302"/>
            <ac:spMk id="2" creationId="{DF62729F-671D-AA58-23FF-1B0B1E1766A6}"/>
          </ac:spMkLst>
        </pc:spChg>
        <pc:spChg chg="mod">
          <ac:chgData name="ranjit modhavadiya" userId="27d4769c03bc58d2" providerId="LiveId" clId="{6CA24443-5BC3-4EC8-9A98-F8EB9C89514C}" dt="2026-03-07T13:04:51.586" v="550" actId="27636"/>
          <ac:spMkLst>
            <pc:docMk/>
            <pc:sldMk cId="2594120391" sldId="302"/>
            <ac:spMk id="3" creationId="{43EF4E34-0839-6087-1C51-8D37C84C477D}"/>
          </ac:spMkLst>
        </pc:spChg>
        <pc:spChg chg="add">
          <ac:chgData name="ranjit modhavadiya" userId="27d4769c03bc58d2" providerId="LiveId" clId="{6CA24443-5BC3-4EC8-9A98-F8EB9C89514C}" dt="2026-03-07T13:02:08.095" v="522" actId="26606"/>
          <ac:spMkLst>
            <pc:docMk/>
            <pc:sldMk cId="2594120391" sldId="302"/>
            <ac:spMk id="15" creationId="{3F088236-D655-4F88-B238-E16762358025}"/>
          </ac:spMkLst>
        </pc:spChg>
        <pc:spChg chg="add">
          <ac:chgData name="ranjit modhavadiya" userId="27d4769c03bc58d2" providerId="LiveId" clId="{6CA24443-5BC3-4EC8-9A98-F8EB9C89514C}" dt="2026-03-07T13:02:08.095" v="522" actId="26606"/>
          <ac:spMkLst>
            <pc:docMk/>
            <pc:sldMk cId="2594120391" sldId="302"/>
            <ac:spMk id="17" creationId="{3DAC0C92-199E-475C-9390-119A9B027276}"/>
          </ac:spMkLst>
        </pc:spChg>
        <pc:spChg chg="add">
          <ac:chgData name="ranjit modhavadiya" userId="27d4769c03bc58d2" providerId="LiveId" clId="{6CA24443-5BC3-4EC8-9A98-F8EB9C89514C}" dt="2026-03-07T13:02:08.095" v="522" actId="26606"/>
          <ac:spMkLst>
            <pc:docMk/>
            <pc:sldMk cId="2594120391" sldId="302"/>
            <ac:spMk id="19" creationId="{C4CFB339-0ED8-4FE2-9EF1-6D1375B8499B}"/>
          </ac:spMkLst>
        </pc:spChg>
        <pc:spChg chg="add">
          <ac:chgData name="ranjit modhavadiya" userId="27d4769c03bc58d2" providerId="LiveId" clId="{6CA24443-5BC3-4EC8-9A98-F8EB9C89514C}" dt="2026-03-07T13:02:08.095" v="522" actId="26606"/>
          <ac:spMkLst>
            <pc:docMk/>
            <pc:sldMk cId="2594120391" sldId="302"/>
            <ac:spMk id="21" creationId="{31896C80-2069-4431-9C19-83B913734490}"/>
          </ac:spMkLst>
        </pc:spChg>
        <pc:spChg chg="add">
          <ac:chgData name="ranjit modhavadiya" userId="27d4769c03bc58d2" providerId="LiveId" clId="{6CA24443-5BC3-4EC8-9A98-F8EB9C89514C}" dt="2026-03-07T13:02:08.095" v="522" actId="26606"/>
          <ac:spMkLst>
            <pc:docMk/>
            <pc:sldMk cId="2594120391" sldId="302"/>
            <ac:spMk id="23" creationId="{BF120A21-0841-4823-B0C4-28AEBCEF9B78}"/>
          </ac:spMkLst>
        </pc:spChg>
        <pc:spChg chg="add">
          <ac:chgData name="ranjit modhavadiya" userId="27d4769c03bc58d2" providerId="LiveId" clId="{6CA24443-5BC3-4EC8-9A98-F8EB9C89514C}" dt="2026-03-07T13:02:08.095" v="522" actId="26606"/>
          <ac:spMkLst>
            <pc:docMk/>
            <pc:sldMk cId="2594120391" sldId="302"/>
            <ac:spMk id="25" creationId="{DBB05BAE-BBD3-4289-899F-A6851503C6B0}"/>
          </ac:spMkLst>
        </pc:spChg>
        <pc:spChg chg="add">
          <ac:chgData name="ranjit modhavadiya" userId="27d4769c03bc58d2" providerId="LiveId" clId="{6CA24443-5BC3-4EC8-9A98-F8EB9C89514C}" dt="2026-03-07T13:02:08.095" v="522" actId="26606"/>
          <ac:spMkLst>
            <pc:docMk/>
            <pc:sldMk cId="2594120391" sldId="302"/>
            <ac:spMk id="27" creationId="{9874D11C-36F5-4BBE-A490-019A54E953B0}"/>
          </ac:spMkLst>
        </pc:spChg>
        <pc:picChg chg="add del mod">
          <ac:chgData name="ranjit modhavadiya" userId="27d4769c03bc58d2" providerId="LiveId" clId="{6CA24443-5BC3-4EC8-9A98-F8EB9C89514C}" dt="2026-03-07T13:01:46.132" v="518" actId="478"/>
          <ac:picMkLst>
            <pc:docMk/>
            <pc:sldMk cId="2594120391" sldId="302"/>
            <ac:picMk id="5" creationId="{EED8E92E-B6C2-AA55-FAC3-4E957CBC90BB}"/>
          </ac:picMkLst>
        </pc:picChg>
        <pc:picChg chg="add mod ord">
          <ac:chgData name="ranjit modhavadiya" userId="27d4769c03bc58d2" providerId="LiveId" clId="{6CA24443-5BC3-4EC8-9A98-F8EB9C89514C}" dt="2026-03-07T13:02:08.095" v="522" actId="26606"/>
          <ac:picMkLst>
            <pc:docMk/>
            <pc:sldMk cId="2594120391" sldId="302"/>
            <ac:picMk id="6" creationId="{ED75A2BE-7DA9-173E-0DC9-EC602A5E295A}"/>
          </ac:picMkLst>
        </pc:picChg>
      </pc:sldChg>
      <pc:sldChg chg="addSp modSp new del mod setBg">
        <pc:chgData name="ranjit modhavadiya" userId="27d4769c03bc58d2" providerId="LiveId" clId="{6CA24443-5BC3-4EC8-9A98-F8EB9C89514C}" dt="2026-03-07T13:15:20.818" v="595" actId="47"/>
        <pc:sldMkLst>
          <pc:docMk/>
          <pc:sldMk cId="2236852505" sldId="303"/>
        </pc:sldMkLst>
        <pc:spChg chg="mod">
          <ac:chgData name="ranjit modhavadiya" userId="27d4769c03bc58d2" providerId="LiveId" clId="{6CA24443-5BC3-4EC8-9A98-F8EB9C89514C}" dt="2026-03-07T13:14:44.893" v="594" actId="14100"/>
          <ac:spMkLst>
            <pc:docMk/>
            <pc:sldMk cId="2236852505" sldId="303"/>
            <ac:spMk id="2" creationId="{6B369C78-D75A-EDE6-C9E6-4F4E8CD060D4}"/>
          </ac:spMkLst>
        </pc:spChg>
        <pc:spChg chg="mod">
          <ac:chgData name="ranjit modhavadiya" userId="27d4769c03bc58d2" providerId="LiveId" clId="{6CA24443-5BC3-4EC8-9A98-F8EB9C89514C}" dt="2026-03-07T13:14:29.269" v="591"/>
          <ac:spMkLst>
            <pc:docMk/>
            <pc:sldMk cId="2236852505" sldId="303"/>
            <ac:spMk id="3" creationId="{4B3333EE-8EAC-32BC-EB21-C364D64E501B}"/>
          </ac:spMkLst>
        </pc:spChg>
        <pc:spChg chg="add mod">
          <ac:chgData name="ranjit modhavadiya" userId="27d4769c03bc58d2" providerId="LiveId" clId="{6CA24443-5BC3-4EC8-9A98-F8EB9C89514C}" dt="2026-03-07T13:13:40.030" v="585" actId="26606"/>
          <ac:spMkLst>
            <pc:docMk/>
            <pc:sldMk cId="2236852505" sldId="303"/>
            <ac:spMk id="6" creationId="{D65D68B6-0388-336F-6117-F5AD7EB273EC}"/>
          </ac:spMkLst>
        </pc:spChg>
        <pc:spChg chg="add">
          <ac:chgData name="ranjit modhavadiya" userId="27d4769c03bc58d2" providerId="LiveId" clId="{6CA24443-5BC3-4EC8-9A98-F8EB9C89514C}" dt="2026-03-07T13:13:40.030" v="585" actId="26606"/>
          <ac:spMkLst>
            <pc:docMk/>
            <pc:sldMk cId="2236852505" sldId="303"/>
            <ac:spMk id="15" creationId="{3F088236-D655-4F88-B238-E16762358025}"/>
          </ac:spMkLst>
        </pc:spChg>
        <pc:spChg chg="add">
          <ac:chgData name="ranjit modhavadiya" userId="27d4769c03bc58d2" providerId="LiveId" clId="{6CA24443-5BC3-4EC8-9A98-F8EB9C89514C}" dt="2026-03-07T13:13:40.030" v="585" actId="26606"/>
          <ac:spMkLst>
            <pc:docMk/>
            <pc:sldMk cId="2236852505" sldId="303"/>
            <ac:spMk id="17" creationId="{3DAC0C92-199E-475C-9390-119A9B027276}"/>
          </ac:spMkLst>
        </pc:spChg>
        <pc:spChg chg="add">
          <ac:chgData name="ranjit modhavadiya" userId="27d4769c03bc58d2" providerId="LiveId" clId="{6CA24443-5BC3-4EC8-9A98-F8EB9C89514C}" dt="2026-03-07T13:13:40.030" v="585" actId="26606"/>
          <ac:spMkLst>
            <pc:docMk/>
            <pc:sldMk cId="2236852505" sldId="303"/>
            <ac:spMk id="19" creationId="{C4CFB339-0ED8-4FE2-9EF1-6D1375B8499B}"/>
          </ac:spMkLst>
        </pc:spChg>
        <pc:spChg chg="add">
          <ac:chgData name="ranjit modhavadiya" userId="27d4769c03bc58d2" providerId="LiveId" clId="{6CA24443-5BC3-4EC8-9A98-F8EB9C89514C}" dt="2026-03-07T13:13:40.030" v="585" actId="26606"/>
          <ac:spMkLst>
            <pc:docMk/>
            <pc:sldMk cId="2236852505" sldId="303"/>
            <ac:spMk id="21" creationId="{31896C80-2069-4431-9C19-83B913734490}"/>
          </ac:spMkLst>
        </pc:spChg>
        <pc:spChg chg="add">
          <ac:chgData name="ranjit modhavadiya" userId="27d4769c03bc58d2" providerId="LiveId" clId="{6CA24443-5BC3-4EC8-9A98-F8EB9C89514C}" dt="2026-03-07T13:13:40.030" v="585" actId="26606"/>
          <ac:spMkLst>
            <pc:docMk/>
            <pc:sldMk cId="2236852505" sldId="303"/>
            <ac:spMk id="23" creationId="{BF120A21-0841-4823-B0C4-28AEBCEF9B78}"/>
          </ac:spMkLst>
        </pc:spChg>
        <pc:spChg chg="add">
          <ac:chgData name="ranjit modhavadiya" userId="27d4769c03bc58d2" providerId="LiveId" clId="{6CA24443-5BC3-4EC8-9A98-F8EB9C89514C}" dt="2026-03-07T13:13:40.030" v="585" actId="26606"/>
          <ac:spMkLst>
            <pc:docMk/>
            <pc:sldMk cId="2236852505" sldId="303"/>
            <ac:spMk id="25" creationId="{DBB05BAE-BBD3-4289-899F-A6851503C6B0}"/>
          </ac:spMkLst>
        </pc:spChg>
        <pc:spChg chg="add">
          <ac:chgData name="ranjit modhavadiya" userId="27d4769c03bc58d2" providerId="LiveId" clId="{6CA24443-5BC3-4EC8-9A98-F8EB9C89514C}" dt="2026-03-07T13:13:40.030" v="585" actId="26606"/>
          <ac:spMkLst>
            <pc:docMk/>
            <pc:sldMk cId="2236852505" sldId="303"/>
            <ac:spMk id="27" creationId="{9874D11C-36F5-4BBE-A490-019A54E953B0}"/>
          </ac:spMkLst>
        </pc:spChg>
        <pc:picChg chg="add mod">
          <ac:chgData name="ranjit modhavadiya" userId="27d4769c03bc58d2" providerId="LiveId" clId="{6CA24443-5BC3-4EC8-9A98-F8EB9C89514C}" dt="2026-03-07T13:13:35.473" v="584" actId="931"/>
          <ac:picMkLst>
            <pc:docMk/>
            <pc:sldMk cId="2236852505" sldId="303"/>
            <ac:picMk id="5" creationId="{698A953D-A8DE-A253-761B-C1B01FD6B1D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B0B364-9481-4BCA-B5D2-08AA189719D2}"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C9C42-7463-440A-8165-7E4A488D162E}" type="slidenum">
              <a:rPr lang="en-GB" smtClean="0"/>
              <a:t>‹#›</a:t>
            </a:fld>
            <a:endParaRPr lang="en-GB"/>
          </a:p>
        </p:txBody>
      </p:sp>
    </p:spTree>
    <p:extLst>
      <p:ext uri="{BB962C8B-B14F-4D97-AF65-F5344CB8AC3E}">
        <p14:creationId xmlns:p14="http://schemas.microsoft.com/office/powerpoint/2010/main" val="2808741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a:t>
            </a:fld>
            <a:endParaRPr lang="en-GB"/>
          </a:p>
        </p:txBody>
      </p:sp>
    </p:spTree>
    <p:extLst>
      <p:ext uri="{BB962C8B-B14F-4D97-AF65-F5344CB8AC3E}">
        <p14:creationId xmlns:p14="http://schemas.microsoft.com/office/powerpoint/2010/main" val="2986386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Compensation and rewards is important factor for employees in health and social care services because it motivate employees to provide high quality and consistent services to all patients, and it is also important component for HCM to effectively retail talented employees and attract new professionals for better services (</a:t>
            </a:r>
            <a:r>
              <a:rPr lang="en-GB" sz="1200" kern="1200" dirty="0" err="1">
                <a:solidFill>
                  <a:schemeClr val="tx1"/>
                </a:solidFill>
                <a:effectLst/>
                <a:latin typeface="+mn-lt"/>
                <a:ea typeface="+mn-ea"/>
                <a:cs typeface="+mn-cs"/>
              </a:rPr>
              <a:t>Stárek</a:t>
            </a:r>
            <a:r>
              <a:rPr lang="en-GB" sz="1200" kern="1200" dirty="0">
                <a:solidFill>
                  <a:schemeClr val="tx1"/>
                </a:solidFill>
                <a:effectLst/>
                <a:latin typeface="+mn-lt"/>
                <a:ea typeface="+mn-ea"/>
                <a:cs typeface="+mn-cs"/>
              </a:rPr>
              <a:t>, 2025). </a:t>
            </a:r>
          </a:p>
          <a:p>
            <a:r>
              <a:rPr lang="en-GB" sz="1200" kern="1200" dirty="0">
                <a:solidFill>
                  <a:schemeClr val="tx1"/>
                </a:solidFill>
                <a:effectLst/>
                <a:latin typeface="+mn-lt"/>
                <a:ea typeface="+mn-ea"/>
                <a:cs typeface="+mn-cs"/>
              </a:rPr>
              <a:t>UK NHS is also known for its large number of employees which include around 1.5 million employees, and it required effective human capital management practices to maintain satisfaction of all employees (</a:t>
            </a:r>
            <a:r>
              <a:rPr lang="en-GB" sz="1200" kern="1200" dirty="0" err="1">
                <a:solidFill>
                  <a:schemeClr val="tx1"/>
                </a:solidFill>
                <a:effectLst/>
                <a:latin typeface="+mn-lt"/>
                <a:ea typeface="+mn-ea"/>
                <a:cs typeface="+mn-cs"/>
              </a:rPr>
              <a:t>Moscelli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Sayli</a:t>
            </a:r>
            <a:r>
              <a:rPr lang="en-GB" sz="1200" kern="1200" dirty="0">
                <a:solidFill>
                  <a:schemeClr val="tx1"/>
                </a:solidFill>
                <a:effectLst/>
                <a:latin typeface="+mn-lt"/>
                <a:ea typeface="+mn-ea"/>
                <a:cs typeface="+mn-cs"/>
              </a:rPr>
              <a:t>, and Mello, 2022). However, medical and health care services are majorly complex and critical which create issues related to compensation and rewards. </a:t>
            </a:r>
          </a:p>
          <a:p>
            <a:r>
              <a:rPr lang="en-GB" sz="1200" kern="1200" dirty="0">
                <a:solidFill>
                  <a:schemeClr val="tx1"/>
                </a:solidFill>
                <a:effectLst/>
                <a:latin typeface="+mn-lt"/>
                <a:ea typeface="+mn-ea"/>
                <a:cs typeface="+mn-cs"/>
              </a:rPr>
              <a:t>This presentation will effectively focus on human capital management to effectively manage compensation and rewards of UK National Health Services employees to provide proper care, and it will also include various challenges which NHS is facing to maintain their employee’s compensation because they are getting low pay and limited rewards. It will also focuses on root cause of issues to effectively manage compensation of employees and provide strategic and innovative solutions and recommendations which will help to manage this problem, and it will also focus on theoretical and practical solutions which NHS can utilise.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4</a:t>
            </a:fld>
            <a:endParaRPr lang="en-GB"/>
          </a:p>
        </p:txBody>
      </p:sp>
    </p:spTree>
    <p:extLst>
      <p:ext uri="{BB962C8B-B14F-4D97-AF65-F5344CB8AC3E}">
        <p14:creationId xmlns:p14="http://schemas.microsoft.com/office/powerpoint/2010/main" val="2987313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0C9C42-7463-440A-8165-7E4A488D162E}" type="slidenum">
              <a:rPr lang="en-GB" smtClean="0"/>
              <a:t>5</a:t>
            </a:fld>
            <a:endParaRPr lang="en-GB"/>
          </a:p>
        </p:txBody>
      </p:sp>
    </p:spTree>
    <p:extLst>
      <p:ext uri="{BB962C8B-B14F-4D97-AF65-F5344CB8AC3E}">
        <p14:creationId xmlns:p14="http://schemas.microsoft.com/office/powerpoint/2010/main" val="3431357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0C9C42-7463-440A-8165-7E4A488D162E}" type="slidenum">
              <a:rPr lang="en-GB" smtClean="0"/>
              <a:t>6</a:t>
            </a:fld>
            <a:endParaRPr lang="en-GB"/>
          </a:p>
        </p:txBody>
      </p:sp>
    </p:spTree>
    <p:extLst>
      <p:ext uri="{BB962C8B-B14F-4D97-AF65-F5344CB8AC3E}">
        <p14:creationId xmlns:p14="http://schemas.microsoft.com/office/powerpoint/2010/main" val="3957025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UK, cost of living is also very high which create pressure on employees to stay financially stable, but low payment issue makes financial stability complex for them. According to many reports 2025 effectively highlighted that only 48% of HNS employees highlighted that they are satisfied with their compensation and rewards, and some report also suggested that 52% employees want to leave and change their job and organisation due to low compensation which affect their motivation (The King’s fund, 2025).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7</a:t>
            </a:fld>
            <a:endParaRPr lang="en-GB"/>
          </a:p>
        </p:txBody>
      </p:sp>
    </p:spTree>
    <p:extLst>
      <p:ext uri="{BB962C8B-B14F-4D97-AF65-F5344CB8AC3E}">
        <p14:creationId xmlns:p14="http://schemas.microsoft.com/office/powerpoint/2010/main" val="578954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health and social care, employees majorly payed less as compare to their working schedule and service quality, and increase in wages is also very limited which does not align with inflation and price hick of goods. Different health organisations also affected by inflation, and to manage service and operational cost, they reduced wages of employees which heavily affected employee’s cost of living. Due to this situation many employees changed their organisation and job profession, and this limited staff factor is majorly causing due to unfair compensation and limited rewards for employee’s contribution and efforts for providing high quality services.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8</a:t>
            </a:fld>
            <a:endParaRPr lang="en-GB"/>
          </a:p>
        </p:txBody>
      </p:sp>
    </p:spTree>
    <p:extLst>
      <p:ext uri="{BB962C8B-B14F-4D97-AF65-F5344CB8AC3E}">
        <p14:creationId xmlns:p14="http://schemas.microsoft.com/office/powerpoint/2010/main" val="964038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employees reported that their employer does not focus on employee’s rewards which affect their cost of living (</a:t>
            </a:r>
            <a:r>
              <a:rPr lang="en-GB" sz="1200" kern="1200" dirty="0" err="1">
                <a:solidFill>
                  <a:schemeClr val="tx1"/>
                </a:solidFill>
                <a:effectLst/>
                <a:latin typeface="+mn-lt"/>
                <a:ea typeface="+mn-ea"/>
                <a:cs typeface="+mn-cs"/>
              </a:rPr>
              <a:t>Exworthy</a:t>
            </a:r>
            <a:r>
              <a:rPr lang="en-GB" sz="1200" kern="1200" dirty="0">
                <a:solidFill>
                  <a:schemeClr val="tx1"/>
                </a:solidFill>
                <a:effectLst/>
                <a:latin typeface="+mn-lt"/>
                <a:ea typeface="+mn-ea"/>
                <a:cs typeface="+mn-cs"/>
              </a:rPr>
              <a:t>, and Nash, 2024). Different articles also highlighted that around 60% employees feel their employer is not concern related to proper compensation and rewards.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9</a:t>
            </a:fld>
            <a:endParaRPr lang="en-GB"/>
          </a:p>
        </p:txBody>
      </p:sp>
    </p:spTree>
    <p:extLst>
      <p:ext uri="{BB962C8B-B14F-4D97-AF65-F5344CB8AC3E}">
        <p14:creationId xmlns:p14="http://schemas.microsoft.com/office/powerpoint/2010/main" val="2049565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UK, cost of living and inflation makes this compensation low for employees to effectively manage their day to day spending and family management which reduce their motivation (</a:t>
            </a:r>
            <a:r>
              <a:rPr lang="en-GB" sz="1200" kern="1200" dirty="0" err="1">
                <a:solidFill>
                  <a:schemeClr val="tx1"/>
                </a:solidFill>
                <a:effectLst/>
                <a:latin typeface="+mn-lt"/>
                <a:ea typeface="+mn-ea"/>
                <a:cs typeface="+mn-cs"/>
              </a:rPr>
              <a:t>Shtembari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Kufo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Haxhinasto</a:t>
            </a:r>
            <a:r>
              <a:rPr lang="en-GB" sz="1200" kern="1200" dirty="0">
                <a:solidFill>
                  <a:schemeClr val="tx1"/>
                </a:solidFill>
                <a:effectLst/>
                <a:latin typeface="+mn-lt"/>
                <a:ea typeface="+mn-ea"/>
                <a:cs typeface="+mn-cs"/>
              </a:rPr>
              <a:t>, 2022). Various reports has also highlighted that around 43% employees reported that they are dissatisfied related to their pay, and recent report of 2025 also highlighted increase in staff dissatisfaction level which is 50% (Gallup, 2025). This low compensation feel also increases their stress and reduce satisfaction level, and it also cause increase in employee turnover rate. </a:t>
            </a:r>
          </a:p>
          <a:p>
            <a:pPr algn="just"/>
            <a:endParaRPr lang="en-GB" b="1" dirty="0"/>
          </a:p>
        </p:txBody>
      </p:sp>
      <p:sp>
        <p:nvSpPr>
          <p:cNvPr id="4" name="Slide Number Placeholder 3"/>
          <p:cNvSpPr>
            <a:spLocks noGrp="1"/>
          </p:cNvSpPr>
          <p:nvPr>
            <p:ph type="sldNum" sz="quarter" idx="10"/>
          </p:nvPr>
        </p:nvSpPr>
        <p:spPr/>
        <p:txBody>
          <a:bodyPr/>
          <a:lstStyle/>
          <a:p>
            <a:fld id="{6D0C9C42-7463-440A-8165-7E4A488D162E}" type="slidenum">
              <a:rPr lang="en-GB" smtClean="0"/>
              <a:t>10</a:t>
            </a:fld>
            <a:endParaRPr lang="en-GB"/>
          </a:p>
        </p:txBody>
      </p:sp>
    </p:spTree>
    <p:extLst>
      <p:ext uri="{BB962C8B-B14F-4D97-AF65-F5344CB8AC3E}">
        <p14:creationId xmlns:p14="http://schemas.microsoft.com/office/powerpoint/2010/main" val="3587194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many employees do overtime to meet high demand of health care, but they does not get sufficient wages and pay which affect their moral and motivation to work in health care.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11</a:t>
            </a:fld>
            <a:endParaRPr lang="en-GB"/>
          </a:p>
        </p:txBody>
      </p:sp>
    </p:spTree>
    <p:extLst>
      <p:ext uri="{BB962C8B-B14F-4D97-AF65-F5344CB8AC3E}">
        <p14:creationId xmlns:p14="http://schemas.microsoft.com/office/powerpoint/2010/main" val="1735988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situation increases pressure on HRM to recruit new talented employees continuously, and this process also affect NHS’s costing and organisational performance. This low wages factor also create problems for NHS to effectively hire medical and non-medical staff, and country’s national agenda for change pay also does not align effectively with high cost areas.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12</a:t>
            </a:fld>
            <a:endParaRPr lang="en-GB"/>
          </a:p>
        </p:txBody>
      </p:sp>
    </p:spTree>
    <p:extLst>
      <p:ext uri="{BB962C8B-B14F-4D97-AF65-F5344CB8AC3E}">
        <p14:creationId xmlns:p14="http://schemas.microsoft.com/office/powerpoint/2010/main" val="17780502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2021 reports, employee retention rate is continuously reducing due to low compensation and rewards.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13</a:t>
            </a:fld>
            <a:endParaRPr lang="en-GB"/>
          </a:p>
        </p:txBody>
      </p:sp>
    </p:spTree>
    <p:extLst>
      <p:ext uri="{BB962C8B-B14F-4D97-AF65-F5344CB8AC3E}">
        <p14:creationId xmlns:p14="http://schemas.microsoft.com/office/powerpoint/2010/main" val="11674481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2025 reports, organisation is getting limited funds which increases financial pressure on NHS (Freedman, and Wolf, 2023). Due to this pressure, organisation fail to invest in employees training and reward system which directly affect employee’s development and rewards. This limited development environment and poor rewarding system increases employee’s turnover, and it also create pressure on effectively fulfil different roles with low compensation.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14</a:t>
            </a:fld>
            <a:endParaRPr lang="en-GB"/>
          </a:p>
        </p:txBody>
      </p:sp>
    </p:spTree>
    <p:extLst>
      <p:ext uri="{BB962C8B-B14F-4D97-AF65-F5344CB8AC3E}">
        <p14:creationId xmlns:p14="http://schemas.microsoft.com/office/powerpoint/2010/main" val="1016668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also include mental health compensation, employee assistance programmes and private medical insurance. To manage this problem, NHS has integrated AI-based analytical tools and systems which help to analyse employee’s schedules and working progress, which allow employers to understand efforts and productivity of employees to provide appropriate rewards and compensation (</a:t>
            </a:r>
            <a:r>
              <a:rPr lang="en-GB" sz="1200" kern="1200" dirty="0" err="1">
                <a:solidFill>
                  <a:schemeClr val="tx1"/>
                </a:solidFill>
                <a:effectLst/>
                <a:latin typeface="+mn-lt"/>
                <a:ea typeface="+mn-ea"/>
                <a:cs typeface="+mn-cs"/>
              </a:rPr>
              <a:t>Virgillito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Ledda</a:t>
            </a:r>
            <a:r>
              <a:rPr lang="en-GB" sz="1200" kern="1200" dirty="0">
                <a:solidFill>
                  <a:schemeClr val="tx1"/>
                </a:solidFill>
                <a:effectLst/>
                <a:latin typeface="+mn-lt"/>
                <a:ea typeface="+mn-ea"/>
                <a:cs typeface="+mn-cs"/>
              </a:rPr>
              <a:t>, 2025). Heath and social care sector is very complex due to different schedules, and employees demand personalised benefits, remote work and work life balance which NHS fail to provide due to poor compensation and reward system, and this factor also affect their motivation and productivity.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15</a:t>
            </a:fld>
            <a:endParaRPr lang="en-GB"/>
          </a:p>
        </p:txBody>
      </p:sp>
    </p:spTree>
    <p:extLst>
      <p:ext uri="{BB962C8B-B14F-4D97-AF65-F5344CB8AC3E}">
        <p14:creationId xmlns:p14="http://schemas.microsoft.com/office/powerpoint/2010/main" val="30083953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HCM’s digital technology related to reward and compensation management also fail to provide real-time data and information which create challenges for providing appropriate rewards to all employees. Organisation also depends on data and HR system for effectively monitoring pay gaps, year payment negotiation and inflation adjustment, and any system error and inefficient data and system can provide wrong information which can heavily affect employee’s rewards and compensations. In health and social care, many employees also work as hour and shift bases, and any miscalculation of hours and shifts can affect employee’s compensation calculation, and due to this challenge, some employees even get low wages as compared to average of £15 per hour minimum wage rate.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16</a:t>
            </a:fld>
            <a:endParaRPr lang="en-GB"/>
          </a:p>
        </p:txBody>
      </p:sp>
    </p:spTree>
    <p:extLst>
      <p:ext uri="{BB962C8B-B14F-4D97-AF65-F5344CB8AC3E}">
        <p14:creationId xmlns:p14="http://schemas.microsoft.com/office/powerpoint/2010/main" val="574772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NHS’s rigid structure majorly affect employee’s rewards system and compensation. In NHS, pay erosion cause due to old system and government powered pay process which not able to integrate economic factor while structuring payment and salary increment process, and this less effective system fail to provide competitive compensation to manage inflation and living cost. However, some recent reports of 2025 also highlighted that organisation has improved payment structure of lower bands, but they majorly provide salary through treasury which affect its budgeting and increases financial risks (</a:t>
            </a:r>
            <a:r>
              <a:rPr lang="en-GB" sz="1200" kern="1200" dirty="0" err="1">
                <a:solidFill>
                  <a:schemeClr val="tx1"/>
                </a:solidFill>
                <a:effectLst/>
                <a:latin typeface="+mn-lt"/>
                <a:ea typeface="+mn-ea"/>
                <a:cs typeface="+mn-cs"/>
              </a:rPr>
              <a:t>Fjelstul</a:t>
            </a:r>
            <a:r>
              <a:rPr lang="en-GB" sz="1200" kern="1200" dirty="0">
                <a:solidFill>
                  <a:schemeClr val="tx1"/>
                </a:solidFill>
                <a:effectLst/>
                <a:latin typeface="+mn-lt"/>
                <a:ea typeface="+mn-ea"/>
                <a:cs typeface="+mn-cs"/>
              </a:rPr>
              <a:t>, Hug, and </a:t>
            </a:r>
            <a:r>
              <a:rPr lang="en-GB" sz="1200" kern="1200" dirty="0" err="1">
                <a:solidFill>
                  <a:schemeClr val="tx1"/>
                </a:solidFill>
                <a:effectLst/>
                <a:latin typeface="+mn-lt"/>
                <a:ea typeface="+mn-ea"/>
                <a:cs typeface="+mn-cs"/>
              </a:rPr>
              <a:t>Kilby</a:t>
            </a:r>
            <a:r>
              <a:rPr lang="en-GB" sz="1200" kern="1200" dirty="0">
                <a:solidFill>
                  <a:schemeClr val="tx1"/>
                </a:solidFill>
                <a:effectLst/>
                <a:latin typeface="+mn-lt"/>
                <a:ea typeface="+mn-ea"/>
                <a:cs typeface="+mn-cs"/>
              </a:rPr>
              <a:t>, 2025). </a:t>
            </a:r>
          </a:p>
          <a:p>
            <a:pPr algn="just"/>
            <a:endParaRPr lang="en-GB" b="1" dirty="0"/>
          </a:p>
        </p:txBody>
      </p:sp>
      <p:sp>
        <p:nvSpPr>
          <p:cNvPr id="4" name="Slide Number Placeholder 3"/>
          <p:cNvSpPr>
            <a:spLocks noGrp="1"/>
          </p:cNvSpPr>
          <p:nvPr>
            <p:ph type="sldNum" sz="quarter" idx="10"/>
          </p:nvPr>
        </p:nvSpPr>
        <p:spPr/>
        <p:txBody>
          <a:bodyPr/>
          <a:lstStyle/>
          <a:p>
            <a:fld id="{6D0C9C42-7463-440A-8165-7E4A488D162E}" type="slidenum">
              <a:rPr lang="en-GB" smtClean="0"/>
              <a:t>17</a:t>
            </a:fld>
            <a:endParaRPr lang="en-GB"/>
          </a:p>
        </p:txBody>
      </p:sp>
    </p:spTree>
    <p:extLst>
      <p:ext uri="{BB962C8B-B14F-4D97-AF65-F5344CB8AC3E}">
        <p14:creationId xmlns:p14="http://schemas.microsoft.com/office/powerpoint/2010/main" val="32178348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employees feel that they payed less as compared to other organisations which directly affecting their living standards (</a:t>
            </a:r>
            <a:r>
              <a:rPr lang="en-GB" sz="1200" kern="1200" dirty="0" err="1">
                <a:solidFill>
                  <a:schemeClr val="tx1"/>
                </a:solidFill>
                <a:effectLst/>
                <a:latin typeface="+mn-lt"/>
                <a:ea typeface="+mn-ea"/>
                <a:cs typeface="+mn-cs"/>
              </a:rPr>
              <a:t>Adanlawo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Nkomo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Vezi-Magigaba</a:t>
            </a:r>
            <a:r>
              <a:rPr lang="en-GB" sz="1200" kern="1200" dirty="0">
                <a:solidFill>
                  <a:schemeClr val="tx1"/>
                </a:solidFill>
                <a:effectLst/>
                <a:latin typeface="+mn-lt"/>
                <a:ea typeface="+mn-ea"/>
                <a:cs typeface="+mn-cs"/>
              </a:rPr>
              <a:t>, 2023). In UK inflation is continuously increasing which further affecting cost-of-living of employees, and in health and medical, shifts and rostering is also very complex and inflexible which increases pressure on staff to provide continuous performance without extra compensation and reward which heavily affect their work-life balance and well-being of employees.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18</a:t>
            </a:fld>
            <a:endParaRPr lang="en-GB"/>
          </a:p>
        </p:txBody>
      </p:sp>
    </p:spTree>
    <p:extLst>
      <p:ext uri="{BB962C8B-B14F-4D97-AF65-F5344CB8AC3E}">
        <p14:creationId xmlns:p14="http://schemas.microsoft.com/office/powerpoint/2010/main" val="1014590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professionals and senior managers prefer to work and stay will organisation by analysing financial management and turnover of organisation because they believe that financial growth of organisation also help to grow their compensation structure, and they provide less focus on quality of care and performance. Organisation’s recruit and retain structure is also less effective because it fail to provide appropriate rewords and appreciation of work to high performing employees.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19</a:t>
            </a:fld>
            <a:endParaRPr lang="en-GB"/>
          </a:p>
        </p:txBody>
      </p:sp>
    </p:spTree>
    <p:extLst>
      <p:ext uri="{BB962C8B-B14F-4D97-AF65-F5344CB8AC3E}">
        <p14:creationId xmlns:p14="http://schemas.microsoft.com/office/powerpoint/2010/main" val="17215610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demand is very high but supply of quality services is limited which creates a structural gap in high service demand, and employee’s ability and capacity is also affect by low compensation. Employees also does not get proper pay and rewards for their working and efforts, and it was also found that some employees do overtime and extra schedules, but they does not get proper payment and compensation for their contribution which affect their moral and well-being.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20</a:t>
            </a:fld>
            <a:endParaRPr lang="en-GB"/>
          </a:p>
        </p:txBody>
      </p:sp>
    </p:spTree>
    <p:extLst>
      <p:ext uri="{BB962C8B-B14F-4D97-AF65-F5344CB8AC3E}">
        <p14:creationId xmlns:p14="http://schemas.microsoft.com/office/powerpoint/2010/main" val="285335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poor and less motivated environment and mounting deficits, many leaders has changed their focus form long-term growth and investment to short-term and immediate cost which affected employee’s reward system (</a:t>
            </a:r>
            <a:r>
              <a:rPr lang="en-GB" sz="1200" kern="1200" dirty="0" err="1">
                <a:solidFill>
                  <a:schemeClr val="tx1"/>
                </a:solidFill>
                <a:effectLst/>
                <a:latin typeface="+mn-lt"/>
                <a:ea typeface="+mn-ea"/>
                <a:cs typeface="+mn-cs"/>
              </a:rPr>
              <a:t>Hamzat</a:t>
            </a:r>
            <a:r>
              <a:rPr lang="en-GB" sz="1200" kern="1200" dirty="0">
                <a:solidFill>
                  <a:schemeClr val="tx1"/>
                </a:solidFill>
                <a:effectLst/>
                <a:latin typeface="+mn-lt"/>
                <a:ea typeface="+mn-ea"/>
                <a:cs typeface="+mn-cs"/>
              </a:rPr>
              <a:t>, 2025). In this environment, leaders also does not include employees in rewards and work design decision making which demotivate employees because they feel less valued. This less involvement also create challenges for leaders to effectively engage with employees related to their compensation and reward requirements which creates gap in compensation structure, and develop less effective reward policy.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21</a:t>
            </a:fld>
            <a:endParaRPr lang="en-GB"/>
          </a:p>
        </p:txBody>
      </p:sp>
    </p:spTree>
    <p:extLst>
      <p:ext uri="{BB962C8B-B14F-4D97-AF65-F5344CB8AC3E}">
        <p14:creationId xmlns:p14="http://schemas.microsoft.com/office/powerpoint/2010/main" val="1862343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turnover of professional and senior posts and leadership also affect compensation and reward programs because change in top authorities can also change policies and rules applied by old authorities which also include reward’s terms and conditions. These type of changes also make situation complex for organisation to effectively maintain long-term and sustainable reward system for employees.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22</a:t>
            </a:fld>
            <a:endParaRPr lang="en-GB"/>
          </a:p>
        </p:txBody>
      </p:sp>
    </p:spTree>
    <p:extLst>
      <p:ext uri="{BB962C8B-B14F-4D97-AF65-F5344CB8AC3E}">
        <p14:creationId xmlns:p14="http://schemas.microsoft.com/office/powerpoint/2010/main" val="41609953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NHS, high work pressure, lack of rewards and reduced moral negatively due to low pay heavily affect employee’s working environment and culture. In organisation, inequality and gender pay gap also effect employee’s compensation and rewards in which complex working environment sometimes cause mismanagement in allocation of awards in lower profiles such as consultancy and gender biasness which effect employees moral and increases turnover.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23</a:t>
            </a:fld>
            <a:endParaRPr lang="en-GB"/>
          </a:p>
        </p:txBody>
      </p:sp>
    </p:spTree>
    <p:extLst>
      <p:ext uri="{BB962C8B-B14F-4D97-AF65-F5344CB8AC3E}">
        <p14:creationId xmlns:p14="http://schemas.microsoft.com/office/powerpoint/2010/main" val="17909113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NHS’s working culture is complex and it also include bullying and harassment of employees which negatively affect employee’s moral. In these types of environment and culture, employee feel less supported and humiliated which is also a major cause of turnover and inefficiency of reward system. Due to limited staff, high demand and complex scheduling increases pressure on employees and they also feel burnout, and according to reports 75% employees feel that there are not getting proper compensation according to their scheduling and high work pressure and burnout.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24</a:t>
            </a:fld>
            <a:endParaRPr lang="en-GB"/>
          </a:p>
        </p:txBody>
      </p:sp>
    </p:spTree>
    <p:extLst>
      <p:ext uri="{BB962C8B-B14F-4D97-AF65-F5344CB8AC3E}">
        <p14:creationId xmlns:p14="http://schemas.microsoft.com/office/powerpoint/2010/main" val="32978716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innovated solution such as actively promoting a flexible pension will help in retaining senior and highly skilled staff. The NHS can implement various policies which allow staff for having flexible retirements.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25</a:t>
            </a:fld>
            <a:endParaRPr lang="en-GB"/>
          </a:p>
        </p:txBody>
      </p:sp>
    </p:spTree>
    <p:extLst>
      <p:ext uri="{BB962C8B-B14F-4D97-AF65-F5344CB8AC3E}">
        <p14:creationId xmlns:p14="http://schemas.microsoft.com/office/powerpoint/2010/main" val="8535092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Theory- the </a:t>
            </a:r>
            <a:r>
              <a:rPr lang="en-GB" sz="1200" b="1" kern="1200" dirty="0">
                <a:solidFill>
                  <a:schemeClr val="tx1"/>
                </a:solidFill>
                <a:effectLst/>
                <a:latin typeface="+mn-lt"/>
                <a:ea typeface="+mn-ea"/>
                <a:cs typeface="+mn-cs"/>
              </a:rPr>
              <a:t>Equity Theory</a:t>
            </a:r>
            <a:r>
              <a:rPr lang="en-GB" sz="1200" kern="1200" dirty="0">
                <a:solidFill>
                  <a:schemeClr val="tx1"/>
                </a:solidFill>
                <a:effectLst/>
                <a:latin typeface="+mn-lt"/>
                <a:ea typeface="+mn-ea"/>
                <a:cs typeface="+mn-cs"/>
              </a:rPr>
              <a:t> provide employee with fairness by having a comparison of their total input and outputs. It will help employee to feel motivated and enhanced job satisfaction. The approach is significant for keeping all experienced staff connected (Hall, 2025).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26</a:t>
            </a:fld>
            <a:endParaRPr lang="en-GB"/>
          </a:p>
        </p:txBody>
      </p:sp>
    </p:spTree>
    <p:extLst>
      <p:ext uri="{BB962C8B-B14F-4D97-AF65-F5344CB8AC3E}">
        <p14:creationId xmlns:p14="http://schemas.microsoft.com/office/powerpoint/2010/main" val="3128260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development of a non-monetary recognition it can help in enhancing employee engagement. The innovated solution such as introduction of “Wellbeing Credits” will help staff for choosing their rewards which will satisfy them.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27</a:t>
            </a:fld>
            <a:endParaRPr lang="en-GB"/>
          </a:p>
        </p:txBody>
      </p:sp>
    </p:spTree>
    <p:extLst>
      <p:ext uri="{BB962C8B-B14F-4D97-AF65-F5344CB8AC3E}">
        <p14:creationId xmlns:p14="http://schemas.microsoft.com/office/powerpoint/2010/main" val="40762714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Theory- The </a:t>
            </a:r>
            <a:r>
              <a:rPr lang="en-GB" sz="1200" b="1" kern="1200" dirty="0">
                <a:solidFill>
                  <a:schemeClr val="tx1"/>
                </a:solidFill>
                <a:effectLst/>
                <a:latin typeface="+mn-lt"/>
                <a:ea typeface="+mn-ea"/>
                <a:cs typeface="+mn-cs"/>
              </a:rPr>
              <a:t>AMO theory</a:t>
            </a:r>
            <a:r>
              <a:rPr lang="en-GB" sz="1200" kern="1200" dirty="0">
                <a:solidFill>
                  <a:schemeClr val="tx1"/>
                </a:solidFill>
                <a:effectLst/>
                <a:latin typeface="+mn-lt"/>
                <a:ea typeface="+mn-ea"/>
                <a:cs typeface="+mn-cs"/>
              </a:rPr>
              <a:t> will help in positing employee performance, as it help in boosting employee motivation and led to higher performances as well as productivity.  The approached led to higher organisational performances as well as they provide improves deliverables for increasing profitability (Sarkar, 2022).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28</a:t>
            </a:fld>
            <a:endParaRPr lang="en-GB"/>
          </a:p>
        </p:txBody>
      </p:sp>
    </p:spTree>
    <p:extLst>
      <p:ext uri="{BB962C8B-B14F-4D97-AF65-F5344CB8AC3E}">
        <p14:creationId xmlns:p14="http://schemas.microsoft.com/office/powerpoint/2010/main" val="37264840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innovated solution such as creation of formal peer network for support, it will help in reducing isolation as well as building resilience in workforces especially in high working pressure conditions.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29</a:t>
            </a:fld>
            <a:endParaRPr lang="en-GB"/>
          </a:p>
        </p:txBody>
      </p:sp>
    </p:spTree>
    <p:extLst>
      <p:ext uri="{BB962C8B-B14F-4D97-AF65-F5344CB8AC3E}">
        <p14:creationId xmlns:p14="http://schemas.microsoft.com/office/powerpoint/2010/main" val="8214962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addressing on compensation and rewards challenges NHS is required for moving from basic solution to the a holistic and evidence based solution which provide combination of all financial incentives along with improved working. NHS must have to move from “one size fits all to” a tailored as well as total rewards system which will treat each staff as a core component of compensation.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30</a:t>
            </a:fld>
            <a:endParaRPr lang="en-GB"/>
          </a:p>
        </p:txBody>
      </p:sp>
    </p:spTree>
    <p:extLst>
      <p:ext uri="{BB962C8B-B14F-4D97-AF65-F5344CB8AC3E}">
        <p14:creationId xmlns:p14="http://schemas.microsoft.com/office/powerpoint/2010/main" val="34567004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has also focused on various HCM challenges which highly affecting NHS’s employees and their productivity, and it also highlighted that due to low compensation and rewards, company also facing problem related to limited employees which is affecting quality of services. It has also included root cause of problem to effectively identify different problems, and also provide effective recommendations for reducing employee’s job satisfaction. </a:t>
            </a:r>
          </a:p>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31</a:t>
            </a:fld>
            <a:endParaRPr lang="en-GB"/>
          </a:p>
        </p:txBody>
      </p:sp>
    </p:spTree>
    <p:extLst>
      <p:ext uri="{BB962C8B-B14F-4D97-AF65-F5344CB8AC3E}">
        <p14:creationId xmlns:p14="http://schemas.microsoft.com/office/powerpoint/2010/main" val="429661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Freedman, S. and Wolf, R., (2023). The NHS productivity puzzle. </a:t>
            </a:r>
            <a:r>
              <a:rPr lang="en-GB" sz="1200" i="1" kern="1200" dirty="0">
                <a:solidFill>
                  <a:schemeClr val="tx1"/>
                </a:solidFill>
                <a:effectLst/>
                <a:latin typeface="+mn-lt"/>
                <a:ea typeface="+mn-ea"/>
                <a:cs typeface="+mn-cs"/>
              </a:rPr>
              <a:t>Why has hospital activity not increased in line with funding and staffing</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Hamzat</a:t>
            </a:r>
            <a:r>
              <a:rPr lang="en-GB" sz="1200" kern="1200" dirty="0">
                <a:solidFill>
                  <a:schemeClr val="tx1"/>
                </a:solidFill>
                <a:effectLst/>
                <a:latin typeface="+mn-lt"/>
                <a:ea typeface="+mn-ea"/>
                <a:cs typeface="+mn-cs"/>
              </a:rPr>
              <a:t>, L., (2025). Real-time financial resilience and debt optimization for entrepreneurs: tackling debt management as a financial health pandemic and empowering small business growth through early detection of financial distress and effortless capital management. </a:t>
            </a:r>
            <a:r>
              <a:rPr lang="en-GB" sz="1200" i="1" kern="1200" dirty="0" err="1">
                <a:solidFill>
                  <a:schemeClr val="tx1"/>
                </a:solidFill>
                <a:effectLst/>
                <a:latin typeface="+mn-lt"/>
                <a:ea typeface="+mn-ea"/>
                <a:cs typeface="+mn-cs"/>
              </a:rPr>
              <a:t>Int</a:t>
            </a:r>
            <a:r>
              <a:rPr lang="en-GB" sz="1200" i="1" kern="1200" dirty="0">
                <a:solidFill>
                  <a:schemeClr val="tx1"/>
                </a:solidFill>
                <a:effectLst/>
                <a:latin typeface="+mn-lt"/>
                <a:ea typeface="+mn-ea"/>
                <a:cs typeface="+mn-cs"/>
              </a:rPr>
              <a:t> J </a:t>
            </a:r>
            <a:r>
              <a:rPr lang="en-GB" sz="1200" i="1" kern="1200" dirty="0" err="1">
                <a:solidFill>
                  <a:schemeClr val="tx1"/>
                </a:solidFill>
                <a:effectLst/>
                <a:latin typeface="+mn-lt"/>
                <a:ea typeface="+mn-ea"/>
                <a:cs typeface="+mn-cs"/>
              </a:rPr>
              <a:t>Adv</a:t>
            </a:r>
            <a:r>
              <a:rPr lang="en-GB" sz="1200" i="1" kern="1200" dirty="0">
                <a:solidFill>
                  <a:schemeClr val="tx1"/>
                </a:solidFill>
                <a:effectLst/>
                <a:latin typeface="+mn-lt"/>
                <a:ea typeface="+mn-ea"/>
                <a:cs typeface="+mn-cs"/>
              </a:rPr>
              <a:t> Res </a:t>
            </a:r>
            <a:r>
              <a:rPr lang="en-GB" sz="1200" i="1" kern="1200" dirty="0" err="1">
                <a:solidFill>
                  <a:schemeClr val="tx1"/>
                </a:solidFill>
                <a:effectLst/>
                <a:latin typeface="+mn-lt"/>
                <a:ea typeface="+mn-ea"/>
                <a:cs typeface="+mn-cs"/>
              </a:rPr>
              <a:t>Publ</a:t>
            </a:r>
            <a:r>
              <a:rPr lang="en-GB" sz="1200" i="1" kern="1200" dirty="0">
                <a:solidFill>
                  <a:schemeClr val="tx1"/>
                </a:solidFill>
                <a:effectLst/>
                <a:latin typeface="+mn-lt"/>
                <a:ea typeface="+mn-ea"/>
                <a:cs typeface="+mn-cs"/>
              </a:rPr>
              <a:t> Rev</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(5), pp.202-23. </a:t>
            </a:r>
          </a:p>
          <a:p>
            <a:r>
              <a:rPr lang="en-GB" sz="1200" kern="1200" dirty="0" err="1">
                <a:solidFill>
                  <a:schemeClr val="tx1"/>
                </a:solidFill>
                <a:effectLst/>
                <a:latin typeface="+mn-lt"/>
                <a:ea typeface="+mn-ea"/>
                <a:cs typeface="+mn-cs"/>
              </a:rPr>
              <a:t>Moscelli</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Sayli</a:t>
            </a:r>
            <a:r>
              <a:rPr lang="en-GB" sz="1200" kern="1200" dirty="0">
                <a:solidFill>
                  <a:schemeClr val="tx1"/>
                </a:solidFill>
                <a:effectLst/>
                <a:latin typeface="+mn-lt"/>
                <a:ea typeface="+mn-ea"/>
                <a:cs typeface="+mn-cs"/>
              </a:rPr>
              <a:t>, M. and Mello, M., (2022). Staff engagement, job complementarity and labour supply: evidence from the English NHS hospital workforce.</a:t>
            </a:r>
          </a:p>
          <a:p>
            <a:r>
              <a:rPr lang="en-GB" sz="1200" kern="1200" dirty="0" err="1">
                <a:solidFill>
                  <a:schemeClr val="tx1"/>
                </a:solidFill>
                <a:effectLst/>
                <a:latin typeface="+mn-lt"/>
                <a:ea typeface="+mn-ea"/>
                <a:cs typeface="+mn-cs"/>
              </a:rPr>
              <a:t>Pordes</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Blockley</a:t>
            </a:r>
            <a:r>
              <a:rPr lang="en-GB" sz="1200" kern="1200" dirty="0">
                <a:solidFill>
                  <a:schemeClr val="tx1"/>
                </a:solidFill>
                <a:effectLst/>
                <a:latin typeface="+mn-lt"/>
                <a:ea typeface="+mn-ea"/>
                <a:cs typeface="+mn-cs"/>
              </a:rPr>
              <a:t>, T. and Bell, V., (2025). Disclosing sexual abuse: an exploration into why female victims do not report. </a:t>
            </a:r>
            <a:r>
              <a:rPr lang="en-GB" sz="1200" i="1" kern="1200" dirty="0">
                <a:solidFill>
                  <a:schemeClr val="tx1"/>
                </a:solidFill>
                <a:effectLst/>
                <a:latin typeface="+mn-lt"/>
                <a:ea typeface="+mn-ea"/>
                <a:cs typeface="+mn-cs"/>
              </a:rPr>
              <a:t>International Journal of Criminology and Police Education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(1), pp.1-33.</a:t>
            </a:r>
          </a:p>
          <a:p>
            <a:r>
              <a:rPr lang="en-GB" sz="1200" kern="1200" dirty="0" err="1">
                <a:solidFill>
                  <a:schemeClr val="tx1"/>
                </a:solidFill>
                <a:effectLst/>
                <a:latin typeface="+mn-lt"/>
                <a:ea typeface="+mn-ea"/>
                <a:cs typeface="+mn-cs"/>
              </a:rPr>
              <a:t>Shtembari</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Kufo</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Haxhinasto</a:t>
            </a:r>
            <a:r>
              <a:rPr lang="en-GB" sz="1200" kern="1200" dirty="0">
                <a:solidFill>
                  <a:schemeClr val="tx1"/>
                </a:solidFill>
                <a:effectLst/>
                <a:latin typeface="+mn-lt"/>
                <a:ea typeface="+mn-ea"/>
                <a:cs typeface="+mn-cs"/>
              </a:rPr>
              <a:t>, D., (2022). Employee compensation and benefits pre and post COVID-19. </a:t>
            </a:r>
            <a:r>
              <a:rPr lang="en-GB" sz="1200" i="1" kern="1200" dirty="0">
                <a:solidFill>
                  <a:schemeClr val="tx1"/>
                </a:solidFill>
                <a:effectLst/>
                <a:latin typeface="+mn-lt"/>
                <a:ea typeface="+mn-ea"/>
                <a:cs typeface="+mn-cs"/>
              </a:rPr>
              <a:t>Administrative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(3), p.106.</a:t>
            </a:r>
          </a:p>
          <a:p>
            <a:r>
              <a:rPr lang="en-GB" sz="1200" kern="1200" dirty="0" err="1">
                <a:solidFill>
                  <a:schemeClr val="tx1"/>
                </a:solidFill>
                <a:effectLst/>
                <a:latin typeface="+mn-lt"/>
                <a:ea typeface="+mn-ea"/>
                <a:cs typeface="+mn-cs"/>
              </a:rPr>
              <a:t>Stárek</a:t>
            </a:r>
            <a:r>
              <a:rPr lang="en-GB" sz="1200" kern="1200" dirty="0">
                <a:solidFill>
                  <a:schemeClr val="tx1"/>
                </a:solidFill>
                <a:effectLst/>
                <a:latin typeface="+mn-lt"/>
                <a:ea typeface="+mn-ea"/>
                <a:cs typeface="+mn-cs"/>
              </a:rPr>
              <a:t>, L., (2025). Supporting and Rewarding Social Service Workers: Key Drivers of Motivation and Professional Satisfaction. </a:t>
            </a:r>
            <a:r>
              <a:rPr lang="en-GB" sz="1200" i="1" kern="1200" dirty="0">
                <a:solidFill>
                  <a:schemeClr val="tx1"/>
                </a:solidFill>
                <a:effectLst/>
                <a:latin typeface="+mn-lt"/>
                <a:ea typeface="+mn-ea"/>
                <a:cs typeface="+mn-cs"/>
              </a:rPr>
              <a:t>TEM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(4), pp.3250-3262.</a:t>
            </a:r>
          </a:p>
          <a:p>
            <a:r>
              <a:rPr lang="en-GB" sz="1200" kern="1200" dirty="0" err="1">
                <a:solidFill>
                  <a:schemeClr val="tx1"/>
                </a:solidFill>
                <a:effectLst/>
                <a:latin typeface="+mn-lt"/>
                <a:ea typeface="+mn-ea"/>
                <a:cs typeface="+mn-cs"/>
              </a:rPr>
              <a:t>Thusi</a:t>
            </a:r>
            <a:r>
              <a:rPr lang="en-GB" sz="1200" kern="1200" dirty="0">
                <a:solidFill>
                  <a:schemeClr val="tx1"/>
                </a:solidFill>
                <a:effectLst/>
                <a:latin typeface="+mn-lt"/>
                <a:ea typeface="+mn-ea"/>
                <a:cs typeface="+mn-cs"/>
              </a:rPr>
              <a:t>, X. and </a:t>
            </a:r>
            <a:r>
              <a:rPr lang="en-GB" sz="1200" kern="1200" dirty="0" err="1">
                <a:solidFill>
                  <a:schemeClr val="tx1"/>
                </a:solidFill>
                <a:effectLst/>
                <a:latin typeface="+mn-lt"/>
                <a:ea typeface="+mn-ea"/>
                <a:cs typeface="+mn-cs"/>
              </a:rPr>
              <a:t>Chauke</a:t>
            </a:r>
            <a:r>
              <a:rPr lang="en-GB" sz="1200" kern="1200" dirty="0">
                <a:solidFill>
                  <a:schemeClr val="tx1"/>
                </a:solidFill>
                <a:effectLst/>
                <a:latin typeface="+mn-lt"/>
                <a:ea typeface="+mn-ea"/>
                <a:cs typeface="+mn-cs"/>
              </a:rPr>
              <a:t>, R., (2023). Strategies for retaining scarce skills and reducing turnover in the South African public sector. </a:t>
            </a:r>
            <a:r>
              <a:rPr lang="en-GB" sz="1200" i="1" kern="1200" dirty="0">
                <a:solidFill>
                  <a:schemeClr val="tx1"/>
                </a:solidFill>
                <a:effectLst/>
                <a:latin typeface="+mn-lt"/>
                <a:ea typeface="+mn-ea"/>
                <a:cs typeface="+mn-cs"/>
              </a:rPr>
              <a:t>International Journal of Management, Entrepreneurship, Social Science and Humanities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(1), pp.120-134.</a:t>
            </a:r>
          </a:p>
          <a:p>
            <a:r>
              <a:rPr lang="en-GB" sz="1200" kern="1200" dirty="0" err="1">
                <a:solidFill>
                  <a:schemeClr val="tx1"/>
                </a:solidFill>
                <a:effectLst/>
                <a:latin typeface="+mn-lt"/>
                <a:ea typeface="+mn-ea"/>
                <a:cs typeface="+mn-cs"/>
              </a:rPr>
              <a:t>Virgillito</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Ledda</a:t>
            </a:r>
            <a:r>
              <a:rPr lang="en-GB" sz="1200" kern="1200" dirty="0">
                <a:solidFill>
                  <a:schemeClr val="tx1"/>
                </a:solidFill>
                <a:effectLst/>
                <a:latin typeface="+mn-lt"/>
                <a:ea typeface="+mn-ea"/>
                <a:cs typeface="+mn-cs"/>
              </a:rPr>
              <a:t>, C., (2025). Personalized AI for workplace health promotion: performance management and healthcare worker engagement through digital analytics. </a:t>
            </a:r>
            <a:r>
              <a:rPr lang="en-GB" sz="1200" i="1" kern="1200" dirty="0">
                <a:solidFill>
                  <a:schemeClr val="tx1"/>
                </a:solidFill>
                <a:effectLst/>
                <a:latin typeface="+mn-lt"/>
                <a:ea typeface="+mn-ea"/>
                <a:cs typeface="+mn-cs"/>
              </a:rPr>
              <a:t>Frontiers in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p.1718474.</a:t>
            </a:r>
          </a:p>
          <a:p>
            <a:r>
              <a:rPr lang="en-GB" sz="1200" u="sng" kern="1200" dirty="0">
                <a:solidFill>
                  <a:schemeClr val="tx1"/>
                </a:solidFill>
                <a:effectLst/>
                <a:latin typeface="+mn-lt"/>
                <a:ea typeface="+mn-ea"/>
                <a:cs typeface="+mn-cs"/>
              </a:rPr>
              <a:t>Online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Gallup, (2025). </a:t>
            </a:r>
            <a:r>
              <a:rPr lang="en-GB" sz="1200" i="1" kern="1200" dirty="0">
                <a:solidFill>
                  <a:schemeClr val="tx1"/>
                </a:solidFill>
                <a:effectLst/>
                <a:latin typeface="+mn-lt"/>
                <a:ea typeface="+mn-ea"/>
                <a:cs typeface="+mn-cs"/>
              </a:rPr>
              <a:t>State of the Global Workplace 2025</a:t>
            </a:r>
            <a:r>
              <a:rPr lang="en-GB" sz="1200" kern="1200" dirty="0">
                <a:solidFill>
                  <a:schemeClr val="tx1"/>
                </a:solidFill>
                <a:effectLst/>
                <a:latin typeface="+mn-lt"/>
                <a:ea typeface="+mn-ea"/>
                <a:cs typeface="+mn-cs"/>
              </a:rPr>
              <a:t>. [Online] Accessed through: &lt;https://www.gallup.com/workplace/349484/state-of-the-global-workplace.aspx&gt;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NHS Employers, (2024). </a:t>
            </a:r>
            <a:r>
              <a:rPr lang="en-GB" sz="1200" i="1" kern="1200" dirty="0">
                <a:solidFill>
                  <a:schemeClr val="tx1"/>
                </a:solidFill>
                <a:effectLst/>
                <a:latin typeface="+mn-lt"/>
                <a:ea typeface="+mn-ea"/>
                <a:cs typeface="+mn-cs"/>
              </a:rPr>
              <a:t>NHS Employers’ submission to the NHS Pay Review Body 2025/26</a:t>
            </a:r>
            <a:r>
              <a:rPr lang="en-GB" sz="1200" kern="1200" dirty="0">
                <a:solidFill>
                  <a:schemeClr val="tx1"/>
                </a:solidFill>
                <a:effectLst/>
                <a:latin typeface="+mn-lt"/>
                <a:ea typeface="+mn-ea"/>
                <a:cs typeface="+mn-cs"/>
              </a:rPr>
              <a:t>. [Online] Accessed through: &lt;https://www.nhsemployers.org/system/files/2024-11/NHS%20PRB%20report%202025-6%20-%20FINAL.pdf&gt;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NIH, (2025). </a:t>
            </a:r>
            <a:r>
              <a:rPr lang="en-GB" sz="1200" i="1" kern="1200" dirty="0">
                <a:solidFill>
                  <a:schemeClr val="tx1"/>
                </a:solidFill>
                <a:effectLst/>
                <a:latin typeface="+mn-lt"/>
                <a:ea typeface="+mn-ea"/>
                <a:cs typeface="+mn-cs"/>
              </a:rPr>
              <a:t>Supporting and Retaining NHS England Staff with Long-Term Health Conditions—A Qualitative Study</a:t>
            </a:r>
            <a:r>
              <a:rPr lang="en-GB" sz="1200" kern="1200" dirty="0">
                <a:solidFill>
                  <a:schemeClr val="tx1"/>
                </a:solidFill>
                <a:effectLst/>
                <a:latin typeface="+mn-lt"/>
                <a:ea typeface="+mn-ea"/>
                <a:cs typeface="+mn-cs"/>
              </a:rPr>
              <a:t>. [Online] Accessed through: &lt;https://pmc.ncbi.nlm.nih.gov/articles/PMC12564435/&gt; [Accessed on: 7th March, 2026].</a:t>
            </a:r>
          </a:p>
          <a:p>
            <a:r>
              <a:rPr lang="en-GB" sz="1200" kern="1200" dirty="0" err="1">
                <a:solidFill>
                  <a:schemeClr val="tx1"/>
                </a:solidFill>
                <a:effectLst/>
                <a:latin typeface="+mn-lt"/>
                <a:ea typeface="+mn-ea"/>
                <a:cs typeface="+mn-cs"/>
              </a:rPr>
              <a:t>Testbook</a:t>
            </a:r>
            <a:r>
              <a:rPr lang="en-GB" sz="1200" kern="1200" dirty="0">
                <a:solidFill>
                  <a:schemeClr val="tx1"/>
                </a:solidFill>
                <a:effectLst/>
                <a:latin typeface="+mn-lt"/>
                <a:ea typeface="+mn-ea"/>
                <a:cs typeface="+mn-cs"/>
              </a:rPr>
              <a:t>, (2020). NHS Employers, (2024). </a:t>
            </a:r>
            <a:r>
              <a:rPr lang="en-GB" sz="1200" i="1" kern="1200" dirty="0">
                <a:solidFill>
                  <a:schemeClr val="tx1"/>
                </a:solidFill>
                <a:effectLst/>
                <a:latin typeface="+mn-lt"/>
                <a:ea typeface="+mn-ea"/>
                <a:cs typeface="+mn-cs"/>
              </a:rPr>
              <a:t>NHS Employers’ submission to the NHS Pay Review Body 2025/26</a:t>
            </a:r>
            <a:r>
              <a:rPr lang="en-GB" sz="1200" kern="1200" dirty="0">
                <a:solidFill>
                  <a:schemeClr val="tx1"/>
                </a:solidFill>
                <a:effectLst/>
                <a:latin typeface="+mn-lt"/>
                <a:ea typeface="+mn-ea"/>
                <a:cs typeface="+mn-cs"/>
              </a:rPr>
              <a:t>. [Online] Accessed through: &lt;https://www.nhsemployers.org/system/files/2024-11/NHS%20PRB%20report%202025-6%20-%20FINAL.pdf&gt;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The King’s fund, (2025). </a:t>
            </a:r>
            <a:r>
              <a:rPr lang="en-GB" sz="1200" i="1" kern="1200" dirty="0">
                <a:solidFill>
                  <a:schemeClr val="tx1"/>
                </a:solidFill>
                <a:effectLst/>
                <a:latin typeface="+mn-lt"/>
                <a:ea typeface="+mn-ea"/>
                <a:cs typeface="+mn-cs"/>
              </a:rPr>
              <a:t>NHS workforce in a nutshell</a:t>
            </a:r>
            <a:r>
              <a:rPr lang="en-GB" sz="1200" kern="1200" dirty="0">
                <a:solidFill>
                  <a:schemeClr val="tx1"/>
                </a:solidFill>
                <a:effectLst/>
                <a:latin typeface="+mn-lt"/>
                <a:ea typeface="+mn-ea"/>
                <a:cs typeface="+mn-cs"/>
              </a:rPr>
              <a:t>. [Online] Accessed through: &lt;https://www.kingsfund.org.uk/insight-and-analysis/data-and-charts/nhs-workforce-nutshell&gt;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32</a:t>
            </a:fld>
            <a:endParaRPr lang="en-GB"/>
          </a:p>
        </p:txBody>
      </p:sp>
    </p:spTree>
    <p:extLst>
      <p:ext uri="{BB962C8B-B14F-4D97-AF65-F5344CB8AC3E}">
        <p14:creationId xmlns:p14="http://schemas.microsoft.com/office/powerpoint/2010/main" val="32068032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0C9C42-7463-440A-8165-7E4A488D162E}" type="slidenum">
              <a:rPr lang="en-GB" smtClean="0"/>
              <a:t>33</a:t>
            </a:fld>
            <a:endParaRPr lang="en-GB"/>
          </a:p>
        </p:txBody>
      </p:sp>
    </p:spTree>
    <p:extLst>
      <p:ext uri="{BB962C8B-B14F-4D97-AF65-F5344CB8AC3E}">
        <p14:creationId xmlns:p14="http://schemas.microsoft.com/office/powerpoint/2010/main" val="287117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3806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50140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2171522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76119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85249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856119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4135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949560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5888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9972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05873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25447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61603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76888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164118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574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071DB1A-7270-4298-BBDD-79ECDBB52698}" type="datetimeFigureOut">
              <a:rPr lang="en-IN" smtClean="0"/>
              <a:pPr/>
              <a:t>07-03-2026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9FAF2A-C061-498E-8A3C-40B14C46091B}" type="slidenum">
              <a:rPr lang="en-IN" smtClean="0"/>
              <a:pPr/>
              <a:t>‹#›</a:t>
            </a:fld>
            <a:endParaRPr lang="en-IN"/>
          </a:p>
        </p:txBody>
      </p:sp>
    </p:spTree>
    <p:extLst>
      <p:ext uri="{BB962C8B-B14F-4D97-AF65-F5344CB8AC3E}">
        <p14:creationId xmlns:p14="http://schemas.microsoft.com/office/powerpoint/2010/main" val="6881118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scottishgovernment/260698108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43990" y="268529"/>
            <a:ext cx="9263994" cy="5031440"/>
          </a:xfrm>
        </p:spPr>
        <p:txBody>
          <a:bodyPr>
            <a:noAutofit/>
          </a:bodyPr>
          <a:lstStyle/>
          <a:p>
            <a:r>
              <a:rPr lang="en-GB" sz="4800" b="1" dirty="0">
                <a:solidFill>
                  <a:schemeClr val="tx1"/>
                </a:solidFill>
                <a:latin typeface="Algerian" panose="04020705040A02060702" pitchFamily="82" charset="0"/>
                <a:cs typeface="Times New Roman" panose="02020603050405020304" pitchFamily="18" charset="0"/>
              </a:rPr>
              <a:t>NHS Compensation and Rewards Strategy Human capital management</a:t>
            </a: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Module number 7024 </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Lecturer Name : Eno Maycock</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Group number</a:t>
            </a:r>
            <a:r>
              <a:rPr lang="en-GB" sz="2800" dirty="0">
                <a:solidFill>
                  <a:schemeClr val="tx1"/>
                </a:solidFill>
              </a:rPr>
              <a:t>:- </a:t>
            </a:r>
            <a:r>
              <a:rPr lang="en-GB" sz="2800" b="1" dirty="0">
                <a:solidFill>
                  <a:schemeClr val="tx1"/>
                </a:solidFill>
                <a:latin typeface="Times New Roman" panose="02020603050405020304" pitchFamily="18" charset="0"/>
                <a:cs typeface="Times New Roman" panose="02020603050405020304" pitchFamily="18" charset="0"/>
              </a:rPr>
              <a:t>6  </a:t>
            </a:r>
            <a:br>
              <a:rPr lang="en-GB" sz="2800" b="1" dirty="0">
                <a:latin typeface="Times New Roman" panose="02020603050405020304" pitchFamily="18" charset="0"/>
                <a:cs typeface="Times New Roman" panose="02020603050405020304" pitchFamily="18" charset="0"/>
              </a:rPr>
            </a:br>
            <a:endParaRPr lang="en-GB" sz="28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itchFamily="18" charset="0"/>
                <a:cs typeface="Times New Roman" pitchFamily="18" charset="0"/>
              </a:rPr>
              <a:t>Table of Content  </a:t>
            </a:r>
          </a:p>
        </p:txBody>
      </p:sp>
      <p:sp>
        <p:nvSpPr>
          <p:cNvPr id="5" name="Content Placeholder 4"/>
          <p:cNvSpPr>
            <a:spLocks noGrp="1"/>
          </p:cNvSpPr>
          <p:nvPr>
            <p:ph idx="1"/>
          </p:nvPr>
        </p:nvSpPr>
        <p:spPr>
          <a:xfrm>
            <a:off x="834627" y="1331168"/>
            <a:ext cx="5584404" cy="5190930"/>
          </a:xfrm>
        </p:spPr>
        <p:txBody>
          <a:bodyPr>
            <a:normAutofit/>
          </a:bodyPr>
          <a:lstStyle/>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INTRODUCTION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Current HCM Challenges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Root Cause of Issues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Recommendations and Solutions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CONCLUSION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182043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FB328-719B-6126-11B4-9345E7CFD61D}"/>
              </a:ext>
            </a:extLst>
          </p:cNvPr>
          <p:cNvSpPr>
            <a:spLocks noGrp="1"/>
          </p:cNvSpPr>
          <p:nvPr>
            <p:ph type="title"/>
          </p:nvPr>
        </p:nvSpPr>
        <p:spPr>
          <a:xfrm>
            <a:off x="1772144" y="121328"/>
            <a:ext cx="6546233" cy="926237"/>
          </a:xfrm>
        </p:spPr>
        <p:txBody>
          <a:bodyPr>
            <a:normAutofit fontScale="90000"/>
          </a:bodyPr>
          <a:lstStyle/>
          <a:p>
            <a:r>
              <a:rPr lang="en-GB" dirty="0">
                <a:solidFill>
                  <a:schemeClr val="tx1"/>
                </a:solidFill>
                <a:latin typeface="Aptos" panose="020B0004020202020204" pitchFamily="34" charset="0"/>
              </a:rPr>
              <a:t>Student name and Student number </a:t>
            </a:r>
          </a:p>
        </p:txBody>
      </p:sp>
      <p:sp>
        <p:nvSpPr>
          <p:cNvPr id="3" name="Content Placeholder 2">
            <a:extLst>
              <a:ext uri="{FF2B5EF4-FFF2-40B4-BE49-F238E27FC236}">
                <a16:creationId xmlns:a16="http://schemas.microsoft.com/office/drawing/2014/main" id="{6C19D8D8-E6E9-07BC-DECB-BFED8D0E25B1}"/>
              </a:ext>
            </a:extLst>
          </p:cNvPr>
          <p:cNvSpPr>
            <a:spLocks noGrp="1"/>
          </p:cNvSpPr>
          <p:nvPr>
            <p:ph idx="1"/>
          </p:nvPr>
        </p:nvSpPr>
        <p:spPr>
          <a:xfrm>
            <a:off x="774988" y="1165194"/>
            <a:ext cx="7800841" cy="4527612"/>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Student Name: Crista Grigore</a:t>
            </a:r>
          </a:p>
          <a:p>
            <a:r>
              <a:rPr lang="en-GB" sz="2400" dirty="0">
                <a:latin typeface="Times New Roman" panose="02020603050405020304" pitchFamily="18" charset="0"/>
                <a:cs typeface="Times New Roman" panose="02020603050405020304" pitchFamily="18" charset="0"/>
              </a:rPr>
              <a:t>Student number:2118246</a:t>
            </a:r>
          </a:p>
          <a:p>
            <a:r>
              <a:rPr lang="en-GB" sz="2400" dirty="0">
                <a:latin typeface="Times New Roman" panose="02020603050405020304" pitchFamily="18" charset="0"/>
                <a:cs typeface="Times New Roman" panose="02020603050405020304" pitchFamily="18" charset="0"/>
              </a:rPr>
              <a:t>Student Name: </a:t>
            </a:r>
            <a:r>
              <a:rPr lang="en-GB" sz="2400" dirty="0" err="1">
                <a:latin typeface="Times New Roman" panose="02020603050405020304" pitchFamily="18" charset="0"/>
                <a:cs typeface="Times New Roman" panose="02020603050405020304" pitchFamily="18" charset="0"/>
              </a:rPr>
              <a:t>Modhwadiya</a:t>
            </a:r>
            <a:r>
              <a:rPr lang="en-GB" sz="2400" dirty="0">
                <a:latin typeface="Times New Roman" panose="02020603050405020304" pitchFamily="18" charset="0"/>
                <a:cs typeface="Times New Roman" panose="02020603050405020304" pitchFamily="18" charset="0"/>
              </a:rPr>
              <a:t> Ranjit</a:t>
            </a:r>
          </a:p>
          <a:p>
            <a:r>
              <a:rPr lang="en-GB" sz="2400" dirty="0">
                <a:latin typeface="Times New Roman" panose="02020603050405020304" pitchFamily="18" charset="0"/>
                <a:cs typeface="Times New Roman" panose="02020603050405020304" pitchFamily="18" charset="0"/>
              </a:rPr>
              <a:t>Student number:2529489</a:t>
            </a:r>
          </a:p>
          <a:p>
            <a:r>
              <a:rPr lang="en-GB" sz="2400" dirty="0">
                <a:latin typeface="Times New Roman" panose="02020603050405020304" pitchFamily="18" charset="0"/>
                <a:cs typeface="Times New Roman" panose="02020603050405020304" pitchFamily="18" charset="0"/>
              </a:rPr>
              <a:t>Student Name: Modhavadiya </a:t>
            </a:r>
            <a:r>
              <a:rPr lang="en-GB" sz="2400" dirty="0" err="1">
                <a:latin typeface="Times New Roman" panose="02020603050405020304" pitchFamily="18" charset="0"/>
                <a:cs typeface="Times New Roman" panose="02020603050405020304" pitchFamily="18" charset="0"/>
              </a:rPr>
              <a:t>Rambhai</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Student number:2516705</a:t>
            </a:r>
          </a:p>
          <a:p>
            <a:r>
              <a:rPr lang="en-GB" sz="2400" dirty="0">
                <a:latin typeface="Times New Roman" panose="02020603050405020304" pitchFamily="18" charset="0"/>
                <a:cs typeface="Times New Roman" panose="02020603050405020304" pitchFamily="18" charset="0"/>
              </a:rPr>
              <a:t>Student Name: Parmar Arjun </a:t>
            </a:r>
          </a:p>
          <a:p>
            <a:r>
              <a:rPr lang="en-GB" sz="2400" dirty="0">
                <a:latin typeface="Times New Roman" panose="02020603050405020304" pitchFamily="18" charset="0"/>
                <a:cs typeface="Times New Roman" panose="02020603050405020304" pitchFamily="18" charset="0"/>
              </a:rPr>
              <a:t>Student number:2411725</a:t>
            </a:r>
          </a:p>
          <a:p>
            <a:r>
              <a:rPr lang="en-GB" sz="2400" dirty="0">
                <a:latin typeface="Times New Roman" panose="02020603050405020304" pitchFamily="18" charset="0"/>
                <a:cs typeface="Times New Roman" panose="02020603050405020304" pitchFamily="18" charset="0"/>
              </a:rPr>
              <a:t>Student Name: Ananth Somasundaram</a:t>
            </a:r>
          </a:p>
          <a:p>
            <a:r>
              <a:rPr lang="en-GB" sz="2400" dirty="0">
                <a:latin typeface="Times New Roman" panose="02020603050405020304" pitchFamily="18" charset="0"/>
                <a:cs typeface="Times New Roman" panose="02020603050405020304" pitchFamily="18" charset="0"/>
              </a:rPr>
              <a:t>Student number:2522224</a:t>
            </a:r>
          </a:p>
          <a:p>
            <a:endParaRPr lang="en-GB" sz="2400" dirty="0"/>
          </a:p>
        </p:txBody>
      </p:sp>
    </p:spTree>
    <p:extLst>
      <p:ext uri="{BB962C8B-B14F-4D97-AF65-F5344CB8AC3E}">
        <p14:creationId xmlns:p14="http://schemas.microsoft.com/office/powerpoint/2010/main" val="3113869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INTRODUCTION </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UK National Health Service is important pillar of country because it help to manage medical and health factor of country, and it is also country’s primary healthcare foundation which was established on 1948 (</a:t>
            </a:r>
            <a:r>
              <a:rPr lang="en-GB" dirty="0" err="1">
                <a:solidFill>
                  <a:schemeClr val="tx1"/>
                </a:solidFill>
                <a:latin typeface="Times New Roman" panose="02020603050405020304" pitchFamily="18" charset="0"/>
                <a:cs typeface="Times New Roman" panose="02020603050405020304" pitchFamily="18" charset="0"/>
              </a:rPr>
              <a:t>Pordes</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Blockley</a:t>
            </a:r>
            <a:r>
              <a:rPr lang="en-GB" dirty="0">
                <a:solidFill>
                  <a:schemeClr val="tx1"/>
                </a:solidFill>
                <a:latin typeface="Times New Roman" panose="02020603050405020304" pitchFamily="18" charset="0"/>
                <a:cs typeface="Times New Roman" panose="02020603050405020304" pitchFamily="18" charset="0"/>
              </a:rPr>
              <a:t>, and Bell, 2025).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19257" y="2002972"/>
            <a:ext cx="4267200" cy="3200400"/>
          </a:xfrm>
          <a:prstGeom prst="rect">
            <a:avLst/>
          </a:prstGeom>
        </p:spPr>
      </p:pic>
    </p:spTree>
    <p:extLst>
      <p:ext uri="{BB962C8B-B14F-4D97-AF65-F5344CB8AC3E}">
        <p14:creationId xmlns:p14="http://schemas.microsoft.com/office/powerpoint/2010/main" val="318204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61F31-F6B5-DB7E-E278-6CF5A202E470}"/>
              </a:ext>
            </a:extLst>
          </p:cNvPr>
          <p:cNvSpPr>
            <a:spLocks noGrp="1"/>
          </p:cNvSpPr>
          <p:nvPr>
            <p:ph type="title"/>
          </p:nvPr>
        </p:nvSpPr>
        <p:spPr>
          <a:xfrm>
            <a:off x="5536734" y="609600"/>
            <a:ext cx="3737268" cy="1320800"/>
          </a:xfrm>
        </p:spPr>
        <p:txBody>
          <a:bodyPr>
            <a:normAutofit/>
          </a:bodyPr>
          <a:lstStyle/>
          <a:p>
            <a:r>
              <a:rPr lang="en-GB"/>
              <a:t>Workforce includes</a:t>
            </a:r>
          </a:p>
        </p:txBody>
      </p:sp>
      <p:sp>
        <p:nvSpPr>
          <p:cNvPr id="3" name="Content Placeholder 2">
            <a:extLst>
              <a:ext uri="{FF2B5EF4-FFF2-40B4-BE49-F238E27FC236}">
                <a16:creationId xmlns:a16="http://schemas.microsoft.com/office/drawing/2014/main" id="{7B3B6E93-6444-4355-7277-E703BD786A8F}"/>
              </a:ext>
            </a:extLst>
          </p:cNvPr>
          <p:cNvSpPr>
            <a:spLocks noGrp="1"/>
          </p:cNvSpPr>
          <p:nvPr>
            <p:ph idx="1"/>
          </p:nvPr>
        </p:nvSpPr>
        <p:spPr>
          <a:xfrm>
            <a:off x="5209563" y="2160589"/>
            <a:ext cx="4064439" cy="3880773"/>
          </a:xfrm>
        </p:spPr>
        <p:txBody>
          <a:bodyPr>
            <a:normAutofit/>
          </a:bodyPr>
          <a:lstStyle/>
          <a:p>
            <a:r>
              <a:rPr lang="en-GB" dirty="0"/>
              <a:t>Nurses</a:t>
            </a:r>
          </a:p>
          <a:p>
            <a:r>
              <a:rPr lang="en-GB" dirty="0"/>
              <a:t>Doctors</a:t>
            </a:r>
          </a:p>
          <a:p>
            <a:r>
              <a:rPr lang="en-GB" dirty="0"/>
              <a:t>Allied health professionals</a:t>
            </a:r>
          </a:p>
          <a:p>
            <a:r>
              <a:rPr lang="en-GB" dirty="0"/>
              <a:t>Administrative staff</a:t>
            </a:r>
          </a:p>
          <a:p>
            <a:r>
              <a:rPr lang="en-GB" dirty="0"/>
              <a:t>Support workers</a:t>
            </a:r>
          </a:p>
          <a:p>
            <a:endParaRPr lang="en-GB" dirty="0"/>
          </a:p>
          <a:p>
            <a:endParaRPr lang="en-GB" dirty="0"/>
          </a:p>
          <a:p>
            <a:endParaRPr lang="en-GB" dirty="0"/>
          </a:p>
          <a:p>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endParaRPr lang="en-GB" dirty="0"/>
          </a:p>
        </p:txBody>
      </p:sp>
      <p:pic>
        <p:nvPicPr>
          <p:cNvPr id="5" name="Picture 4">
            <a:extLst>
              <a:ext uri="{FF2B5EF4-FFF2-40B4-BE49-F238E27FC236}">
                <a16:creationId xmlns:a16="http://schemas.microsoft.com/office/drawing/2014/main" id="{1C0F864C-90D6-A128-811A-C2E4069F074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603" r="2039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04AF121C-4945-C328-57DB-DDE7025493C2}"/>
              </a:ext>
            </a:extLst>
          </p:cNvPr>
          <p:cNvSpPr txBox="1"/>
          <p:nvPr/>
        </p:nvSpPr>
        <p:spPr>
          <a:xfrm>
            <a:off x="9650920" y="6657945"/>
            <a:ext cx="25410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scottishgovernment/260698108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369806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D75A2BE-7DA9-173E-0DC9-EC602A5E295A}"/>
              </a:ext>
            </a:extLst>
          </p:cNvPr>
          <p:cNvPicPr>
            <a:picLocks noChangeAspect="1"/>
          </p:cNvPicPr>
          <p:nvPr/>
        </p:nvPicPr>
        <p:blipFill>
          <a:blip r:embed="rId3"/>
          <a:srcRect l="12257" r="22765"/>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F62729F-671D-AA58-23FF-1B0B1E1766A6}"/>
              </a:ext>
            </a:extLst>
          </p:cNvPr>
          <p:cNvSpPr>
            <a:spLocks noGrp="1"/>
          </p:cNvSpPr>
          <p:nvPr>
            <p:ph type="title"/>
          </p:nvPr>
        </p:nvSpPr>
        <p:spPr>
          <a:xfrm>
            <a:off x="0" y="0"/>
            <a:ext cx="3851123" cy="1320800"/>
          </a:xfrm>
        </p:spPr>
        <p:txBody>
          <a:bodyPr>
            <a:normAutofit/>
          </a:bodyPr>
          <a:lstStyle/>
          <a:p>
            <a:r>
              <a:rPr lang="en-GB" sz="3300" dirty="0">
                <a:solidFill>
                  <a:schemeClr val="tx1"/>
                </a:solidFill>
              </a:rPr>
              <a:t>Agenda for Change (</a:t>
            </a:r>
            <a:r>
              <a:rPr lang="en-GB" sz="3300" dirty="0" err="1">
                <a:solidFill>
                  <a:schemeClr val="tx1"/>
                </a:solidFill>
              </a:rPr>
              <a:t>AfC</a:t>
            </a:r>
            <a:r>
              <a:rPr lang="en-GB" sz="3300" dirty="0">
                <a:solidFill>
                  <a:schemeClr val="tx1"/>
                </a:solidFill>
              </a:rPr>
              <a:t>) Structure</a:t>
            </a:r>
          </a:p>
        </p:txBody>
      </p:sp>
      <p:sp>
        <p:nvSpPr>
          <p:cNvPr id="3" name="Content Placeholder 2">
            <a:extLst>
              <a:ext uri="{FF2B5EF4-FFF2-40B4-BE49-F238E27FC236}">
                <a16:creationId xmlns:a16="http://schemas.microsoft.com/office/drawing/2014/main" id="{43EF4E34-0839-6087-1C51-8D37C84C477D}"/>
              </a:ext>
            </a:extLst>
          </p:cNvPr>
          <p:cNvSpPr>
            <a:spLocks noGrp="1"/>
          </p:cNvSpPr>
          <p:nvPr>
            <p:ph idx="1"/>
          </p:nvPr>
        </p:nvSpPr>
        <p:spPr>
          <a:xfrm>
            <a:off x="115403" y="1166290"/>
            <a:ext cx="5031008" cy="5509718"/>
          </a:xfrm>
        </p:spPr>
        <p:txBody>
          <a:bodyPr>
            <a:normAutofit lnSpcReduction="10000"/>
          </a:bodyPr>
          <a:lstStyle/>
          <a:p>
            <a:pPr>
              <a:lnSpc>
                <a:spcPct val="90000"/>
              </a:lnSpc>
            </a:pPr>
            <a:r>
              <a:rPr lang="en-GB" dirty="0"/>
              <a:t>The Agenda for Change (</a:t>
            </a:r>
            <a:r>
              <a:rPr lang="en-GB" dirty="0" err="1"/>
              <a:t>AfC</a:t>
            </a:r>
            <a:r>
              <a:rPr lang="en-GB" dirty="0"/>
              <a:t>) system was introduced in 2004 to standardise pay and grading across the NHS workforce.</a:t>
            </a:r>
          </a:p>
          <a:p>
            <a:pPr>
              <a:lnSpc>
                <a:spcPct val="90000"/>
              </a:lnSpc>
            </a:pPr>
            <a:r>
              <a:rPr lang="en-GB" dirty="0"/>
              <a:t>It remains the largest public sector pay framework in the UK.</a:t>
            </a:r>
          </a:p>
          <a:p>
            <a:pPr>
              <a:lnSpc>
                <a:spcPct val="90000"/>
              </a:lnSpc>
            </a:pPr>
            <a:r>
              <a:rPr lang="en-GB" dirty="0"/>
              <a:t>Pay Band     Typical Roles</a:t>
            </a:r>
          </a:p>
          <a:p>
            <a:pPr>
              <a:lnSpc>
                <a:spcPct val="90000"/>
              </a:lnSpc>
            </a:pPr>
            <a:r>
              <a:rPr lang="en-GB" dirty="0"/>
              <a:t>Band 2         Healthcare assistants</a:t>
            </a:r>
          </a:p>
          <a:p>
            <a:pPr>
              <a:lnSpc>
                <a:spcPct val="90000"/>
              </a:lnSpc>
            </a:pPr>
            <a:r>
              <a:rPr lang="en-GB" dirty="0"/>
              <a:t>Band 3         Clinical support workers</a:t>
            </a:r>
          </a:p>
          <a:p>
            <a:pPr>
              <a:lnSpc>
                <a:spcPct val="90000"/>
              </a:lnSpc>
            </a:pPr>
            <a:r>
              <a:rPr lang="en-GB" dirty="0"/>
              <a:t>Band 4         Associate practitioners</a:t>
            </a:r>
          </a:p>
          <a:p>
            <a:pPr>
              <a:lnSpc>
                <a:spcPct val="90000"/>
              </a:lnSpc>
            </a:pPr>
            <a:r>
              <a:rPr lang="en-GB" dirty="0"/>
              <a:t>Band 5         Newly qualified nurses</a:t>
            </a:r>
          </a:p>
          <a:p>
            <a:pPr>
              <a:lnSpc>
                <a:spcPct val="90000"/>
              </a:lnSpc>
            </a:pPr>
            <a:r>
              <a:rPr lang="en-GB" dirty="0"/>
              <a:t>Band 6         Specialist nurses</a:t>
            </a:r>
          </a:p>
          <a:p>
            <a:pPr>
              <a:lnSpc>
                <a:spcPct val="90000"/>
              </a:lnSpc>
            </a:pPr>
            <a:r>
              <a:rPr lang="en-GB" dirty="0"/>
              <a:t>Band 7         Advanced practitioners / ward managers</a:t>
            </a:r>
          </a:p>
          <a:p>
            <a:pPr>
              <a:lnSpc>
                <a:spcPct val="90000"/>
              </a:lnSpc>
            </a:pPr>
            <a:r>
              <a:rPr lang="en-GB" dirty="0"/>
              <a:t>Band 8         Senior management</a:t>
            </a:r>
          </a:p>
          <a:p>
            <a:pPr>
              <a:lnSpc>
                <a:spcPct val="90000"/>
              </a:lnSpc>
            </a:pPr>
            <a:r>
              <a:rPr lang="en-GB" dirty="0"/>
              <a:t>Band 9         Executive leadership</a:t>
            </a:r>
          </a:p>
          <a:p>
            <a:pPr>
              <a:lnSpc>
                <a:spcPct val="90000"/>
              </a:lnSpc>
            </a:pPr>
            <a:endParaRPr lang="en-GB" dirty="0"/>
          </a:p>
          <a:p>
            <a:pPr>
              <a:lnSpc>
                <a:spcPct val="9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nSpc>
                <a:spcPct val="90000"/>
              </a:lnSpc>
            </a:pPr>
            <a:endParaRPr lang="en-GB" dirty="0"/>
          </a:p>
          <a:p>
            <a:pPr>
              <a:lnSpc>
                <a:spcPct val="90000"/>
              </a:lnSpc>
            </a:pPr>
            <a:endParaRPr lang="en-GB" dirty="0"/>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94120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7561891"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Current HCM Challenges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NHS, human capital management face various challenges related to compensation and rewards because all employees get low compensation as compared to other health organisations. </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Due to this challenge, HRM also face problems related to employee’s retention because they are preferring other organisations for better rewards and compensation (NHS Employers,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Top 10 HR Challenges and How to Handle The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4059" y="2092438"/>
            <a:ext cx="4093028" cy="3069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432749"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Cost of Living and Pay Erosion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UK, inflation is continuously increasing which also significantly increasing cost of living and price of different goods and services, and according to some data it was found that inflation increased by 0.9% which increased expenditure of citizens (</a:t>
            </a:r>
            <a:r>
              <a:rPr lang="en-GB" dirty="0" err="1">
                <a:solidFill>
                  <a:schemeClr val="tx1"/>
                </a:solidFill>
                <a:latin typeface="Times New Roman" panose="02020603050405020304" pitchFamily="18" charset="0"/>
                <a:cs typeface="Times New Roman" panose="02020603050405020304" pitchFamily="18" charset="0"/>
              </a:rPr>
              <a:t>Testbook</a:t>
            </a:r>
            <a:r>
              <a:rPr lang="en-GB" dirty="0">
                <a:solidFill>
                  <a:schemeClr val="tx1"/>
                </a:solidFill>
                <a:latin typeface="Times New Roman" panose="02020603050405020304" pitchFamily="18" charset="0"/>
                <a:cs typeface="Times New Roman" panose="02020603050405020304" pitchFamily="18" charset="0"/>
              </a:rPr>
              <a:t>, 2020).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46046" y="1654628"/>
            <a:ext cx="4818785" cy="4288971"/>
          </a:xfrm>
          <a:prstGeom prst="rect">
            <a:avLst/>
          </a:prstGeom>
        </p:spPr>
      </p:pic>
    </p:spTree>
    <p:extLst>
      <p:ext uri="{BB962C8B-B14F-4D97-AF65-F5344CB8AC3E}">
        <p14:creationId xmlns:p14="http://schemas.microsoft.com/office/powerpoint/2010/main" val="4036213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today’s environment competitive compensation and rewards are important for employees, but in NHS.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058617" y="1306286"/>
            <a:ext cx="4598530" cy="3962400"/>
          </a:xfrm>
          <a:prstGeom prst="rect">
            <a:avLst/>
          </a:prstGeom>
        </p:spPr>
      </p:pic>
    </p:spTree>
    <p:extLst>
      <p:ext uri="{BB962C8B-B14F-4D97-AF65-F5344CB8AC3E}">
        <p14:creationId xmlns:p14="http://schemas.microsoft.com/office/powerpoint/2010/main" val="1926246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000291"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Compensation and Pay Dissatisfaction</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health and social care services, different employees and staff get satisfactory compensation.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66857" y="2351312"/>
            <a:ext cx="4672764" cy="2971003"/>
          </a:xfrm>
          <a:prstGeom prst="rect">
            <a:avLst/>
          </a:prstGeom>
        </p:spPr>
      </p:pic>
    </p:spTree>
    <p:extLst>
      <p:ext uri="{BB962C8B-B14F-4D97-AF65-F5344CB8AC3E}">
        <p14:creationId xmlns:p14="http://schemas.microsoft.com/office/powerpoint/2010/main" val="2243850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fontScale="925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young professionals, this dissatisfaction is seen more and around 54% young employees are dissatisfied, and it also affect quality of work and services.</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marL="0" indent="0" algn="just">
              <a:lnSpc>
                <a:spcPct val="150000"/>
              </a:lnSpc>
              <a:buNone/>
            </a:pP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79227" y="1953490"/>
            <a:ext cx="4613564" cy="3075709"/>
          </a:xfrm>
          <a:prstGeom prst="rect">
            <a:avLst/>
          </a:prstGeom>
        </p:spPr>
      </p:pic>
    </p:spTree>
    <p:extLst>
      <p:ext uri="{BB962C8B-B14F-4D97-AF65-F5344CB8AC3E}">
        <p14:creationId xmlns:p14="http://schemas.microsoft.com/office/powerpoint/2010/main" val="59027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283320" cy="840796"/>
          </a:xfrm>
        </p:spPr>
        <p:txBody>
          <a:bodyPr>
            <a:no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Competitive Market and Retention Crisis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 have very low employee retention rate which affect its service quality due to limited staff, and different reports also highlight that 3 out of 20 employees leave organisation within one year (NIH, 2025).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794172" y="1480457"/>
            <a:ext cx="2919419" cy="4816250"/>
          </a:xfrm>
          <a:prstGeom prst="rect">
            <a:avLst/>
          </a:prstGeom>
        </p:spPr>
      </p:pic>
    </p:spTree>
    <p:extLst>
      <p:ext uri="{BB962C8B-B14F-4D97-AF65-F5344CB8AC3E}">
        <p14:creationId xmlns:p14="http://schemas.microsoft.com/office/powerpoint/2010/main" val="1977434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London and South East which affect employee’s cost of living, and NHS also face recruitment shortage problems in these areas.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5122" name="Picture 2" descr="Pay is important, but the NHS shouldn't ignore drivers of retention that  they can fix | HSJ Partners | Health Service Jour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3576" y="1224189"/>
            <a:ext cx="4572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574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24739" y="351475"/>
            <a:ext cx="10588120"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Financial Constraints and Reward Strategy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 majorly funded through central government and it also maintain personal saving to effectively maintain different operations and investment.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71679" y="1872343"/>
            <a:ext cx="4373290" cy="4180114"/>
          </a:xfrm>
          <a:prstGeom prst="rect">
            <a:avLst/>
          </a:prstGeom>
        </p:spPr>
      </p:pic>
    </p:spTree>
    <p:extLst>
      <p:ext uri="{BB962C8B-B14F-4D97-AF65-F5344CB8AC3E}">
        <p14:creationId xmlns:p14="http://schemas.microsoft.com/office/powerpoint/2010/main" val="2339410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Employee’s work-life balance and well-being is also consider as part of reward and compensation because it help them to maintain balance in their life.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73350" y="2133600"/>
            <a:ext cx="4848094" cy="2895600"/>
          </a:xfrm>
          <a:prstGeom prst="rect">
            <a:avLst/>
          </a:prstGeom>
        </p:spPr>
      </p:pic>
    </p:spTree>
    <p:extLst>
      <p:ext uri="{BB962C8B-B14F-4D97-AF65-F5344CB8AC3E}">
        <p14:creationId xmlns:p14="http://schemas.microsoft.com/office/powerpoint/2010/main" val="3506156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127203"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Salary Thresholds and Reward Administration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2051824"/>
            <a:ext cx="5584404" cy="4470274"/>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According to new regulation and rules, salary thresholds increased to £25000 which further created challenges for recruitment, and in health and social care, entry level brand 3 and 4 job roles facing compensation problems because organisation fail to meet new threshold regulation, and it increases problems for employees to manage their living costs (</a:t>
            </a:r>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and Nash,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01542" y="1981199"/>
            <a:ext cx="4906179" cy="3635829"/>
          </a:xfrm>
          <a:prstGeom prst="rect">
            <a:avLst/>
          </a:prstGeom>
        </p:spPr>
      </p:pic>
    </p:spTree>
    <p:extLst>
      <p:ext uri="{BB962C8B-B14F-4D97-AF65-F5344CB8AC3E}">
        <p14:creationId xmlns:p14="http://schemas.microsoft.com/office/powerpoint/2010/main" val="2509114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Root Cause of Issues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Policy Factors </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NHS’s financial policies are strictly structured and it majorly follow agenda for change framework which maintain rigid structure which fail to align with economic changes and inflation factors.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465300" y="1060315"/>
            <a:ext cx="3705742" cy="5172797"/>
          </a:xfrm>
          <a:prstGeom prst="rect">
            <a:avLst/>
          </a:prstGeom>
        </p:spPr>
      </p:pic>
    </p:spTree>
    <p:extLst>
      <p:ext uri="{BB962C8B-B14F-4D97-AF65-F5344CB8AC3E}">
        <p14:creationId xmlns:p14="http://schemas.microsoft.com/office/powerpoint/2010/main" val="2611487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Different national policies related to compensation, funding and management also negatively affect employee’s compensation and rewards.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506226" y="1775568"/>
            <a:ext cx="3706059" cy="3689059"/>
          </a:xfrm>
          <a:prstGeom prst="rect">
            <a:avLst/>
          </a:prstGeom>
        </p:spPr>
      </p:pic>
    </p:spTree>
    <p:extLst>
      <p:ext uri="{BB962C8B-B14F-4D97-AF65-F5344CB8AC3E}">
        <p14:creationId xmlns:p14="http://schemas.microsoft.com/office/powerpoint/2010/main" val="2058128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Structural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NHSs financial and compensation management is majorly bureaucratic in nature which increases structural issues.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95432" y="2177142"/>
            <a:ext cx="4453899" cy="2707821"/>
          </a:xfrm>
          <a:prstGeom prst="rect">
            <a:avLst/>
          </a:prstGeom>
        </p:spPr>
      </p:pic>
    </p:spTree>
    <p:extLst>
      <p:ext uri="{BB962C8B-B14F-4D97-AF65-F5344CB8AC3E}">
        <p14:creationId xmlns:p14="http://schemas.microsoft.com/office/powerpoint/2010/main" val="3157829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health and social care sector many private organisations highlight more attractive and long-term reward structure which encourage NHS’s employees to leave organisation and join private firms for better rewards and compensation (</a:t>
            </a:r>
            <a:r>
              <a:rPr lang="en-GB" dirty="0" err="1">
                <a:solidFill>
                  <a:schemeClr val="tx1"/>
                </a:solidFill>
                <a:latin typeface="Times New Roman" panose="02020603050405020304" pitchFamily="18" charset="0"/>
                <a:cs typeface="Times New Roman" panose="02020603050405020304" pitchFamily="18" charset="0"/>
              </a:rPr>
              <a:t>Thusi</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Chauke</a:t>
            </a:r>
            <a:r>
              <a:rPr lang="en-GB" dirty="0">
                <a:solidFill>
                  <a:schemeClr val="tx1"/>
                </a:solidFill>
                <a:latin typeface="Times New Roman" panose="02020603050405020304" pitchFamily="18" charset="0"/>
                <a:cs typeface="Times New Roman" panose="02020603050405020304" pitchFamily="18" charset="0"/>
              </a:rPr>
              <a:t>, 2023).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6498771" y="2100397"/>
            <a:ext cx="5301343" cy="2783205"/>
          </a:xfrm>
          <a:prstGeom prst="rect">
            <a:avLst/>
          </a:prstGeom>
        </p:spPr>
      </p:pic>
    </p:spTree>
    <p:extLst>
      <p:ext uri="{BB962C8B-B14F-4D97-AF65-F5344CB8AC3E}">
        <p14:creationId xmlns:p14="http://schemas.microsoft.com/office/powerpoint/2010/main" val="2446004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Leadership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NHS, leadership also fail to create appropriate and positive working environment for employees due to complex and structured working culture.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0242" name="Picture 2" descr="NHS Effective Leadership Solutions - NHS Arden &amp; GEM CS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947" y="2133600"/>
            <a:ext cx="4609321" cy="3097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290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Leadership also challenges to maintain performance pay rewards for employees, and due to this inefficiency, many saviour, professional and high performing employees feel that their high performance will not rewarded properly which cause dissatisfaction and also affect quality of services.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1266" name="Picture 2" descr="Factors Affecting Employee Compens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3462" y="1567544"/>
            <a:ext cx="5143498" cy="3986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11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Cultural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employee’s job satisfaction, organisational culture is important factor for manging their satisfaction level.</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p:txBody>
      </p:sp>
      <p:pic>
        <p:nvPicPr>
          <p:cNvPr id="2" name="Picture 1"/>
          <p:cNvPicPr>
            <a:picLocks noChangeAspect="1"/>
          </p:cNvPicPr>
          <p:nvPr/>
        </p:nvPicPr>
        <p:blipFill>
          <a:blip r:embed="rId3"/>
          <a:stretch>
            <a:fillRect/>
          </a:stretch>
        </p:blipFill>
        <p:spPr>
          <a:xfrm>
            <a:off x="7277234" y="1523999"/>
            <a:ext cx="4335087" cy="4354286"/>
          </a:xfrm>
          <a:prstGeom prst="rect">
            <a:avLst/>
          </a:prstGeom>
        </p:spPr>
      </p:pic>
    </p:spTree>
    <p:extLst>
      <p:ext uri="{BB962C8B-B14F-4D97-AF65-F5344CB8AC3E}">
        <p14:creationId xmlns:p14="http://schemas.microsoft.com/office/powerpoint/2010/main" val="3834085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Public appreciation also work as reward because employees feel confident and motivated in front of others.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11280" y="2147862"/>
            <a:ext cx="4732378" cy="3142595"/>
          </a:xfrm>
          <a:prstGeom prst="rect">
            <a:avLst/>
          </a:prstGeom>
        </p:spPr>
      </p:pic>
    </p:spTree>
    <p:extLst>
      <p:ext uri="{BB962C8B-B14F-4D97-AF65-F5344CB8AC3E}">
        <p14:creationId xmlns:p14="http://schemas.microsoft.com/office/powerpoint/2010/main" val="463567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824634"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Recommendations and Solutions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Accelerated review of roles-</a:t>
            </a:r>
            <a:r>
              <a:rPr lang="en-GB" dirty="0">
                <a:solidFill>
                  <a:schemeClr val="tx1"/>
                </a:solidFill>
                <a:latin typeface="Times New Roman" panose="02020603050405020304" pitchFamily="18" charset="0"/>
                <a:cs typeface="Times New Roman" panose="02020603050405020304" pitchFamily="18" charset="0"/>
              </a:rPr>
              <a:t> NHS can implement a systematic review of their Band 4 nursing roles, as the approach will help in ensuring to have pay reflect on actual responsibilities and even addressing all hidden higher work level.</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899137" y="2016355"/>
            <a:ext cx="4770349" cy="3319259"/>
          </a:xfrm>
          <a:prstGeom prst="rect">
            <a:avLst/>
          </a:prstGeom>
        </p:spPr>
      </p:pic>
    </p:spTree>
    <p:extLst>
      <p:ext uri="{BB962C8B-B14F-4D97-AF65-F5344CB8AC3E}">
        <p14:creationId xmlns:p14="http://schemas.microsoft.com/office/powerpoint/2010/main" val="2613764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HRM Theory help to manage employees and their different components.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08372" y="1251857"/>
            <a:ext cx="4495800" cy="4495800"/>
          </a:xfrm>
          <a:prstGeom prst="rect">
            <a:avLst/>
          </a:prstGeom>
        </p:spPr>
      </p:pic>
    </p:spTree>
    <p:extLst>
      <p:ext uri="{BB962C8B-B14F-4D97-AF65-F5344CB8AC3E}">
        <p14:creationId xmlns:p14="http://schemas.microsoft.com/office/powerpoint/2010/main" val="16410290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9063" y="129317"/>
            <a:ext cx="10105767" cy="1024298"/>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Total intrinsic rewards and statements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for overcoming the challenges, NHS can increase transparency using total reward system, as it will help in communicating to have full value of provided benefits beyond just having a salary.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p:txBody>
      </p:sp>
      <p:pic>
        <p:nvPicPr>
          <p:cNvPr id="16386" name="Picture 2" descr="Importance of Intrinsic Rewards for Motivating Employe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0032" y="2157496"/>
            <a:ext cx="4851853" cy="3290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877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0870" y="271359"/>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AMO theory</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help to enhance employees performance thorough high motivation and engagement.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marL="0" indent="0" algn="just">
              <a:lnSpc>
                <a:spcPct val="150000"/>
              </a:lnSpc>
              <a:buNone/>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7410" name="Picture 2" descr="Science - TSM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7117" y="1675312"/>
            <a:ext cx="4372884" cy="3658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023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7752" y="335902"/>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HR Adaptations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a:t>
            </a:r>
            <a:r>
              <a:rPr lang="en-GB" dirty="0">
                <a:solidFill>
                  <a:schemeClr val="tx1"/>
                </a:solidFill>
                <a:latin typeface="Times New Roman" panose="02020603050405020304" pitchFamily="18" charset="0"/>
                <a:cs typeface="Times New Roman" panose="02020603050405020304" pitchFamily="18" charset="0"/>
              </a:rPr>
              <a:t> The HRM can include having implementation of a AI enabled as well as flexible tool which will provide employees with having more control on their working shifts, as the approach will eventually help in reducing employee turnover and enhanced work life balance.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879772" y="2155370"/>
            <a:ext cx="4954210" cy="2786743"/>
          </a:xfrm>
          <a:prstGeom prst="rect">
            <a:avLst/>
          </a:prstGeom>
        </p:spPr>
      </p:pic>
    </p:spTree>
    <p:extLst>
      <p:ext uri="{BB962C8B-B14F-4D97-AF65-F5344CB8AC3E}">
        <p14:creationId xmlns:p14="http://schemas.microsoft.com/office/powerpoint/2010/main" val="1769229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1321" y="235848"/>
            <a:ext cx="7735429" cy="785083"/>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Psychological Contract Theory</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HRM Theory- The </a:t>
            </a:r>
            <a:r>
              <a:rPr lang="en-GB" b="1" dirty="0">
                <a:solidFill>
                  <a:schemeClr val="tx1"/>
                </a:solidFill>
                <a:latin typeface="Times New Roman" panose="02020603050405020304" pitchFamily="18" charset="0"/>
                <a:cs typeface="Times New Roman" panose="02020603050405020304" pitchFamily="18" charset="0"/>
              </a:rPr>
              <a:t>Psychological Contract Theory</a:t>
            </a:r>
            <a:r>
              <a:rPr lang="en-GB" dirty="0">
                <a:solidFill>
                  <a:schemeClr val="tx1"/>
                </a:solidFill>
                <a:latin typeface="Times New Roman" panose="02020603050405020304" pitchFamily="18" charset="0"/>
                <a:cs typeface="Times New Roman" panose="02020603050405020304" pitchFamily="18" charset="0"/>
              </a:rPr>
              <a:t> will help in defining all the unformal obligation present among employee and employer. The approach will help in leading towards higher commitment, trust as well as performance of employee. For employer it help in maintaining transparent communication for long term commitment (Hayes, and Keyser, 2022).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9458" name="Picture 2" descr="The Psychological Contract – Scouting Mat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2433" y="1804503"/>
            <a:ext cx="4873624" cy="3438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9728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CONCLUSION </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This presentation has concluded that compensation and rewards is important component to effectively manage employee’s engagement and retention, and NHS need to focus on compensation and rewards to effectively manage its employees.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8434" name="Picture 2" descr="Conclusion - Free technology ic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947" y="1436914"/>
            <a:ext cx="4062412" cy="406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REFERENCES </a:t>
            </a:r>
          </a:p>
        </p:txBody>
      </p:sp>
      <p:sp>
        <p:nvSpPr>
          <p:cNvPr id="5" name="Content Placeholder 4"/>
          <p:cNvSpPr>
            <a:spLocks noGrp="1"/>
          </p:cNvSpPr>
          <p:nvPr>
            <p:ph idx="1"/>
          </p:nvPr>
        </p:nvSpPr>
        <p:spPr>
          <a:xfrm>
            <a:off x="859605" y="1645920"/>
            <a:ext cx="9722257" cy="4891418"/>
          </a:xfrm>
        </p:spPr>
        <p:txBody>
          <a:bodyPr>
            <a:noAutofit/>
          </a:bodyPr>
          <a:lstStyle/>
          <a:p>
            <a:pPr algn="just"/>
            <a:r>
              <a:rPr lang="en-GB" dirty="0" err="1">
                <a:solidFill>
                  <a:schemeClr val="tx1"/>
                </a:solidFill>
                <a:latin typeface="Times New Roman" panose="02020603050405020304" pitchFamily="18" charset="0"/>
                <a:cs typeface="Times New Roman" panose="02020603050405020304" pitchFamily="18" charset="0"/>
              </a:rPr>
              <a:t>Adanlawo</a:t>
            </a:r>
            <a:r>
              <a:rPr lang="en-GB" dirty="0">
                <a:solidFill>
                  <a:schemeClr val="tx1"/>
                </a:solidFill>
                <a:latin typeface="Times New Roman" panose="02020603050405020304" pitchFamily="18" charset="0"/>
                <a:cs typeface="Times New Roman" panose="02020603050405020304" pitchFamily="18" charset="0"/>
              </a:rPr>
              <a:t>, E.F., </a:t>
            </a:r>
            <a:r>
              <a:rPr lang="en-GB" dirty="0" err="1">
                <a:solidFill>
                  <a:schemeClr val="tx1"/>
                </a:solidFill>
                <a:latin typeface="Times New Roman" panose="02020603050405020304" pitchFamily="18" charset="0"/>
                <a:cs typeface="Times New Roman" panose="02020603050405020304" pitchFamily="18" charset="0"/>
              </a:rPr>
              <a:t>Nkomo</a:t>
            </a:r>
            <a:r>
              <a:rPr lang="en-GB" dirty="0">
                <a:solidFill>
                  <a:schemeClr val="tx1"/>
                </a:solidFill>
                <a:latin typeface="Times New Roman" panose="02020603050405020304" pitchFamily="18" charset="0"/>
                <a:cs typeface="Times New Roman" panose="02020603050405020304" pitchFamily="18" charset="0"/>
              </a:rPr>
              <a:t>, N.Y. and </a:t>
            </a:r>
            <a:r>
              <a:rPr lang="en-GB" dirty="0" err="1">
                <a:solidFill>
                  <a:schemeClr val="tx1"/>
                </a:solidFill>
                <a:latin typeface="Times New Roman" panose="02020603050405020304" pitchFamily="18" charset="0"/>
                <a:cs typeface="Times New Roman" panose="02020603050405020304" pitchFamily="18" charset="0"/>
              </a:rPr>
              <a:t>Vezi-Magigaba</a:t>
            </a:r>
            <a:r>
              <a:rPr lang="en-GB" dirty="0">
                <a:solidFill>
                  <a:schemeClr val="tx1"/>
                </a:solidFill>
                <a:latin typeface="Times New Roman" panose="02020603050405020304" pitchFamily="18" charset="0"/>
                <a:cs typeface="Times New Roman" panose="02020603050405020304" pitchFamily="18" charset="0"/>
              </a:rPr>
              <a:t>, M., (2023). Compensation as a motivating factor for job satisfaction and performance. </a:t>
            </a:r>
            <a:r>
              <a:rPr lang="en-GB" i="1" dirty="0">
                <a:solidFill>
                  <a:schemeClr val="tx1"/>
                </a:solidFill>
                <a:latin typeface="Times New Roman" panose="02020603050405020304" pitchFamily="18" charset="0"/>
                <a:cs typeface="Times New Roman" panose="02020603050405020304" pitchFamily="18" charset="0"/>
              </a:rPr>
              <a:t>International Journal of Research in Business &amp; Social Science</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12</a:t>
            </a:r>
            <a:r>
              <a:rPr lang="en-GB" dirty="0">
                <a:solidFill>
                  <a:schemeClr val="tx1"/>
                </a:solidFill>
                <a:latin typeface="Times New Roman" panose="02020603050405020304" pitchFamily="18" charset="0"/>
                <a:cs typeface="Times New Roman" panose="02020603050405020304" pitchFamily="18" charset="0"/>
              </a:rPr>
              <a:t>(3).</a:t>
            </a:r>
          </a:p>
          <a:p>
            <a:pPr algn="just"/>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M. and Nash, D., (2024). Pay and reward in health care services: insights from the case of the UK. In </a:t>
            </a:r>
            <a:r>
              <a:rPr lang="en-GB" i="1" dirty="0">
                <a:solidFill>
                  <a:schemeClr val="tx1"/>
                </a:solidFill>
                <a:latin typeface="Times New Roman" panose="02020603050405020304" pitchFamily="18" charset="0"/>
                <a:cs typeface="Times New Roman" panose="02020603050405020304" pitchFamily="18" charset="0"/>
              </a:rPr>
              <a:t>Research Handbook on Contemporary Human Resource Management for Health Care</a:t>
            </a:r>
            <a:r>
              <a:rPr lang="en-GB" dirty="0">
                <a:solidFill>
                  <a:schemeClr val="tx1"/>
                </a:solidFill>
                <a:latin typeface="Times New Roman" panose="02020603050405020304" pitchFamily="18" charset="0"/>
                <a:cs typeface="Times New Roman" panose="02020603050405020304" pitchFamily="18" charset="0"/>
              </a:rPr>
              <a:t> (pp. 318-334). Edward Elgar Publishing.</a:t>
            </a:r>
          </a:p>
          <a:p>
            <a:pPr algn="just"/>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M. and Nash, D., (2024). Pay and reward in health care services: insights from the case of the UK. In </a:t>
            </a:r>
            <a:r>
              <a:rPr lang="en-GB" i="1" dirty="0">
                <a:solidFill>
                  <a:schemeClr val="tx1"/>
                </a:solidFill>
                <a:latin typeface="Times New Roman" panose="02020603050405020304" pitchFamily="18" charset="0"/>
                <a:cs typeface="Times New Roman" panose="02020603050405020304" pitchFamily="18" charset="0"/>
              </a:rPr>
              <a:t>Research Handbook on Contemporary Human Resource Management for Health Care</a:t>
            </a:r>
            <a:r>
              <a:rPr lang="en-GB" dirty="0">
                <a:solidFill>
                  <a:schemeClr val="tx1"/>
                </a:solidFill>
                <a:latin typeface="Times New Roman" panose="02020603050405020304" pitchFamily="18" charset="0"/>
                <a:cs typeface="Times New Roman" panose="02020603050405020304" pitchFamily="18" charset="0"/>
              </a:rPr>
              <a:t> (pp. 318-334). Edward Elgar Publishing.</a:t>
            </a:r>
          </a:p>
          <a:p>
            <a:pPr algn="just"/>
            <a:r>
              <a:rPr lang="en-GB" dirty="0" err="1">
                <a:solidFill>
                  <a:schemeClr val="tx1"/>
                </a:solidFill>
                <a:latin typeface="Times New Roman" panose="02020603050405020304" pitchFamily="18" charset="0"/>
                <a:cs typeface="Times New Roman" panose="02020603050405020304" pitchFamily="18" charset="0"/>
              </a:rPr>
              <a:t>Fjelstul</a:t>
            </a:r>
            <a:r>
              <a:rPr lang="en-GB" dirty="0">
                <a:solidFill>
                  <a:schemeClr val="tx1"/>
                </a:solidFill>
                <a:latin typeface="Times New Roman" panose="02020603050405020304" pitchFamily="18" charset="0"/>
                <a:cs typeface="Times New Roman" panose="02020603050405020304" pitchFamily="18" charset="0"/>
              </a:rPr>
              <a:t>, J., Hug, S. and </a:t>
            </a:r>
            <a:r>
              <a:rPr lang="en-GB" dirty="0" err="1">
                <a:solidFill>
                  <a:schemeClr val="tx1"/>
                </a:solidFill>
                <a:latin typeface="Times New Roman" panose="02020603050405020304" pitchFamily="18" charset="0"/>
                <a:cs typeface="Times New Roman" panose="02020603050405020304" pitchFamily="18" charset="0"/>
              </a:rPr>
              <a:t>Kilby</a:t>
            </a:r>
            <a:r>
              <a:rPr lang="en-GB" dirty="0">
                <a:solidFill>
                  <a:schemeClr val="tx1"/>
                </a:solidFill>
                <a:latin typeface="Times New Roman" panose="02020603050405020304" pitchFamily="18" charset="0"/>
                <a:cs typeface="Times New Roman" panose="02020603050405020304" pitchFamily="18" charset="0"/>
              </a:rPr>
              <a:t>, C., (2025). Decision-making in the United Nations General Assembly: A comprehensive database of resolution-related decisions. </a:t>
            </a:r>
            <a:r>
              <a:rPr lang="en-GB" i="1" dirty="0">
                <a:solidFill>
                  <a:schemeClr val="tx1"/>
                </a:solidFill>
                <a:latin typeface="Times New Roman" panose="02020603050405020304" pitchFamily="18" charset="0"/>
                <a:cs typeface="Times New Roman" panose="02020603050405020304" pitchFamily="18" charset="0"/>
              </a:rPr>
              <a:t>The Review of International Organizations</a:t>
            </a:r>
            <a:r>
              <a:rPr lang="en-GB" dirty="0">
                <a:solidFill>
                  <a:schemeClr val="tx1"/>
                </a:solidFill>
                <a:latin typeface="Times New Roman" panose="02020603050405020304" pitchFamily="18" charset="0"/>
                <a:cs typeface="Times New Roman" panose="02020603050405020304" pitchFamily="18" charset="0"/>
              </a:rPr>
              <a:t>, pp.1-18.</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1603880" y="1167572"/>
            <a:ext cx="3852040" cy="369332"/>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Books and Journals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6,900+ Thank You Stock Photos, Pictures &amp; Royalty-Free Images - iStock | Thank  you card, Appreciation, Gratitu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589" y="1373132"/>
            <a:ext cx="7372012" cy="414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247</TotalTime>
  <Words>4063</Words>
  <Application>Microsoft Office PowerPoint</Application>
  <PresentationFormat>Widescreen</PresentationFormat>
  <Paragraphs>338</Paragraphs>
  <Slides>33</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Algerian</vt:lpstr>
      <vt:lpstr>Aptos</vt:lpstr>
      <vt:lpstr>Arial</vt:lpstr>
      <vt:lpstr>Calibri</vt:lpstr>
      <vt:lpstr>Times New Roman</vt:lpstr>
      <vt:lpstr>Trebuchet MS</vt:lpstr>
      <vt:lpstr>Wingdings 3</vt:lpstr>
      <vt:lpstr>Facet</vt:lpstr>
      <vt:lpstr>NHS Compensation and Rewards Strategy Human capital management  Module number 7024  Lecturer Name : Eno Maycock Group number:- 6   </vt:lpstr>
      <vt:lpstr>Table of Content  </vt:lpstr>
      <vt:lpstr>Student name and Student number </vt:lpstr>
      <vt:lpstr>INTRODUCTION </vt:lpstr>
      <vt:lpstr>Workforce includes</vt:lpstr>
      <vt:lpstr>Agenda for Change (AfC) Structure</vt:lpstr>
      <vt:lpstr>Current HCM Challenges </vt:lpstr>
      <vt:lpstr>Cost of Living and Pay Erosion </vt:lpstr>
      <vt:lpstr>Continue…</vt:lpstr>
      <vt:lpstr>Compensation and Pay Dissatisfaction</vt:lpstr>
      <vt:lpstr>Continue…</vt:lpstr>
      <vt:lpstr>Competitive Market and Retention Crisis </vt:lpstr>
      <vt:lpstr>Continue…</vt:lpstr>
      <vt:lpstr>Financial Constraints and Reward Strategy </vt:lpstr>
      <vt:lpstr>Continue…</vt:lpstr>
      <vt:lpstr>Salary Thresholds and Reward Administration </vt:lpstr>
      <vt:lpstr>Root Cause of Issues </vt:lpstr>
      <vt:lpstr>Continue…</vt:lpstr>
      <vt:lpstr>Structural Factors </vt:lpstr>
      <vt:lpstr>Continue…</vt:lpstr>
      <vt:lpstr>Leadership factors </vt:lpstr>
      <vt:lpstr>Continue…</vt:lpstr>
      <vt:lpstr>Cultural Factors </vt:lpstr>
      <vt:lpstr>Continue…</vt:lpstr>
      <vt:lpstr>Recommendations and Solutions </vt:lpstr>
      <vt:lpstr>Continue…</vt:lpstr>
      <vt:lpstr>Total intrinsic rewards and statements</vt:lpstr>
      <vt:lpstr>AMO theory</vt:lpstr>
      <vt:lpstr>HR Adaptations</vt:lpstr>
      <vt:lpstr>Psychological Contract Theory</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dc:creator>
  <cp:lastModifiedBy>ranjit modhavadiya</cp:lastModifiedBy>
  <cp:revision>48</cp:revision>
  <dcterms:created xsi:type="dcterms:W3CDTF">2024-07-26T04:20:37Z</dcterms:created>
  <dcterms:modified xsi:type="dcterms:W3CDTF">2026-03-07T14:00:19Z</dcterms:modified>
</cp:coreProperties>
</file>