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3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4" r:id="rId11"/>
    <p:sldId id="284" r:id="rId12"/>
    <p:sldId id="266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0054C2-5DC0-4550-873A-96A1F9A0734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0B46A02-D08F-4153-B4DC-D7AA0644A622}">
      <dgm:prSet/>
      <dgm:spPr/>
      <dgm:t>
        <a:bodyPr/>
        <a:lstStyle/>
        <a:p>
          <a:r>
            <a:rPr lang="en-GB" dirty="0"/>
            <a:t>There are many websites on health – remember that in your research you should use them with caution – they may be for patients!</a:t>
          </a:r>
          <a:endParaRPr lang="en-US" dirty="0"/>
        </a:p>
      </dgm:t>
    </dgm:pt>
    <dgm:pt modelId="{7C6266F7-25D3-4C47-AE25-8CADBAAE8855}" type="parTrans" cxnId="{A49D892F-C0B5-45C7-9A12-90C29107E0AA}">
      <dgm:prSet/>
      <dgm:spPr/>
      <dgm:t>
        <a:bodyPr/>
        <a:lstStyle/>
        <a:p>
          <a:endParaRPr lang="en-US"/>
        </a:p>
      </dgm:t>
    </dgm:pt>
    <dgm:pt modelId="{925EF8FE-60A5-4E47-ABC0-F1E781817DC8}" type="sibTrans" cxnId="{A49D892F-C0B5-45C7-9A12-90C29107E0AA}">
      <dgm:prSet/>
      <dgm:spPr/>
      <dgm:t>
        <a:bodyPr/>
        <a:lstStyle/>
        <a:p>
          <a:endParaRPr lang="en-US"/>
        </a:p>
      </dgm:t>
    </dgm:pt>
    <dgm:pt modelId="{E3351C84-D3A9-4403-8FB8-9C26397C254C}">
      <dgm:prSet/>
      <dgm:spPr/>
      <dgm:t>
        <a:bodyPr/>
        <a:lstStyle/>
        <a:p>
          <a:r>
            <a:rPr lang="en-GB" dirty="0"/>
            <a:t>List of suitable search engines for research, journals, papers etc. – on moodle</a:t>
          </a:r>
          <a:endParaRPr lang="en-US" dirty="0"/>
        </a:p>
      </dgm:t>
    </dgm:pt>
    <dgm:pt modelId="{9742D8D6-9503-4F2B-9622-9BB7C157C27C}" type="parTrans" cxnId="{1DE57934-D2A5-4630-B136-BF944849109A}">
      <dgm:prSet/>
      <dgm:spPr/>
      <dgm:t>
        <a:bodyPr/>
        <a:lstStyle/>
        <a:p>
          <a:endParaRPr lang="en-US"/>
        </a:p>
      </dgm:t>
    </dgm:pt>
    <dgm:pt modelId="{87D16949-FFA2-49D1-A115-A6AE3E0BFF6F}" type="sibTrans" cxnId="{1DE57934-D2A5-4630-B136-BF944849109A}">
      <dgm:prSet/>
      <dgm:spPr/>
      <dgm:t>
        <a:bodyPr/>
        <a:lstStyle/>
        <a:p>
          <a:endParaRPr lang="en-US"/>
        </a:p>
      </dgm:t>
    </dgm:pt>
    <dgm:pt modelId="{0F787728-164F-4666-AE09-7748D02F792C}" type="pres">
      <dgm:prSet presAssocID="{760054C2-5DC0-4550-873A-96A1F9A07347}" presName="vert0" presStyleCnt="0">
        <dgm:presLayoutVars>
          <dgm:dir/>
          <dgm:animOne val="branch"/>
          <dgm:animLvl val="lvl"/>
        </dgm:presLayoutVars>
      </dgm:prSet>
      <dgm:spPr/>
    </dgm:pt>
    <dgm:pt modelId="{B25F6F53-79A7-474B-A8AA-8A19C879A735}" type="pres">
      <dgm:prSet presAssocID="{E0B46A02-D08F-4153-B4DC-D7AA0644A622}" presName="thickLine" presStyleLbl="alignNode1" presStyleIdx="0" presStyleCnt="2"/>
      <dgm:spPr/>
    </dgm:pt>
    <dgm:pt modelId="{BB914BF5-EF02-42B2-8EDE-EDB6978CEB92}" type="pres">
      <dgm:prSet presAssocID="{E0B46A02-D08F-4153-B4DC-D7AA0644A622}" presName="horz1" presStyleCnt="0"/>
      <dgm:spPr/>
    </dgm:pt>
    <dgm:pt modelId="{E8334F05-59A8-43B9-9579-9EB3CA8E4CE0}" type="pres">
      <dgm:prSet presAssocID="{E0B46A02-D08F-4153-B4DC-D7AA0644A622}" presName="tx1" presStyleLbl="revTx" presStyleIdx="0" presStyleCnt="2"/>
      <dgm:spPr/>
    </dgm:pt>
    <dgm:pt modelId="{088F8014-A862-4606-9751-5CEFC6F5F043}" type="pres">
      <dgm:prSet presAssocID="{E0B46A02-D08F-4153-B4DC-D7AA0644A622}" presName="vert1" presStyleCnt="0"/>
      <dgm:spPr/>
    </dgm:pt>
    <dgm:pt modelId="{61B5DA70-DA2B-4890-9256-8DAA52FD5F69}" type="pres">
      <dgm:prSet presAssocID="{E3351C84-D3A9-4403-8FB8-9C26397C254C}" presName="thickLine" presStyleLbl="alignNode1" presStyleIdx="1" presStyleCnt="2"/>
      <dgm:spPr/>
    </dgm:pt>
    <dgm:pt modelId="{6A602363-5B2C-4F80-BEB7-57E96EF133CC}" type="pres">
      <dgm:prSet presAssocID="{E3351C84-D3A9-4403-8FB8-9C26397C254C}" presName="horz1" presStyleCnt="0"/>
      <dgm:spPr/>
    </dgm:pt>
    <dgm:pt modelId="{536905A6-9A13-4D03-9670-BEB862415710}" type="pres">
      <dgm:prSet presAssocID="{E3351C84-D3A9-4403-8FB8-9C26397C254C}" presName="tx1" presStyleLbl="revTx" presStyleIdx="1" presStyleCnt="2"/>
      <dgm:spPr/>
    </dgm:pt>
    <dgm:pt modelId="{3F2EA54C-B3CF-43C3-B34E-97ABAA18B44F}" type="pres">
      <dgm:prSet presAssocID="{E3351C84-D3A9-4403-8FB8-9C26397C254C}" presName="vert1" presStyleCnt="0"/>
      <dgm:spPr/>
    </dgm:pt>
  </dgm:ptLst>
  <dgm:cxnLst>
    <dgm:cxn modelId="{4A42F901-9C66-45D0-9DC4-5622F6983405}" type="presOf" srcId="{E0B46A02-D08F-4153-B4DC-D7AA0644A622}" destId="{E8334F05-59A8-43B9-9579-9EB3CA8E4CE0}" srcOrd="0" destOrd="0" presId="urn:microsoft.com/office/officeart/2008/layout/LinedList"/>
    <dgm:cxn modelId="{A49D892F-C0B5-45C7-9A12-90C29107E0AA}" srcId="{760054C2-5DC0-4550-873A-96A1F9A07347}" destId="{E0B46A02-D08F-4153-B4DC-D7AA0644A622}" srcOrd="0" destOrd="0" parTransId="{7C6266F7-25D3-4C47-AE25-8CADBAAE8855}" sibTransId="{925EF8FE-60A5-4E47-ABC0-F1E781817DC8}"/>
    <dgm:cxn modelId="{1DE57934-D2A5-4630-B136-BF944849109A}" srcId="{760054C2-5DC0-4550-873A-96A1F9A07347}" destId="{E3351C84-D3A9-4403-8FB8-9C26397C254C}" srcOrd="1" destOrd="0" parTransId="{9742D8D6-9503-4F2B-9622-9BB7C157C27C}" sibTransId="{87D16949-FFA2-49D1-A115-A6AE3E0BFF6F}"/>
    <dgm:cxn modelId="{99BDD2EA-19BE-49AA-A08D-6A0C30D57AA6}" type="presOf" srcId="{760054C2-5DC0-4550-873A-96A1F9A07347}" destId="{0F787728-164F-4666-AE09-7748D02F792C}" srcOrd="0" destOrd="0" presId="urn:microsoft.com/office/officeart/2008/layout/LinedList"/>
    <dgm:cxn modelId="{33DD17F9-4916-4FE0-B49C-AEB627C0B926}" type="presOf" srcId="{E3351C84-D3A9-4403-8FB8-9C26397C254C}" destId="{536905A6-9A13-4D03-9670-BEB862415710}" srcOrd="0" destOrd="0" presId="urn:microsoft.com/office/officeart/2008/layout/LinedList"/>
    <dgm:cxn modelId="{05CF9C15-B668-4B0F-8709-1F21F443EAC8}" type="presParOf" srcId="{0F787728-164F-4666-AE09-7748D02F792C}" destId="{B25F6F53-79A7-474B-A8AA-8A19C879A735}" srcOrd="0" destOrd="0" presId="urn:microsoft.com/office/officeart/2008/layout/LinedList"/>
    <dgm:cxn modelId="{E46F1964-BD55-4BEC-96BE-6E09B7A032C7}" type="presParOf" srcId="{0F787728-164F-4666-AE09-7748D02F792C}" destId="{BB914BF5-EF02-42B2-8EDE-EDB6978CEB92}" srcOrd="1" destOrd="0" presId="urn:microsoft.com/office/officeart/2008/layout/LinedList"/>
    <dgm:cxn modelId="{9B3293E7-722A-40F9-8D43-F6EC74654A82}" type="presParOf" srcId="{BB914BF5-EF02-42B2-8EDE-EDB6978CEB92}" destId="{E8334F05-59A8-43B9-9579-9EB3CA8E4CE0}" srcOrd="0" destOrd="0" presId="urn:microsoft.com/office/officeart/2008/layout/LinedList"/>
    <dgm:cxn modelId="{2099F2C9-5610-4ACC-88E7-C9E6ECE0196D}" type="presParOf" srcId="{BB914BF5-EF02-42B2-8EDE-EDB6978CEB92}" destId="{088F8014-A862-4606-9751-5CEFC6F5F043}" srcOrd="1" destOrd="0" presId="urn:microsoft.com/office/officeart/2008/layout/LinedList"/>
    <dgm:cxn modelId="{A98F9B8F-7268-438C-86B5-DD7A5C312A93}" type="presParOf" srcId="{0F787728-164F-4666-AE09-7748D02F792C}" destId="{61B5DA70-DA2B-4890-9256-8DAA52FD5F69}" srcOrd="2" destOrd="0" presId="urn:microsoft.com/office/officeart/2008/layout/LinedList"/>
    <dgm:cxn modelId="{BE7F4807-79FF-4A89-A937-AE7ACBC9ACE5}" type="presParOf" srcId="{0F787728-164F-4666-AE09-7748D02F792C}" destId="{6A602363-5B2C-4F80-BEB7-57E96EF133CC}" srcOrd="3" destOrd="0" presId="urn:microsoft.com/office/officeart/2008/layout/LinedList"/>
    <dgm:cxn modelId="{CB7FE1E6-8F9E-49C8-87E1-19D3779C7981}" type="presParOf" srcId="{6A602363-5B2C-4F80-BEB7-57E96EF133CC}" destId="{536905A6-9A13-4D03-9670-BEB862415710}" srcOrd="0" destOrd="0" presId="urn:microsoft.com/office/officeart/2008/layout/LinedList"/>
    <dgm:cxn modelId="{8420D478-E7BC-4792-9C75-1B46E7CC0682}" type="presParOf" srcId="{6A602363-5B2C-4F80-BEB7-57E96EF133CC}" destId="{3F2EA54C-B3CF-43C3-B34E-97ABAA18B4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F6F53-79A7-474B-A8AA-8A19C879A735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34F05-59A8-43B9-9579-9EB3CA8E4CE0}">
      <dsp:nvSpPr>
        <dsp:cNvPr id="0" name=""/>
        <dsp:cNvSpPr/>
      </dsp:nvSpPr>
      <dsp:spPr>
        <a:xfrm>
          <a:off x="0" y="0"/>
          <a:ext cx="4869656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There are many websites on health – remember that in your research you should use them with caution – they may be for patients!</a:t>
          </a:r>
          <a:endParaRPr lang="en-US" sz="3200" kern="1200" dirty="0"/>
        </a:p>
      </dsp:txBody>
      <dsp:txXfrm>
        <a:off x="0" y="0"/>
        <a:ext cx="4869656" cy="2552700"/>
      </dsp:txXfrm>
    </dsp:sp>
    <dsp:sp modelId="{61B5DA70-DA2B-4890-9256-8DAA52FD5F69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905A6-9A13-4D03-9670-BEB862415710}">
      <dsp:nvSpPr>
        <dsp:cNvPr id="0" name=""/>
        <dsp:cNvSpPr/>
      </dsp:nvSpPr>
      <dsp:spPr>
        <a:xfrm>
          <a:off x="0" y="2552700"/>
          <a:ext cx="4869656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List of suitable search engines for research, journals, papers etc. – on moodle</a:t>
          </a:r>
          <a:endParaRPr lang="en-US" sz="3200" kern="1200" dirty="0"/>
        </a:p>
      </dsp:txBody>
      <dsp:txXfrm>
        <a:off x="0" y="2552700"/>
        <a:ext cx="4869656" cy="2552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FF59-C829-B924-F101-C15C14CD6F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423C2C-6412-7CC7-3638-2E112135C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CCB06-2E4A-261A-2A73-2F993297C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C9C8F-CF65-1866-CB12-270C3FF68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72CA4-2141-EDAB-9BAC-A4F0C9853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874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3A86A-9ADC-6528-F8D0-6BA60DB17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7DB89-7A17-4E2C-C7E0-64774FDCE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FCC5C-3E0E-B05B-83C6-F243C83E3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00667-6D70-A749-1733-8600674A4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BCEFF-C817-0E16-1BFF-D1BAFEFA5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7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1A408-1EDE-33A1-0175-AFF93D7F8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13460-31F0-2F3E-C1A4-1114A6BA24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EBB71-EC39-0AF4-87DA-2E362330F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3FABE-BE29-61F6-EBAD-F926AFE1F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12FB1C-DEAA-4936-1262-47DBE728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104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CA5A1-02FB-9775-CE96-062F48209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4DD09-0435-6B42-23DE-31FEA0D0EB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538516-D094-254E-6098-255107CF8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97243-BD53-8A4D-5470-346DD7CC7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14936-AF7E-E042-0603-FCF110877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CB489-1EAE-314A-06C0-0E6403DE5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750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13732-C6C1-C5E8-6AA5-186B6C19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BA7963-2DE9-3282-F6E9-5E1DB9414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77AC04-B39D-8D30-B016-F0E39D178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A8839-6DCA-72BE-871A-E42EC908B4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806C94-BEC1-3EC5-9893-D29C184372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C336A-0446-42EB-A83E-841A72941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4E6E0F-5ABC-85E2-AC7F-1E64F3ECE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67D2A3-2083-ABAE-3AB7-FEE33CB33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227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4736F-3319-38D3-2A7B-A63F0210A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B1E836-1FD4-6B46-6D9F-81D574A7F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5E5C17-284B-9996-E8B3-DE7AD3F5C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EA6D-F7F9-E5FC-4353-4E0AD7DB8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7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E8EB8F-8450-7201-33C7-1EDCCB9C4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806777-8F50-FD8D-7BC3-EF746E745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B096E-A0EC-8D6C-0CE2-CDAD9ACD5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3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297B4-9FC4-3733-329A-723FDFA22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A5618-CF13-1D09-0BD8-EC0D0A59C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603548-BD93-1E10-A1A2-A814917574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31E6BD-73C6-0461-6B8A-FF9FF14AC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7E740-C6B3-354D-C3E9-9CB4D715E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EE8D1-AD9A-F61A-F308-E0B3A6713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474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BC8AF-8F05-56D7-7A1F-F2A06B5DF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11CF8-DA8E-2903-8E5C-46D090FE01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9C67F-08C9-EE96-1127-55E8A1A589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4E4E58-A958-C5E0-ED87-B8330866D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A458E0-6633-A9BD-2613-35C9B5C75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526F88-F924-1ABD-4C36-BCBCBD7C4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659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667D1-4452-09B1-2EAF-1D548E44E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643B1A-CAC0-0230-408C-29A5853412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EA529-6D5F-463E-0EA1-7B5896E68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12F8C-232C-90F4-06F5-836D1741C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19D4C-A084-F47E-D46A-473B0A76B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250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A05CD8-D7A4-6F06-D892-0CCEA366EA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A73D58-B184-2EDB-1F96-F3BF6F61FB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EC637-BC2B-DD67-0219-6797963D7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850D3-FA2F-E1A1-BF20-7AA35A82A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BB03F-5B10-3F39-20D2-49047D4E5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119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72228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980C5B-923A-B825-F568-736C7C4B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5A147-4BD7-7E57-7EE0-E2C2C70D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F3096B-5489-087D-6E35-6FAAC6F71C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AC993-ECCF-4B6B-8E6A-16F725DCD12D}" type="datetimeFigureOut">
              <a:rPr lang="en-GB" smtClean="0"/>
              <a:t>22/09/2022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133C2-246A-77DD-DFB7-86D42E806D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C974E-405C-1B2B-9E1C-D74530D06B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AB80A-E3B3-49FD-8A3B-6D7D8AF5E2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291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da.uk.com/publications/dietitian_nutritionist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associationfornutrition.org/Portals/0/Public/Registration/AfN%20Standards%20Ethics%20Conduct%20Performance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41023" y="-934769"/>
            <a:ext cx="2424873" cy="2708393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3756" y="-134088"/>
            <a:ext cx="1635955" cy="1226966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713565" y="311926"/>
            <a:ext cx="4059393" cy="1911083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548980" y="1613994"/>
            <a:ext cx="1185708" cy="88928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327781" y="5494508"/>
            <a:ext cx="2444907" cy="1774587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211282" y="5555951"/>
            <a:ext cx="928467" cy="69635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77311" y="1407983"/>
            <a:ext cx="5389379" cy="4042034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76283" y="882212"/>
            <a:ext cx="6791435" cy="5093576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29724" y="4518923"/>
            <a:ext cx="2484551" cy="1141851"/>
          </a:xfrm>
          <a:noFill/>
        </p:spPr>
        <p:txBody>
          <a:bodyPr>
            <a:normAutofit/>
          </a:bodyPr>
          <a:lstStyle/>
          <a:p>
            <a:r>
              <a:rPr lang="en-GB" sz="1700" dirty="0">
                <a:solidFill>
                  <a:srgbClr val="080808"/>
                </a:solidFill>
              </a:rPr>
              <a:t>Registered Dietitian and Registered Nutritionist</a:t>
            </a:r>
          </a:p>
          <a:p>
            <a:r>
              <a:rPr lang="en-GB" sz="1700" dirty="0">
                <a:solidFill>
                  <a:srgbClr val="080808"/>
                </a:solidFill>
              </a:rPr>
              <a:t>Sport and Exercise Nutritionist</a:t>
            </a:r>
          </a:p>
          <a:p>
            <a:endParaRPr lang="en-GB" sz="1700" dirty="0">
              <a:solidFill>
                <a:srgbClr val="080808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3481" y="2353641"/>
            <a:ext cx="4337037" cy="2150719"/>
          </a:xfrm>
          <a:noFill/>
        </p:spPr>
        <p:txBody>
          <a:bodyPr anchor="ctr">
            <a:normAutofit/>
          </a:bodyPr>
          <a:lstStyle/>
          <a:p>
            <a:r>
              <a:rPr lang="en-GB" sz="3100" dirty="0">
                <a:solidFill>
                  <a:srgbClr val="080808"/>
                </a:solidFill>
              </a:rPr>
              <a:t>Chris Cashin RD, RNutr, MSc, SENr, Dprof (c)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943393" y="5778692"/>
            <a:ext cx="2231794" cy="1926608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170046" y="5363543"/>
            <a:ext cx="959985" cy="71998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92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2" name="Rectangle 1537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DFA51D1D-ABA6-491D-9CC2-357BC42A6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321734"/>
            <a:ext cx="3728158" cy="113573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100" dirty="0"/>
              <a:t>Chris Cashin – my background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A3CD1FA-2C3F-4FEB-B2C3-DB86A9D3D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1782981"/>
            <a:ext cx="3728157" cy="4393982"/>
          </a:xfrm>
        </p:spPr>
        <p:txBody>
          <a:bodyPr rtlCol="0">
            <a:normAutofit/>
          </a:bodyPr>
          <a:lstStyle/>
          <a:p>
            <a:pPr marL="91440" indent="-91440" eaLnBrk="1" fontAlgn="auto" hangingPunct="1">
              <a:defRPr/>
            </a:pPr>
            <a:r>
              <a:rPr lang="en-GB" altLang="en-US" sz="1700" dirty="0"/>
              <a:t>Registered Dietitian - NHS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Sports Nutritionist – SENr, AfN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Background in the NHS and academia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First Sports Dietitian to be appointed by the EIS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Worked for Sport Wales , Jockey Club, NGBs, private clients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Performance Nutritionist to Welsh Netball and Bowls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Loves all sport – now mad on hill walking &amp; netball</a:t>
            </a:r>
          </a:p>
          <a:p>
            <a:pPr marL="91440" indent="-91440" eaLnBrk="1" fontAlgn="auto" hangingPunct="1">
              <a:defRPr/>
            </a:pPr>
            <a:r>
              <a:rPr lang="en-GB" altLang="en-US" sz="1700" dirty="0"/>
              <a:t>Private Practice</a:t>
            </a:r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  <a:p>
            <a:pPr marL="91440" indent="-91440" eaLnBrk="1" fontAlgn="auto" hangingPunct="1">
              <a:defRPr/>
            </a:pPr>
            <a:endParaRPr lang="en-GB" altLang="en-US" sz="1700" dirty="0"/>
          </a:p>
        </p:txBody>
      </p:sp>
      <p:grpSp>
        <p:nvGrpSpPr>
          <p:cNvPr id="15374" name="Group 15373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42340" y="713128"/>
            <a:ext cx="801649" cy="2126625"/>
            <a:chOff x="10918968" y="713127"/>
            <a:chExt cx="1273032" cy="2532832"/>
          </a:xfrm>
        </p:grpSpPr>
        <p:sp>
          <p:nvSpPr>
            <p:cNvPr id="15375" name="Rectangle 15374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376" name="Isosceles Triangle 15375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378" name="Isosceles Triangle 15377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80" name="Rectangle 15379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365" name="Picture 3">
            <a:extLst>
              <a:ext uri="{FF2B5EF4-FFF2-40B4-BE49-F238E27FC236}">
                <a16:creationId xmlns:a16="http://schemas.microsoft.com/office/drawing/2014/main" id="{51019402-E032-4BEF-B924-4376B30001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87" b="-5"/>
          <a:stretch/>
        </p:blipFill>
        <p:spPr bwMode="auto">
          <a:xfrm>
            <a:off x="5638206" y="3495153"/>
            <a:ext cx="215801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7">
            <a:extLst>
              <a:ext uri="{FF2B5EF4-FFF2-40B4-BE49-F238E27FC236}">
                <a16:creationId xmlns:a16="http://schemas.microsoft.com/office/drawing/2014/main" id="{EFCB4EA3-2CAE-4DE7-B770-CE031FFA24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79" r="34633" b="-2"/>
          <a:stretch/>
        </p:blipFill>
        <p:spPr bwMode="auto">
          <a:xfrm>
            <a:off x="4482453" y="1942723"/>
            <a:ext cx="215801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2">
            <a:extLst>
              <a:ext uri="{FF2B5EF4-FFF2-40B4-BE49-F238E27FC236}">
                <a16:creationId xmlns:a16="http://schemas.microsoft.com/office/drawing/2014/main" id="{8BFDD0DF-74D0-4EB6-9E7B-13412835AA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6" r="29140"/>
          <a:stretch/>
        </p:blipFill>
        <p:spPr bwMode="auto">
          <a:xfrm>
            <a:off x="6799440" y="1942723"/>
            <a:ext cx="2158019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4">
            <a:extLst>
              <a:ext uri="{FF2B5EF4-FFF2-40B4-BE49-F238E27FC236}">
                <a16:creationId xmlns:a16="http://schemas.microsoft.com/office/drawing/2014/main" id="{5D9D7EAD-F649-4FC1-B0FC-89BF20643C6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09" r="16479" b="1"/>
          <a:stretch/>
        </p:blipFill>
        <p:spPr bwMode="auto">
          <a:xfrm>
            <a:off x="5638206" y="390293"/>
            <a:ext cx="215801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r>
              <a:rPr lang="en-GB" sz="3100" dirty="0"/>
              <a:t>Nutrition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1782981"/>
            <a:ext cx="8178799" cy="4393982"/>
          </a:xfrm>
        </p:spPr>
        <p:txBody>
          <a:bodyPr>
            <a:normAutofit/>
          </a:bodyPr>
          <a:lstStyle/>
          <a:p>
            <a:r>
              <a:rPr lang="en-GB" sz="1700" dirty="0"/>
              <a:t>An interesting time to be in this area of health</a:t>
            </a:r>
          </a:p>
          <a:p>
            <a:r>
              <a:rPr lang="en-GB" sz="1700" dirty="0"/>
              <a:t>Nutrition is key to health</a:t>
            </a:r>
          </a:p>
          <a:p>
            <a:r>
              <a:rPr lang="en-GB" sz="1700" dirty="0"/>
              <a:t>Some of the biggest health problems are nutrition related – 65% of adults are overweight or obese, 8% of the population has diabetes!</a:t>
            </a:r>
          </a:p>
          <a:p>
            <a:r>
              <a:rPr lang="en-GB" sz="1700" dirty="0"/>
              <a:t>Obesity and metabolic disease has been a major factor in the Covid 19 pandemic!</a:t>
            </a:r>
          </a:p>
          <a:p>
            <a:endParaRPr lang="en-GB" sz="1700" dirty="0"/>
          </a:p>
          <a:p>
            <a:r>
              <a:rPr lang="en-GB" sz="1700" dirty="0"/>
              <a:t>What do you think is a healthy diet? Over to you!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767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dirty="0"/>
              <a:t>Job roles</a:t>
            </a:r>
          </a:p>
        </p:txBody>
      </p:sp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5130" name="Rectangle 512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31" name="Rectangle 513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43039" y="2330505"/>
            <a:ext cx="3419569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700" dirty="0"/>
              <a:t>Dietitian</a:t>
            </a:r>
          </a:p>
          <a:p>
            <a:pPr indent="-228600" defTabSz="914400"/>
            <a:endParaRPr lang="en-US" sz="1700" dirty="0"/>
          </a:p>
          <a:p>
            <a:pPr indent="-228600" defTabSz="914400"/>
            <a:r>
              <a:rPr lang="en-US" sz="1700" dirty="0"/>
              <a:t>Nutritionist</a:t>
            </a:r>
          </a:p>
          <a:p>
            <a:pPr indent="-228600" defTabSz="914400"/>
            <a:endParaRPr lang="en-US" sz="1700" dirty="0"/>
          </a:p>
          <a:p>
            <a:pPr indent="-228600" defTabSz="914400"/>
            <a:r>
              <a:rPr lang="en-US" sz="1700" dirty="0"/>
              <a:t>Nutritional Therapist</a:t>
            </a:r>
          </a:p>
          <a:p>
            <a:pPr indent="-228600" defTabSz="914400"/>
            <a:endParaRPr lang="en-US" sz="1700" dirty="0"/>
          </a:p>
          <a:p>
            <a:pPr indent="-228600" defTabSz="914400"/>
            <a:r>
              <a:rPr lang="en-US" sz="1700" dirty="0"/>
              <a:t>Diet Expert</a:t>
            </a: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8" r="25742" b="1"/>
          <a:stretch/>
        </p:blipFill>
        <p:spPr bwMode="auto">
          <a:xfrm>
            <a:off x="4483341" y="799352"/>
            <a:ext cx="4069057" cy="5259296"/>
          </a:xfrm>
          <a:prstGeom prst="rect">
            <a:avLst/>
          </a:prstGeom>
          <a:solidFill>
            <a:schemeClr val="accent1"/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132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1782981"/>
            <a:ext cx="8178799" cy="4393982"/>
          </a:xfrm>
        </p:spPr>
        <p:txBody>
          <a:bodyPr>
            <a:normAutofit/>
          </a:bodyPr>
          <a:lstStyle/>
          <a:p>
            <a:r>
              <a:rPr lang="en-GB" sz="1700" dirty="0">
                <a:hlinkClick r:id="rId2"/>
              </a:rPr>
              <a:t>https://www.bda.uk.com/publications/dietitian_nutritionist.pdf</a:t>
            </a: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Leaflet on job roles</a:t>
            </a:r>
          </a:p>
          <a:p>
            <a:endParaRPr lang="en-GB" sz="1700" dirty="0"/>
          </a:p>
          <a:p>
            <a:r>
              <a:rPr lang="en-GB" sz="1700" dirty="0"/>
              <a:t>AfN 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479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7A3AF3CA-22BC-401D-8FC6-23DDFF48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0931" y="2023110"/>
            <a:ext cx="1852218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BSc Health Nutrition and Lifestyle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361045" y="245695"/>
            <a:ext cx="1715478" cy="6437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6563" y="664308"/>
            <a:ext cx="6061974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E7386CB0-DD0F-435D-A55C-DEC3F693B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28" y="1678383"/>
            <a:ext cx="5706228" cy="3572189"/>
          </a:xfrm>
          <a:prstGeom prst="rect">
            <a:avLst/>
          </a:prstGeom>
          <a:noFill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47951" y="3411145"/>
            <a:ext cx="1719072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712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900B69C-8A40-4DCF-8BD2-635B70B1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the AfN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82601" y="1782981"/>
            <a:ext cx="3006288" cy="439398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600" dirty="0"/>
              <a:t>Voluntary Register for Nutritionists</a:t>
            </a:r>
          </a:p>
          <a:p>
            <a:pPr indent="-228600" defTabSz="914400"/>
            <a:r>
              <a:rPr lang="en-US" sz="1600" dirty="0"/>
              <a:t>At the end of this degree you can automatically register as an Associate Nutritionist – the degree is accredited by the AfN.</a:t>
            </a:r>
          </a:p>
          <a:p>
            <a:pPr indent="-228600" defTabSz="914400"/>
            <a:r>
              <a:rPr lang="en-US" sz="1600" dirty="0"/>
              <a:t>Application to the Privy Council for Chartered Status that will give you protection – awaiting decision!</a:t>
            </a:r>
          </a:p>
          <a:p>
            <a:pPr indent="-228600" defTabSz="914400"/>
            <a:r>
              <a:rPr lang="en-US" sz="1600" dirty="0"/>
              <a:t>Keep everything – module information, grades, any courses, work experience etc. – this is useful for job applications</a:t>
            </a:r>
          </a:p>
          <a:p>
            <a:pPr indent="-228600" defTabSz="914400"/>
            <a:endParaRPr lang="en-US" sz="1600" dirty="0"/>
          </a:p>
          <a:p>
            <a:pPr indent="-228600" defTabSz="914400"/>
            <a:r>
              <a:rPr lang="en-US" sz="1600" dirty="0"/>
              <a:t>http://www.associationfornutrition.org/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760545" cy="2017580"/>
            <a:chOff x="0" y="4601497"/>
            <a:chExt cx="1014060" cy="2017580"/>
          </a:xfrm>
        </p:grpSpPr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8EE4DAD0-2B4F-4230-833E-4C9A32EBF4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490" y="3138943"/>
            <a:ext cx="4689909" cy="1649967"/>
          </a:xfrm>
          <a:prstGeom prst="rect">
            <a:avLst/>
          </a:prstGeom>
          <a:noFill/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14467" y="1"/>
            <a:ext cx="729532" cy="1935307"/>
            <a:chOff x="10918968" y="713127"/>
            <a:chExt cx="1273032" cy="2532832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02419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endParaRPr lang="en-GB" sz="4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GB" sz="1700" dirty="0"/>
              <a:t>Code of conduct – this governs practice and we will be looking at it soon.</a:t>
            </a:r>
          </a:p>
          <a:p>
            <a:endParaRPr lang="en-GB" sz="1700" dirty="0"/>
          </a:p>
          <a:p>
            <a:r>
              <a:rPr lang="en-GB" sz="1700" dirty="0">
                <a:hlinkClick r:id="rId2"/>
              </a:rPr>
              <a:t>http://www.associationfornutrition.org/Portals/0/Public/Registration/AfN%20Standards%20Ethics%20Conduct%20Performance.pdf</a:t>
            </a:r>
            <a:endParaRPr lang="en-GB" sz="1700" dirty="0"/>
          </a:p>
          <a:p>
            <a:endParaRPr lang="en-GB" sz="1700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F7FA31CF-F951-41A2-B96D-6EA8A0C3E2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649" y="3661903"/>
            <a:ext cx="3862707" cy="135894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196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Nutrition Society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95245" y="2599509"/>
            <a:ext cx="3398174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700" dirty="0"/>
              <a:t>An organisation that promotes nutrition</a:t>
            </a:r>
          </a:p>
          <a:p>
            <a:pPr indent="-228600" defTabSz="914400"/>
            <a:r>
              <a:rPr lang="en-US" sz="1700" dirty="0"/>
              <a:t>You can join as a student member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7880" y="2484255"/>
            <a:ext cx="3714244" cy="3714244"/>
          </a:xfrm>
          <a:prstGeom prst="rect">
            <a:avLst/>
          </a:prstGeom>
          <a:solidFill>
            <a:schemeClr val="accent1"/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685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39" name="Group 103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04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4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04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4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025" y="685800"/>
            <a:ext cx="2128838" cy="26765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363" y="685800"/>
            <a:ext cx="2678113" cy="26765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025" y="3424238"/>
            <a:ext cx="1652588" cy="23653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13" y="3424238"/>
            <a:ext cx="1622425" cy="23653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450" y="3424238"/>
            <a:ext cx="1468438" cy="23653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1265" y="685800"/>
            <a:ext cx="2085203" cy="5105400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Books </a:t>
            </a:r>
          </a:p>
        </p:txBody>
      </p:sp>
    </p:spTree>
    <p:extLst>
      <p:ext uri="{BB962C8B-B14F-4D97-AF65-F5344CB8AC3E}">
        <p14:creationId xmlns:p14="http://schemas.microsoft.com/office/powerpoint/2010/main" val="224338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5C15-1118-F9D2-6889-8896FCAF5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Book on Academic Skills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95963C-C2EB-EB92-B0CF-01940940D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8537" y="2443956"/>
            <a:ext cx="2066925" cy="311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846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1265" y="685800"/>
            <a:ext cx="2085203" cy="5105400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Websites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B2AED338-D409-4B70-A15E-C1CDA751C4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78511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674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525809"/>
            <a:ext cx="8197341" cy="3425401"/>
          </a:xfrm>
          <a:prstGeom prst="rect">
            <a:avLst/>
          </a:prstGeom>
          <a:solidFill>
            <a:schemeClr val="accent1"/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4103">
            <a:extLst>
              <a:ext uri="{FF2B5EF4-FFF2-40B4-BE49-F238E27FC236}">
                <a16:creationId xmlns:a16="http://schemas.microsoft.com/office/drawing/2014/main" id="{72257994-BD97-4691-8B89-198A6D2BA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9144000" cy="1939491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title"/>
          </p:nvPr>
        </p:nvSpPr>
        <p:spPr>
          <a:xfrm>
            <a:off x="1200150" y="4269282"/>
            <a:ext cx="6743700" cy="1264762"/>
          </a:xfrm>
          <a:solidFill>
            <a:srgbClr val="FFFFFF"/>
          </a:solidFill>
          <a:ln w="38100">
            <a:solidFill>
              <a:srgbClr val="404040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500" kern="1200" dirty="0">
                <a:solidFill>
                  <a:srgbClr val="404040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847366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378</Words>
  <Application>Microsoft Office PowerPoint</Application>
  <PresentationFormat>On-screen Show (4:3)</PresentationFormat>
  <Paragraphs>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Chris Cashin RD, RNutr, MSc, SENr, Dprof (c)</vt:lpstr>
      <vt:lpstr>Chris Cashin – my background</vt:lpstr>
      <vt:lpstr>Nutrition</vt:lpstr>
      <vt:lpstr>Job roles</vt:lpstr>
      <vt:lpstr>PowerPoint Presentation</vt:lpstr>
      <vt:lpstr>BSc Health Nutrition and Lifestyle</vt:lpstr>
      <vt:lpstr>What is the AfN</vt:lpstr>
      <vt:lpstr>PowerPoint Presentation</vt:lpstr>
      <vt:lpstr>Nutrition Society</vt:lpstr>
      <vt:lpstr>Books </vt:lpstr>
      <vt:lpstr>New Book on Academic Skills</vt:lpstr>
      <vt:lpstr>Websites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 Cashin RD, RNutr, MSc, SENr, Dprof (c)</dc:title>
  <dc:creator>chris</dc:creator>
  <cp:lastModifiedBy>Chris Cashin</cp:lastModifiedBy>
  <cp:revision>4</cp:revision>
  <dcterms:created xsi:type="dcterms:W3CDTF">2020-07-02T10:03:16Z</dcterms:created>
  <dcterms:modified xsi:type="dcterms:W3CDTF">2022-09-22T08:56:18Z</dcterms:modified>
</cp:coreProperties>
</file>