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897" r:id="rId4"/>
  </p:sldMasterIdLst>
  <p:notesMasterIdLst>
    <p:notesMasterId r:id="rId19"/>
  </p:notesMasterIdLst>
  <p:sldIdLst>
    <p:sldId id="258" r:id="rId5"/>
    <p:sldId id="259" r:id="rId6"/>
    <p:sldId id="260" r:id="rId7"/>
    <p:sldId id="261" r:id="rId8"/>
    <p:sldId id="262" r:id="rId9"/>
    <p:sldId id="256" r:id="rId10"/>
    <p:sldId id="263" r:id="rId11"/>
    <p:sldId id="264" r:id="rId12"/>
    <p:sldId id="265" r:id="rId13"/>
    <p:sldId id="266" r:id="rId14"/>
    <p:sldId id="267" r:id="rId15"/>
    <p:sldId id="268" r:id="rId16"/>
    <p:sldId id="269"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5BBCB7-1E88-4DAB-87EC-EBDC8CEAA1D1}" v="248" dt="2025-11-02T13:28:29.1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90" autoAdjust="0"/>
    <p:restoredTop sz="94660"/>
  </p:normalViewPr>
  <p:slideViewPr>
    <p:cSldViewPr snapToGrid="0">
      <p:cViewPr varScale="1">
        <p:scale>
          <a:sx n="78" d="100"/>
          <a:sy n="78" d="100"/>
        </p:scale>
        <p:origin x="883" y="6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5DD23-B2B6-4C66-92D3-07DA8B050F8B}" type="datetimeFigureOut">
              <a:rPr lang="en-GB" smtClean="0"/>
              <a:t>02/11/2025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4EC5D8-F267-46AA-97F6-D81B6824017F}" type="slidenum">
              <a:rPr lang="en-GB" smtClean="0"/>
              <a:t>‹#›</a:t>
            </a:fld>
            <a:endParaRPr lang="en-GB"/>
          </a:p>
        </p:txBody>
      </p:sp>
    </p:spTree>
    <p:extLst>
      <p:ext uri="{BB962C8B-B14F-4D97-AF65-F5344CB8AC3E}">
        <p14:creationId xmlns:p14="http://schemas.microsoft.com/office/powerpoint/2010/main" val="1406530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Nhs</a:t>
            </a:r>
            <a:endParaRPr lang="en-GB" dirty="0"/>
          </a:p>
        </p:txBody>
      </p:sp>
      <p:sp>
        <p:nvSpPr>
          <p:cNvPr id="4" name="Slide Number Placeholder 3"/>
          <p:cNvSpPr>
            <a:spLocks noGrp="1"/>
          </p:cNvSpPr>
          <p:nvPr>
            <p:ph type="sldNum" sz="quarter" idx="5"/>
          </p:nvPr>
        </p:nvSpPr>
        <p:spPr/>
        <p:txBody>
          <a:bodyPr/>
          <a:lstStyle/>
          <a:p>
            <a:fld id="{A14EC5D8-F267-46AA-97F6-D81B6824017F}" type="slidenum">
              <a:rPr lang="en-GB" smtClean="0"/>
              <a:t>6</a:t>
            </a:fld>
            <a:endParaRPr lang="en-GB"/>
          </a:p>
        </p:txBody>
      </p:sp>
    </p:spTree>
    <p:extLst>
      <p:ext uri="{BB962C8B-B14F-4D97-AF65-F5344CB8AC3E}">
        <p14:creationId xmlns:p14="http://schemas.microsoft.com/office/powerpoint/2010/main" val="3146432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4EC5D8-F267-46AA-97F6-D81B6824017F}" type="slidenum">
              <a:rPr lang="en-GB" smtClean="0"/>
              <a:t>12</a:t>
            </a:fld>
            <a:endParaRPr lang="en-GB"/>
          </a:p>
        </p:txBody>
      </p:sp>
    </p:spTree>
    <p:extLst>
      <p:ext uri="{BB962C8B-B14F-4D97-AF65-F5344CB8AC3E}">
        <p14:creationId xmlns:p14="http://schemas.microsoft.com/office/powerpoint/2010/main" val="10837469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3088863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159144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1747645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273409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1271035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4183789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1997489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216340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3589724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2103121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9169784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8B936FF-1115-4959-9BCF-3EB348B0A187}" type="slidenum">
              <a:rPr lang="en-GB" smtClean="0"/>
              <a:t>‹#›</a:t>
            </a:fld>
            <a:endParaRPr lang="en-GB"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888482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494281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4688673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42278011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15792287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32687768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36BFBF-3E74-4D5D-B062-B505008695B1}" type="datetimeFigureOut">
              <a:rPr lang="en-GB" smtClean="0"/>
              <a:t>02/11/2025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10951856" y="5867131"/>
            <a:ext cx="551167" cy="365125"/>
          </a:xfrm>
        </p:spPr>
        <p:txBody>
          <a:bodyPr/>
          <a:lstStyle/>
          <a:p>
            <a:fld id="{C8B936FF-1115-4959-9BCF-3EB348B0A187}" type="slidenum">
              <a:rPr lang="en-GB" smtClean="0"/>
              <a:t>‹#›</a:t>
            </a:fld>
            <a:endParaRPr lang="en-GB" dirty="0"/>
          </a:p>
        </p:txBody>
      </p:sp>
    </p:spTree>
    <p:extLst>
      <p:ext uri="{BB962C8B-B14F-4D97-AF65-F5344CB8AC3E}">
        <p14:creationId xmlns:p14="http://schemas.microsoft.com/office/powerpoint/2010/main" val="1332731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136BFBF-3E74-4D5D-B062-B505008695B1}" type="datetimeFigureOut">
              <a:rPr lang="en-GB" smtClean="0"/>
              <a:t>02/11/2025</a:t>
            </a:fld>
            <a:endParaRPr lang="en-GB"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C8B936FF-1115-4959-9BCF-3EB348B0A187}" type="slidenum">
              <a:rPr lang="en-GB" smtClean="0"/>
              <a:t>‹#›</a:t>
            </a:fld>
            <a:endParaRPr lang="en-GB" dirty="0"/>
          </a:p>
        </p:txBody>
      </p:sp>
    </p:spTree>
    <p:extLst>
      <p:ext uri="{BB962C8B-B14F-4D97-AF65-F5344CB8AC3E}">
        <p14:creationId xmlns:p14="http://schemas.microsoft.com/office/powerpoint/2010/main" val="62805983"/>
      </p:ext>
    </p:extLst>
  </p:cSld>
  <p:clrMap bg1="lt1" tx1="dk1" bg2="lt2" tx2="dk2" accent1="accent1" accent2="accent2" accent3="accent3" accent4="accent4" accent5="accent5" accent6="accent6" hlink="hlink" folHlink="folHlink"/>
  <p:sldLayoutIdLst>
    <p:sldLayoutId id="2147483898" r:id="rId1"/>
    <p:sldLayoutId id="2147483899" r:id="rId2"/>
    <p:sldLayoutId id="2147483900" r:id="rId3"/>
    <p:sldLayoutId id="2147483901" r:id="rId4"/>
    <p:sldLayoutId id="2147483902" r:id="rId5"/>
    <p:sldLayoutId id="2147483903" r:id="rId6"/>
    <p:sldLayoutId id="2147483904" r:id="rId7"/>
    <p:sldLayoutId id="2147483905" r:id="rId8"/>
    <p:sldLayoutId id="2147483906" r:id="rId9"/>
    <p:sldLayoutId id="2147483907" r:id="rId10"/>
    <p:sldLayoutId id="2147483908" r:id="rId11"/>
    <p:sldLayoutId id="2147483909" r:id="rId12"/>
    <p:sldLayoutId id="2147483910" r:id="rId13"/>
    <p:sldLayoutId id="2147483911" r:id="rId14"/>
    <p:sldLayoutId id="2147483912" r:id="rId15"/>
    <p:sldLayoutId id="2147483913" r:id="rId16"/>
    <p:sldLayoutId id="2147483914" r:id="rId17"/>
    <p:sldLayoutId id="2147483915"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7759/cureus.63881" TargetMode="External"/><Relationship Id="rId3" Type="http://schemas.openxmlformats.org/officeDocument/2006/relationships/hyperlink" Target="https://doi.org/10.1155/2022/5819813" TargetMode="External"/><Relationship Id="rId7" Type="http://schemas.openxmlformats.org/officeDocument/2006/relationships/hyperlink" Target="https://doi.org/10.3390/ijerph20196854" TargetMode="Externa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hyperlink" Target="https://www.longtermplan.nhs.uk/" TargetMode="External"/><Relationship Id="rId5" Type="http://schemas.openxmlformats.org/officeDocument/2006/relationships/hyperlink" Target="https://www.gov.uk/government/organisations/department-of-health-and-social-care" TargetMode="External"/><Relationship Id="rId4" Type="http://schemas.openxmlformats.org/officeDocument/2006/relationships/hyperlink" Target="https://www.bbc.com/news/health-68133276"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digital.nhs.uk/data-and-information" TargetMode="External"/><Relationship Id="rId3" Type="http://schemas.openxmlformats.org/officeDocument/2006/relationships/hyperlink" Target="https://ico.org.uk/" TargetMode="External"/><Relationship Id="rId7" Type="http://schemas.openxmlformats.org/officeDocument/2006/relationships/hyperlink" Target="https://digital.nhs.uk/" TargetMode="External"/><Relationship Id="rId2" Type="http://schemas.openxmlformats.org/officeDocument/2006/relationships/hyperlink" Target="https://www.bmj.com/" TargetMode="External"/><Relationship Id="rId1" Type="http://schemas.openxmlformats.org/officeDocument/2006/relationships/slideLayout" Target="../slideLayouts/slideLayout18.xml"/><Relationship Id="rId6" Type="http://schemas.openxmlformats.org/officeDocument/2006/relationships/hyperlink" Target="https://www.england.nhs.uk/2023/05/number-of-repeat-prescriptions-ordered-via-nhs-app-up-by-92-in-the-last-year/" TargetMode="External"/><Relationship Id="rId5" Type="http://schemas.openxmlformats.org/officeDocument/2006/relationships/hyperlink" Target="https://journals.sagepub.com/" TargetMode="External"/><Relationship Id="rId10" Type="http://schemas.openxmlformats.org/officeDocument/2006/relationships/hyperlink" Target="https://www.england.nhs.uk/nhs-app" TargetMode="External"/><Relationship Id="rId4" Type="http://schemas.openxmlformats.org/officeDocument/2006/relationships/hyperlink" Target="https://doi.org/10.3399/BJGP.2022.0150" TargetMode="External"/><Relationship Id="rId9" Type="http://schemas.openxmlformats.org/officeDocument/2006/relationships/hyperlink" Target="https://www.england.nhs.uk/digitaltechnology"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stationhousesurgery.nhs.uk/nhs-app-1" TargetMode="External"/><Relationship Id="rId3" Type="http://schemas.openxmlformats.org/officeDocument/2006/relationships/hyperlink" Target="https://transform.england.nhs.uk/" TargetMode="External"/><Relationship Id="rId7" Type="http://schemas.openxmlformats.org/officeDocument/2006/relationships/hyperlink" Target="https://doi.org/10.2196/medinform.4514" TargetMode="External"/><Relationship Id="rId2" Type="http://schemas.openxmlformats.org/officeDocument/2006/relationships/hyperlink" Target="https://www.england.nhs.uk/" TargetMode="External"/><Relationship Id="rId1" Type="http://schemas.openxmlformats.org/officeDocument/2006/relationships/slideLayout" Target="../slideLayouts/slideLayout18.xml"/><Relationship Id="rId6" Type="http://schemas.openxmlformats.org/officeDocument/2006/relationships/hyperlink" Target="https://www.ncbi.nlm.nih.gov/books/NBK571817/" TargetMode="External"/><Relationship Id="rId5" Type="http://schemas.openxmlformats.org/officeDocument/2006/relationships/hyperlink" Target="https://www.gov.uk/government/organisations/public-health-england" TargetMode="External"/><Relationship Id="rId4" Type="http://schemas.openxmlformats.org/officeDocument/2006/relationships/hyperlink" Target="https://doi.org/10.3390/vaccines12080847" TargetMode="External"/><Relationship Id="rId9" Type="http://schemas.openxmlformats.org/officeDocument/2006/relationships/hyperlink" Target="https://www.mdpi.com/1660-4601/20/4/34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5BACE-AC39-BF8D-3C88-24D9105831EC}"/>
              </a:ext>
            </a:extLst>
          </p:cNvPr>
          <p:cNvSpPr>
            <a:spLocks noGrp="1"/>
          </p:cNvSpPr>
          <p:nvPr>
            <p:ph type="title"/>
          </p:nvPr>
        </p:nvSpPr>
        <p:spPr>
          <a:xfrm>
            <a:off x="913776" y="471033"/>
            <a:ext cx="10364451" cy="1596177"/>
          </a:xfrm>
        </p:spPr>
        <p:txBody>
          <a:bodyPr>
            <a:normAutofit/>
          </a:bodyPr>
          <a:lstStyle/>
          <a:p>
            <a:r>
              <a:rPr lang="en-GB" dirty="0"/>
              <a:t>Digital Transformation in the Health and Care Professions (BMHP6026_BIRM)</a:t>
            </a:r>
          </a:p>
        </p:txBody>
      </p:sp>
      <p:sp>
        <p:nvSpPr>
          <p:cNvPr id="3" name="Content Placeholder 2">
            <a:extLst>
              <a:ext uri="{FF2B5EF4-FFF2-40B4-BE49-F238E27FC236}">
                <a16:creationId xmlns:a16="http://schemas.microsoft.com/office/drawing/2014/main" id="{D25F4490-4401-A587-FDA6-A09CEDD12C7C}"/>
              </a:ext>
            </a:extLst>
          </p:cNvPr>
          <p:cNvSpPr>
            <a:spLocks noGrp="1"/>
          </p:cNvSpPr>
          <p:nvPr>
            <p:ph idx="1"/>
          </p:nvPr>
        </p:nvSpPr>
        <p:spPr>
          <a:xfrm>
            <a:off x="913775" y="3844413"/>
            <a:ext cx="10364452" cy="2542554"/>
          </a:xfrm>
        </p:spPr>
        <p:txBody>
          <a:bodyPr>
            <a:normAutofit fontScale="92500" lnSpcReduction="20000"/>
          </a:bodyPr>
          <a:lstStyle/>
          <a:p>
            <a:pPr algn="ctr"/>
            <a:endParaRPr lang="en-GB" dirty="0"/>
          </a:p>
          <a:p>
            <a:pPr algn="ctr"/>
            <a:endParaRPr lang="en-GB" dirty="0"/>
          </a:p>
          <a:p>
            <a:pPr marL="0" indent="0" algn="ctr">
              <a:buNone/>
            </a:pPr>
            <a:endParaRPr lang="en-GB" dirty="0"/>
          </a:p>
          <a:p>
            <a:pPr marL="0" indent="0" algn="ctr">
              <a:buNone/>
            </a:pPr>
            <a:r>
              <a:rPr lang="en-GB" cap="none" dirty="0"/>
              <a:t>Student: Shafeena Hussain Mushtaq</a:t>
            </a:r>
          </a:p>
          <a:p>
            <a:pPr marL="0" indent="0" algn="ctr">
              <a:buNone/>
            </a:pPr>
            <a:r>
              <a:rPr lang="en-GB" cap="none" dirty="0"/>
              <a:t>Student ID: 2314453</a:t>
            </a:r>
          </a:p>
          <a:p>
            <a:pPr marL="0" indent="0" algn="ctr">
              <a:buNone/>
            </a:pPr>
            <a:r>
              <a:rPr lang="en-GB" cap="none" dirty="0"/>
              <a:t>Lecturer: Zakiyyah Ahmed</a:t>
            </a:r>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p:txBody>
      </p:sp>
    </p:spTree>
    <p:extLst>
      <p:ext uri="{BB962C8B-B14F-4D97-AF65-F5344CB8AC3E}">
        <p14:creationId xmlns:p14="http://schemas.microsoft.com/office/powerpoint/2010/main" val="40589281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DD26F-67F5-768B-844C-C120B2559ACC}"/>
              </a:ext>
            </a:extLst>
          </p:cNvPr>
          <p:cNvSpPr>
            <a:spLocks noGrp="1"/>
          </p:cNvSpPr>
          <p:nvPr>
            <p:ph type="title"/>
          </p:nvPr>
        </p:nvSpPr>
        <p:spPr>
          <a:xfrm>
            <a:off x="913774" y="618517"/>
            <a:ext cx="4513632" cy="1596177"/>
          </a:xfrm>
        </p:spPr>
        <p:txBody>
          <a:bodyPr>
            <a:normAutofit/>
          </a:bodyPr>
          <a:lstStyle/>
          <a:p>
            <a:r>
              <a:rPr lang="en-GB" sz="4400" b="1" cap="none" dirty="0"/>
              <a:t>Introduction </a:t>
            </a:r>
          </a:p>
        </p:txBody>
      </p:sp>
      <p:sp>
        <p:nvSpPr>
          <p:cNvPr id="3" name="Content Placeholder 2">
            <a:extLst>
              <a:ext uri="{FF2B5EF4-FFF2-40B4-BE49-F238E27FC236}">
                <a16:creationId xmlns:a16="http://schemas.microsoft.com/office/drawing/2014/main" id="{FB7959AE-3DBB-6B6E-F141-EA74FFFB1A63}"/>
              </a:ext>
            </a:extLst>
          </p:cNvPr>
          <p:cNvSpPr>
            <a:spLocks noGrp="1"/>
          </p:cNvSpPr>
          <p:nvPr>
            <p:ph idx="1"/>
          </p:nvPr>
        </p:nvSpPr>
        <p:spPr>
          <a:xfrm>
            <a:off x="913774" y="2214694"/>
            <a:ext cx="10364452" cy="3424107"/>
          </a:xfrm>
          <a:ln>
            <a:solidFill>
              <a:schemeClr val="accent1">
                <a:lumMod val="75000"/>
              </a:schemeClr>
            </a:solidFill>
          </a:ln>
        </p:spPr>
        <p:txBody>
          <a:bodyPr>
            <a:normAutofit/>
          </a:bodyPr>
          <a:lstStyle/>
          <a:p>
            <a:r>
              <a:rPr lang="en-GB" sz="2400" cap="none" dirty="0"/>
              <a:t>To improve service quality and efficiency, the NHS has switched from paper-based system to digital tools (</a:t>
            </a:r>
            <a:r>
              <a:rPr lang="en-GB" sz="2400" cap="none" dirty="0" err="1"/>
              <a:t>Stoumpos</a:t>
            </a:r>
            <a:r>
              <a:rPr lang="en-GB" sz="2400" cap="none" dirty="0"/>
              <a:t> </a:t>
            </a:r>
            <a:r>
              <a:rPr lang="en-GB" sz="2400" cap="none" dirty="0" err="1"/>
              <a:t>etal</a:t>
            </a:r>
            <a:r>
              <a:rPr lang="en-GB" sz="2400" cap="none" dirty="0"/>
              <a:t>., 2023).</a:t>
            </a:r>
          </a:p>
          <a:p>
            <a:pPr marL="0" indent="0">
              <a:buNone/>
            </a:pPr>
            <a:r>
              <a:rPr lang="en-GB" sz="2400" cap="none" dirty="0"/>
              <a:t> </a:t>
            </a:r>
            <a:endParaRPr lang="en-GB" sz="1400" cap="none" dirty="0"/>
          </a:p>
        </p:txBody>
      </p:sp>
      <p:pic>
        <p:nvPicPr>
          <p:cNvPr id="6" name="Picture 5">
            <a:extLst>
              <a:ext uri="{FF2B5EF4-FFF2-40B4-BE49-F238E27FC236}">
                <a16:creationId xmlns:a16="http://schemas.microsoft.com/office/drawing/2014/main" id="{7FA26DDE-A67B-2B4B-10BA-646BE5786A09}"/>
              </a:ext>
            </a:extLst>
          </p:cNvPr>
          <p:cNvPicPr>
            <a:picLocks noChangeAspect="1"/>
          </p:cNvPicPr>
          <p:nvPr/>
        </p:nvPicPr>
        <p:blipFill>
          <a:blip r:embed="rId2"/>
          <a:srcRect l="9341" t="5586" r="4653" b="10972"/>
          <a:stretch>
            <a:fillRect/>
          </a:stretch>
        </p:blipFill>
        <p:spPr>
          <a:xfrm>
            <a:off x="9576618" y="29190"/>
            <a:ext cx="2615381" cy="1750450"/>
          </a:xfrm>
          <a:prstGeom prst="rect">
            <a:avLst/>
          </a:prstGeom>
        </p:spPr>
      </p:pic>
      <p:sp>
        <p:nvSpPr>
          <p:cNvPr id="7" name="TextBox 6">
            <a:extLst>
              <a:ext uri="{FF2B5EF4-FFF2-40B4-BE49-F238E27FC236}">
                <a16:creationId xmlns:a16="http://schemas.microsoft.com/office/drawing/2014/main" id="{2041F6E0-4E57-CBDC-C995-013B1FC103D1}"/>
              </a:ext>
            </a:extLst>
          </p:cNvPr>
          <p:cNvSpPr txBox="1"/>
          <p:nvPr/>
        </p:nvSpPr>
        <p:spPr>
          <a:xfrm>
            <a:off x="9760527" y="1731710"/>
            <a:ext cx="3035398" cy="530915"/>
          </a:xfrm>
          <a:prstGeom prst="rect">
            <a:avLst/>
          </a:prstGeom>
          <a:noFill/>
        </p:spPr>
        <p:txBody>
          <a:bodyPr wrap="square" rtlCol="0">
            <a:spAutoFit/>
          </a:bodyPr>
          <a:lstStyle/>
          <a:p>
            <a:r>
              <a:rPr lang="en-GB" sz="1050" dirty="0"/>
              <a:t>Source: ( </a:t>
            </a:r>
            <a:r>
              <a:rPr lang="en-GB" sz="1050" dirty="0" err="1"/>
              <a:t>Dalefield</a:t>
            </a:r>
            <a:r>
              <a:rPr lang="en-GB" sz="1050" dirty="0"/>
              <a:t> Surgery, 2024)</a:t>
            </a:r>
          </a:p>
          <a:p>
            <a:endParaRPr lang="en-GB" dirty="0"/>
          </a:p>
        </p:txBody>
      </p:sp>
    </p:spTree>
    <p:extLst>
      <p:ext uri="{BB962C8B-B14F-4D97-AF65-F5344CB8AC3E}">
        <p14:creationId xmlns:p14="http://schemas.microsoft.com/office/powerpoint/2010/main" val="1033797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75FF7-8C74-2B9E-7EA6-17C2C8B42BC1}"/>
              </a:ext>
            </a:extLst>
          </p:cNvPr>
          <p:cNvSpPr>
            <a:spLocks noGrp="1"/>
          </p:cNvSpPr>
          <p:nvPr>
            <p:ph type="title"/>
          </p:nvPr>
        </p:nvSpPr>
        <p:spPr>
          <a:xfrm>
            <a:off x="1" y="-345044"/>
            <a:ext cx="5791200" cy="2712138"/>
          </a:xfrm>
        </p:spPr>
        <p:txBody>
          <a:bodyPr/>
          <a:lstStyle/>
          <a:p>
            <a:r>
              <a:rPr lang="en-GB" cap="none" dirty="0"/>
              <a:t>Overview of the NHS App</a:t>
            </a:r>
          </a:p>
        </p:txBody>
      </p:sp>
      <p:sp>
        <p:nvSpPr>
          <p:cNvPr id="3" name="Content Placeholder 2">
            <a:extLst>
              <a:ext uri="{FF2B5EF4-FFF2-40B4-BE49-F238E27FC236}">
                <a16:creationId xmlns:a16="http://schemas.microsoft.com/office/drawing/2014/main" id="{CCBD1F17-A7B8-9D8B-2772-F8F277239601}"/>
              </a:ext>
            </a:extLst>
          </p:cNvPr>
          <p:cNvSpPr>
            <a:spLocks noGrp="1"/>
          </p:cNvSpPr>
          <p:nvPr>
            <p:ph idx="1"/>
          </p:nvPr>
        </p:nvSpPr>
        <p:spPr>
          <a:xfrm>
            <a:off x="913775" y="2367094"/>
            <a:ext cx="10364452" cy="2374536"/>
          </a:xfrm>
          <a:ln>
            <a:solidFill>
              <a:schemeClr val="accent1">
                <a:lumMod val="75000"/>
              </a:schemeClr>
            </a:solidFill>
          </a:ln>
        </p:spPr>
        <p:txBody>
          <a:bodyPr/>
          <a:lstStyle/>
          <a:p>
            <a:r>
              <a:rPr lang="en-GB" cap="none" dirty="0"/>
              <a:t>The NHS App was launched in 2019, it offers secure access to healthcare service, enabling users to schedule appointments, request prescriptions, and view test results (Department of Health and Social Care, 2023).  </a:t>
            </a:r>
          </a:p>
          <a:p>
            <a:r>
              <a:rPr lang="en-GB" cap="none" dirty="0"/>
              <a:t>The NHS aligns to plan and promote digital-first primary care (NHS England, 2024).</a:t>
            </a:r>
          </a:p>
        </p:txBody>
      </p:sp>
      <p:pic>
        <p:nvPicPr>
          <p:cNvPr id="1028" name="Picture 4" descr="NHS App - Station House Surgery">
            <a:extLst>
              <a:ext uri="{FF2B5EF4-FFF2-40B4-BE49-F238E27FC236}">
                <a16:creationId xmlns:a16="http://schemas.microsoft.com/office/drawing/2014/main" id="{0351B98F-CE83-FCE5-9E86-91E5473354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6452" y="0"/>
            <a:ext cx="2517058" cy="217292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DC0CF32-B379-CAC9-05F1-54A45222977D}"/>
              </a:ext>
            </a:extLst>
          </p:cNvPr>
          <p:cNvSpPr txBox="1"/>
          <p:nvPr/>
        </p:nvSpPr>
        <p:spPr>
          <a:xfrm>
            <a:off x="9586452" y="2127298"/>
            <a:ext cx="2710895" cy="276999"/>
          </a:xfrm>
          <a:prstGeom prst="rect">
            <a:avLst/>
          </a:prstGeom>
          <a:noFill/>
        </p:spPr>
        <p:txBody>
          <a:bodyPr wrap="square" rtlCol="0">
            <a:spAutoFit/>
          </a:bodyPr>
          <a:lstStyle/>
          <a:p>
            <a:r>
              <a:rPr lang="en-GB" sz="1200" dirty="0"/>
              <a:t>Source: (Station House Surgery, 2021).</a:t>
            </a:r>
          </a:p>
        </p:txBody>
      </p:sp>
    </p:spTree>
    <p:extLst>
      <p:ext uri="{BB962C8B-B14F-4D97-AF65-F5344CB8AC3E}">
        <p14:creationId xmlns:p14="http://schemas.microsoft.com/office/powerpoint/2010/main" val="603045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37BE8-F857-E68F-C9A7-91A72F66A1A1}"/>
              </a:ext>
            </a:extLst>
          </p:cNvPr>
          <p:cNvSpPr>
            <a:spLocks noGrp="1"/>
          </p:cNvSpPr>
          <p:nvPr>
            <p:ph type="title"/>
          </p:nvPr>
        </p:nvSpPr>
        <p:spPr>
          <a:xfrm>
            <a:off x="0" y="274320"/>
            <a:ext cx="7826477" cy="1117336"/>
          </a:xfrm>
        </p:spPr>
        <p:txBody>
          <a:bodyPr>
            <a:normAutofit fontScale="90000"/>
          </a:bodyPr>
          <a:lstStyle/>
          <a:p>
            <a:r>
              <a:rPr lang="en-GB" sz="2400" dirty="0"/>
              <a:t> </a:t>
            </a:r>
            <a:br>
              <a:rPr lang="en-GB" sz="2400" dirty="0"/>
            </a:br>
            <a:r>
              <a:rPr lang="en-GB" sz="4400" cap="none" dirty="0"/>
              <a:t>Impact on service delivery</a:t>
            </a:r>
            <a:br>
              <a:rPr lang="en-GB" sz="2400" dirty="0"/>
            </a:br>
            <a:br>
              <a:rPr lang="en-GB" sz="2400" dirty="0"/>
            </a:br>
            <a:br>
              <a:rPr lang="en-GB" sz="2800" dirty="0"/>
            </a:br>
            <a:endParaRPr lang="en-GB" sz="2800" dirty="0"/>
          </a:p>
        </p:txBody>
      </p:sp>
      <p:sp>
        <p:nvSpPr>
          <p:cNvPr id="3" name="Content Placeholder 2">
            <a:extLst>
              <a:ext uri="{FF2B5EF4-FFF2-40B4-BE49-F238E27FC236}">
                <a16:creationId xmlns:a16="http://schemas.microsoft.com/office/drawing/2014/main" id="{6C141F32-F7CE-F723-6E59-AD179EF14272}"/>
              </a:ext>
            </a:extLst>
          </p:cNvPr>
          <p:cNvSpPr>
            <a:spLocks noGrp="1"/>
          </p:cNvSpPr>
          <p:nvPr>
            <p:ph idx="1"/>
          </p:nvPr>
        </p:nvSpPr>
        <p:spPr>
          <a:xfrm>
            <a:off x="838200" y="2438400"/>
            <a:ext cx="10364452" cy="2702653"/>
          </a:xfrm>
          <a:ln>
            <a:solidFill>
              <a:srgbClr val="C00000"/>
            </a:solidFill>
          </a:ln>
        </p:spPr>
        <p:txBody>
          <a:bodyPr>
            <a:normAutofit/>
          </a:bodyPr>
          <a:lstStyle/>
          <a:p>
            <a:r>
              <a:rPr lang="en-GB" cap="none" dirty="0"/>
              <a:t>The software decreases administrative burden while increasing primary care access and efficiency (NHS England, 2023).</a:t>
            </a:r>
          </a:p>
          <a:p>
            <a:r>
              <a:rPr lang="en-GB" cap="none" dirty="0"/>
              <a:t>According to Greenhalgh et al., (2023), certain users are impacted by digital isolation.</a:t>
            </a:r>
          </a:p>
          <a:p>
            <a:pPr marL="0" indent="0">
              <a:buNone/>
            </a:pPr>
            <a:endParaRPr lang="en-GB" cap="none" dirty="0"/>
          </a:p>
        </p:txBody>
      </p:sp>
      <p:pic>
        <p:nvPicPr>
          <p:cNvPr id="5" name="Picture 4" descr="NHS App - Station House Surgery">
            <a:extLst>
              <a:ext uri="{FF2B5EF4-FFF2-40B4-BE49-F238E27FC236}">
                <a16:creationId xmlns:a16="http://schemas.microsoft.com/office/drawing/2014/main" id="{722AA6B0-DB5C-8871-514C-B7A522898D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60309" y="0"/>
            <a:ext cx="2831691" cy="217292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806E8F-4C43-10F7-BBEF-AA7E280949DB}"/>
              </a:ext>
            </a:extLst>
          </p:cNvPr>
          <p:cNvSpPr txBox="1"/>
          <p:nvPr/>
        </p:nvSpPr>
        <p:spPr>
          <a:xfrm>
            <a:off x="9586452" y="2127298"/>
            <a:ext cx="2710895" cy="276999"/>
          </a:xfrm>
          <a:prstGeom prst="rect">
            <a:avLst/>
          </a:prstGeom>
          <a:noFill/>
        </p:spPr>
        <p:txBody>
          <a:bodyPr wrap="square" rtlCol="0">
            <a:spAutoFit/>
          </a:bodyPr>
          <a:lstStyle/>
          <a:p>
            <a:r>
              <a:rPr lang="en-GB" sz="1200" dirty="0"/>
              <a:t>Source: (Station House Surgery, 2021).</a:t>
            </a:r>
          </a:p>
        </p:txBody>
      </p:sp>
    </p:spTree>
    <p:extLst>
      <p:ext uri="{BB962C8B-B14F-4D97-AF65-F5344CB8AC3E}">
        <p14:creationId xmlns:p14="http://schemas.microsoft.com/office/powerpoint/2010/main" val="1972047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8FB12-6419-0B24-073C-66591E3D733D}"/>
              </a:ext>
            </a:extLst>
          </p:cNvPr>
          <p:cNvSpPr>
            <a:spLocks noGrp="1"/>
          </p:cNvSpPr>
          <p:nvPr>
            <p:ph type="title"/>
          </p:nvPr>
        </p:nvSpPr>
        <p:spPr>
          <a:xfrm>
            <a:off x="913774" y="-107219"/>
            <a:ext cx="10364451" cy="1596177"/>
          </a:xfrm>
        </p:spPr>
        <p:txBody>
          <a:bodyPr/>
          <a:lstStyle/>
          <a:p>
            <a:r>
              <a:rPr lang="en-GB" cap="none" dirty="0"/>
              <a:t>Positive &amp; negative outcomes</a:t>
            </a:r>
          </a:p>
        </p:txBody>
      </p:sp>
      <p:sp>
        <p:nvSpPr>
          <p:cNvPr id="3" name="Content Placeholder 2">
            <a:extLst>
              <a:ext uri="{FF2B5EF4-FFF2-40B4-BE49-F238E27FC236}">
                <a16:creationId xmlns:a16="http://schemas.microsoft.com/office/drawing/2014/main" id="{0FC538DA-CA16-BFF7-BACF-FC48EB2C92EF}"/>
              </a:ext>
            </a:extLst>
          </p:cNvPr>
          <p:cNvSpPr>
            <a:spLocks noGrp="1"/>
          </p:cNvSpPr>
          <p:nvPr>
            <p:ph idx="1"/>
          </p:nvPr>
        </p:nvSpPr>
        <p:spPr>
          <a:xfrm>
            <a:off x="678426" y="1199536"/>
            <a:ext cx="11275142" cy="5407741"/>
          </a:xfrm>
          <a:ln>
            <a:solidFill>
              <a:srgbClr val="C00000"/>
            </a:solidFill>
          </a:ln>
        </p:spPr>
        <p:txBody>
          <a:bodyPr>
            <a:normAutofit fontScale="85000" lnSpcReduction="20000"/>
          </a:bodyPr>
          <a:lstStyle/>
          <a:p>
            <a:pPr marL="0" indent="0">
              <a:buNone/>
            </a:pPr>
            <a:endParaRPr lang="en-GB" cap="none" dirty="0"/>
          </a:p>
          <a:p>
            <a:pPr marL="0" indent="0">
              <a:buNone/>
            </a:pPr>
            <a:endParaRPr lang="en-GB" cap="none" dirty="0"/>
          </a:p>
          <a:p>
            <a:pPr marL="0" indent="0">
              <a:buNone/>
            </a:pPr>
            <a:endParaRPr lang="en-GB" sz="2600" cap="none" dirty="0"/>
          </a:p>
          <a:p>
            <a:pPr marL="0" indent="0">
              <a:buNone/>
            </a:pPr>
            <a:r>
              <a:rPr lang="en-GB" sz="2600" cap="none" dirty="0"/>
              <a:t>Positive outcomes</a:t>
            </a:r>
          </a:p>
          <a:p>
            <a:r>
              <a:rPr lang="en-GB" sz="2600" cap="none" dirty="0"/>
              <a:t>Increased effectiveness, enhanced data sharing, and conformity to NHS Long Term Plan (Department of Health and Social Care, 2023).</a:t>
            </a:r>
          </a:p>
          <a:p>
            <a:endParaRPr lang="en-GB" sz="2600" cap="none" dirty="0"/>
          </a:p>
          <a:p>
            <a:pPr marL="0" indent="0">
              <a:buNone/>
            </a:pPr>
            <a:endParaRPr lang="en-GB" sz="2600" cap="none" dirty="0"/>
          </a:p>
          <a:p>
            <a:endParaRPr lang="en-GB" sz="2600" cap="none" dirty="0"/>
          </a:p>
          <a:p>
            <a:pPr marL="0" indent="0">
              <a:buNone/>
            </a:pPr>
            <a:r>
              <a:rPr lang="en-GB" sz="2600" cap="none" dirty="0"/>
              <a:t>Negative outcomes</a:t>
            </a:r>
          </a:p>
          <a:p>
            <a:r>
              <a:rPr lang="en-GB" sz="2600" cap="none" dirty="0"/>
              <a:t>Data privacy issues, technical malfunctions, and digital exclusion continue to exist (Greenhalgh et al., 2023).</a:t>
            </a:r>
          </a:p>
          <a:p>
            <a:endParaRPr lang="en-GB" dirty="0"/>
          </a:p>
          <a:p>
            <a:endParaRPr lang="en-GB" dirty="0"/>
          </a:p>
          <a:p>
            <a:endParaRPr lang="en-GB" dirty="0"/>
          </a:p>
          <a:p>
            <a:endParaRPr lang="en-GB" dirty="0"/>
          </a:p>
          <a:p>
            <a:endParaRPr lang="en-GB" dirty="0"/>
          </a:p>
        </p:txBody>
      </p:sp>
      <p:pic>
        <p:nvPicPr>
          <p:cNvPr id="4" name="Picture 3" descr="NHS App - Station House Surgery">
            <a:extLst>
              <a:ext uri="{FF2B5EF4-FFF2-40B4-BE49-F238E27FC236}">
                <a16:creationId xmlns:a16="http://schemas.microsoft.com/office/drawing/2014/main" id="{2AFB8B0A-FC85-C053-7C50-D5691EEA97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12594" y="2684207"/>
            <a:ext cx="2140974" cy="167148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BA00F43-2348-8F99-A7CF-2A223A5D2C62}"/>
              </a:ext>
            </a:extLst>
          </p:cNvPr>
          <p:cNvSpPr txBox="1"/>
          <p:nvPr/>
        </p:nvSpPr>
        <p:spPr>
          <a:xfrm>
            <a:off x="10196053" y="4355690"/>
            <a:ext cx="1986115" cy="415498"/>
          </a:xfrm>
          <a:prstGeom prst="rect">
            <a:avLst/>
          </a:prstGeom>
          <a:noFill/>
        </p:spPr>
        <p:txBody>
          <a:bodyPr wrap="square" rtlCol="0">
            <a:spAutoFit/>
          </a:bodyPr>
          <a:lstStyle/>
          <a:p>
            <a:r>
              <a:rPr lang="en-GB" sz="1050" dirty="0"/>
              <a:t>Source: (Station House Surgery, 2021).</a:t>
            </a:r>
          </a:p>
        </p:txBody>
      </p:sp>
    </p:spTree>
    <p:extLst>
      <p:ext uri="{BB962C8B-B14F-4D97-AF65-F5344CB8AC3E}">
        <p14:creationId xmlns:p14="http://schemas.microsoft.com/office/powerpoint/2010/main" val="2816491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a:extLst>
              <a:ext uri="{FF2B5EF4-FFF2-40B4-BE49-F238E27FC236}">
                <a16:creationId xmlns:a16="http://schemas.microsoft.com/office/drawing/2014/main" id="{F4ADE11F-0D8F-B95E-F7B9-2F1BF4B32C27}"/>
              </a:ext>
            </a:extLst>
          </p:cNvPr>
          <p:cNvSpPr>
            <a:spLocks noGrp="1"/>
          </p:cNvSpPr>
          <p:nvPr>
            <p:ph type="subTitle" idx="1"/>
          </p:nvPr>
        </p:nvSpPr>
        <p:spPr>
          <a:xfrm>
            <a:off x="698090" y="253018"/>
            <a:ext cx="10051961" cy="1438130"/>
          </a:xfrm>
        </p:spPr>
        <p:txBody>
          <a:bodyPr>
            <a:normAutofit/>
          </a:bodyPr>
          <a:lstStyle/>
          <a:p>
            <a:r>
              <a:rPr lang="en-GB" sz="4300" cap="none" dirty="0">
                <a:solidFill>
                  <a:schemeClr val="tx1"/>
                </a:solidFill>
              </a:rPr>
              <a:t>Evidence and Adoption</a:t>
            </a:r>
          </a:p>
          <a:p>
            <a:endParaRPr lang="en-GB" cap="none" dirty="0"/>
          </a:p>
        </p:txBody>
      </p:sp>
      <p:sp>
        <p:nvSpPr>
          <p:cNvPr id="2" name="TextBox 1">
            <a:extLst>
              <a:ext uri="{FF2B5EF4-FFF2-40B4-BE49-F238E27FC236}">
                <a16:creationId xmlns:a16="http://schemas.microsoft.com/office/drawing/2014/main" id="{B696809B-E2E2-0C5A-BB6C-ED9427096186}"/>
              </a:ext>
            </a:extLst>
          </p:cNvPr>
          <p:cNvSpPr txBox="1"/>
          <p:nvPr/>
        </p:nvSpPr>
        <p:spPr>
          <a:xfrm>
            <a:off x="776748" y="2051690"/>
            <a:ext cx="10638504" cy="1569660"/>
          </a:xfrm>
          <a:prstGeom prst="rect">
            <a:avLst/>
          </a:prstGeom>
          <a:noFill/>
          <a:ln>
            <a:solidFill>
              <a:srgbClr val="C00000"/>
            </a:solidFill>
          </a:ln>
        </p:spPr>
        <p:txBody>
          <a:bodyPr wrap="square" rtlCol="0">
            <a:spAutoFit/>
          </a:bodyPr>
          <a:lstStyle/>
          <a:p>
            <a:pPr marL="285750" indent="-285750">
              <a:buFont typeface="Arial" panose="020B0604020202020204" pitchFamily="34" charset="0"/>
              <a:buChar char="•"/>
            </a:pPr>
            <a:r>
              <a:rPr lang="en-GB" sz="3200" dirty="0"/>
              <a:t>More than 33 million users have registered, with millions of digital transactions occurring each month (BBC News, 2024).  </a:t>
            </a:r>
          </a:p>
          <a:p>
            <a:endParaRPr lang="en-GB" sz="3200" dirty="0"/>
          </a:p>
        </p:txBody>
      </p:sp>
      <p:pic>
        <p:nvPicPr>
          <p:cNvPr id="4" name="Picture 3">
            <a:extLst>
              <a:ext uri="{FF2B5EF4-FFF2-40B4-BE49-F238E27FC236}">
                <a16:creationId xmlns:a16="http://schemas.microsoft.com/office/drawing/2014/main" id="{A081665A-3B51-3FA8-6AFA-0F1D16F3B61C}"/>
              </a:ext>
            </a:extLst>
          </p:cNvPr>
          <p:cNvPicPr>
            <a:picLocks noChangeAspect="1"/>
          </p:cNvPicPr>
          <p:nvPr/>
        </p:nvPicPr>
        <p:blipFill>
          <a:blip r:embed="rId3"/>
          <a:srcRect l="9341" t="5586" r="4653" b="10972"/>
          <a:stretch>
            <a:fillRect/>
          </a:stretch>
        </p:blipFill>
        <p:spPr>
          <a:xfrm>
            <a:off x="4935480" y="3981892"/>
            <a:ext cx="2321040" cy="2185505"/>
          </a:xfrm>
          <a:prstGeom prst="rect">
            <a:avLst/>
          </a:prstGeom>
        </p:spPr>
      </p:pic>
      <p:sp>
        <p:nvSpPr>
          <p:cNvPr id="8" name="TextBox 7">
            <a:extLst>
              <a:ext uri="{FF2B5EF4-FFF2-40B4-BE49-F238E27FC236}">
                <a16:creationId xmlns:a16="http://schemas.microsoft.com/office/drawing/2014/main" id="{5C52F782-295E-2BF6-E1DB-E1700C27698E}"/>
              </a:ext>
            </a:extLst>
          </p:cNvPr>
          <p:cNvSpPr txBox="1"/>
          <p:nvPr/>
        </p:nvSpPr>
        <p:spPr>
          <a:xfrm>
            <a:off x="5211098" y="6167397"/>
            <a:ext cx="2399070" cy="530915"/>
          </a:xfrm>
          <a:prstGeom prst="rect">
            <a:avLst/>
          </a:prstGeom>
          <a:noFill/>
        </p:spPr>
        <p:txBody>
          <a:bodyPr wrap="square" rtlCol="0">
            <a:spAutoFit/>
          </a:bodyPr>
          <a:lstStyle/>
          <a:p>
            <a:r>
              <a:rPr lang="en-GB" sz="1050" dirty="0"/>
              <a:t>Source: ( </a:t>
            </a:r>
            <a:r>
              <a:rPr lang="en-GB" sz="1050" dirty="0" err="1"/>
              <a:t>Dalefield</a:t>
            </a:r>
            <a:r>
              <a:rPr lang="en-GB" sz="1050" dirty="0"/>
              <a:t> Surgery, 2024)</a:t>
            </a:r>
          </a:p>
          <a:p>
            <a:endParaRPr lang="en-GB" dirty="0"/>
          </a:p>
        </p:txBody>
      </p:sp>
    </p:spTree>
    <p:extLst>
      <p:ext uri="{BB962C8B-B14F-4D97-AF65-F5344CB8AC3E}">
        <p14:creationId xmlns:p14="http://schemas.microsoft.com/office/powerpoint/2010/main" val="3625644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8C5A0-8C88-755B-DF33-690370B45187}"/>
              </a:ext>
            </a:extLst>
          </p:cNvPr>
          <p:cNvSpPr>
            <a:spLocks noGrp="1"/>
          </p:cNvSpPr>
          <p:nvPr>
            <p:ph type="title"/>
          </p:nvPr>
        </p:nvSpPr>
        <p:spPr>
          <a:xfrm>
            <a:off x="913773" y="-144243"/>
            <a:ext cx="10364451" cy="1596177"/>
          </a:xfrm>
        </p:spPr>
        <p:txBody>
          <a:bodyPr/>
          <a:lstStyle/>
          <a:p>
            <a:r>
              <a:rPr lang="en-GB" cap="none" dirty="0"/>
              <a:t>Impact on Patient:   </a:t>
            </a:r>
            <a:br>
              <a:rPr lang="en-GB" cap="none" dirty="0"/>
            </a:br>
            <a:r>
              <a:rPr lang="en-GB" cap="none" dirty="0"/>
              <a:t>Empowerment and Engagement </a:t>
            </a:r>
          </a:p>
        </p:txBody>
      </p:sp>
      <p:sp>
        <p:nvSpPr>
          <p:cNvPr id="3" name="Content Placeholder 2">
            <a:extLst>
              <a:ext uri="{FF2B5EF4-FFF2-40B4-BE49-F238E27FC236}">
                <a16:creationId xmlns:a16="http://schemas.microsoft.com/office/drawing/2014/main" id="{AD6B69F0-8F95-9252-03DF-34860E1C65BA}"/>
              </a:ext>
            </a:extLst>
          </p:cNvPr>
          <p:cNvSpPr>
            <a:spLocks noGrp="1"/>
          </p:cNvSpPr>
          <p:nvPr>
            <p:ph idx="1"/>
          </p:nvPr>
        </p:nvSpPr>
        <p:spPr>
          <a:xfrm>
            <a:off x="1304605" y="3754944"/>
            <a:ext cx="10364452" cy="2134579"/>
          </a:xfrm>
          <a:ln>
            <a:solidFill>
              <a:srgbClr val="C00000"/>
            </a:solidFill>
          </a:ln>
        </p:spPr>
        <p:txBody>
          <a:bodyPr>
            <a:normAutofit/>
          </a:bodyPr>
          <a:lstStyle/>
          <a:p>
            <a:endParaRPr lang="en-GB" sz="2400" cap="none" dirty="0"/>
          </a:p>
          <a:p>
            <a:endParaRPr lang="en-GB" sz="2400" cap="none" dirty="0"/>
          </a:p>
          <a:p>
            <a:r>
              <a:rPr lang="en-GB" sz="2400" cap="none" dirty="0"/>
              <a:t>The NHS App enables patients to take control of their health autonomously, thereby increasing satisfaction and independence (Majeed et al., 2023).    </a:t>
            </a:r>
          </a:p>
          <a:p>
            <a:endParaRPr lang="en-GB" sz="2400" cap="none" dirty="0"/>
          </a:p>
          <a:p>
            <a:pPr marL="0" indent="0">
              <a:buNone/>
            </a:pPr>
            <a:endParaRPr lang="en-GB" sz="2400" cap="none" dirty="0"/>
          </a:p>
          <a:p>
            <a:endParaRPr lang="en-GB" sz="2400" cap="none" dirty="0"/>
          </a:p>
        </p:txBody>
      </p:sp>
      <p:pic>
        <p:nvPicPr>
          <p:cNvPr id="5" name="Picture 4">
            <a:extLst>
              <a:ext uri="{FF2B5EF4-FFF2-40B4-BE49-F238E27FC236}">
                <a16:creationId xmlns:a16="http://schemas.microsoft.com/office/drawing/2014/main" id="{5B626BE5-4C93-726E-D2DC-A36AAF2452AD}"/>
              </a:ext>
            </a:extLst>
          </p:cNvPr>
          <p:cNvPicPr>
            <a:picLocks noChangeAspect="1"/>
          </p:cNvPicPr>
          <p:nvPr/>
        </p:nvPicPr>
        <p:blipFill>
          <a:blip r:embed="rId2"/>
          <a:srcRect l="9341" t="5586" r="4653" b="10972"/>
          <a:stretch>
            <a:fillRect/>
          </a:stretch>
        </p:blipFill>
        <p:spPr>
          <a:xfrm>
            <a:off x="1" y="0"/>
            <a:ext cx="2969342" cy="2295954"/>
          </a:xfrm>
          <a:prstGeom prst="rect">
            <a:avLst/>
          </a:prstGeom>
        </p:spPr>
      </p:pic>
      <p:sp>
        <p:nvSpPr>
          <p:cNvPr id="8" name="TextBox 7">
            <a:extLst>
              <a:ext uri="{FF2B5EF4-FFF2-40B4-BE49-F238E27FC236}">
                <a16:creationId xmlns:a16="http://schemas.microsoft.com/office/drawing/2014/main" id="{2BC16275-D721-B2DE-3C4C-CFA32C7DC3AE}"/>
              </a:ext>
            </a:extLst>
          </p:cNvPr>
          <p:cNvSpPr txBox="1"/>
          <p:nvPr/>
        </p:nvSpPr>
        <p:spPr>
          <a:xfrm>
            <a:off x="648931" y="2229076"/>
            <a:ext cx="2094270" cy="530915"/>
          </a:xfrm>
          <a:prstGeom prst="rect">
            <a:avLst/>
          </a:prstGeom>
          <a:noFill/>
        </p:spPr>
        <p:txBody>
          <a:bodyPr wrap="square" rtlCol="0">
            <a:spAutoFit/>
          </a:bodyPr>
          <a:lstStyle/>
          <a:p>
            <a:r>
              <a:rPr lang="en-GB" sz="1050" dirty="0"/>
              <a:t>Source: ( </a:t>
            </a:r>
            <a:r>
              <a:rPr lang="en-GB" sz="1050" dirty="0" err="1"/>
              <a:t>Dalefield</a:t>
            </a:r>
            <a:r>
              <a:rPr lang="en-GB" sz="1050" dirty="0"/>
              <a:t> Surgery, 2024)</a:t>
            </a:r>
          </a:p>
          <a:p>
            <a:endParaRPr lang="en-GB" dirty="0"/>
          </a:p>
        </p:txBody>
      </p:sp>
    </p:spTree>
    <p:extLst>
      <p:ext uri="{BB962C8B-B14F-4D97-AF65-F5344CB8AC3E}">
        <p14:creationId xmlns:p14="http://schemas.microsoft.com/office/powerpoint/2010/main" val="3133622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1C82D-F8F6-DBB1-BCA4-C8E66105B2F1}"/>
              </a:ext>
            </a:extLst>
          </p:cNvPr>
          <p:cNvSpPr>
            <a:spLocks noGrp="1"/>
          </p:cNvSpPr>
          <p:nvPr>
            <p:ph type="title"/>
          </p:nvPr>
        </p:nvSpPr>
        <p:spPr>
          <a:xfrm>
            <a:off x="746627" y="-315547"/>
            <a:ext cx="10364451" cy="1596177"/>
          </a:xfrm>
        </p:spPr>
        <p:txBody>
          <a:bodyPr/>
          <a:lstStyle/>
          <a:p>
            <a:r>
              <a:rPr lang="en-GB" cap="none" dirty="0"/>
              <a:t>Challenges and Barriers</a:t>
            </a:r>
          </a:p>
        </p:txBody>
      </p:sp>
      <p:sp>
        <p:nvSpPr>
          <p:cNvPr id="3" name="Content Placeholder 2">
            <a:extLst>
              <a:ext uri="{FF2B5EF4-FFF2-40B4-BE49-F238E27FC236}">
                <a16:creationId xmlns:a16="http://schemas.microsoft.com/office/drawing/2014/main" id="{8C99FE0E-DDA2-DE86-4E85-D63451506923}"/>
              </a:ext>
            </a:extLst>
          </p:cNvPr>
          <p:cNvSpPr>
            <a:spLocks noGrp="1"/>
          </p:cNvSpPr>
          <p:nvPr>
            <p:ph idx="1"/>
          </p:nvPr>
        </p:nvSpPr>
        <p:spPr>
          <a:xfrm>
            <a:off x="913774" y="2113935"/>
            <a:ext cx="10364452" cy="2812026"/>
          </a:xfrm>
          <a:ln>
            <a:solidFill>
              <a:srgbClr val="C00000"/>
            </a:solidFill>
          </a:ln>
        </p:spPr>
        <p:txBody>
          <a:bodyPr>
            <a:normAutofit/>
          </a:bodyPr>
          <a:lstStyle/>
          <a:p>
            <a:r>
              <a:rPr lang="en-GB" sz="2400" cap="none" dirty="0"/>
              <a:t>Elderly individuals and economically disadvantaged populations encounter difficulties related to digital literacy and access to internet (</a:t>
            </a:r>
            <a:r>
              <a:rPr lang="en-GB" sz="2400" cap="none" dirty="0" err="1"/>
              <a:t>Erku</a:t>
            </a:r>
            <a:r>
              <a:rPr lang="en-GB" sz="2400" cap="none" dirty="0"/>
              <a:t> et al., 2023)</a:t>
            </a:r>
          </a:p>
        </p:txBody>
      </p:sp>
    </p:spTree>
    <p:extLst>
      <p:ext uri="{BB962C8B-B14F-4D97-AF65-F5344CB8AC3E}">
        <p14:creationId xmlns:p14="http://schemas.microsoft.com/office/powerpoint/2010/main" val="1067997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FCF73-909A-C6A6-F71E-75C2B0DD3279}"/>
              </a:ext>
            </a:extLst>
          </p:cNvPr>
          <p:cNvSpPr>
            <a:spLocks noGrp="1"/>
          </p:cNvSpPr>
          <p:nvPr>
            <p:ph type="title"/>
          </p:nvPr>
        </p:nvSpPr>
        <p:spPr>
          <a:xfrm>
            <a:off x="913774" y="402207"/>
            <a:ext cx="10364451" cy="1596177"/>
          </a:xfrm>
        </p:spPr>
        <p:txBody>
          <a:bodyPr/>
          <a:lstStyle/>
          <a:p>
            <a:r>
              <a:rPr lang="en-GB" cap="none" dirty="0"/>
              <a:t>Legal and governance Framework</a:t>
            </a:r>
          </a:p>
        </p:txBody>
      </p:sp>
      <p:sp>
        <p:nvSpPr>
          <p:cNvPr id="3" name="Content Placeholder 2">
            <a:extLst>
              <a:ext uri="{FF2B5EF4-FFF2-40B4-BE49-F238E27FC236}">
                <a16:creationId xmlns:a16="http://schemas.microsoft.com/office/drawing/2014/main" id="{2D56839B-B535-0722-EA22-C68F4F6C12D6}"/>
              </a:ext>
            </a:extLst>
          </p:cNvPr>
          <p:cNvSpPr>
            <a:spLocks noGrp="1"/>
          </p:cNvSpPr>
          <p:nvPr>
            <p:ph idx="1"/>
          </p:nvPr>
        </p:nvSpPr>
        <p:spPr>
          <a:xfrm>
            <a:off x="913775" y="2769300"/>
            <a:ext cx="10364452" cy="3021900"/>
          </a:xfrm>
          <a:ln>
            <a:solidFill>
              <a:srgbClr val="C00000"/>
            </a:solidFill>
          </a:ln>
        </p:spPr>
        <p:txBody>
          <a:bodyPr>
            <a:normAutofit/>
          </a:bodyPr>
          <a:lstStyle/>
          <a:p>
            <a:r>
              <a:rPr lang="en-GB" sz="2800" cap="none" dirty="0"/>
              <a:t>According to the Information Commissioner’s Office (2024), the NHS App conforms with GDPR and Data Protection Act of  2018.</a:t>
            </a:r>
          </a:p>
        </p:txBody>
      </p:sp>
      <p:pic>
        <p:nvPicPr>
          <p:cNvPr id="4" name="Picture 3" descr="NHS App - Station House Surgery">
            <a:extLst>
              <a:ext uri="{FF2B5EF4-FFF2-40B4-BE49-F238E27FC236}">
                <a16:creationId xmlns:a16="http://schemas.microsoft.com/office/drawing/2014/main" id="{13804488-4639-276B-0E06-276330E504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831691" cy="236709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B6A2251-3A1D-2AF7-3738-17D6AD641215}"/>
              </a:ext>
            </a:extLst>
          </p:cNvPr>
          <p:cNvSpPr txBox="1"/>
          <p:nvPr/>
        </p:nvSpPr>
        <p:spPr>
          <a:xfrm>
            <a:off x="-1" y="2215925"/>
            <a:ext cx="2831691" cy="369332"/>
          </a:xfrm>
          <a:prstGeom prst="rect">
            <a:avLst/>
          </a:prstGeom>
          <a:noFill/>
        </p:spPr>
        <p:txBody>
          <a:bodyPr wrap="square" rtlCol="0">
            <a:spAutoFit/>
          </a:bodyPr>
          <a:lstStyle/>
          <a:p>
            <a:r>
              <a:rPr lang="en-GB" sz="1050" dirty="0"/>
              <a:t>Source: (Station House Surgery, 2021</a:t>
            </a:r>
            <a:r>
              <a:rPr lang="en-GB" dirty="0"/>
              <a:t>)</a:t>
            </a:r>
          </a:p>
        </p:txBody>
      </p:sp>
    </p:spTree>
    <p:extLst>
      <p:ext uri="{BB962C8B-B14F-4D97-AF65-F5344CB8AC3E}">
        <p14:creationId xmlns:p14="http://schemas.microsoft.com/office/powerpoint/2010/main" val="11883072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3B074-CA1E-3A00-DC47-51121ED47445}"/>
              </a:ext>
            </a:extLst>
          </p:cNvPr>
          <p:cNvSpPr>
            <a:spLocks noGrp="1"/>
          </p:cNvSpPr>
          <p:nvPr>
            <p:ph type="title"/>
          </p:nvPr>
        </p:nvSpPr>
        <p:spPr>
          <a:xfrm>
            <a:off x="697466" y="0"/>
            <a:ext cx="10364451" cy="1596177"/>
          </a:xfrm>
        </p:spPr>
        <p:txBody>
          <a:bodyPr/>
          <a:lstStyle/>
          <a:p>
            <a:r>
              <a:rPr lang="en-GB" cap="none" dirty="0"/>
              <a:t>Discussion and Conclusion</a:t>
            </a:r>
          </a:p>
        </p:txBody>
      </p:sp>
      <p:sp>
        <p:nvSpPr>
          <p:cNvPr id="3" name="Content Placeholder 2">
            <a:extLst>
              <a:ext uri="{FF2B5EF4-FFF2-40B4-BE49-F238E27FC236}">
                <a16:creationId xmlns:a16="http://schemas.microsoft.com/office/drawing/2014/main" id="{654722A8-0460-7153-C5FE-50F07F32C6E6}"/>
              </a:ext>
            </a:extLst>
          </p:cNvPr>
          <p:cNvSpPr>
            <a:spLocks noGrp="1"/>
          </p:cNvSpPr>
          <p:nvPr>
            <p:ph idx="1"/>
          </p:nvPr>
        </p:nvSpPr>
        <p:spPr>
          <a:xfrm>
            <a:off x="913774" y="1845984"/>
            <a:ext cx="10364452" cy="3207797"/>
          </a:xfrm>
          <a:ln>
            <a:solidFill>
              <a:srgbClr val="C00000"/>
            </a:solidFill>
          </a:ln>
        </p:spPr>
        <p:txBody>
          <a:bodyPr>
            <a:normAutofit/>
          </a:bodyPr>
          <a:lstStyle/>
          <a:p>
            <a:r>
              <a:rPr lang="en-GB" sz="2800" cap="none" dirty="0"/>
              <a:t>The NHS App improves accessibility and efficiency; however, it necessitates inclusive digital strategies to ensure equity (Publick Health England, 2023).</a:t>
            </a:r>
          </a:p>
        </p:txBody>
      </p:sp>
      <p:pic>
        <p:nvPicPr>
          <p:cNvPr id="4" name="Picture 3" descr="NHS App - Station House Surgery">
            <a:extLst>
              <a:ext uri="{FF2B5EF4-FFF2-40B4-BE49-F238E27FC236}">
                <a16:creationId xmlns:a16="http://schemas.microsoft.com/office/drawing/2014/main" id="{6640011D-DAB6-FDC0-4162-27E4FFA84F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3774" y="5270091"/>
            <a:ext cx="2183388" cy="137651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0728A3B-B389-43F1-613E-D07285629333}"/>
              </a:ext>
            </a:extLst>
          </p:cNvPr>
          <p:cNvSpPr txBox="1"/>
          <p:nvPr/>
        </p:nvSpPr>
        <p:spPr>
          <a:xfrm>
            <a:off x="913774" y="6646606"/>
            <a:ext cx="2369572" cy="253916"/>
          </a:xfrm>
          <a:prstGeom prst="rect">
            <a:avLst/>
          </a:prstGeom>
          <a:noFill/>
        </p:spPr>
        <p:txBody>
          <a:bodyPr wrap="square" rtlCol="0">
            <a:spAutoFit/>
          </a:bodyPr>
          <a:lstStyle/>
          <a:p>
            <a:r>
              <a:rPr lang="en-GB" sz="1050" dirty="0"/>
              <a:t>Source:</a:t>
            </a:r>
            <a:r>
              <a:rPr lang="en-GB" sz="1050" dirty="0">
                <a:sym typeface="Wingdings" panose="05000000000000000000" pitchFamily="2" charset="2"/>
              </a:rPr>
              <a:t> (Station House Surgery,2021)</a:t>
            </a:r>
            <a:endParaRPr lang="en-GB" sz="1050" dirty="0"/>
          </a:p>
        </p:txBody>
      </p:sp>
    </p:spTree>
    <p:extLst>
      <p:ext uri="{BB962C8B-B14F-4D97-AF65-F5344CB8AC3E}">
        <p14:creationId xmlns:p14="http://schemas.microsoft.com/office/powerpoint/2010/main" val="101221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0F10A-5FB8-A673-CBEE-CD1ABDEA04B7}"/>
              </a:ext>
            </a:extLst>
          </p:cNvPr>
          <p:cNvSpPr>
            <a:spLocks noGrp="1"/>
          </p:cNvSpPr>
          <p:nvPr>
            <p:ph type="title"/>
          </p:nvPr>
        </p:nvSpPr>
        <p:spPr>
          <a:xfrm>
            <a:off x="913774" y="87575"/>
            <a:ext cx="10364452" cy="1596177"/>
          </a:xfrm>
        </p:spPr>
        <p:txBody>
          <a:bodyPr/>
          <a:lstStyle/>
          <a:p>
            <a:r>
              <a:rPr lang="en-GB" dirty="0"/>
              <a:t>Recommendations</a:t>
            </a:r>
          </a:p>
        </p:txBody>
      </p:sp>
      <p:sp>
        <p:nvSpPr>
          <p:cNvPr id="3" name="Content Placeholder 2">
            <a:extLst>
              <a:ext uri="{FF2B5EF4-FFF2-40B4-BE49-F238E27FC236}">
                <a16:creationId xmlns:a16="http://schemas.microsoft.com/office/drawing/2014/main" id="{ADEAE62B-826C-4100-10E6-01F9B4636B49}"/>
              </a:ext>
            </a:extLst>
          </p:cNvPr>
          <p:cNvSpPr>
            <a:spLocks noGrp="1"/>
          </p:cNvSpPr>
          <p:nvPr>
            <p:ph idx="1"/>
          </p:nvPr>
        </p:nvSpPr>
        <p:spPr>
          <a:xfrm>
            <a:off x="913774" y="2192594"/>
            <a:ext cx="10364452" cy="3342967"/>
          </a:xfrm>
          <a:ln>
            <a:solidFill>
              <a:srgbClr val="C00000"/>
            </a:solidFill>
          </a:ln>
        </p:spPr>
        <p:txBody>
          <a:bodyPr/>
          <a:lstStyle/>
          <a:p>
            <a:r>
              <a:rPr lang="en-GB" cap="none" dirty="0"/>
              <a:t>By providing targeted training for older persons, to improve digital inclusion (Public Health England, 2023).</a:t>
            </a:r>
          </a:p>
          <a:p>
            <a:r>
              <a:rPr lang="en-GB" cap="none" dirty="0"/>
              <a:t>GP clinics should offer digital support positions to help patients navigate apps (Greenhalgh et al., 2023).</a:t>
            </a:r>
          </a:p>
          <a:p>
            <a:r>
              <a:rPr lang="en-GB" cap="none" dirty="0"/>
              <a:t>Increase public trust by fortifying data protection and effectively communicating privacy measures (Information Commissioner’s Office, 2024).</a:t>
            </a:r>
          </a:p>
        </p:txBody>
      </p:sp>
      <p:pic>
        <p:nvPicPr>
          <p:cNvPr id="6" name="Picture 5">
            <a:extLst>
              <a:ext uri="{FF2B5EF4-FFF2-40B4-BE49-F238E27FC236}">
                <a16:creationId xmlns:a16="http://schemas.microsoft.com/office/drawing/2014/main" id="{18D24D2A-26FE-07A0-C584-538C0AFA5F0F}"/>
              </a:ext>
            </a:extLst>
          </p:cNvPr>
          <p:cNvPicPr>
            <a:picLocks noChangeAspect="1"/>
          </p:cNvPicPr>
          <p:nvPr/>
        </p:nvPicPr>
        <p:blipFill>
          <a:blip r:embed="rId2"/>
          <a:srcRect l="9341" t="5586" r="4653" b="10972"/>
          <a:stretch>
            <a:fillRect/>
          </a:stretch>
        </p:blipFill>
        <p:spPr>
          <a:xfrm>
            <a:off x="10023361" y="0"/>
            <a:ext cx="2168639" cy="1955671"/>
          </a:xfrm>
          <a:prstGeom prst="rect">
            <a:avLst/>
          </a:prstGeom>
        </p:spPr>
      </p:pic>
      <p:sp>
        <p:nvSpPr>
          <p:cNvPr id="8" name="TextBox 7">
            <a:extLst>
              <a:ext uri="{FF2B5EF4-FFF2-40B4-BE49-F238E27FC236}">
                <a16:creationId xmlns:a16="http://schemas.microsoft.com/office/drawing/2014/main" id="{026FC24B-53C5-16D0-01CA-35C5D4A56F43}"/>
              </a:ext>
            </a:extLst>
          </p:cNvPr>
          <p:cNvSpPr txBox="1"/>
          <p:nvPr/>
        </p:nvSpPr>
        <p:spPr>
          <a:xfrm>
            <a:off x="10023361" y="1927136"/>
            <a:ext cx="2733369" cy="530915"/>
          </a:xfrm>
          <a:prstGeom prst="rect">
            <a:avLst/>
          </a:prstGeom>
          <a:noFill/>
        </p:spPr>
        <p:txBody>
          <a:bodyPr wrap="square" rtlCol="0">
            <a:spAutoFit/>
          </a:bodyPr>
          <a:lstStyle/>
          <a:p>
            <a:r>
              <a:rPr lang="en-GB" sz="1050" dirty="0"/>
              <a:t>Source: ( </a:t>
            </a:r>
            <a:r>
              <a:rPr lang="en-GB" sz="1050" dirty="0" err="1"/>
              <a:t>Dalefield</a:t>
            </a:r>
            <a:r>
              <a:rPr lang="en-GB" sz="1050" dirty="0"/>
              <a:t> Surgery, 2024)</a:t>
            </a:r>
          </a:p>
          <a:p>
            <a:endParaRPr lang="en-GB" dirty="0"/>
          </a:p>
        </p:txBody>
      </p:sp>
    </p:spTree>
    <p:extLst>
      <p:ext uri="{BB962C8B-B14F-4D97-AF65-F5344CB8AC3E}">
        <p14:creationId xmlns:p14="http://schemas.microsoft.com/office/powerpoint/2010/main" val="16020599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3A80E-AA95-3250-2101-337154D6BBC7}"/>
              </a:ext>
            </a:extLst>
          </p:cNvPr>
          <p:cNvSpPr>
            <a:spLocks noGrp="1"/>
          </p:cNvSpPr>
          <p:nvPr>
            <p:ph type="title"/>
          </p:nvPr>
        </p:nvSpPr>
        <p:spPr>
          <a:xfrm>
            <a:off x="913773" y="-381000"/>
            <a:ext cx="10364451" cy="1596177"/>
          </a:xfrm>
        </p:spPr>
        <p:txBody>
          <a:bodyPr/>
          <a:lstStyle/>
          <a:p>
            <a:r>
              <a:rPr lang="en-GB" cap="none" dirty="0"/>
              <a:t>References</a:t>
            </a:r>
          </a:p>
        </p:txBody>
      </p:sp>
      <p:sp>
        <p:nvSpPr>
          <p:cNvPr id="5" name="TextBox 4">
            <a:extLst>
              <a:ext uri="{FF2B5EF4-FFF2-40B4-BE49-F238E27FC236}">
                <a16:creationId xmlns:a16="http://schemas.microsoft.com/office/drawing/2014/main" id="{61B7B51B-A365-FFB5-12EE-E505FB047CC9}"/>
              </a:ext>
            </a:extLst>
          </p:cNvPr>
          <p:cNvSpPr txBox="1"/>
          <p:nvPr/>
        </p:nvSpPr>
        <p:spPr>
          <a:xfrm>
            <a:off x="913773" y="691243"/>
            <a:ext cx="10364451" cy="6463308"/>
          </a:xfrm>
          <a:prstGeom prst="rect">
            <a:avLst/>
          </a:prstGeom>
          <a:noFill/>
        </p:spPr>
        <p:txBody>
          <a:bodyPr wrap="square" rtlCol="0">
            <a:spAutoFit/>
          </a:bodyPr>
          <a:lstStyle/>
          <a:p>
            <a:r>
              <a:rPr lang="en-US" dirty="0"/>
              <a:t>Ala, A. and Chen, F. (2022). Appointment Scheduling Problem in Complexity Systems of the Healthcare Services: A Comprehensive Review. </a:t>
            </a:r>
            <a:r>
              <a:rPr lang="en-US" i="1" dirty="0"/>
              <a:t>Journal of Healthcare Engineering</a:t>
            </a:r>
            <a:r>
              <a:rPr lang="en-US" dirty="0"/>
              <a:t>, [online] 2022(5819813), p.e5819813. </a:t>
            </a:r>
            <a:r>
              <a:rPr lang="en-US" dirty="0" err="1"/>
              <a:t>doi:</a:t>
            </a:r>
            <a:r>
              <a:rPr lang="en-US" u="sng" dirty="0" err="1">
                <a:hlinkClick r:id="rId3"/>
              </a:rPr>
              <a:t>https</a:t>
            </a:r>
            <a:r>
              <a:rPr lang="en-US" u="sng" dirty="0">
                <a:hlinkClick r:id="rId3"/>
              </a:rPr>
              <a:t>://doi.org/10.1155/2022/5819813</a:t>
            </a:r>
            <a:endParaRPr lang="en-US" dirty="0"/>
          </a:p>
          <a:p>
            <a:endParaRPr lang="en-GB" dirty="0"/>
          </a:p>
          <a:p>
            <a:r>
              <a:rPr lang="en-US" dirty="0"/>
              <a:t>BBC News (2024) ‘NHS adds digital prescriptions to app after successful trial’, </a:t>
            </a:r>
            <a:r>
              <a:rPr lang="en-US" i="1" dirty="0"/>
              <a:t>BBC News</a:t>
            </a:r>
            <a:r>
              <a:rPr lang="en-US" dirty="0"/>
              <a:t>, 6 June. Available at: </a:t>
            </a:r>
            <a:r>
              <a:rPr lang="en-US" u="sng" dirty="0">
                <a:hlinkClick r:id="rId4"/>
              </a:rPr>
              <a:t>https://www.bbc.com/news/health-68133276</a:t>
            </a:r>
            <a:endParaRPr lang="en-US" u="sng" dirty="0"/>
          </a:p>
          <a:p>
            <a:endParaRPr lang="en-GB" dirty="0"/>
          </a:p>
          <a:p>
            <a:r>
              <a:rPr lang="en-GB" dirty="0"/>
              <a:t>Dalefield Surgery. (2024). </a:t>
            </a:r>
            <a:r>
              <a:rPr lang="en-GB" i="1" dirty="0"/>
              <a:t>Discover The Power Of The NHS App: - Dalefield Surgery</a:t>
            </a:r>
            <a:r>
              <a:rPr lang="en-GB" dirty="0"/>
              <a:t>. [online] Available at: https://www.dalefieldsurgery.nhs.uk/2024/08/01/discover-the-power-of-the-nhs-app/.</a:t>
            </a:r>
            <a:r>
              <a:rPr lang="en-US" dirty="0"/>
              <a:t>Department of Health and Social Care (2023) Digital health strategy. London: DHSC. Available at: </a:t>
            </a:r>
            <a:r>
              <a:rPr lang="en-US" u="sng" dirty="0">
                <a:hlinkClick r:id="rId5"/>
              </a:rPr>
              <a:t>https://www.gov.uk/government/organisations/department-of-health-and-social-care</a:t>
            </a:r>
            <a:r>
              <a:rPr lang="en-US" dirty="0"/>
              <a:t> </a:t>
            </a:r>
          </a:p>
          <a:p>
            <a:endParaRPr lang="en-GB" dirty="0"/>
          </a:p>
          <a:p>
            <a:r>
              <a:rPr lang="en-US" dirty="0"/>
              <a:t>Department of Health and Social Care (2024) NHS Long Term Plan. London: DHSC. Available at: </a:t>
            </a:r>
            <a:r>
              <a:rPr lang="en-US" u="sng" dirty="0">
                <a:hlinkClick r:id="rId6"/>
              </a:rPr>
              <a:t>https://www.longtermplan.nhs.uk</a:t>
            </a:r>
            <a:r>
              <a:rPr lang="en-US" dirty="0"/>
              <a:t> </a:t>
            </a:r>
          </a:p>
          <a:p>
            <a:endParaRPr lang="en-GB" dirty="0"/>
          </a:p>
          <a:p>
            <a:r>
              <a:rPr lang="en-US" dirty="0" err="1"/>
              <a:t>Erku</a:t>
            </a:r>
            <a:r>
              <a:rPr lang="en-US" dirty="0"/>
              <a:t>, D., Khatri, R., </a:t>
            </a:r>
            <a:r>
              <a:rPr lang="en-US" dirty="0" err="1"/>
              <a:t>Endalamaw</a:t>
            </a:r>
            <a:r>
              <a:rPr lang="en-US" dirty="0"/>
              <a:t>, A., </a:t>
            </a:r>
            <a:r>
              <a:rPr lang="en-US" dirty="0" err="1"/>
              <a:t>Wolka</a:t>
            </a:r>
            <a:r>
              <a:rPr lang="en-US" dirty="0"/>
              <a:t>, E., Nigatu, F., Zewdie, A. and Assefa, Y. (2023). Digital Health Interventions to Improve Access to and Quality of Primary Health Care Services: A Scoping Review. </a:t>
            </a:r>
            <a:r>
              <a:rPr lang="en-US" i="1" dirty="0"/>
              <a:t>International Journal of Environmental Research and Public Health</a:t>
            </a:r>
            <a:r>
              <a:rPr lang="en-US" dirty="0"/>
              <a:t>, [online] 20(19), p.6854.</a:t>
            </a:r>
          </a:p>
          <a:p>
            <a:r>
              <a:rPr lang="en-US" dirty="0"/>
              <a:t> </a:t>
            </a:r>
            <a:r>
              <a:rPr lang="en-US" dirty="0" err="1"/>
              <a:t>doi:</a:t>
            </a:r>
            <a:r>
              <a:rPr lang="en-US" u="sng" dirty="0" err="1">
                <a:hlinkClick r:id="rId7"/>
              </a:rPr>
              <a:t>https</a:t>
            </a:r>
            <a:r>
              <a:rPr lang="en-US" u="sng" dirty="0">
                <a:hlinkClick r:id="rId7"/>
              </a:rPr>
              <a:t>://doi.org/10.3390/ijerph20196854</a:t>
            </a:r>
            <a:endParaRPr lang="en-US" u="sng" dirty="0"/>
          </a:p>
          <a:p>
            <a:endParaRPr lang="en-GB" dirty="0"/>
          </a:p>
          <a:p>
            <a:r>
              <a:rPr lang="en-US" dirty="0" err="1"/>
              <a:t>Ezeamii</a:t>
            </a:r>
            <a:r>
              <a:rPr lang="en-US" dirty="0"/>
              <a:t>, V. (2024). Revolutionizing healthcare: How Telemedicine Is Improving Patient Outcomes and Expanding Access to Care. </a:t>
            </a:r>
            <a:r>
              <a:rPr lang="en-US" i="1" dirty="0" err="1"/>
              <a:t>Cureus</a:t>
            </a:r>
            <a:r>
              <a:rPr lang="en-US" dirty="0"/>
              <a:t>, 16(7). </a:t>
            </a:r>
            <a:r>
              <a:rPr lang="en-US" dirty="0" err="1"/>
              <a:t>doi:</a:t>
            </a:r>
            <a:r>
              <a:rPr lang="en-US" u="sng" dirty="0" err="1">
                <a:hlinkClick r:id="rId8"/>
              </a:rPr>
              <a:t>https</a:t>
            </a:r>
            <a:r>
              <a:rPr lang="en-US" u="sng" dirty="0">
                <a:hlinkClick r:id="rId8"/>
              </a:rPr>
              <a:t>://doi.org/10.7759/cureus.63881</a:t>
            </a:r>
            <a:endParaRPr lang="en-GB" dirty="0"/>
          </a:p>
          <a:p>
            <a:endParaRPr lang="en-GB" dirty="0"/>
          </a:p>
        </p:txBody>
      </p:sp>
    </p:spTree>
    <p:extLst>
      <p:ext uri="{BB962C8B-B14F-4D97-AF65-F5344CB8AC3E}">
        <p14:creationId xmlns:p14="http://schemas.microsoft.com/office/powerpoint/2010/main" val="1255577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01C53FE-82D3-42FA-4B9B-C22F6E430498}"/>
              </a:ext>
            </a:extLst>
          </p:cNvPr>
          <p:cNvSpPr>
            <a:spLocks noGrp="1"/>
          </p:cNvSpPr>
          <p:nvPr>
            <p:ph type="title"/>
          </p:nvPr>
        </p:nvSpPr>
        <p:spPr>
          <a:xfrm>
            <a:off x="913776" y="-483917"/>
            <a:ext cx="10364451" cy="1596177"/>
          </a:xfrm>
        </p:spPr>
        <p:txBody>
          <a:bodyPr/>
          <a:lstStyle/>
          <a:p>
            <a:r>
              <a:rPr lang="en-GB" dirty="0"/>
              <a:t>References</a:t>
            </a:r>
          </a:p>
        </p:txBody>
      </p:sp>
      <p:sp>
        <p:nvSpPr>
          <p:cNvPr id="8" name="Content Placeholder 2">
            <a:extLst>
              <a:ext uri="{FF2B5EF4-FFF2-40B4-BE49-F238E27FC236}">
                <a16:creationId xmlns:a16="http://schemas.microsoft.com/office/drawing/2014/main" id="{BA9B855A-3004-CFB7-8665-2F14EA4F5DB2}"/>
              </a:ext>
            </a:extLst>
          </p:cNvPr>
          <p:cNvSpPr>
            <a:spLocks noGrp="1"/>
          </p:cNvSpPr>
          <p:nvPr>
            <p:ph idx="1"/>
          </p:nvPr>
        </p:nvSpPr>
        <p:spPr/>
        <p:txBody>
          <a:bodyPr>
            <a:normAutofit/>
          </a:bodyPr>
          <a:lstStyle/>
          <a:p>
            <a:endParaRPr lang="en-GB" b="1" dirty="0"/>
          </a:p>
          <a:p>
            <a:endParaRPr lang="en-GB" dirty="0"/>
          </a:p>
        </p:txBody>
      </p:sp>
      <p:sp>
        <p:nvSpPr>
          <p:cNvPr id="10" name="TextBox 9">
            <a:extLst>
              <a:ext uri="{FF2B5EF4-FFF2-40B4-BE49-F238E27FC236}">
                <a16:creationId xmlns:a16="http://schemas.microsoft.com/office/drawing/2014/main" id="{0CAAAF67-B4C3-DA2D-801A-3672A9DAC639}"/>
              </a:ext>
            </a:extLst>
          </p:cNvPr>
          <p:cNvSpPr txBox="1"/>
          <p:nvPr/>
        </p:nvSpPr>
        <p:spPr>
          <a:xfrm>
            <a:off x="195943" y="648061"/>
            <a:ext cx="11434082" cy="6309420"/>
          </a:xfrm>
          <a:prstGeom prst="rect">
            <a:avLst/>
          </a:prstGeom>
          <a:noFill/>
        </p:spPr>
        <p:txBody>
          <a:bodyPr wrap="square" rtlCol="0">
            <a:spAutoFit/>
          </a:bodyPr>
          <a:lstStyle/>
          <a:p>
            <a:r>
              <a:rPr lang="en-US" sz="1600" dirty="0"/>
              <a:t>Greenhalgh, T., </a:t>
            </a:r>
            <a:r>
              <a:rPr lang="en-US" sz="1600" dirty="0" err="1"/>
              <a:t>Wherton</a:t>
            </a:r>
            <a:r>
              <a:rPr lang="en-US" sz="1600" dirty="0"/>
              <a:t>, J. and Papoutsi, C. (2023) ‘Digital health and care evaluation in the NHS’, BMJ Digital Health, 6(2), pp. 115–123. Available at: </a:t>
            </a:r>
            <a:r>
              <a:rPr lang="en-US" sz="1600" u="sng" dirty="0">
                <a:hlinkClick r:id="rId2"/>
              </a:rPr>
              <a:t>https://www.bmj.com</a:t>
            </a:r>
            <a:r>
              <a:rPr lang="en-US" sz="1600" dirty="0"/>
              <a:t> </a:t>
            </a:r>
          </a:p>
          <a:p>
            <a:endParaRPr lang="en-GB" sz="1600" dirty="0"/>
          </a:p>
          <a:p>
            <a:r>
              <a:rPr lang="en-US" sz="1600" dirty="0"/>
              <a:t>Information Commissioner’s Office (2024). UK GDPR guidance. Available at: </a:t>
            </a:r>
            <a:r>
              <a:rPr lang="en-US" sz="1600" dirty="0">
                <a:hlinkClick r:id="rId3"/>
              </a:rPr>
              <a:t>https://ico.org.uk</a:t>
            </a:r>
            <a:endParaRPr lang="en-US" sz="1600" dirty="0"/>
          </a:p>
          <a:p>
            <a:endParaRPr lang="en-GB" sz="1600" dirty="0"/>
          </a:p>
          <a:p>
            <a:r>
              <a:rPr lang="en-US" sz="1600" dirty="0"/>
              <a:t>Kc, S., Tewolde, S., Laverty, A.A., Costelloe, C., Papoutsi, C., Reidy, C., </a:t>
            </a:r>
            <a:r>
              <a:rPr lang="en-US" sz="1600" dirty="0" err="1"/>
              <a:t>Gudgin</a:t>
            </a:r>
            <a:r>
              <a:rPr lang="en-US" sz="1600" dirty="0"/>
              <a:t>, B., Shenton, C., Majeed, A., Powell, J. and Greaves, F. (2023). Uptake and adoption of the NHS App in England: an observational study. </a:t>
            </a:r>
            <a:r>
              <a:rPr lang="en-US" sz="1600" i="1" dirty="0"/>
              <a:t>British Journal of General Practice</a:t>
            </a:r>
            <a:r>
              <a:rPr lang="en-US" sz="1600" dirty="0"/>
              <a:t>, [online] 73(737). </a:t>
            </a:r>
            <a:r>
              <a:rPr lang="en-US" sz="1600" dirty="0" err="1"/>
              <a:t>doi:</a:t>
            </a:r>
            <a:r>
              <a:rPr lang="en-US" sz="1600" u="sng" dirty="0" err="1">
                <a:hlinkClick r:id="rId4"/>
              </a:rPr>
              <a:t>https</a:t>
            </a:r>
            <a:r>
              <a:rPr lang="en-US" sz="1600" u="sng" dirty="0">
                <a:hlinkClick r:id="rId4"/>
              </a:rPr>
              <a:t>://doi.org/10.3399/BJGP.2022.0150</a:t>
            </a:r>
            <a:r>
              <a:rPr lang="en-US" sz="1600" dirty="0"/>
              <a:t>.</a:t>
            </a:r>
          </a:p>
          <a:p>
            <a:endParaRPr lang="en-GB" sz="1600" dirty="0"/>
          </a:p>
          <a:p>
            <a:r>
              <a:rPr lang="en-US" sz="1600" dirty="0"/>
              <a:t>Majeed, A., et al. (2023) ‘Adoption of digital health in primary care: service delivery implications’, Journal of Health Services Research &amp; Policy, 28(4), pp. 245–252. Available at: </a:t>
            </a:r>
            <a:r>
              <a:rPr lang="en-US" sz="1600" u="sng" dirty="0">
                <a:hlinkClick r:id="rId5"/>
              </a:rPr>
              <a:t>https://journals.sagepub.com</a:t>
            </a:r>
            <a:r>
              <a:rPr lang="en-US" sz="1600" dirty="0"/>
              <a:t> </a:t>
            </a:r>
            <a:endParaRPr lang="en-GB" sz="1600" dirty="0"/>
          </a:p>
          <a:p>
            <a:endParaRPr lang="en-US" sz="1600" dirty="0"/>
          </a:p>
          <a:p>
            <a:r>
              <a:rPr lang="en-US" sz="1600" dirty="0"/>
              <a:t>National Data Guardian for Health and Social Care (2024). Data Security Standards. Available at: https://www.gov.uk/government/organisations/national-data-guardian</a:t>
            </a:r>
            <a:endParaRPr lang="en-GB" sz="1600" dirty="0"/>
          </a:p>
          <a:p>
            <a:endParaRPr lang="en-US" sz="1600" dirty="0"/>
          </a:p>
          <a:p>
            <a:r>
              <a:rPr lang="en-US" sz="1600" dirty="0"/>
              <a:t>NHS (2023). </a:t>
            </a:r>
            <a:r>
              <a:rPr lang="en-US" sz="1600" i="1" dirty="0"/>
              <a:t>NHS England» Number of repeat prescriptions ordered via NHS App up by 92% in the last year</a:t>
            </a:r>
            <a:r>
              <a:rPr lang="en-US" sz="1600" dirty="0"/>
              <a:t>. [online] www.england.nhs.uk. Available at: </a:t>
            </a:r>
            <a:r>
              <a:rPr lang="en-US" sz="1600" u="sng" dirty="0">
                <a:hlinkClick r:id="rId6"/>
              </a:rPr>
              <a:t>https://www.england.nhs.uk/2023/05/number-of-repeat-prescriptions-ordered-via-nhs-app-up-by-92-in-the-last-year/</a:t>
            </a:r>
            <a:r>
              <a:rPr lang="en-US" sz="1600" dirty="0"/>
              <a:t>.</a:t>
            </a:r>
          </a:p>
          <a:p>
            <a:endParaRPr lang="en-GB" sz="1600" dirty="0"/>
          </a:p>
          <a:p>
            <a:r>
              <a:rPr lang="en-US" sz="1600" dirty="0"/>
              <a:t>NHS Digital (2024) NHS App dashboard: usage statistics. London: NHS Digital. Available at: </a:t>
            </a:r>
            <a:r>
              <a:rPr lang="en-US" sz="1600" u="sng" dirty="0">
                <a:hlinkClick r:id="rId7"/>
              </a:rPr>
              <a:t>https://digital.nhs.uk</a:t>
            </a:r>
            <a:r>
              <a:rPr lang="en-US" sz="1600" dirty="0"/>
              <a:t> </a:t>
            </a:r>
          </a:p>
          <a:p>
            <a:endParaRPr lang="en-GB" sz="1600" dirty="0"/>
          </a:p>
          <a:p>
            <a:r>
              <a:rPr lang="en-US" sz="1600" dirty="0"/>
              <a:t>NHS Digital (2024). Data Security and Protection Toolkit. Available at: </a:t>
            </a:r>
            <a:r>
              <a:rPr lang="en-US" sz="1600" dirty="0">
                <a:hlinkClick r:id="rId8"/>
              </a:rPr>
              <a:t>https://digital.nhs.uk/data-and-information</a:t>
            </a:r>
            <a:endParaRPr lang="en-US" sz="1600" dirty="0"/>
          </a:p>
          <a:p>
            <a:endParaRPr lang="en-GB" sz="1600" dirty="0"/>
          </a:p>
          <a:p>
            <a:r>
              <a:rPr lang="en-US" sz="1600" dirty="0"/>
              <a:t>NHS England (2023) Digital technology in the NHS. London: NHS England. Available at: </a:t>
            </a:r>
            <a:r>
              <a:rPr lang="en-US" sz="1600" u="sng" dirty="0">
                <a:hlinkClick r:id="rId9"/>
              </a:rPr>
              <a:t>https://www.england.nhs.uk/digitaltechnology</a:t>
            </a:r>
            <a:r>
              <a:rPr lang="en-US" sz="1600" dirty="0"/>
              <a:t> </a:t>
            </a:r>
            <a:endParaRPr lang="en-GB" sz="1600" dirty="0"/>
          </a:p>
          <a:p>
            <a:r>
              <a:rPr lang="en-US" sz="1600" dirty="0"/>
              <a:t>NHS England (2024) NHS App usage and strategy report. London: NHS England. Available at: </a:t>
            </a:r>
            <a:r>
              <a:rPr lang="en-US" u="sng" dirty="0">
                <a:hlinkClick r:id="rId10"/>
              </a:rPr>
              <a:t>https://www.england.nhs.uk/nhs-app</a:t>
            </a:r>
            <a:r>
              <a:rPr lang="en-US" dirty="0"/>
              <a:t> </a:t>
            </a:r>
            <a:endParaRPr lang="en-GB" dirty="0"/>
          </a:p>
          <a:p>
            <a:endParaRPr lang="en-GB" dirty="0"/>
          </a:p>
        </p:txBody>
      </p:sp>
    </p:spTree>
    <p:extLst>
      <p:ext uri="{BB962C8B-B14F-4D97-AF65-F5344CB8AC3E}">
        <p14:creationId xmlns:p14="http://schemas.microsoft.com/office/powerpoint/2010/main" val="30741219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D31F7-088F-0588-A859-D06FD704993B}"/>
              </a:ext>
            </a:extLst>
          </p:cNvPr>
          <p:cNvSpPr>
            <a:spLocks noGrp="1"/>
          </p:cNvSpPr>
          <p:nvPr>
            <p:ph type="title"/>
          </p:nvPr>
        </p:nvSpPr>
        <p:spPr>
          <a:xfrm>
            <a:off x="913776" y="268711"/>
            <a:ext cx="10364451" cy="1596177"/>
          </a:xfrm>
        </p:spPr>
        <p:txBody>
          <a:bodyPr/>
          <a:lstStyle/>
          <a:p>
            <a:r>
              <a:rPr lang="en-GB" dirty="0"/>
              <a:t>References</a:t>
            </a:r>
          </a:p>
        </p:txBody>
      </p:sp>
      <p:sp>
        <p:nvSpPr>
          <p:cNvPr id="3" name="Content Placeholder 2">
            <a:extLst>
              <a:ext uri="{FF2B5EF4-FFF2-40B4-BE49-F238E27FC236}">
                <a16:creationId xmlns:a16="http://schemas.microsoft.com/office/drawing/2014/main" id="{F554CDFE-F790-2E0F-C091-C4240FB29BD5}"/>
              </a:ext>
            </a:extLst>
          </p:cNvPr>
          <p:cNvSpPr>
            <a:spLocks noGrp="1"/>
          </p:cNvSpPr>
          <p:nvPr>
            <p:ph idx="1"/>
          </p:nvPr>
        </p:nvSpPr>
        <p:spPr>
          <a:xfrm>
            <a:off x="554859" y="1445790"/>
            <a:ext cx="11506513" cy="5143499"/>
          </a:xfrm>
        </p:spPr>
        <p:txBody>
          <a:bodyPr>
            <a:normAutofit fontScale="62500" lnSpcReduction="20000"/>
          </a:bodyPr>
          <a:lstStyle/>
          <a:p>
            <a:pPr marL="0" indent="0">
              <a:buNone/>
            </a:pPr>
            <a:r>
              <a:rPr lang="en-US" sz="2300" cap="none" dirty="0"/>
              <a:t>NHS England (2024) NHS patient experience and app usage report. London: NHS </a:t>
            </a:r>
            <a:r>
              <a:rPr lang="en-US" sz="2300" cap="none" dirty="0" err="1"/>
              <a:t>england</a:t>
            </a:r>
            <a:r>
              <a:rPr lang="en-US" sz="2300" cap="none" dirty="0"/>
              <a:t>. Available at: </a:t>
            </a:r>
            <a:r>
              <a:rPr lang="en-US" sz="2300" u="sng" cap="none" dirty="0">
                <a:hlinkClick r:id="rId2"/>
              </a:rPr>
              <a:t>https://www.England.Nhs.Uk</a:t>
            </a:r>
            <a:r>
              <a:rPr lang="en-US" sz="2300" cap="none" dirty="0"/>
              <a:t> </a:t>
            </a:r>
            <a:endParaRPr lang="en-GB" sz="2300" cap="none" dirty="0"/>
          </a:p>
          <a:p>
            <a:pPr marL="0" indent="0">
              <a:buNone/>
            </a:pPr>
            <a:r>
              <a:rPr lang="en-US" sz="2300" cap="none" dirty="0"/>
              <a:t>NHS transformation directorate (2024) digital transformation in primary care. London: NHS </a:t>
            </a:r>
            <a:r>
              <a:rPr lang="en-US" sz="2300" cap="none" dirty="0" err="1"/>
              <a:t>england</a:t>
            </a:r>
            <a:r>
              <a:rPr lang="en-US" sz="2300" cap="none" dirty="0"/>
              <a:t>. Available at: </a:t>
            </a:r>
            <a:r>
              <a:rPr lang="en-US" sz="2300" u="sng" cap="none" dirty="0">
                <a:hlinkClick r:id="rId3"/>
              </a:rPr>
              <a:t>https://transform.England.Nhs.Uk</a:t>
            </a:r>
            <a:r>
              <a:rPr lang="en-US" sz="2300" cap="none" dirty="0"/>
              <a:t> </a:t>
            </a:r>
            <a:endParaRPr lang="en-GB" sz="2300" cap="none" dirty="0"/>
          </a:p>
          <a:p>
            <a:pPr marL="0" indent="0">
              <a:buNone/>
            </a:pPr>
            <a:r>
              <a:rPr lang="en-US" sz="2300" cap="none" dirty="0"/>
              <a:t>Pavia, G., Branda, F., </a:t>
            </a:r>
            <a:r>
              <a:rPr lang="en-US" sz="2300" cap="none" dirty="0" err="1"/>
              <a:t>Ciccozzi</a:t>
            </a:r>
            <a:r>
              <a:rPr lang="en-US" sz="2300" cap="none" dirty="0"/>
              <a:t>, A., Romano, C., </a:t>
            </a:r>
            <a:r>
              <a:rPr lang="en-US" sz="2300" cap="none" dirty="0" err="1"/>
              <a:t>Locci</a:t>
            </a:r>
            <a:r>
              <a:rPr lang="en-US" sz="2300" cap="none" dirty="0"/>
              <a:t>, C., </a:t>
            </a:r>
            <a:r>
              <a:rPr lang="en-US" sz="2300" cap="none" dirty="0" err="1"/>
              <a:t>Azzena</a:t>
            </a:r>
            <a:r>
              <a:rPr lang="en-US" sz="2300" cap="none" dirty="0"/>
              <a:t>, I., Pascale, N., Marascio, N., Quirino, A., Matera, G., Giovanetti, M., Casu, M., Sanna, D., Ceccarelli, G., </a:t>
            </a:r>
            <a:r>
              <a:rPr lang="en-US" sz="2300" cap="none" dirty="0" err="1"/>
              <a:t>Ciccozzi</a:t>
            </a:r>
            <a:r>
              <a:rPr lang="en-US" sz="2300" cap="none" dirty="0"/>
              <a:t>, M. And scarpa, F. (2024). Integrating digital health solutions with immunization strategies: improving immunization coverage and monitoring in the post-covid-19 era. </a:t>
            </a:r>
            <a:r>
              <a:rPr lang="en-US" sz="2300" i="1" cap="none" dirty="0"/>
              <a:t>Vaccines</a:t>
            </a:r>
            <a:r>
              <a:rPr lang="en-US" sz="2300" cap="none" dirty="0"/>
              <a:t>, [online] 12(8), pp.847–847. </a:t>
            </a:r>
            <a:r>
              <a:rPr lang="en-US" sz="2300" cap="none" dirty="0" err="1"/>
              <a:t>Doi:</a:t>
            </a:r>
            <a:r>
              <a:rPr lang="en-US" sz="2300" u="sng" cap="none" dirty="0" err="1">
                <a:hlinkClick r:id="rId4"/>
              </a:rPr>
              <a:t>https</a:t>
            </a:r>
            <a:r>
              <a:rPr lang="en-US" sz="2300" u="sng" cap="none" dirty="0">
                <a:hlinkClick r:id="rId4"/>
              </a:rPr>
              <a:t>://</a:t>
            </a:r>
            <a:r>
              <a:rPr lang="en-US" sz="2300" u="sng" cap="none" dirty="0" err="1">
                <a:hlinkClick r:id="rId4"/>
              </a:rPr>
              <a:t>doi.Org</a:t>
            </a:r>
            <a:r>
              <a:rPr lang="en-US" sz="2300" u="sng" cap="none" dirty="0">
                <a:hlinkClick r:id="rId4"/>
              </a:rPr>
              <a:t>/10.3390/vaccines12080847</a:t>
            </a:r>
            <a:r>
              <a:rPr lang="en-US" sz="2300" cap="none" dirty="0"/>
              <a:t>.</a:t>
            </a:r>
            <a:endParaRPr lang="en-GB" sz="2300" cap="none" dirty="0"/>
          </a:p>
          <a:p>
            <a:pPr marL="0" indent="0">
              <a:buNone/>
            </a:pPr>
            <a:r>
              <a:rPr lang="en-US" sz="2300" cap="none" dirty="0"/>
              <a:t>Public Health England (2023) digital inclusion in health and care. London: PHE. Available at: </a:t>
            </a:r>
            <a:r>
              <a:rPr lang="en-US" sz="2300" u="sng" cap="none" dirty="0">
                <a:hlinkClick r:id="rId5"/>
              </a:rPr>
              <a:t>https://www.Gov.Uk/government/organisations/public-health-england</a:t>
            </a:r>
            <a:r>
              <a:rPr lang="en-US" sz="2300" cap="none" dirty="0"/>
              <a:t> </a:t>
            </a:r>
            <a:endParaRPr lang="en-GB" sz="2300" cap="none" dirty="0"/>
          </a:p>
          <a:p>
            <a:pPr marL="0" indent="0">
              <a:buNone/>
            </a:pPr>
            <a:r>
              <a:rPr lang="en-US" sz="2300" cap="none" dirty="0"/>
              <a:t>Robinson, S.K., </a:t>
            </a:r>
            <a:r>
              <a:rPr lang="en-US" sz="2300" cap="none" dirty="0" err="1"/>
              <a:t>Meisnere</a:t>
            </a:r>
            <a:r>
              <a:rPr lang="en-US" sz="2300" cap="none" dirty="0"/>
              <a:t>, M., Robert L. Phillips, J. And </a:t>
            </a:r>
            <a:r>
              <a:rPr lang="en-US" sz="2300" cap="none" dirty="0" err="1"/>
              <a:t>mccauley</a:t>
            </a:r>
            <a:r>
              <a:rPr lang="en-US" sz="2300" cap="none" dirty="0"/>
              <a:t>, L. (2021). </a:t>
            </a:r>
            <a:r>
              <a:rPr lang="en-US" sz="2300" i="1" cap="none" dirty="0"/>
              <a:t>Digital health and primary care</a:t>
            </a:r>
            <a:r>
              <a:rPr lang="en-US" sz="2300" cap="none" dirty="0"/>
              <a:t>. [Online] </a:t>
            </a:r>
            <a:r>
              <a:rPr lang="en-US" sz="2300" i="1" cap="none" dirty="0"/>
              <a:t>www.Ncbi.Nlm.Nih.Gov</a:t>
            </a:r>
            <a:r>
              <a:rPr lang="en-US" sz="2300" cap="none" dirty="0"/>
              <a:t>. National academies press (US). Available at: </a:t>
            </a:r>
            <a:r>
              <a:rPr lang="en-US" sz="2300" u="sng" cap="none" dirty="0">
                <a:hlinkClick r:id="rId6"/>
              </a:rPr>
              <a:t>https://www.Ncbi.Nlm.Nih.Gov/books/NBK571817/</a:t>
            </a:r>
            <a:r>
              <a:rPr lang="en-US" sz="2300" cap="none" dirty="0"/>
              <a:t>.</a:t>
            </a:r>
            <a:endParaRPr lang="en-GB" sz="2300" cap="none" dirty="0"/>
          </a:p>
          <a:p>
            <a:pPr marL="0" indent="0">
              <a:buNone/>
            </a:pPr>
            <a:r>
              <a:rPr lang="en-US" sz="2300" cap="none" dirty="0" err="1"/>
              <a:t>Sawesi</a:t>
            </a:r>
            <a:r>
              <a:rPr lang="en-US" sz="2300" cap="none" dirty="0"/>
              <a:t>, S., </a:t>
            </a:r>
            <a:r>
              <a:rPr lang="en-US" sz="2300" cap="none" dirty="0" err="1"/>
              <a:t>Rashrash</a:t>
            </a:r>
            <a:r>
              <a:rPr lang="en-US" sz="2300" cap="none" dirty="0"/>
              <a:t>, M., </a:t>
            </a:r>
            <a:r>
              <a:rPr lang="en-US" sz="2300" cap="none" dirty="0" err="1"/>
              <a:t>Phalakornkule</a:t>
            </a:r>
            <a:r>
              <a:rPr lang="en-US" sz="2300" cap="none" dirty="0"/>
              <a:t>, K., Carpenter, J.S. And Jones, J.F. (2019). The impact of information technology on patient engagement and health behavior change: A systematic review of the literature. </a:t>
            </a:r>
            <a:r>
              <a:rPr lang="en-US" sz="2300" i="1" cap="none" dirty="0"/>
              <a:t>JMIR medical informatics</a:t>
            </a:r>
            <a:r>
              <a:rPr lang="en-US" sz="2300" cap="none" dirty="0"/>
              <a:t>, 4(1), p.E1. </a:t>
            </a:r>
            <a:r>
              <a:rPr lang="en-US" sz="2300" cap="none" dirty="0" err="1"/>
              <a:t>Doi:</a:t>
            </a:r>
            <a:r>
              <a:rPr lang="en-US" sz="2300" u="sng" cap="none" dirty="0" err="1">
                <a:hlinkClick r:id="rId7"/>
              </a:rPr>
              <a:t>https</a:t>
            </a:r>
            <a:r>
              <a:rPr lang="en-US" sz="2300" u="sng" cap="none" dirty="0">
                <a:hlinkClick r:id="rId7"/>
              </a:rPr>
              <a:t>://</a:t>
            </a:r>
            <a:r>
              <a:rPr lang="en-US" sz="2300" u="sng" cap="none" dirty="0" err="1">
                <a:hlinkClick r:id="rId7"/>
              </a:rPr>
              <a:t>doi.Org</a:t>
            </a:r>
            <a:r>
              <a:rPr lang="en-US" sz="2300" u="sng" cap="none" dirty="0">
                <a:hlinkClick r:id="rId7"/>
              </a:rPr>
              <a:t>/10.2196/medinform.4514</a:t>
            </a:r>
            <a:r>
              <a:rPr lang="en-US" sz="2300" cap="none" dirty="0"/>
              <a:t>.</a:t>
            </a:r>
            <a:endParaRPr lang="en-GB" sz="2300" cap="none" dirty="0"/>
          </a:p>
          <a:p>
            <a:pPr marL="0" indent="0">
              <a:buNone/>
            </a:pPr>
            <a:r>
              <a:rPr lang="en-US" sz="2300" cap="none" dirty="0"/>
              <a:t>Station House Surgery (2021) NHS App. </a:t>
            </a:r>
            <a:r>
              <a:rPr lang="en-US" sz="2300" cap="none" dirty="0" err="1"/>
              <a:t>Avalable</a:t>
            </a:r>
            <a:r>
              <a:rPr lang="en-US" sz="2300" cap="none" dirty="0"/>
              <a:t> at: </a:t>
            </a:r>
            <a:r>
              <a:rPr lang="en-US" sz="2300" cap="none" dirty="0">
                <a:hlinkClick r:id="rId8"/>
              </a:rPr>
              <a:t>https://www.stationhousesurgery.nhs.uk/nhs-app-1</a:t>
            </a:r>
            <a:r>
              <a:rPr lang="en-US" sz="2300" cap="none" dirty="0"/>
              <a:t> [Accessed :28/10/2025]</a:t>
            </a:r>
          </a:p>
          <a:p>
            <a:pPr marL="0" indent="0">
              <a:buNone/>
            </a:pPr>
            <a:r>
              <a:rPr lang="en-US" sz="2300" cap="none" dirty="0" err="1"/>
              <a:t>Stoumpos</a:t>
            </a:r>
            <a:r>
              <a:rPr lang="en-US" sz="2300" cap="none" dirty="0"/>
              <a:t>, </a:t>
            </a:r>
            <a:r>
              <a:rPr lang="en-US" sz="2300" cap="none" dirty="0" err="1"/>
              <a:t>a.I.</a:t>
            </a:r>
            <a:r>
              <a:rPr lang="en-US" sz="2300" cap="none" dirty="0"/>
              <a:t>, Kitsios, F. And </a:t>
            </a:r>
            <a:r>
              <a:rPr lang="en-US" sz="2300" cap="none" dirty="0" err="1"/>
              <a:t>Talias</a:t>
            </a:r>
            <a:r>
              <a:rPr lang="en-US" sz="2300" cap="none" dirty="0"/>
              <a:t>, M.A. (2023). Digital transformation in healthcare: technology acceptance and its applications. </a:t>
            </a:r>
            <a:r>
              <a:rPr lang="en-US" sz="2300" i="1" cap="none" dirty="0"/>
              <a:t>International journal of environmental research and public health</a:t>
            </a:r>
            <a:r>
              <a:rPr lang="en-US" sz="2300" cap="none" dirty="0"/>
              <a:t>, [online] 20(4). Available at: </a:t>
            </a:r>
            <a:r>
              <a:rPr lang="en-US" sz="2300" u="sng" cap="none" dirty="0">
                <a:hlinkClick r:id="rId9"/>
              </a:rPr>
              <a:t>https://www.Mdpi.Com/1660-4601/20/4/3407</a:t>
            </a:r>
            <a:r>
              <a:rPr lang="en-US" sz="2300" u="sng" cap="none" dirty="0"/>
              <a:t> </a:t>
            </a:r>
            <a:endParaRPr lang="en-GB" sz="2300" cap="none" dirty="0"/>
          </a:p>
          <a:p>
            <a:endParaRPr lang="en-GB" dirty="0"/>
          </a:p>
        </p:txBody>
      </p:sp>
    </p:spTree>
    <p:extLst>
      <p:ext uri="{BB962C8B-B14F-4D97-AF65-F5344CB8AC3E}">
        <p14:creationId xmlns:p14="http://schemas.microsoft.com/office/powerpoint/2010/main" val="127882994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6" ma:contentTypeDescription="Create a new document." ma:contentTypeScope="" ma:versionID="bd508ed05355c7d01b3f9405f71e33fc">
  <xsd:schema xmlns:xsd="http://www.w3.org/2001/XMLSchema" xmlns:xs="http://www.w3.org/2001/XMLSchema" xmlns:p="http://schemas.microsoft.com/office/2006/metadata/properties" xmlns:ns3="60ab93c2-c2e2-4a82-ab36-09e8ba3f753e" targetNamespace="http://schemas.microsoft.com/office/2006/metadata/properties" ma:root="true" ma:fieldsID="9e4c9ff46ab6644cdd5a09b9b5df0a2c" ns3:_="">
    <xsd:import namespace="60ab93c2-c2e2-4a82-ab36-09e8ba3f753e"/>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4D5BCD0D-44E8-4175-8A99-6431B6D03172}">
  <ds:schemaRefs>
    <ds:schemaRef ds:uri="http://schemas.microsoft.com/sharepoint/v3/contenttype/forms"/>
  </ds:schemaRefs>
</ds:datastoreItem>
</file>

<file path=customXml/itemProps2.xml><?xml version="1.0" encoding="utf-8"?>
<ds:datastoreItem xmlns:ds="http://schemas.openxmlformats.org/officeDocument/2006/customXml" ds:itemID="{7481B8A0-F153-4667-B03D-119B74D2B1B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CBAFF68-84E1-477E-AAB1-9D05A6D27832}">
  <ds:schemaRefs>
    <ds:schemaRef ds:uri="60ab93c2-c2e2-4a82-ab36-09e8ba3f753e"/>
    <ds:schemaRef ds:uri="http://purl.org/dc/dcmitype/"/>
    <ds:schemaRef ds:uri="http://purl.org/dc/terms/"/>
    <ds:schemaRef ds:uri="http://schemas.openxmlformats.org/package/2006/metadata/core-properties"/>
    <ds:schemaRef ds:uri="http://schemas.microsoft.com/office/infopath/2007/PartnerControls"/>
    <ds:schemaRef ds:uri="http://www.w3.org/XML/1998/namespace"/>
    <ds:schemaRef ds:uri="http://purl.org/dc/elements/1.1/"/>
    <ds:schemaRef ds:uri="http://schemas.microsoft.com/office/2006/documentManagement/typ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1856</TotalTime>
  <Words>1616</Words>
  <Application>Microsoft Office PowerPoint</Application>
  <PresentationFormat>Widescreen</PresentationFormat>
  <Paragraphs>108</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Tw Cen MT</vt:lpstr>
      <vt:lpstr>Wingdings</vt:lpstr>
      <vt:lpstr>Droplet</vt:lpstr>
      <vt:lpstr>Digital Transformation in the Health and Care Professions (BMHP6026_BIRM)</vt:lpstr>
      <vt:lpstr>Introduction </vt:lpstr>
      <vt:lpstr>Overview of the NHS App</vt:lpstr>
      <vt:lpstr>  Impact on service delivery   </vt:lpstr>
      <vt:lpstr>Positive &amp; negative outcomes</vt:lpstr>
      <vt:lpstr>PowerPoint Presentation</vt:lpstr>
      <vt:lpstr>Impact on Patient:    Empowerment and Engagement </vt:lpstr>
      <vt:lpstr>Challenges and Barriers</vt:lpstr>
      <vt:lpstr>Legal and governance Framework</vt:lpstr>
      <vt:lpstr>Discussion and Conclusion</vt:lpstr>
      <vt:lpstr>Recommendations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Shafeena Hussain Mushtaq (2314453)</dc:creator>
  <cp:lastModifiedBy>Shafeena Hussain Mushtaq (2314453)</cp:lastModifiedBy>
  <cp:revision>9</cp:revision>
  <dcterms:created xsi:type="dcterms:W3CDTF">2025-10-22T10:02:57Z</dcterms:created>
  <dcterms:modified xsi:type="dcterms:W3CDTF">2025-11-02T16:40:27Z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