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6" r:id="rId2"/>
    <p:sldId id="344" r:id="rId3"/>
    <p:sldId id="279" r:id="rId4"/>
    <p:sldId id="269" r:id="rId5"/>
    <p:sldId id="297" r:id="rId6"/>
    <p:sldId id="340" r:id="rId7"/>
    <p:sldId id="320" r:id="rId8"/>
    <p:sldId id="326" r:id="rId9"/>
    <p:sldId id="322" r:id="rId10"/>
    <p:sldId id="323" r:id="rId11"/>
    <p:sldId id="324" r:id="rId12"/>
    <p:sldId id="341" r:id="rId13"/>
    <p:sldId id="329" r:id="rId14"/>
    <p:sldId id="295" r:id="rId15"/>
    <p:sldId id="334" r:id="rId16"/>
    <p:sldId id="315" r:id="rId17"/>
    <p:sldId id="356" r:id="rId18"/>
    <p:sldId id="342" r:id="rId19"/>
    <p:sldId id="337" r:id="rId20"/>
    <p:sldId id="338" r:id="rId21"/>
    <p:sldId id="339" r:id="rId22"/>
    <p:sldId id="343" r:id="rId23"/>
    <p:sldId id="348" r:id="rId24"/>
    <p:sldId id="355" r:id="rId25"/>
    <p:sldId id="346" r:id="rId26"/>
    <p:sldId id="350" r:id="rId27"/>
    <p:sldId id="352" r:id="rId28"/>
    <p:sldId id="335" r:id="rId29"/>
    <p:sldId id="345" r:id="rId30"/>
    <p:sldId id="294" r:id="rId31"/>
    <p:sldId id="292" r:id="rId32"/>
    <p:sldId id="277" r:id="rId33"/>
    <p:sldId id="278" r:id="rId34"/>
    <p:sldId id="311" r:id="rId35"/>
    <p:sldId id="317" r:id="rId36"/>
    <p:sldId id="332" r:id="rId37"/>
    <p:sldId id="357"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77B86-FA5E-AB40-B367-5E84C42E6B6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C154F38-972D-6242-9EC3-6C4CB61AD4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3A2A07E-DC6B-E04B-B13E-FC51C0AF7D3A}"/>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5" name="Footer Placeholder 4">
            <a:extLst>
              <a:ext uri="{FF2B5EF4-FFF2-40B4-BE49-F238E27FC236}">
                <a16:creationId xmlns:a16="http://schemas.microsoft.com/office/drawing/2014/main" id="{3E785F17-EBB1-904C-A58B-2A60BF5CA1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9D8BF8-5B76-A847-B789-795F4A7585FF}"/>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480143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8A719-4DCC-BA42-BA10-45FC14B16C1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62382D9-1436-D54F-9EB6-19C01593C41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F4E362-91CD-9C40-A897-A82269D471B7}"/>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5" name="Footer Placeholder 4">
            <a:extLst>
              <a:ext uri="{FF2B5EF4-FFF2-40B4-BE49-F238E27FC236}">
                <a16:creationId xmlns:a16="http://schemas.microsoft.com/office/drawing/2014/main" id="{FA2F88BF-01EC-F44E-B9CA-1E31146564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16C93B-4F83-FA42-91A9-E14915E6C1C5}"/>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2338213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C0F2-B395-C44D-8704-FDC33ACCA4E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2CEC411-664F-C44E-B23E-C3A273650A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CD59544-883A-1D44-BEAC-442171711D7C}"/>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5" name="Footer Placeholder 4">
            <a:extLst>
              <a:ext uri="{FF2B5EF4-FFF2-40B4-BE49-F238E27FC236}">
                <a16:creationId xmlns:a16="http://schemas.microsoft.com/office/drawing/2014/main" id="{4FA346CF-DA62-9F4B-9A8A-C1C1A792C0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0CF3F6-1E91-DB45-919E-F3358E39646C}"/>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3393675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13C08-5255-1948-A13A-4FEAB0261E3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01DFAA9-8B1E-AA45-96C0-299C3BB5C9A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BAFCAE-66CD-2145-89E6-8640373A42E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B4794C8-41C9-C542-B441-682BA24C2E45}"/>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6" name="Footer Placeholder 5">
            <a:extLst>
              <a:ext uri="{FF2B5EF4-FFF2-40B4-BE49-F238E27FC236}">
                <a16:creationId xmlns:a16="http://schemas.microsoft.com/office/drawing/2014/main" id="{43BFDC06-19C2-5F45-8880-F846B41BEE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5BDA34-267C-7D44-A7F7-99C4A873057C}"/>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2064075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D9419-C95D-4544-8C4C-AC4AFF2A2A1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61D7045-0F3C-C449-8785-65556C4FE8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0DE3C33-A588-DB48-BE8E-6C13D03EE9C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FD9C21E-F41D-7D4A-B388-631DB4506D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AA0EAEF-80F5-0842-B89B-F149AC6E089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46B1AA8-F178-A341-9FFD-73A021F79DF0}"/>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8" name="Footer Placeholder 7">
            <a:extLst>
              <a:ext uri="{FF2B5EF4-FFF2-40B4-BE49-F238E27FC236}">
                <a16:creationId xmlns:a16="http://schemas.microsoft.com/office/drawing/2014/main" id="{AA38CFDE-8E3E-6B44-B249-115596E9140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C3745E6-7BE4-B84C-AF6A-F41FB67D2DA4}"/>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1775739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06D77-8CFD-5E43-BF83-47EF8C31B75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97B8DBE-5C04-924C-BB13-203A1485B13E}"/>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4" name="Footer Placeholder 3">
            <a:extLst>
              <a:ext uri="{FF2B5EF4-FFF2-40B4-BE49-F238E27FC236}">
                <a16:creationId xmlns:a16="http://schemas.microsoft.com/office/drawing/2014/main" id="{F1E331BC-AD33-CF49-B95E-1B80333666C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341FA00-E290-D843-8D62-2453EEC4F707}"/>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1764470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7332F2-3796-5646-9287-C54C81210568}"/>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3" name="Footer Placeholder 2">
            <a:extLst>
              <a:ext uri="{FF2B5EF4-FFF2-40B4-BE49-F238E27FC236}">
                <a16:creationId xmlns:a16="http://schemas.microsoft.com/office/drawing/2014/main" id="{1DC053D6-25E1-D64B-841C-7FF962D09EE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F021AF7-AA7D-E449-BAB4-E3FDF7BD4742}"/>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418753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85D1A-509E-8347-8453-FB2C511BE35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F6FA44D-8296-1846-BFB3-B18EFD2F54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59F891C-8F79-A446-8E29-D664E3BA53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0D40B34-9C0D-BC42-86F5-36B3B2486B2E}"/>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6" name="Footer Placeholder 5">
            <a:extLst>
              <a:ext uri="{FF2B5EF4-FFF2-40B4-BE49-F238E27FC236}">
                <a16:creationId xmlns:a16="http://schemas.microsoft.com/office/drawing/2014/main" id="{0FCA293A-98F9-A548-BE26-E5FD7AEEF9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E0944-9132-B64F-8407-F20EF0407BA2}"/>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2297951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7C84C-73D9-5C4B-8725-E56245237CC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35A879A-3A43-0440-8548-EF74707EA8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D870AA0-7A13-CD41-8E57-51BA3B99D4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D97785-F14C-2742-88EE-4E7C80C8237D}"/>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6" name="Footer Placeholder 5">
            <a:extLst>
              <a:ext uri="{FF2B5EF4-FFF2-40B4-BE49-F238E27FC236}">
                <a16:creationId xmlns:a16="http://schemas.microsoft.com/office/drawing/2014/main" id="{D3450305-2CFA-5645-A4DF-D592231000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D413016-DA7E-5B49-84A1-5ECEE2A9EE3F}"/>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1292200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0BEE3-B23A-004B-A98D-C0DCB47007D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4BAB6F2-D9AE-9042-9841-7E8417E5FD4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1783B52-8C5F-6542-843E-1F1BA709FE0F}"/>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5" name="Footer Placeholder 4">
            <a:extLst>
              <a:ext uri="{FF2B5EF4-FFF2-40B4-BE49-F238E27FC236}">
                <a16:creationId xmlns:a16="http://schemas.microsoft.com/office/drawing/2014/main" id="{09190F12-0F0A-7D42-97A9-B027447D15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A2C84A-3240-D04A-A6C8-6AE64CC05A03}"/>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1840598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7F34A1-DFF5-F743-8DDE-734752ACEE5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E92474C-AEA4-1442-AC12-6CB9C81508E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9D69C27-4162-4844-AC6D-447A7D2400BE}"/>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5" name="Footer Placeholder 4">
            <a:extLst>
              <a:ext uri="{FF2B5EF4-FFF2-40B4-BE49-F238E27FC236}">
                <a16:creationId xmlns:a16="http://schemas.microsoft.com/office/drawing/2014/main" id="{2EB0E4C5-D095-4B4E-A3E6-5C738C4385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9C6FCF-B0E1-7B42-A9D9-6B0D1681E599}"/>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634920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FB8C9C-86A2-6442-B0F2-E2665BB5A5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ED9B9AE-D353-AC44-85D1-44BA375806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0D07338-809F-F449-9777-73BE5940F8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FC8E22-92EA-AA48-B8D1-2E9CA6317D75}" type="datetimeFigureOut">
              <a:rPr lang="en-US" smtClean="0"/>
              <a:t>2/16/20</a:t>
            </a:fld>
            <a:endParaRPr lang="en-US"/>
          </a:p>
        </p:txBody>
      </p:sp>
      <p:sp>
        <p:nvSpPr>
          <p:cNvPr id="5" name="Footer Placeholder 4">
            <a:extLst>
              <a:ext uri="{FF2B5EF4-FFF2-40B4-BE49-F238E27FC236}">
                <a16:creationId xmlns:a16="http://schemas.microsoft.com/office/drawing/2014/main" id="{94EBD7B8-788A-FB42-B1BF-C33DC0B351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F27134E-588F-7947-B4FC-7C2B946435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D97D48-D617-9D40-9FB7-8D834D3C324B}" type="slidenum">
              <a:rPr lang="en-US" smtClean="0"/>
              <a:t>‹#›</a:t>
            </a:fld>
            <a:endParaRPr lang="en-US"/>
          </a:p>
        </p:txBody>
      </p:sp>
    </p:spTree>
    <p:extLst>
      <p:ext uri="{BB962C8B-B14F-4D97-AF65-F5344CB8AC3E}">
        <p14:creationId xmlns:p14="http://schemas.microsoft.com/office/powerpoint/2010/main" val="19517610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6.jpe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1.jpeg"/><Relationship Id="rId5" Type="http://schemas.openxmlformats.org/officeDocument/2006/relationships/image" Target="../media/image5.jpe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youtu.be/G15Nxwe7B8A"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eb.stanford.edu/class/ed269/hplintrochapter.pdf" TargetMode="External"/><Relationship Id="rId2" Type="http://schemas.openxmlformats.org/officeDocument/2006/relationships/hyperlink" Target="https://www.researchgate.net/publication/318836910_Measuring_the_impact_of_outdoor_learning_on_the_physical_activity_of_school_age_children_The_use_of_accelerometry"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files.eric.ed.gov/fulltext/EJ963739.pdf" TargetMode="External"/><Relationship Id="rId7" Type="http://schemas.openxmlformats.org/officeDocument/2006/relationships/hyperlink" Target="http://www.legislation.gov.uk/ukpga/2014/6/contents/enacted" TargetMode="External"/><Relationship Id="rId2" Type="http://schemas.openxmlformats.org/officeDocument/2006/relationships/hyperlink" Target="https://www.sciencedirect.com/science/article/pii/S2444866416301234" TargetMode="External"/><Relationship Id="rId1" Type="http://schemas.openxmlformats.org/officeDocument/2006/relationships/slideLayout" Target="../slideLayouts/slideLayout2.xml"/><Relationship Id="rId6" Type="http://schemas.openxmlformats.org/officeDocument/2006/relationships/hyperlink" Target="http://www.legislation.gov.uk/ukpga/2004/31/pdfs/ukpga_20040031_en.pdf" TargetMode="External"/><Relationship Id="rId5" Type="http://schemas.openxmlformats.org/officeDocument/2006/relationships/hyperlink" Target="https://www.researchgate.net/profile/Ankur_Joshi3/publication/276394797_Likert_Scale_Explored_and_Explained/links/55ec7eac08aeb6516268ca06/Likert-Scale-Explored-and-Explained.pdf?origin=publication_detail" TargetMode="External"/><Relationship Id="rId4" Type="http://schemas.openxmlformats.org/officeDocument/2006/relationships/hyperlink" Target="https://www.ncbi.nlm.nih.gov/pmc/articles/PMC4669300/#__ffn_sectitle"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researchgate.net/publication/261471599_Interviewing_in_qualitative_research" TargetMode="External"/><Relationship Id="rId2" Type="http://schemas.openxmlformats.org/officeDocument/2006/relationships/hyperlink" Target="https://core.ac.uk/download/pdf/9716067.pdf" TargetMode="External"/><Relationship Id="rId1" Type="http://schemas.openxmlformats.org/officeDocument/2006/relationships/slideLayout" Target="../slideLayouts/slideLayout2.xml"/><Relationship Id="rId5" Type="http://schemas.openxmlformats.org/officeDocument/2006/relationships/hyperlink" Target="http://www.informationr.net/ir/22-1/colis/colis1639.html" TargetMode="External"/><Relationship Id="rId4" Type="http://schemas.openxmlformats.org/officeDocument/2006/relationships/hyperlink" Target="https://www.researchgate.net/publication/283946928_The_influential_child_How_children_affect_their_environment_and_influence_their_own_risk_and_resilience"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researchgate.net/publication/287400872_Qualitative_Research_Method_Grounded_Theory" TargetMode="External"/><Relationship Id="rId2" Type="http://schemas.openxmlformats.org/officeDocument/2006/relationships/hyperlink" Target="https://publications.parliament.uk/pa/cm200910/cmselect/cmchilsch/418/418.pdf" TargetMode="External"/><Relationship Id="rId1" Type="http://schemas.openxmlformats.org/officeDocument/2006/relationships/slideLayout" Target="../slideLayouts/slideLayout2.xml"/><Relationship Id="rId4" Type="http://schemas.openxmlformats.org/officeDocument/2006/relationships/hyperlink" Target="https://www.researchgate.net/publication/234143491_Interpretive_and_critical_research_Methodologicalblasphemy"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forestresearch.gov.uk/documents/805/fr0112forestschoolsreport.pdf" TargetMode="External"/><Relationship Id="rId7" Type="http://schemas.openxmlformats.org/officeDocument/2006/relationships/hyperlink" Target="https://gov.wales/sites/default/files/publications/2019-06/seven-core-aims-for-children-and-young-people.pdf" TargetMode="External"/><Relationship Id="rId2" Type="http://schemas.openxmlformats.org/officeDocument/2006/relationships/hyperlink" Target="https://ebn.bmj.com/content/ebnurs/19/2/34.full.pdf" TargetMode="External"/><Relationship Id="rId1" Type="http://schemas.openxmlformats.org/officeDocument/2006/relationships/slideLayout" Target="../slideLayouts/slideLayout2.xml"/><Relationship Id="rId6" Type="http://schemas.openxmlformats.org/officeDocument/2006/relationships/hyperlink" Target="https://hwb.gov.wales/storage/d5d8e39c-b534-40cb-a3f5-7e2e126d8077/foundation-phase-framework.pdf" TargetMode="External"/><Relationship Id="rId5" Type="http://schemas.openxmlformats.org/officeDocument/2006/relationships/hyperlink" Target="https://hwb.gov.wales/storage/8f0b360f-f1f6-4bec-b11a-df88168007f9/learning-and-teaching-pedagogy.pdf" TargetMode="External"/><Relationship Id="rId4" Type="http://schemas.openxmlformats.org/officeDocument/2006/relationships/hyperlink" Target="https://downloads.unicef.org.uk/wp-content/uploads/2019/10/UNCRC_summary-1_1.pdf?_ga=2.174040099.1246936126.1581420588-501250818.1581420588"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files.eric.ed.gov/fulltext/EJ1158258.pdf" TargetMode="External"/><Relationship Id="rId2" Type="http://schemas.openxmlformats.org/officeDocument/2006/relationships/hyperlink" Target="https://futuregenerations.wales/wp-content/uploads/2017/01/160401-wfg-accessible-guide-for-young-people-e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that is sitting in the grass&#10;&#10;Description generated with very high confidence">
            <a:extLst>
              <a:ext uri="{FF2B5EF4-FFF2-40B4-BE49-F238E27FC236}">
                <a16:creationId xmlns:a16="http://schemas.microsoft.com/office/drawing/2014/main" id="{1C5449BD-3F88-466C-966E-ECCFF8AD5EA3}"/>
              </a:ext>
            </a:extLst>
          </p:cNvPr>
          <p:cNvPicPr>
            <a:picLocks noGrp="1" noChangeAspect="1"/>
          </p:cNvPicPr>
          <p:nvPr>
            <p:ph idx="1"/>
          </p:nvPr>
        </p:nvPicPr>
        <p:blipFill rotWithShape="1">
          <a:blip r:embed="rId2">
            <a:alphaModFix amt="50000"/>
          </a:blip>
          <a:srcRect t="4837" b="10893"/>
          <a:stretch/>
        </p:blipFill>
        <p:spPr>
          <a:xfrm>
            <a:off x="20" y="1"/>
            <a:ext cx="12191980" cy="6857999"/>
          </a:xfrm>
          <a:prstGeom prst="rect">
            <a:avLst/>
          </a:prstGeom>
        </p:spPr>
      </p:pic>
      <p:sp>
        <p:nvSpPr>
          <p:cNvPr id="2" name="Title 1">
            <a:extLst>
              <a:ext uri="{FF2B5EF4-FFF2-40B4-BE49-F238E27FC236}">
                <a16:creationId xmlns:a16="http://schemas.microsoft.com/office/drawing/2014/main" id="{41159B37-9CDD-4ACE-B3E4-54FB54D54297}"/>
              </a:ext>
            </a:extLst>
          </p:cNvPr>
          <p:cNvSpPr>
            <a:spLocks noGrp="1"/>
          </p:cNvSpPr>
          <p:nvPr>
            <p:ph type="title"/>
          </p:nvPr>
        </p:nvSpPr>
        <p:spPr>
          <a:xfrm>
            <a:off x="1524000" y="265112"/>
            <a:ext cx="9144000" cy="4337926"/>
          </a:xfrm>
        </p:spPr>
        <p:txBody>
          <a:bodyPr vert="horz" lIns="91440" tIns="45720" rIns="91440" bIns="45720" rtlCol="0" anchor="b">
            <a:normAutofit/>
          </a:bodyPr>
          <a:lstStyle/>
          <a:p>
            <a:pPr algn="ctr"/>
            <a:r>
              <a:rPr lang="en-US" sz="5100">
                <a:solidFill>
                  <a:srgbClr val="FFFFFF"/>
                </a:solidFill>
              </a:rPr>
              <a:t>Participation in outdoor learning is associated with improved wellbeing amongst primary school aged children.</a:t>
            </a:r>
          </a:p>
          <a:p>
            <a:pPr algn="ctr"/>
            <a:endParaRPr lang="en-US" sz="5100">
              <a:solidFill>
                <a:srgbClr val="FFFFFF"/>
              </a:solidFill>
            </a:endParaRPr>
          </a:p>
        </p:txBody>
      </p:sp>
      <p:sp>
        <p:nvSpPr>
          <p:cNvPr id="6" name="TextBox 5">
            <a:extLst>
              <a:ext uri="{FF2B5EF4-FFF2-40B4-BE49-F238E27FC236}">
                <a16:creationId xmlns:a16="http://schemas.microsoft.com/office/drawing/2014/main" id="{C2673E5C-573F-41C9-8EED-93778C90A962}"/>
              </a:ext>
            </a:extLst>
          </p:cNvPr>
          <p:cNvSpPr txBox="1"/>
          <p:nvPr/>
        </p:nvSpPr>
        <p:spPr>
          <a:xfrm>
            <a:off x="4810991" y="4464626"/>
            <a:ext cx="238817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pPr algn="ctr"/>
            <a:r>
              <a:rPr lang="en-GB">
                <a:cs typeface="Calibri"/>
              </a:rPr>
              <a:t>Rhian Williams.</a:t>
            </a:r>
          </a:p>
        </p:txBody>
      </p:sp>
    </p:spTree>
    <p:extLst>
      <p:ext uri="{BB962C8B-B14F-4D97-AF65-F5344CB8AC3E}">
        <p14:creationId xmlns:p14="http://schemas.microsoft.com/office/powerpoint/2010/main" val="47405266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C74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BAE14BF-DAAC-40A5-8F2C-8D71D7CE2488}"/>
              </a:ext>
            </a:extLst>
          </p:cNvPr>
          <p:cNvSpPr txBox="1"/>
          <p:nvPr/>
        </p:nvSpPr>
        <p:spPr>
          <a:xfrm>
            <a:off x="640080" y="2074363"/>
            <a:ext cx="2752354" cy="2709275"/>
          </a:xfrm>
          <a:prstGeom prst="ellipse">
            <a:avLst/>
          </a:prstGeom>
          <a:solidFill>
            <a:srgbClr val="262626"/>
          </a:solidFill>
          <a:ln w="174625" cmpd="thinThick">
            <a:solidFill>
              <a:srgbClr val="262626"/>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600" kern="1200">
                <a:solidFill>
                  <a:srgbClr val="FFFFFF"/>
                </a:solidFill>
                <a:latin typeface="+mj-lt"/>
                <a:ea typeface="+mj-ea"/>
                <a:cs typeface="+mj-cs"/>
              </a:rPr>
              <a:t>Introduction.</a:t>
            </a:r>
          </a:p>
        </p:txBody>
      </p:sp>
      <p:pic>
        <p:nvPicPr>
          <p:cNvPr id="3" name="Picture 3" descr="A person that is sitting in the grass&#10;&#10;Description generated with very high confidence">
            <a:extLst>
              <a:ext uri="{FF2B5EF4-FFF2-40B4-BE49-F238E27FC236}">
                <a16:creationId xmlns:a16="http://schemas.microsoft.com/office/drawing/2014/main" id="{EBE7EB59-C1D8-4C60-BC66-367545913A49}"/>
              </a:ext>
            </a:extLst>
          </p:cNvPr>
          <p:cNvPicPr>
            <a:picLocks noChangeAspect="1"/>
          </p:cNvPicPr>
          <p:nvPr/>
        </p:nvPicPr>
        <p:blipFill>
          <a:blip r:embed="rId2"/>
          <a:stretch>
            <a:fillRect/>
          </a:stretch>
        </p:blipFill>
        <p:spPr>
          <a:xfrm>
            <a:off x="4038600" y="1028244"/>
            <a:ext cx="7188199" cy="4798122"/>
          </a:xfrm>
          <a:prstGeom prst="rect">
            <a:avLst/>
          </a:prstGeom>
        </p:spPr>
      </p:pic>
    </p:spTree>
    <p:extLst>
      <p:ext uri="{BB962C8B-B14F-4D97-AF65-F5344CB8AC3E}">
        <p14:creationId xmlns:p14="http://schemas.microsoft.com/office/powerpoint/2010/main" val="591932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2" descr="A picture containing person, boy, outdoor, child&#10;&#10;Description generated with very high confidence">
            <a:extLst>
              <a:ext uri="{FF2B5EF4-FFF2-40B4-BE49-F238E27FC236}">
                <a16:creationId xmlns:a16="http://schemas.microsoft.com/office/drawing/2014/main" id="{AD3163BA-4AF5-4F4C-80FD-036C4D3BFB3C}"/>
              </a:ext>
            </a:extLst>
          </p:cNvPr>
          <p:cNvPicPr>
            <a:picLocks noChangeAspect="1"/>
          </p:cNvPicPr>
          <p:nvPr/>
        </p:nvPicPr>
        <p:blipFill rotWithShape="1">
          <a:blip r:embed="rId2"/>
          <a:srcRect r="2" b="9377"/>
          <a:stretch/>
        </p:blipFill>
        <p:spPr>
          <a:xfrm>
            <a:off x="2295" y="10"/>
            <a:ext cx="7493441" cy="4515944"/>
          </a:xfrm>
          <a:prstGeom prst="rect">
            <a:avLst/>
          </a:prstGeom>
        </p:spPr>
      </p:pic>
      <p:pic>
        <p:nvPicPr>
          <p:cNvPr id="6" name="Picture 6" descr="A field of grass&#10;&#10;Description generated with high confidence">
            <a:extLst>
              <a:ext uri="{FF2B5EF4-FFF2-40B4-BE49-F238E27FC236}">
                <a16:creationId xmlns:a16="http://schemas.microsoft.com/office/drawing/2014/main" id="{7458BFCC-70AD-4E09-8206-B4BAD6E9BBFF}"/>
              </a:ext>
            </a:extLst>
          </p:cNvPr>
          <p:cNvPicPr>
            <a:picLocks noChangeAspect="1"/>
          </p:cNvPicPr>
          <p:nvPr/>
        </p:nvPicPr>
        <p:blipFill rotWithShape="1">
          <a:blip r:embed="rId3"/>
          <a:srcRect t="5231" r="2" b="2"/>
          <a:stretch/>
        </p:blipFill>
        <p:spPr>
          <a:xfrm>
            <a:off x="7581163" y="-1"/>
            <a:ext cx="4607118" cy="2183054"/>
          </a:xfrm>
          <a:prstGeom prst="rect">
            <a:avLst/>
          </a:prstGeom>
        </p:spPr>
      </p:pic>
      <p:pic>
        <p:nvPicPr>
          <p:cNvPr id="8" name="Picture 8" descr="A person that is sitting in the grass&#10;&#10;Description generated with very high confidence">
            <a:extLst>
              <a:ext uri="{FF2B5EF4-FFF2-40B4-BE49-F238E27FC236}">
                <a16:creationId xmlns:a16="http://schemas.microsoft.com/office/drawing/2014/main" id="{022CF4DD-CEF4-49E1-AA86-9293258F5D78}"/>
              </a:ext>
            </a:extLst>
          </p:cNvPr>
          <p:cNvPicPr>
            <a:picLocks noChangeAspect="1"/>
          </p:cNvPicPr>
          <p:nvPr/>
        </p:nvPicPr>
        <p:blipFill rotWithShape="1">
          <a:blip r:embed="rId4"/>
          <a:srcRect r="2" b="27019"/>
          <a:stretch/>
        </p:blipFill>
        <p:spPr>
          <a:xfrm>
            <a:off x="7581165" y="2274491"/>
            <a:ext cx="4601105" cy="2241463"/>
          </a:xfrm>
          <a:prstGeom prst="rect">
            <a:avLst/>
          </a:prstGeom>
        </p:spPr>
      </p:pic>
      <p:pic>
        <p:nvPicPr>
          <p:cNvPr id="4" name="Picture 4" descr="A group of people that are standing in the grass&#10;&#10;Description generated with very high confidence">
            <a:extLst>
              <a:ext uri="{FF2B5EF4-FFF2-40B4-BE49-F238E27FC236}">
                <a16:creationId xmlns:a16="http://schemas.microsoft.com/office/drawing/2014/main" id="{A67E2238-83EC-4820-85A9-1722D9782250}"/>
              </a:ext>
            </a:extLst>
          </p:cNvPr>
          <p:cNvPicPr>
            <a:picLocks noChangeAspect="1"/>
          </p:cNvPicPr>
          <p:nvPr/>
        </p:nvPicPr>
        <p:blipFill rotWithShape="1">
          <a:blip r:embed="rId5"/>
          <a:srcRect l="4608" r="8917" b="-2"/>
          <a:stretch/>
        </p:blipFill>
        <p:spPr>
          <a:xfrm>
            <a:off x="-3717" y="4607392"/>
            <a:ext cx="3707011" cy="2250608"/>
          </a:xfrm>
          <a:prstGeom prst="rect">
            <a:avLst/>
          </a:prstGeom>
        </p:spPr>
      </p:pic>
      <p:pic>
        <p:nvPicPr>
          <p:cNvPr id="10" name="Picture 10" descr="A person that is sitting in the grass&#10;&#10;Description generated with very high confidence">
            <a:extLst>
              <a:ext uri="{FF2B5EF4-FFF2-40B4-BE49-F238E27FC236}">
                <a16:creationId xmlns:a16="http://schemas.microsoft.com/office/drawing/2014/main" id="{79F7C3A3-A19B-4997-8AE4-104867CF0B3E}"/>
              </a:ext>
            </a:extLst>
          </p:cNvPr>
          <p:cNvPicPr>
            <a:picLocks noChangeAspect="1"/>
          </p:cNvPicPr>
          <p:nvPr/>
        </p:nvPicPr>
        <p:blipFill rotWithShape="1">
          <a:blip r:embed="rId6"/>
          <a:srcRect t="1858" r="-5" b="6886"/>
          <a:stretch/>
        </p:blipFill>
        <p:spPr>
          <a:xfrm>
            <a:off x="3794735" y="4607393"/>
            <a:ext cx="3694988" cy="2250608"/>
          </a:xfrm>
          <a:prstGeom prst="rect">
            <a:avLst/>
          </a:prstGeom>
        </p:spPr>
      </p:pic>
      <p:pic>
        <p:nvPicPr>
          <p:cNvPr id="14" name="Picture 14" descr="A group of people in a forest&#10;&#10;Description generated with very high confidence">
            <a:extLst>
              <a:ext uri="{FF2B5EF4-FFF2-40B4-BE49-F238E27FC236}">
                <a16:creationId xmlns:a16="http://schemas.microsoft.com/office/drawing/2014/main" id="{6339F2A1-7689-478F-BEDF-BF7CB60419D7}"/>
              </a:ext>
            </a:extLst>
          </p:cNvPr>
          <p:cNvPicPr>
            <a:picLocks noChangeAspect="1"/>
          </p:cNvPicPr>
          <p:nvPr/>
        </p:nvPicPr>
        <p:blipFill rotWithShape="1">
          <a:blip r:embed="rId7"/>
          <a:srcRect t="14231" r="2" b="12394"/>
          <a:stretch/>
        </p:blipFill>
        <p:spPr>
          <a:xfrm>
            <a:off x="7581164" y="4607392"/>
            <a:ext cx="4595097" cy="2250608"/>
          </a:xfrm>
          <a:prstGeom prst="rect">
            <a:avLst/>
          </a:prstGeom>
        </p:spPr>
      </p:pic>
    </p:spTree>
    <p:extLst>
      <p:ext uri="{BB962C8B-B14F-4D97-AF65-F5344CB8AC3E}">
        <p14:creationId xmlns:p14="http://schemas.microsoft.com/office/powerpoint/2010/main" val="2391162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dirty="0">
                <a:ea typeface="+mj-lt"/>
                <a:cs typeface="+mj-lt"/>
              </a:rPr>
              <a:t>Introduction.                                        </a:t>
            </a:r>
            <a:r>
              <a:rPr lang="en-US" sz="2000" dirty="0">
                <a:hlinkClick r:id="rId2"/>
              </a:rPr>
              <a:t>https://youtu.be/</a:t>
            </a:r>
            <a:r>
              <a:rPr lang="en-US" sz="2000" dirty="0" err="1">
                <a:hlinkClick r:id="rId2"/>
              </a:rPr>
              <a:t>G15Nxwe7B8A</a:t>
            </a:r>
            <a:endParaRPr lang="en-GB" dirty="0">
              <a:latin typeface="Calibri Light"/>
              <a:cs typeface="Calibri"/>
            </a:endParaRP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4870883"/>
          </a:xfrm>
        </p:spPr>
        <p:txBody>
          <a:bodyPr vert="horz" lIns="91440" tIns="45720" rIns="91440" bIns="45720" rtlCol="0" anchor="t">
            <a:noAutofit/>
          </a:bodyPr>
          <a:lstStyle/>
          <a:p>
            <a:r>
              <a:rPr lang="en-GB" sz="1800" dirty="0">
                <a:latin typeface="Calibri"/>
                <a:cs typeface="Calibri"/>
              </a:rPr>
              <a:t>Children’s development is holistically influenced by their social environment (Davidov et al. 2015).</a:t>
            </a:r>
            <a:endParaRPr lang="en-US" sz="1800" dirty="0">
              <a:latin typeface="Calibri"/>
              <a:ea typeface="+mn-lt"/>
              <a:cs typeface="+mn-lt"/>
            </a:endParaRPr>
          </a:p>
          <a:p>
            <a:r>
              <a:rPr lang="en-GB" sz="1800" dirty="0">
                <a:latin typeface="Calibri"/>
                <a:cs typeface="Calibri"/>
              </a:rPr>
              <a:t>Education connects children to an array of sociological issues (Roberts-Holmes, 2018).</a:t>
            </a:r>
          </a:p>
          <a:p>
            <a:r>
              <a:rPr lang="en-GB" sz="1800" dirty="0">
                <a:latin typeface="Calibri"/>
                <a:ea typeface="+mn-lt"/>
                <a:cs typeface="+mn-lt"/>
              </a:rPr>
              <a:t>According to Estyn (2011), learning outdoors can improve pupils’ behaviour, wellbeing and physical development.</a:t>
            </a:r>
            <a:endParaRPr lang="en-US" sz="1800" dirty="0">
              <a:latin typeface="Calibri"/>
              <a:ea typeface="+mn-lt"/>
              <a:cs typeface="+mn-lt"/>
            </a:endParaRPr>
          </a:p>
          <a:p>
            <a:r>
              <a:rPr lang="en-GB" sz="1800" dirty="0">
                <a:latin typeface="Calibri"/>
                <a:cs typeface="Calibri"/>
              </a:rPr>
              <a:t>The Foundation Phase (FP) is a statutory curriculum designed to ensure children actively engage in effective outdoor learning experiences, which encourage creativity and imagination (Welsh Government, 2015).</a:t>
            </a:r>
            <a:endParaRPr lang="en-US" sz="1800" dirty="0">
              <a:latin typeface="Calibri"/>
              <a:ea typeface="+mn-lt"/>
              <a:cs typeface="+mn-lt"/>
            </a:endParaRPr>
          </a:p>
          <a:p>
            <a:r>
              <a:rPr lang="en-GB" sz="1800" dirty="0">
                <a:latin typeface="Calibri"/>
                <a:cs typeface="Calibri"/>
              </a:rPr>
              <a:t>The FP framework encompasses the United Nations Convention on the Rights of the Child (UNCRC), in ensuring that children endure outstanding mental, physical, emotional and social health whilst developing (Welsh Government, 2015).</a:t>
            </a:r>
          </a:p>
          <a:p>
            <a:r>
              <a:rPr lang="en-GB" sz="1800" dirty="0">
                <a:latin typeface="Calibri"/>
                <a:cs typeface="Calibri"/>
              </a:rPr>
              <a:t>Analyse the possible connection between learning outdoors with improved wellbeing amongst primary school aged children. </a:t>
            </a:r>
          </a:p>
        </p:txBody>
      </p:sp>
      <p:pic>
        <p:nvPicPr>
          <p:cNvPr id="4" name="Picture 4" descr="A person that is sitting in the grass&#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3"/>
          <a:srcRect l="9754" r="24876" b="-1"/>
          <a:stretch/>
        </p:blipFill>
        <p:spPr>
          <a:xfrm>
            <a:off x="7587049" y="1769595"/>
            <a:ext cx="4261337" cy="4078323"/>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137973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453571"/>
            <a:ext cx="11555504" cy="1039626"/>
          </a:xfrm>
        </p:spPr>
        <p:txBody>
          <a:bodyPr>
            <a:normAutofit/>
          </a:bodyPr>
          <a:lstStyle/>
          <a:p>
            <a:r>
              <a:rPr lang="en-GB" dirty="0">
                <a:cs typeface="Calibri Light"/>
              </a:rPr>
              <a:t>Recursive research spiral.</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3" y="1535861"/>
            <a:ext cx="6659371" cy="4641102"/>
          </a:xfrm>
        </p:spPr>
        <p:txBody>
          <a:bodyPr vert="horz" lIns="91440" tIns="45720" rIns="91440" bIns="45720" rtlCol="0" anchor="t">
            <a:noAutofit/>
          </a:bodyPr>
          <a:lstStyle/>
          <a:p>
            <a:r>
              <a:rPr lang="en-GB" sz="1800" dirty="0">
                <a:latin typeface="Calibri"/>
                <a:cs typeface="Calibri"/>
              </a:rPr>
              <a:t>Research is key to holistically answering any questions regarding the complexity of childhood development (Roberts-Holmes, 2018). </a:t>
            </a:r>
            <a:endParaRPr lang="en-GB" sz="1800" dirty="0">
              <a:latin typeface="Calibri"/>
              <a:ea typeface="+mn-lt"/>
              <a:cs typeface="+mn-lt"/>
            </a:endParaRPr>
          </a:p>
          <a:p>
            <a:r>
              <a:rPr lang="en-GB" sz="1800" dirty="0">
                <a:latin typeface="Calibri"/>
                <a:ea typeface="+mn-lt"/>
                <a:cs typeface="+mn-lt"/>
              </a:rPr>
              <a:t>Utilisation of the recursive research spiral process, as is not fixed:</a:t>
            </a:r>
          </a:p>
          <a:p>
            <a:pPr>
              <a:buFont typeface="Wingdings" pitchFamily="2" charset="2"/>
              <a:buChar char="Ø"/>
            </a:pPr>
            <a:r>
              <a:rPr lang="en-GB" sz="1800" dirty="0">
                <a:latin typeface="Calibri"/>
                <a:ea typeface="+mn-lt"/>
                <a:cs typeface="+mn-lt"/>
              </a:rPr>
              <a:t>Allows flexibility.</a:t>
            </a:r>
          </a:p>
          <a:p>
            <a:pPr>
              <a:buFont typeface="Wingdings" pitchFamily="2" charset="2"/>
              <a:buChar char="Ø"/>
            </a:pPr>
            <a:r>
              <a:rPr lang="en-GB" sz="1800" dirty="0">
                <a:latin typeface="Calibri"/>
                <a:ea typeface="+mn-lt"/>
                <a:cs typeface="+mn-lt"/>
              </a:rPr>
              <a:t>It is dynamic.</a:t>
            </a:r>
          </a:p>
          <a:p>
            <a:pPr>
              <a:buFont typeface="Wingdings" pitchFamily="2" charset="2"/>
              <a:buChar char="Ø"/>
            </a:pPr>
            <a:r>
              <a:rPr lang="en-GB" sz="1800" dirty="0">
                <a:latin typeface="Calibri"/>
                <a:ea typeface="+mn-lt"/>
                <a:cs typeface="+mn-lt"/>
              </a:rPr>
              <a:t>Can be entered into at any point (Roberts-Holmes, 2018)</a:t>
            </a:r>
          </a:p>
          <a:p>
            <a:r>
              <a:rPr lang="en-GB" sz="1800" dirty="0">
                <a:latin typeface="Calibri" panose="020F0502020204030204" pitchFamily="34" charset="0"/>
              </a:rPr>
              <a:t>In accordance with MacNaughton et al. (2010), my research will be:</a:t>
            </a:r>
          </a:p>
          <a:p>
            <a:pPr>
              <a:buFont typeface="Wingdings" pitchFamily="2" charset="2"/>
              <a:buChar char="Ø"/>
            </a:pPr>
            <a:r>
              <a:rPr lang="en-GB" sz="1800" dirty="0">
                <a:latin typeface="Calibri" panose="020F0502020204030204" pitchFamily="34" charset="0"/>
              </a:rPr>
              <a:t>Political and critical.</a:t>
            </a:r>
          </a:p>
          <a:p>
            <a:pPr>
              <a:buFont typeface="Wingdings" pitchFamily="2" charset="2"/>
              <a:buChar char="Ø"/>
            </a:pPr>
            <a:r>
              <a:rPr lang="en-GB" sz="1800" dirty="0">
                <a:latin typeface="Calibri" panose="020F0502020204030204" pitchFamily="34" charset="0"/>
              </a:rPr>
              <a:t>Ethical.</a:t>
            </a:r>
          </a:p>
          <a:p>
            <a:pPr>
              <a:buFont typeface="Wingdings" pitchFamily="2" charset="2"/>
              <a:buChar char="Ø"/>
            </a:pPr>
            <a:r>
              <a:rPr lang="en-GB" sz="1800" dirty="0">
                <a:latin typeface="Calibri" panose="020F0502020204030204" pitchFamily="34" charset="0"/>
              </a:rPr>
              <a:t>Appreciative of </a:t>
            </a:r>
            <a:r>
              <a:rPr lang="en-GB" sz="1800">
                <a:latin typeface="Calibri" panose="020F0502020204030204" pitchFamily="34" charset="0"/>
              </a:rPr>
              <a:t>children’s rights.</a:t>
            </a:r>
            <a:endParaRPr lang="en-GB" sz="1800" dirty="0">
              <a:latin typeface="Calibri" panose="020F0502020204030204" pitchFamily="34" charset="0"/>
            </a:endParaRPr>
          </a:p>
          <a:p>
            <a:pPr>
              <a:buFont typeface="Wingdings" pitchFamily="2" charset="2"/>
              <a:buChar char="Ø"/>
            </a:pPr>
            <a:r>
              <a:rPr lang="en-GB" sz="1800" dirty="0">
                <a:latin typeface="Calibri" panose="020F0502020204030204" pitchFamily="34" charset="0"/>
              </a:rPr>
              <a:t>Purposeful and transparent.</a:t>
            </a:r>
          </a:p>
        </p:txBody>
      </p:sp>
      <p:pic>
        <p:nvPicPr>
          <p:cNvPr id="4" name="Picture 4" descr="A close up of a mans face&#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8033" t="8686" r="8726" b="2754"/>
          <a:stretch/>
        </p:blipFill>
        <p:spPr>
          <a:xfrm>
            <a:off x="7519367" y="1891673"/>
            <a:ext cx="4197284" cy="3617592"/>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TextBox 4">
            <a:extLst>
              <a:ext uri="{FF2B5EF4-FFF2-40B4-BE49-F238E27FC236}">
                <a16:creationId xmlns:a16="http://schemas.microsoft.com/office/drawing/2014/main" id="{2BCB4471-B3A3-3C49-97AA-9859C2F08CF9}"/>
              </a:ext>
            </a:extLst>
          </p:cNvPr>
          <p:cNvSpPr txBox="1"/>
          <p:nvPr/>
        </p:nvSpPr>
        <p:spPr>
          <a:xfrm rot="10800000" flipV="1">
            <a:off x="7519367" y="5563798"/>
            <a:ext cx="4327490" cy="369332"/>
          </a:xfrm>
          <a:prstGeom prst="rect">
            <a:avLst/>
          </a:prstGeom>
          <a:noFill/>
        </p:spPr>
        <p:txBody>
          <a:bodyPr wrap="square" rtlCol="0" anchor="t">
            <a:spAutoFit/>
          </a:bodyPr>
          <a:lstStyle/>
          <a:p>
            <a:pPr algn="ctr"/>
            <a:r>
              <a:rPr lang="en-GB" dirty="0"/>
              <a:t>Source: Blaxter et al. (2010).</a:t>
            </a:r>
            <a:endParaRPr lang="en-US" dirty="0"/>
          </a:p>
        </p:txBody>
      </p:sp>
      <p:sp>
        <p:nvSpPr>
          <p:cNvPr id="6" name="TextBox 5">
            <a:extLst>
              <a:ext uri="{FF2B5EF4-FFF2-40B4-BE49-F238E27FC236}">
                <a16:creationId xmlns:a16="http://schemas.microsoft.com/office/drawing/2014/main" id="{2ADA4DD1-0DF4-48A0-8F6A-B459ED9BF292}"/>
              </a:ext>
            </a:extLst>
          </p:cNvPr>
          <p:cNvSpPr txBox="1"/>
          <p:nvPr/>
        </p:nvSpPr>
        <p:spPr>
          <a:xfrm>
            <a:off x="7183582" y="3131127"/>
            <a:ext cx="7602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accent1"/>
                </a:solidFill>
                <a:cs typeface="Calibri"/>
              </a:rPr>
              <a:t>Ethics</a:t>
            </a:r>
          </a:p>
        </p:txBody>
      </p:sp>
      <p:sp>
        <p:nvSpPr>
          <p:cNvPr id="7" name="TextBox 6">
            <a:extLst>
              <a:ext uri="{FF2B5EF4-FFF2-40B4-BE49-F238E27FC236}">
                <a16:creationId xmlns:a16="http://schemas.microsoft.com/office/drawing/2014/main" id="{3F7D0C38-13DF-4DB1-B125-FFEF8FF0680E}"/>
              </a:ext>
            </a:extLst>
          </p:cNvPr>
          <p:cNvSpPr txBox="1"/>
          <p:nvPr/>
        </p:nvSpPr>
        <p:spPr>
          <a:xfrm rot="10860000" flipV="1">
            <a:off x="8130668" y="4953191"/>
            <a:ext cx="8122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accent1"/>
                </a:solidFill>
                <a:cs typeface="Calibri"/>
              </a:rPr>
              <a:t>Ethics</a:t>
            </a:r>
          </a:p>
        </p:txBody>
      </p:sp>
      <p:sp>
        <p:nvSpPr>
          <p:cNvPr id="8" name="TextBox 7">
            <a:extLst>
              <a:ext uri="{FF2B5EF4-FFF2-40B4-BE49-F238E27FC236}">
                <a16:creationId xmlns:a16="http://schemas.microsoft.com/office/drawing/2014/main" id="{C232F9A6-25F8-487B-A233-A4456966069D}"/>
              </a:ext>
            </a:extLst>
          </p:cNvPr>
          <p:cNvSpPr txBox="1"/>
          <p:nvPr/>
        </p:nvSpPr>
        <p:spPr>
          <a:xfrm>
            <a:off x="10551968" y="2083378"/>
            <a:ext cx="7949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accent1"/>
                </a:solidFill>
                <a:cs typeface="Calibri"/>
              </a:rPr>
              <a:t>Ethics</a:t>
            </a:r>
          </a:p>
        </p:txBody>
      </p:sp>
      <p:sp>
        <p:nvSpPr>
          <p:cNvPr id="9" name="TextBox 8">
            <a:extLst>
              <a:ext uri="{FF2B5EF4-FFF2-40B4-BE49-F238E27FC236}">
                <a16:creationId xmlns:a16="http://schemas.microsoft.com/office/drawing/2014/main" id="{0B7FCB7D-53D2-45AE-8452-743468F3461A}"/>
              </a:ext>
            </a:extLst>
          </p:cNvPr>
          <p:cNvSpPr txBox="1"/>
          <p:nvPr/>
        </p:nvSpPr>
        <p:spPr>
          <a:xfrm>
            <a:off x="8556048" y="1888549"/>
            <a:ext cx="8555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accent1"/>
                </a:solidFill>
              </a:rPr>
              <a:t>Ethics</a:t>
            </a:r>
            <a:endParaRPr lang="en-GB">
              <a:cs typeface="Calibri"/>
            </a:endParaRPr>
          </a:p>
        </p:txBody>
      </p:sp>
      <p:sp>
        <p:nvSpPr>
          <p:cNvPr id="10" name="TextBox 9">
            <a:extLst>
              <a:ext uri="{FF2B5EF4-FFF2-40B4-BE49-F238E27FC236}">
                <a16:creationId xmlns:a16="http://schemas.microsoft.com/office/drawing/2014/main" id="{19D6D3AD-D543-4CBA-9D8B-FDA330FBC4E3}"/>
              </a:ext>
            </a:extLst>
          </p:cNvPr>
          <p:cNvSpPr txBox="1"/>
          <p:nvPr/>
        </p:nvSpPr>
        <p:spPr>
          <a:xfrm>
            <a:off x="11391900" y="3650673"/>
            <a:ext cx="7602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4472C4"/>
                </a:solidFill>
                <a:cs typeface="Calibri"/>
              </a:rPr>
              <a:t>Ethics</a:t>
            </a:r>
          </a:p>
        </p:txBody>
      </p:sp>
      <p:sp>
        <p:nvSpPr>
          <p:cNvPr id="11" name="TextBox 10">
            <a:extLst>
              <a:ext uri="{FF2B5EF4-FFF2-40B4-BE49-F238E27FC236}">
                <a16:creationId xmlns:a16="http://schemas.microsoft.com/office/drawing/2014/main" id="{9AEE87C2-8E24-4086-B26B-C7CF4609C659}"/>
              </a:ext>
            </a:extLst>
          </p:cNvPr>
          <p:cNvSpPr txBox="1"/>
          <p:nvPr/>
        </p:nvSpPr>
        <p:spPr>
          <a:xfrm>
            <a:off x="10123343" y="5083752"/>
            <a:ext cx="7775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accent1"/>
                </a:solidFill>
                <a:cs typeface="Calibri"/>
              </a:rPr>
              <a:t>Ethics</a:t>
            </a:r>
          </a:p>
        </p:txBody>
      </p:sp>
    </p:spTree>
    <p:extLst>
      <p:ext uri="{BB962C8B-B14F-4D97-AF65-F5344CB8AC3E}">
        <p14:creationId xmlns:p14="http://schemas.microsoft.com/office/powerpoint/2010/main" val="193140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AF83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BAE14BF-DAAC-40A5-8F2C-8D71D7CE2488}"/>
              </a:ext>
            </a:extLst>
          </p:cNvPr>
          <p:cNvSpPr txBox="1"/>
          <p:nvPr/>
        </p:nvSpPr>
        <p:spPr>
          <a:xfrm>
            <a:off x="640080" y="2074363"/>
            <a:ext cx="2752354" cy="2709275"/>
          </a:xfrm>
          <a:prstGeom prst="ellipse">
            <a:avLst/>
          </a:prstGeom>
          <a:solidFill>
            <a:srgbClr val="262626"/>
          </a:solidFill>
          <a:ln w="174625" cmpd="thinThick">
            <a:solidFill>
              <a:srgbClr val="262626"/>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600" kern="1200">
                <a:solidFill>
                  <a:srgbClr val="FFFFFF"/>
                </a:solidFill>
                <a:latin typeface="+mj-lt"/>
                <a:ea typeface="+mj-ea"/>
                <a:cs typeface="+mj-cs"/>
              </a:rPr>
              <a:t>Literature review.</a:t>
            </a:r>
          </a:p>
        </p:txBody>
      </p:sp>
      <p:pic>
        <p:nvPicPr>
          <p:cNvPr id="3" name="Picture 3" descr="A field of grass&#10;&#10;Description generated with high confidence">
            <a:extLst>
              <a:ext uri="{FF2B5EF4-FFF2-40B4-BE49-F238E27FC236}">
                <a16:creationId xmlns:a16="http://schemas.microsoft.com/office/drawing/2014/main" id="{7A8BD7B8-24C3-4548-B173-F23D02C9862E}"/>
              </a:ext>
            </a:extLst>
          </p:cNvPr>
          <p:cNvPicPr>
            <a:picLocks noChangeAspect="1"/>
          </p:cNvPicPr>
          <p:nvPr/>
        </p:nvPicPr>
        <p:blipFill>
          <a:blip r:embed="rId2"/>
          <a:stretch>
            <a:fillRect/>
          </a:stretch>
        </p:blipFill>
        <p:spPr>
          <a:xfrm>
            <a:off x="4038600" y="1630256"/>
            <a:ext cx="7188199" cy="3594099"/>
          </a:xfrm>
          <a:prstGeom prst="rect">
            <a:avLst/>
          </a:prstGeom>
        </p:spPr>
      </p:pic>
    </p:spTree>
    <p:extLst>
      <p:ext uri="{BB962C8B-B14F-4D97-AF65-F5344CB8AC3E}">
        <p14:creationId xmlns:p14="http://schemas.microsoft.com/office/powerpoint/2010/main" val="1014941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Outdoor learning.</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602108" y="1548133"/>
            <a:ext cx="6382834" cy="4512280"/>
          </a:xfrm>
        </p:spPr>
        <p:txBody>
          <a:bodyPr vert="horz" lIns="91440" tIns="45720" rIns="91440" bIns="45720" rtlCol="0" anchor="t">
            <a:noAutofit/>
          </a:bodyPr>
          <a:lstStyle/>
          <a:p>
            <a:r>
              <a:rPr lang="en-GB" sz="2000">
                <a:latin typeface="Calibri"/>
                <a:ea typeface="+mn-lt"/>
                <a:cs typeface="+mn-lt"/>
              </a:rPr>
              <a:t>Children’s education can be perceived from a dual perspective, with learning occurring inside and outside of the classroom (Grigg and Lewis, 2016).</a:t>
            </a:r>
          </a:p>
          <a:p>
            <a:r>
              <a:rPr lang="en-GB" sz="2000">
                <a:latin typeface="Calibri"/>
                <a:ea typeface="+mn-lt"/>
                <a:cs typeface="+mn-lt"/>
              </a:rPr>
              <a:t>Outdoor learning is a general term covering any learning experience which takes place outside (Robertson, 2014).</a:t>
            </a:r>
          </a:p>
          <a:p>
            <a:r>
              <a:rPr lang="en-GB" sz="2000">
                <a:latin typeface="Calibri"/>
                <a:ea typeface="+mn-lt"/>
                <a:cs typeface="+mn-lt"/>
              </a:rPr>
              <a:t>Spending time outside positively affects children’s social, physical, emotional and cognitive health (Robertson, 2014).</a:t>
            </a:r>
          </a:p>
          <a:p>
            <a:r>
              <a:rPr lang="en-GB" sz="2000">
                <a:latin typeface="Calibri"/>
                <a:ea typeface="+mn-lt"/>
                <a:cs typeface="+mn-lt"/>
              </a:rPr>
              <a:t>Learning outdoors can be facilitated in any space which is simply outside (Constable, 2017).</a:t>
            </a:r>
          </a:p>
          <a:p>
            <a:r>
              <a:rPr lang="en-GB" sz="2000">
                <a:latin typeface="Calibri"/>
                <a:ea typeface="+mn-lt"/>
                <a:cs typeface="+mn-lt"/>
              </a:rPr>
              <a:t>No limitations as the location, weather and seasons should inspire children to learn innovatively (Robertson, 2014).</a:t>
            </a:r>
          </a:p>
        </p:txBody>
      </p:sp>
      <p:pic>
        <p:nvPicPr>
          <p:cNvPr id="4" name="Picture 4" descr="A field of grass&#10;&#10;Description generated with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761787"/>
            <a:ext cx="4261337" cy="4084973"/>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184021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Outdoor learning.</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602108" y="1548133"/>
            <a:ext cx="6382834" cy="4512280"/>
          </a:xfrm>
        </p:spPr>
        <p:txBody>
          <a:bodyPr vert="horz" lIns="91440" tIns="45720" rIns="91440" bIns="45720" rtlCol="0" anchor="t">
            <a:noAutofit/>
          </a:bodyPr>
          <a:lstStyle/>
          <a:p>
            <a:endParaRPr lang="en-GB" sz="2000">
              <a:latin typeface="Calibri"/>
              <a:ea typeface="+mn-lt"/>
              <a:cs typeface="+mn-lt"/>
            </a:endParaRPr>
          </a:p>
          <a:p>
            <a:endParaRPr lang="en-GB" sz="2000">
              <a:latin typeface="Calibri"/>
              <a:ea typeface="+mn-lt"/>
              <a:cs typeface="+mn-lt"/>
            </a:endParaRPr>
          </a:p>
          <a:p>
            <a:r>
              <a:rPr lang="en-GB" sz="2000">
                <a:latin typeface="Calibri"/>
                <a:ea typeface="+mn-lt"/>
                <a:cs typeface="+mn-lt"/>
              </a:rPr>
              <a:t>Directly relates to aspects of the Foundation Phase in Wales and the National Curriculum (Constable, 2017).</a:t>
            </a:r>
          </a:p>
          <a:p>
            <a:r>
              <a:rPr lang="en-GB" sz="2000">
                <a:latin typeface="Calibri"/>
                <a:ea typeface="+mn-lt"/>
                <a:cs typeface="+mn-lt"/>
              </a:rPr>
              <a:t>Supports the learning and development of all pupils (House of Commons, 2010).</a:t>
            </a:r>
          </a:p>
          <a:p>
            <a:r>
              <a:rPr lang="en-GB" sz="2000">
                <a:latin typeface="Calibri"/>
                <a:ea typeface="+mn-lt"/>
                <a:cs typeface="+mn-lt"/>
              </a:rPr>
              <a:t>Addresses all seven Core Aims of the Programme for Children and Young People (Welsh Government, 2015).</a:t>
            </a:r>
          </a:p>
          <a:p>
            <a:r>
              <a:rPr lang="en-GB" sz="2000">
                <a:latin typeface="Calibri"/>
                <a:ea typeface="+mn-lt"/>
                <a:cs typeface="+mn-lt"/>
              </a:rPr>
              <a:t>Incorporates the ethos of all seven well-being goals of The Future Generations (Wales) Act 2015 (Welsh Government, 2016)</a:t>
            </a:r>
          </a:p>
        </p:txBody>
      </p:sp>
      <p:pic>
        <p:nvPicPr>
          <p:cNvPr id="4" name="Picture 4" descr="A field of grass&#10;&#10;Description generated with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761787"/>
            <a:ext cx="4261337" cy="4084973"/>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833125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Wellbeing benefits.</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5406777"/>
          </a:xfrm>
        </p:spPr>
        <p:txBody>
          <a:bodyPr vert="horz" lIns="91440" tIns="45720" rIns="91440" bIns="45720" rtlCol="0" anchor="t">
            <a:noAutofit/>
          </a:bodyPr>
          <a:lstStyle/>
          <a:p>
            <a:r>
              <a:rPr lang="en-GB" sz="2000" b="1" dirty="0">
                <a:latin typeface="Calibri"/>
                <a:ea typeface="+mn-lt"/>
                <a:cs typeface="+mn-lt"/>
              </a:rPr>
              <a:t>Social benefits include:</a:t>
            </a:r>
          </a:p>
          <a:p>
            <a:r>
              <a:rPr lang="en-GB" sz="2000" dirty="0">
                <a:latin typeface="Calibri"/>
                <a:ea typeface="+mn-lt"/>
                <a:cs typeface="+mn-lt"/>
              </a:rPr>
              <a:t>Promotes self-esteem and assertiveness.</a:t>
            </a:r>
          </a:p>
          <a:p>
            <a:r>
              <a:rPr lang="en-GB" sz="2000" dirty="0">
                <a:latin typeface="Calibri"/>
                <a:ea typeface="+mn-lt"/>
                <a:cs typeface="+mn-lt"/>
              </a:rPr>
              <a:t>Improved socialisation and interaction between peers and adults.</a:t>
            </a:r>
          </a:p>
          <a:p>
            <a:r>
              <a:rPr lang="en-GB" sz="2000" dirty="0">
                <a:latin typeface="Calibri"/>
                <a:ea typeface="+mn-lt"/>
                <a:cs typeface="+mn-lt"/>
              </a:rPr>
              <a:t>Fosters motivation and enthusiasm for learning (Bento and Dias, 2016).</a:t>
            </a:r>
          </a:p>
          <a:p>
            <a:r>
              <a:rPr lang="en-GB" sz="2000" dirty="0">
                <a:latin typeface="Calibri"/>
                <a:ea typeface="+mn-lt"/>
                <a:cs typeface="+mn-lt"/>
              </a:rPr>
              <a:t>Encourages team building (Murray and O’Brien, 2006).</a:t>
            </a:r>
          </a:p>
          <a:p>
            <a:r>
              <a:rPr lang="en-GB" sz="2000" dirty="0">
                <a:latin typeface="Calibri"/>
                <a:ea typeface="+mn-lt"/>
                <a:cs typeface="+mn-lt"/>
              </a:rPr>
              <a:t>Facilitates risk taking, develops resilience.</a:t>
            </a:r>
          </a:p>
          <a:p>
            <a:r>
              <a:rPr lang="en-GB" sz="2000" dirty="0">
                <a:latin typeface="Calibri"/>
                <a:ea typeface="+mn-lt"/>
                <a:cs typeface="+mn-lt"/>
              </a:rPr>
              <a:t>Develops a sense of awareness (Close, 2012).</a:t>
            </a:r>
          </a:p>
          <a:p>
            <a:r>
              <a:rPr lang="en-GB" sz="2000" b="1" dirty="0">
                <a:latin typeface="Calibri"/>
                <a:ea typeface="+mn-lt"/>
                <a:cs typeface="+mn-lt"/>
              </a:rPr>
              <a:t>Physical benefits include:</a:t>
            </a:r>
          </a:p>
          <a:p>
            <a:r>
              <a:rPr lang="en-GB" sz="2000" dirty="0">
                <a:latin typeface="Calibri"/>
                <a:ea typeface="+mn-lt"/>
                <a:cs typeface="+mn-lt"/>
              </a:rPr>
              <a:t>Develops gross and fine motor skills.</a:t>
            </a:r>
          </a:p>
          <a:p>
            <a:r>
              <a:rPr lang="en-GB" sz="2000" dirty="0">
                <a:latin typeface="Calibri"/>
                <a:ea typeface="+mn-lt"/>
                <a:cs typeface="+mn-lt"/>
              </a:rPr>
              <a:t>Improvements in strength and stamina (Murray and O’Brien, 2006).</a:t>
            </a:r>
          </a:p>
          <a:p>
            <a:r>
              <a:rPr lang="en-GB" sz="2000" dirty="0">
                <a:latin typeface="Calibri"/>
                <a:ea typeface="+mn-lt"/>
                <a:cs typeface="+mn-lt"/>
              </a:rPr>
              <a:t>Long-term health benefits from increased bodily movements (Aronsson, et al., 2015).</a:t>
            </a:r>
          </a:p>
        </p:txBody>
      </p:sp>
      <p:pic>
        <p:nvPicPr>
          <p:cNvPr id="4" name="Picture 4" descr="A field of grass&#10;&#10;Description generated with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761787"/>
            <a:ext cx="4261337" cy="4084973"/>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588289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Wellbeing benefits.</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5331182"/>
          </a:xfrm>
        </p:spPr>
        <p:txBody>
          <a:bodyPr vert="horz" lIns="91440" tIns="45720" rIns="91440" bIns="45720" rtlCol="0" anchor="t">
            <a:noAutofit/>
          </a:bodyPr>
          <a:lstStyle/>
          <a:p>
            <a:r>
              <a:rPr lang="en-GB" sz="2000" b="1">
                <a:latin typeface="Calibri"/>
                <a:ea typeface="+mn-lt"/>
                <a:cs typeface="+mn-lt"/>
              </a:rPr>
              <a:t>Emotional benefits include:</a:t>
            </a:r>
          </a:p>
          <a:p>
            <a:r>
              <a:rPr lang="en-GB" sz="2000">
                <a:latin typeface="Calibri"/>
                <a:ea typeface="+mn-lt"/>
                <a:cs typeface="+mn-lt"/>
              </a:rPr>
              <a:t>Stress and anxiety diminishes. </a:t>
            </a:r>
          </a:p>
          <a:p>
            <a:r>
              <a:rPr lang="en-GB" sz="2000">
                <a:latin typeface="Calibri"/>
                <a:ea typeface="+mn-lt"/>
                <a:cs typeface="+mn-lt"/>
              </a:rPr>
              <a:t>Induces feelings of calm and relaxation (Bento and Dias, 2016).</a:t>
            </a:r>
          </a:p>
          <a:p>
            <a:r>
              <a:rPr lang="en-GB" sz="2000">
                <a:latin typeface="Calibri"/>
                <a:ea typeface="+mn-lt"/>
                <a:cs typeface="+mn-lt"/>
              </a:rPr>
              <a:t>Develops emotional intelligence.</a:t>
            </a:r>
          </a:p>
          <a:p>
            <a:r>
              <a:rPr lang="en-GB" sz="2000">
                <a:latin typeface="Calibri"/>
                <a:ea typeface="+mn-lt"/>
                <a:cs typeface="+mn-lt"/>
              </a:rPr>
              <a:t>Fosters feelings of enjoyment in life (Grigg and Lewis, 2016).</a:t>
            </a:r>
          </a:p>
          <a:p>
            <a:r>
              <a:rPr lang="en-GB" sz="2000" b="1">
                <a:latin typeface="Calibri"/>
                <a:ea typeface="+mn-lt"/>
                <a:cs typeface="+mn-lt"/>
              </a:rPr>
              <a:t>Cognitive benefits include:</a:t>
            </a:r>
          </a:p>
          <a:p>
            <a:r>
              <a:rPr lang="en-GB" sz="2000">
                <a:latin typeface="Calibri"/>
                <a:ea typeface="+mn-lt"/>
                <a:cs typeface="+mn-lt"/>
              </a:rPr>
              <a:t>Increases cognitive competence (Beckley, 2012).</a:t>
            </a:r>
          </a:p>
          <a:p>
            <a:r>
              <a:rPr lang="en-GB" sz="2000">
                <a:latin typeface="Calibri"/>
                <a:ea typeface="+mn-lt"/>
                <a:cs typeface="+mn-lt"/>
              </a:rPr>
              <a:t>Sensory experiences improve language development (Murray and O’Brien, 2006).</a:t>
            </a:r>
          </a:p>
          <a:p>
            <a:r>
              <a:rPr lang="en-GB" sz="2000">
                <a:latin typeface="Calibri"/>
                <a:ea typeface="+mn-lt"/>
                <a:cs typeface="+mn-lt"/>
              </a:rPr>
              <a:t>Boosts knowledge, aids critical and creative thinking.</a:t>
            </a:r>
          </a:p>
          <a:p>
            <a:r>
              <a:rPr lang="en-GB" sz="2000">
                <a:latin typeface="Calibri"/>
                <a:ea typeface="+mn-lt"/>
                <a:cs typeface="+mn-lt"/>
              </a:rPr>
              <a:t>Aids long term memory retention (Grigg and Lewis, 2016).</a:t>
            </a:r>
          </a:p>
          <a:p>
            <a:r>
              <a:rPr lang="en-GB" sz="2000">
                <a:latin typeface="Calibri"/>
                <a:ea typeface="+mn-lt"/>
                <a:cs typeface="+mn-lt"/>
              </a:rPr>
              <a:t>Decreases learning interference.</a:t>
            </a:r>
          </a:p>
          <a:p>
            <a:r>
              <a:rPr lang="en-GB" sz="2000">
                <a:latin typeface="Calibri"/>
                <a:ea typeface="+mn-lt"/>
                <a:cs typeface="+mn-lt"/>
              </a:rPr>
              <a:t>Supports the use of nonverbal and verbal communication (Burriss and Burriss, 2011).</a:t>
            </a:r>
          </a:p>
        </p:txBody>
      </p:sp>
      <p:pic>
        <p:nvPicPr>
          <p:cNvPr id="4" name="Picture 4" descr="A field of grass&#10;&#10;Description generated with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761787"/>
            <a:ext cx="4261337" cy="4084973"/>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993245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136071"/>
            <a:ext cx="11555504" cy="875169"/>
          </a:xfrm>
        </p:spPr>
        <p:txBody>
          <a:bodyPr>
            <a:normAutofit/>
          </a:bodyPr>
          <a:lstStyle/>
          <a:p>
            <a:r>
              <a:rPr lang="en-GB">
                <a:cs typeface="Calibri Light"/>
              </a:rPr>
              <a:t>Pedagogical links.</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3614" y="1241090"/>
            <a:ext cx="7368477" cy="5214744"/>
          </a:xfrm>
        </p:spPr>
        <p:txBody>
          <a:bodyPr vert="horz" lIns="91440" tIns="45720" rIns="91440" bIns="45720" rtlCol="0" anchor="t">
            <a:noAutofit/>
          </a:bodyPr>
          <a:lstStyle/>
          <a:p>
            <a:pPr marL="0" indent="0">
              <a:buNone/>
            </a:pPr>
            <a:r>
              <a:rPr lang="en-GB" sz="1800" b="1" u="sng" dirty="0">
                <a:latin typeface="Calibri"/>
                <a:ea typeface="+mn-lt"/>
                <a:cs typeface="+mn-lt"/>
              </a:rPr>
              <a:t>Friedrich Froebel (1782-1852)</a:t>
            </a:r>
          </a:p>
          <a:p>
            <a:r>
              <a:rPr lang="en-GB" sz="1800" dirty="0">
                <a:latin typeface="Calibri"/>
                <a:ea typeface="+mn-lt"/>
                <a:cs typeface="+mn-lt"/>
              </a:rPr>
              <a:t>Pioneered kindergartens as an environment where children could learn and develop.</a:t>
            </a:r>
            <a:endParaRPr lang="en-GB" sz="1800" b="1" dirty="0">
              <a:latin typeface="Calibri"/>
              <a:ea typeface="+mn-lt"/>
              <a:cs typeface="+mn-lt"/>
            </a:endParaRPr>
          </a:p>
          <a:p>
            <a:r>
              <a:rPr lang="en-GB" sz="1800" dirty="0">
                <a:latin typeface="Calibri"/>
                <a:ea typeface="+mn-lt"/>
                <a:cs typeface="+mn-lt"/>
              </a:rPr>
              <a:t>Believed an education should be child-centred (Doyle and Milchem, 2012).</a:t>
            </a:r>
          </a:p>
          <a:p>
            <a:pPr marL="0" indent="0">
              <a:buNone/>
            </a:pPr>
            <a:r>
              <a:rPr lang="en-GB" sz="1800" b="1" u="sng" dirty="0">
                <a:latin typeface="Calibri"/>
                <a:ea typeface="+mn-lt"/>
                <a:cs typeface="+mn-lt"/>
              </a:rPr>
              <a:t>John Dewey (1859-1952)</a:t>
            </a:r>
          </a:p>
          <a:p>
            <a:r>
              <a:rPr lang="en-GB" sz="1800" dirty="0">
                <a:latin typeface="Calibri"/>
                <a:ea typeface="+mn-lt"/>
                <a:cs typeface="+mn-lt"/>
              </a:rPr>
              <a:t>Child-centred approach to learning.</a:t>
            </a:r>
          </a:p>
          <a:p>
            <a:r>
              <a:rPr lang="en-GB" sz="1800" dirty="0">
                <a:latin typeface="Calibri"/>
                <a:ea typeface="+mn-lt"/>
                <a:cs typeface="+mn-lt"/>
              </a:rPr>
              <a:t>Advocated for a curriculum where children engaged in activities according to their interests (Williams, 2017).</a:t>
            </a:r>
          </a:p>
          <a:p>
            <a:pPr marL="0" indent="0">
              <a:buNone/>
            </a:pPr>
            <a:r>
              <a:rPr lang="en-GB" sz="1800" b="1" u="sng" dirty="0">
                <a:latin typeface="Calibri"/>
                <a:ea typeface="+mn-lt"/>
                <a:cs typeface="+mn-lt"/>
              </a:rPr>
              <a:t>Maria Montessori</a:t>
            </a:r>
            <a:endParaRPr lang="en-GB" sz="1800" dirty="0">
              <a:latin typeface="Calibri"/>
              <a:ea typeface="+mn-lt"/>
              <a:cs typeface="+mn-lt"/>
            </a:endParaRPr>
          </a:p>
          <a:p>
            <a:r>
              <a:rPr lang="en-GB" sz="1800" dirty="0">
                <a:latin typeface="Calibri"/>
                <a:ea typeface="+mn-lt"/>
                <a:cs typeface="+mn-lt"/>
              </a:rPr>
              <a:t>Viewed education from a dual perspective, linking indoors with outdoors.</a:t>
            </a:r>
          </a:p>
          <a:p>
            <a:r>
              <a:rPr lang="en-GB" sz="1800" dirty="0">
                <a:latin typeface="Calibri"/>
                <a:ea typeface="+mn-lt"/>
                <a:cs typeface="+mn-lt"/>
              </a:rPr>
              <a:t>Children learn through experiences (Austin et al., 2001).</a:t>
            </a:r>
          </a:p>
          <a:p>
            <a:pPr marL="0" indent="0">
              <a:buNone/>
            </a:pPr>
            <a:r>
              <a:rPr lang="en-GB" sz="1800" b="1" u="sng" dirty="0">
                <a:latin typeface="Calibri"/>
                <a:ea typeface="+mn-lt"/>
                <a:cs typeface="+mn-lt"/>
              </a:rPr>
              <a:t>Foundation Phase in Wales</a:t>
            </a:r>
          </a:p>
          <a:p>
            <a:r>
              <a:rPr lang="en-GB" sz="1800" dirty="0">
                <a:latin typeface="Calibri"/>
                <a:ea typeface="+mn-lt"/>
                <a:cs typeface="+mn-lt"/>
              </a:rPr>
              <a:t>Endorses the principles of the above theorists in its teaching and learning pedagogies (Welsh Government, 2008).</a:t>
            </a:r>
          </a:p>
          <a:p>
            <a:r>
              <a:rPr lang="en-GB" sz="1800" dirty="0">
                <a:latin typeface="Calibri"/>
                <a:ea typeface="+mn-lt"/>
                <a:cs typeface="+mn-lt"/>
              </a:rPr>
              <a:t>Links to all seven areas of learning (Welsh Government, 2015).</a:t>
            </a:r>
          </a:p>
        </p:txBody>
      </p:sp>
      <p:pic>
        <p:nvPicPr>
          <p:cNvPr id="4" name="Picture 4" descr="A field of grass&#10;&#10;Description generated with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909598" y="1801362"/>
            <a:ext cx="4084895" cy="3915833"/>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4242918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8155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BAE14BF-DAAC-40A5-8F2C-8D71D7CE2488}"/>
              </a:ext>
            </a:extLst>
          </p:cNvPr>
          <p:cNvSpPr txBox="1"/>
          <p:nvPr/>
        </p:nvSpPr>
        <p:spPr>
          <a:xfrm>
            <a:off x="640080" y="2074363"/>
            <a:ext cx="2847604" cy="2709275"/>
          </a:xfrm>
          <a:prstGeom prst="ellipse">
            <a:avLst/>
          </a:prstGeom>
          <a:solidFill>
            <a:srgbClr val="262626"/>
          </a:solidFill>
          <a:ln w="174625" cmpd="thinThick">
            <a:solidFill>
              <a:srgbClr val="262626"/>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600">
                <a:solidFill>
                  <a:srgbClr val="FFFFFF"/>
                </a:solidFill>
                <a:latin typeface="+mj-lt"/>
                <a:ea typeface="+mj-ea"/>
                <a:cs typeface="+mj-cs"/>
              </a:rPr>
              <a:t>Research methodology.</a:t>
            </a:r>
            <a:endParaRPr lang="en-US" sz="2600" kern="1200">
              <a:solidFill>
                <a:srgbClr val="FFFFFF"/>
              </a:solidFill>
              <a:latin typeface="+mj-lt"/>
              <a:ea typeface="+mj-ea"/>
              <a:cs typeface="+mj-cs"/>
            </a:endParaRPr>
          </a:p>
        </p:txBody>
      </p:sp>
      <p:pic>
        <p:nvPicPr>
          <p:cNvPr id="3" name="Picture 3" descr="A picture containing person, boy, outdoor, child&#10;&#10;Description generated with very high confidence">
            <a:extLst>
              <a:ext uri="{FF2B5EF4-FFF2-40B4-BE49-F238E27FC236}">
                <a16:creationId xmlns:a16="http://schemas.microsoft.com/office/drawing/2014/main" id="{0AD1C0EF-DF80-4026-B234-71379E463CD9}"/>
              </a:ext>
            </a:extLst>
          </p:cNvPr>
          <p:cNvPicPr>
            <a:picLocks noChangeAspect="1"/>
          </p:cNvPicPr>
          <p:nvPr/>
        </p:nvPicPr>
        <p:blipFill>
          <a:blip r:embed="rId2"/>
          <a:stretch>
            <a:fillRect/>
          </a:stretch>
        </p:blipFill>
        <p:spPr>
          <a:xfrm>
            <a:off x="4038600" y="1037229"/>
            <a:ext cx="7188199" cy="4780152"/>
          </a:xfrm>
          <a:prstGeom prst="rect">
            <a:avLst/>
          </a:prstGeom>
        </p:spPr>
      </p:pic>
    </p:spTree>
    <p:extLst>
      <p:ext uri="{BB962C8B-B14F-4D97-AF65-F5344CB8AC3E}">
        <p14:creationId xmlns:p14="http://schemas.microsoft.com/office/powerpoint/2010/main" val="33141992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ea typeface="+mj-lt"/>
                <a:cs typeface="+mj-lt"/>
              </a:rPr>
              <a:t>Interpretivism.</a:t>
            </a:r>
            <a:endParaRPr lang="en-US">
              <a:ea typeface="+mj-lt"/>
              <a:cs typeface="+mj-lt"/>
            </a:endParaRP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4870883"/>
          </a:xfrm>
        </p:spPr>
        <p:txBody>
          <a:bodyPr vert="horz" lIns="91440" tIns="45720" rIns="91440" bIns="45720" rtlCol="0" anchor="t">
            <a:noAutofit/>
          </a:bodyPr>
          <a:lstStyle/>
          <a:p>
            <a:r>
              <a:rPr lang="en-GB" sz="1800" dirty="0">
                <a:latin typeface="Calibri"/>
                <a:ea typeface="+mn-lt"/>
                <a:cs typeface="+mn-lt"/>
              </a:rPr>
              <a:t>Philosophy is the basis for all research as it links the way knowledge is viewed and used in research methods (Albon and Mukherji, 2018).</a:t>
            </a:r>
          </a:p>
          <a:p>
            <a:r>
              <a:rPr lang="en-GB" sz="1800" dirty="0">
                <a:latin typeface="Calibri"/>
                <a:ea typeface="+mn-lt"/>
                <a:cs typeface="+mn-lt"/>
              </a:rPr>
              <a:t>Social justice is central to critical research (Roberts-Holmes, 2018).</a:t>
            </a:r>
            <a:endParaRPr lang="en-US" sz="1800" dirty="0">
              <a:ea typeface="+mn-lt"/>
              <a:cs typeface="+mn-lt"/>
            </a:endParaRPr>
          </a:p>
          <a:p>
            <a:r>
              <a:rPr lang="en-GB" sz="1800" dirty="0">
                <a:latin typeface="Calibri"/>
                <a:ea typeface="+mn-lt"/>
                <a:cs typeface="+mn-lt"/>
              </a:rPr>
              <a:t>Critical research is also interpretive, adopting a qualitative approach (Maroun, 2012).</a:t>
            </a:r>
            <a:endParaRPr lang="en-US" sz="1800" dirty="0">
              <a:ea typeface="+mn-lt"/>
              <a:cs typeface="+mn-lt"/>
            </a:endParaRPr>
          </a:p>
          <a:p>
            <a:r>
              <a:rPr lang="en-GB" sz="1800" dirty="0">
                <a:latin typeface="Calibri"/>
                <a:ea typeface="+mn-lt"/>
                <a:cs typeface="+mn-lt"/>
              </a:rPr>
              <a:t>Interpretive research is carried out in a naturalistic setting using interaction (Bartlett and Burton, 2012).</a:t>
            </a:r>
          </a:p>
          <a:p>
            <a:r>
              <a:rPr lang="en-GB" sz="1800" dirty="0">
                <a:latin typeface="Calibri"/>
                <a:ea typeface="+mn-lt"/>
                <a:cs typeface="+mn-lt"/>
              </a:rPr>
              <a:t>Interpretivism adopts a qualitative approach, focusing on words (Albon and Mukherji, 2018).</a:t>
            </a:r>
            <a:endParaRPr lang="en-US" sz="1800" dirty="0">
              <a:ea typeface="+mn-lt"/>
              <a:cs typeface="+mn-lt"/>
            </a:endParaRPr>
          </a:p>
          <a:p>
            <a:r>
              <a:rPr lang="en-GB" sz="1800" dirty="0">
                <a:latin typeface="Calibri"/>
                <a:ea typeface="+mn-lt"/>
                <a:cs typeface="+mn-lt"/>
              </a:rPr>
              <a:t>Adopting an interpretivist approach is subjective as every individual perceives the world differently in contrasting contexts (Khan, 2014).</a:t>
            </a:r>
          </a:p>
          <a:p>
            <a:r>
              <a:rPr lang="en-GB" sz="1800" dirty="0">
                <a:ea typeface="+mn-lt"/>
                <a:cs typeface="+mn-lt"/>
              </a:rPr>
              <a:t>According to Roberts-Holmes (2018), an interpretivist may also adopt a mixed method triangulation, utilising qualitative and quantitative research methods. </a:t>
            </a:r>
            <a:endParaRPr lang="en-US" sz="1800">
              <a:ea typeface="+mn-lt"/>
              <a:cs typeface="+mn-lt"/>
            </a:endParaRPr>
          </a:p>
        </p:txBody>
      </p:sp>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4" name="Picture 3" descr="A picture containing person, boy, outdoor, child&#10;&#10;Description generated with very high confidence">
            <a:extLst>
              <a:ext uri="{FF2B5EF4-FFF2-40B4-BE49-F238E27FC236}">
                <a16:creationId xmlns:a16="http://schemas.microsoft.com/office/drawing/2014/main" id="{9ACFA06A-BF96-3B44-9D6A-B932C92B4270}"/>
              </a:ext>
            </a:extLst>
          </p:cNvPr>
          <p:cNvPicPr>
            <a:picLocks noChangeAspect="1"/>
          </p:cNvPicPr>
          <p:nvPr/>
        </p:nvPicPr>
        <p:blipFill rotWithShape="1">
          <a:blip r:embed="rId2"/>
          <a:srcRect l="9754" r="24876" b="-1"/>
          <a:stretch/>
        </p:blipFill>
        <p:spPr>
          <a:xfrm>
            <a:off x="7712555" y="1738409"/>
            <a:ext cx="4261337" cy="3535885"/>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6142264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ea typeface="+mj-lt"/>
                <a:cs typeface="+mj-lt"/>
              </a:rPr>
              <a:t>Qualitative research.</a:t>
            </a:r>
            <a:endParaRPr lang="en-US">
              <a:ea typeface="+mj-lt"/>
              <a:cs typeface="+mj-lt"/>
            </a:endParaRP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440550"/>
            <a:ext cx="6989077" cy="4413684"/>
          </a:xfrm>
        </p:spPr>
        <p:txBody>
          <a:bodyPr vert="horz" lIns="91440" tIns="45720" rIns="91440" bIns="45720" rtlCol="0" anchor="t">
            <a:noAutofit/>
          </a:bodyPr>
          <a:lstStyle/>
          <a:p>
            <a:endParaRPr lang="en-GB" sz="1800">
              <a:latin typeface="Calibri"/>
              <a:ea typeface="+mn-lt"/>
              <a:cs typeface="+mn-lt"/>
            </a:endParaRPr>
          </a:p>
          <a:p>
            <a:r>
              <a:rPr lang="en-GB" sz="1800" dirty="0">
                <a:latin typeface="Calibri"/>
                <a:ea typeface="+mn-lt"/>
                <a:cs typeface="+mn-lt"/>
              </a:rPr>
              <a:t>Gathers in-depth information from a small population.</a:t>
            </a:r>
            <a:endParaRPr lang="en-GB" dirty="0"/>
          </a:p>
          <a:p>
            <a:r>
              <a:rPr lang="en-GB" sz="1800" dirty="0">
                <a:latin typeface="Calibri"/>
                <a:ea typeface="+mn-lt"/>
                <a:cs typeface="+mn-lt"/>
              </a:rPr>
              <a:t>Can focus on words or images (Denscombe, 2010).</a:t>
            </a:r>
          </a:p>
          <a:p>
            <a:r>
              <a:rPr lang="en-GB" sz="1800" dirty="0">
                <a:latin typeface="Calibri"/>
                <a:ea typeface="+mn-lt"/>
                <a:cs typeface="+mn-lt"/>
              </a:rPr>
              <a:t>Occurs in a naturalistic setting.</a:t>
            </a:r>
          </a:p>
          <a:p>
            <a:r>
              <a:rPr lang="en-GB" sz="1800" dirty="0">
                <a:latin typeface="Calibri"/>
                <a:ea typeface="+mn-lt"/>
                <a:cs typeface="+mn-lt"/>
              </a:rPr>
              <a:t>Allows diversity of opinions.</a:t>
            </a:r>
          </a:p>
          <a:p>
            <a:r>
              <a:rPr lang="en-GB" sz="1800" dirty="0">
                <a:latin typeface="Calibri"/>
                <a:ea typeface="+mn-lt"/>
                <a:cs typeface="+mn-lt"/>
              </a:rPr>
              <a:t>Acknowledges reflexivity.</a:t>
            </a:r>
          </a:p>
          <a:p>
            <a:r>
              <a:rPr lang="en-GB" sz="1800" dirty="0">
                <a:latin typeface="Calibri"/>
                <a:ea typeface="+mn-lt"/>
                <a:cs typeface="+mn-lt"/>
              </a:rPr>
              <a:t>Involves ethnographic research (Albon and Mukherji, 2018).</a:t>
            </a:r>
          </a:p>
          <a:p>
            <a:r>
              <a:rPr lang="en-GB" sz="1800" dirty="0">
                <a:latin typeface="Calibri"/>
                <a:ea typeface="+mn-lt"/>
                <a:cs typeface="+mn-lt"/>
              </a:rPr>
              <a:t>Events are interpreted by everyone involved in the study to ensure validity.</a:t>
            </a:r>
          </a:p>
          <a:p>
            <a:r>
              <a:rPr lang="en-GB" sz="1800" dirty="0">
                <a:latin typeface="Calibri"/>
                <a:ea typeface="+mn-lt"/>
                <a:cs typeface="+mn-lt"/>
              </a:rPr>
              <a:t>Validity is dependent upon the experiences and voices of participants (Roberts-Holmes, 2018).</a:t>
            </a:r>
          </a:p>
          <a:p>
            <a:r>
              <a:rPr lang="en-GB" sz="1800" dirty="0">
                <a:latin typeface="Calibri"/>
                <a:ea typeface="+mn-lt"/>
                <a:cs typeface="+mn-lt"/>
              </a:rPr>
              <a:t>According to Woods (2006), a qualitative approach to research utilises grounded theory.</a:t>
            </a:r>
          </a:p>
          <a:p>
            <a:endParaRPr lang="en-US" sz="2000">
              <a:ea typeface="+mn-lt"/>
              <a:cs typeface="+mn-lt"/>
            </a:endParaRPr>
          </a:p>
        </p:txBody>
      </p:sp>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4" descr="A picture containing person, boy, outdoor, child&#10;&#10;Description generated with very high confidence">
            <a:extLst>
              <a:ext uri="{FF2B5EF4-FFF2-40B4-BE49-F238E27FC236}">
                <a16:creationId xmlns:a16="http://schemas.microsoft.com/office/drawing/2014/main" id="{82E7EDB5-E038-C84D-B93C-0BCF1DB858E1}"/>
              </a:ext>
            </a:extLst>
          </p:cNvPr>
          <p:cNvPicPr>
            <a:picLocks noChangeAspect="1"/>
          </p:cNvPicPr>
          <p:nvPr/>
        </p:nvPicPr>
        <p:blipFill rotWithShape="1">
          <a:blip r:embed="rId2"/>
          <a:srcRect l="9754" r="24876" b="-1"/>
          <a:stretch/>
        </p:blipFill>
        <p:spPr>
          <a:xfrm>
            <a:off x="7873919" y="1751549"/>
            <a:ext cx="3974467" cy="3746861"/>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958464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Ethnography.</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298986" y="1535861"/>
            <a:ext cx="6989077" cy="4381193"/>
          </a:xfrm>
        </p:spPr>
        <p:txBody>
          <a:bodyPr vert="horz" lIns="91440" tIns="45720" rIns="91440" bIns="45720" rtlCol="0" anchor="t">
            <a:noAutofit/>
          </a:bodyPr>
          <a:lstStyle/>
          <a:p>
            <a:r>
              <a:rPr lang="en-GB" sz="1800" dirty="0">
                <a:latin typeface="Calibri"/>
                <a:ea typeface="+mn-lt"/>
                <a:cs typeface="+mn-lt"/>
              </a:rPr>
              <a:t>A strategy employed by interpretivists for small research studies.</a:t>
            </a:r>
          </a:p>
          <a:p>
            <a:r>
              <a:rPr lang="en-GB" sz="1800" dirty="0">
                <a:latin typeface="Calibri"/>
                <a:ea typeface="+mn-lt"/>
                <a:cs typeface="+mn-lt"/>
              </a:rPr>
              <a:t>Characterised by descriptive accounts of the participants activities.</a:t>
            </a:r>
          </a:p>
          <a:p>
            <a:r>
              <a:rPr lang="en-GB" sz="1800" dirty="0">
                <a:latin typeface="Calibri"/>
                <a:ea typeface="+mn-lt"/>
                <a:cs typeface="+mn-lt"/>
              </a:rPr>
              <a:t>Focuses on small groups and selected institutions.</a:t>
            </a:r>
          </a:p>
          <a:p>
            <a:r>
              <a:rPr lang="en-GB" sz="1800" dirty="0">
                <a:latin typeface="Calibri"/>
                <a:ea typeface="+mn-lt"/>
                <a:cs typeface="+mn-lt"/>
              </a:rPr>
              <a:t>Considers the impact of culture on individuals' values and behaviours.</a:t>
            </a:r>
          </a:p>
          <a:p>
            <a:r>
              <a:rPr lang="en-GB" sz="1800" dirty="0">
                <a:latin typeface="Calibri"/>
                <a:ea typeface="+mn-lt"/>
                <a:cs typeface="+mn-lt"/>
              </a:rPr>
              <a:t>Data collected using interpretive methods in a naturalistic setting (Bartlett and Burton, 2012).</a:t>
            </a:r>
          </a:p>
          <a:p>
            <a:r>
              <a:rPr lang="en-GB" sz="1800" dirty="0">
                <a:latin typeface="Calibri"/>
                <a:ea typeface="+mn-lt"/>
                <a:cs typeface="+mn-lt"/>
              </a:rPr>
              <a:t>Provides a deep, meaningful appreciation of the people involved in the study. </a:t>
            </a:r>
          </a:p>
          <a:p>
            <a:r>
              <a:rPr lang="en-GB" sz="1800" dirty="0">
                <a:latin typeface="Calibri"/>
                <a:ea typeface="+mn-lt"/>
                <a:cs typeface="+mn-lt"/>
              </a:rPr>
              <a:t>Limitation would be that the researcher would need to have had long term previous interaction with the group, to observe and experience developments and the impact of culture (Bartlett and Burton, 2009).</a:t>
            </a:r>
          </a:p>
          <a:p>
            <a:r>
              <a:rPr lang="en-GB" sz="1800" dirty="0">
                <a:latin typeface="Calibri"/>
                <a:ea typeface="+mn-lt"/>
                <a:cs typeface="+mn-lt"/>
              </a:rPr>
              <a:t>Often referred to as a deductive approach to research (Roberts-Holmes, 2018). </a:t>
            </a:r>
          </a:p>
        </p:txBody>
      </p:sp>
      <p:pic>
        <p:nvPicPr>
          <p:cNvPr id="4" name="Picture 4" descr="A picture containing person, boy, outdoor, child&#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850162"/>
            <a:ext cx="4261337" cy="3397237"/>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786962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Grounded theory.</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3412" y="1708453"/>
            <a:ext cx="6998041" cy="4369404"/>
          </a:xfrm>
        </p:spPr>
        <p:txBody>
          <a:bodyPr vert="horz" lIns="91440" tIns="45720" rIns="91440" bIns="45720" rtlCol="0" anchor="t">
            <a:noAutofit/>
          </a:bodyPr>
          <a:lstStyle/>
          <a:p>
            <a:r>
              <a:rPr lang="en-GB" sz="1800" dirty="0">
                <a:latin typeface="Calibri"/>
                <a:ea typeface="+mn-lt"/>
                <a:cs typeface="+mn-lt"/>
              </a:rPr>
              <a:t>Grounded theory is a method of research used to uncover behaviour and social relationships in groups of people.</a:t>
            </a:r>
            <a:endParaRPr lang="en-US" sz="1800" dirty="0">
              <a:ea typeface="+mn-lt"/>
              <a:cs typeface="+mn-lt"/>
            </a:endParaRPr>
          </a:p>
          <a:p>
            <a:r>
              <a:rPr lang="en-GB" sz="1800" dirty="0">
                <a:latin typeface="Calibri"/>
                <a:ea typeface="+mn-lt"/>
                <a:cs typeface="+mn-lt"/>
              </a:rPr>
              <a:t>Data is collected informally in grounded theory using observations, focus groups and interviews (Bartlett and Burton, 2012).</a:t>
            </a:r>
          </a:p>
          <a:p>
            <a:r>
              <a:rPr lang="en-GB" sz="1800" dirty="0">
                <a:latin typeface="Calibri"/>
                <a:ea typeface="+mn-lt"/>
                <a:cs typeface="+mn-lt"/>
              </a:rPr>
              <a:t>Grounded theory does not disprove or prove hypothesis.</a:t>
            </a:r>
          </a:p>
          <a:p>
            <a:r>
              <a:rPr lang="en-GB" sz="1800" dirty="0">
                <a:latin typeface="Calibri"/>
                <a:ea typeface="+mn-lt"/>
                <a:cs typeface="+mn-lt"/>
              </a:rPr>
              <a:t>Data is collected after research initiation (Bartlett and Burton, 2009).</a:t>
            </a:r>
          </a:p>
          <a:p>
            <a:r>
              <a:rPr lang="en-GB" sz="1800" dirty="0">
                <a:latin typeface="Calibri"/>
                <a:ea typeface="+mn-lt"/>
                <a:cs typeface="+mn-lt"/>
              </a:rPr>
              <a:t>Grounded theory is a method of research which is used to generate a theory which has been ‘grounded’ by the collection and analysis of data using coding (Mitchell and Noble, 2016).</a:t>
            </a:r>
          </a:p>
          <a:p>
            <a:r>
              <a:rPr lang="en-GB" sz="1800" dirty="0">
                <a:latin typeface="Calibri"/>
                <a:ea typeface="+mn-lt"/>
                <a:cs typeface="+mn-lt"/>
              </a:rPr>
              <a:t>Analysis of participants’ words provides segments which are meaningful for coding (Barbour, 2014).</a:t>
            </a:r>
          </a:p>
          <a:p>
            <a:r>
              <a:rPr lang="en-GB" sz="1800" dirty="0">
                <a:latin typeface="Calibri"/>
                <a:ea typeface="+mn-lt"/>
                <a:cs typeface="+mn-lt"/>
              </a:rPr>
              <a:t>Often referred to as an inductive approach to research (Roberts-Holmes, 2018).</a:t>
            </a:r>
          </a:p>
        </p:txBody>
      </p:sp>
      <p:pic>
        <p:nvPicPr>
          <p:cNvPr id="4" name="Picture 4" descr="A picture containing person, boy, outdoor, child&#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2002562"/>
            <a:ext cx="4261337" cy="3477919"/>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9697220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Triangulation.</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5259697"/>
          </a:xfrm>
        </p:spPr>
        <p:txBody>
          <a:bodyPr vert="horz" lIns="91440" tIns="45720" rIns="91440" bIns="45720" rtlCol="0" anchor="t">
            <a:noAutofit/>
          </a:bodyPr>
          <a:lstStyle/>
          <a:p>
            <a:r>
              <a:rPr lang="en-GB" sz="1800" dirty="0">
                <a:latin typeface="Calibri"/>
                <a:ea typeface="+mn-lt"/>
                <a:cs typeface="+mn-lt"/>
              </a:rPr>
              <a:t>According to Roberts-Holmes (2018), triangulation is a practice which combines and compares sources of evidence to achieve an improved understanding of the topic.</a:t>
            </a:r>
          </a:p>
          <a:p>
            <a:r>
              <a:rPr lang="en-GB" sz="1800" dirty="0">
                <a:latin typeface="Calibri"/>
                <a:ea typeface="+mn-lt"/>
                <a:cs typeface="+mn-lt"/>
              </a:rPr>
              <a:t>According to Bartlett and Burton (2018), researchers use it as a means of increasing the validity of their work, by cross checking their research findings with other sources of reference.</a:t>
            </a:r>
          </a:p>
          <a:p>
            <a:r>
              <a:rPr lang="en-GB" sz="1800" dirty="0">
                <a:latin typeface="Calibri"/>
                <a:ea typeface="+mn-lt"/>
                <a:cs typeface="+mn-lt"/>
              </a:rPr>
              <a:t>Researchers often employ a triangulation methodology to their work which utilises both grounded and ethnographic approaches:</a:t>
            </a:r>
          </a:p>
          <a:p>
            <a:pPr>
              <a:buFont typeface="Wingdings" pitchFamily="2" charset="2"/>
              <a:buChar char="Ø"/>
            </a:pPr>
            <a:r>
              <a:rPr lang="en-GB" sz="1800" dirty="0">
                <a:latin typeface="Calibri"/>
                <a:ea typeface="+mn-lt"/>
                <a:cs typeface="+mn-lt"/>
              </a:rPr>
              <a:t>A grounded approach will allow the topic theme to be induced from analysis of the data.</a:t>
            </a:r>
          </a:p>
          <a:p>
            <a:pPr>
              <a:buFont typeface="Wingdings" pitchFamily="2" charset="2"/>
              <a:buChar char="Ø"/>
            </a:pPr>
            <a:r>
              <a:rPr lang="en-GB" sz="1800" dirty="0">
                <a:latin typeface="Calibri"/>
                <a:ea typeface="+mn-lt"/>
                <a:cs typeface="+mn-lt"/>
              </a:rPr>
              <a:t>An ethnographic approach will deduce the theme from research literature.</a:t>
            </a:r>
          </a:p>
        </p:txBody>
      </p:sp>
      <p:pic>
        <p:nvPicPr>
          <p:cNvPr id="4" name="Picture 4" descr="A group of people that are standing in the grass&#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679361" y="2010013"/>
            <a:ext cx="4261337" cy="3277106"/>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5" descr="A close up of text on a white background&#10;&#10;Description generated with very high confidence">
            <a:extLst>
              <a:ext uri="{FF2B5EF4-FFF2-40B4-BE49-F238E27FC236}">
                <a16:creationId xmlns:a16="http://schemas.microsoft.com/office/drawing/2014/main" id="{C6BCD1C7-2F54-4E29-8ADE-3DEAE1A13C02}"/>
              </a:ext>
            </a:extLst>
          </p:cNvPr>
          <p:cNvPicPr>
            <a:picLocks noChangeAspect="1"/>
          </p:cNvPicPr>
          <p:nvPr/>
        </p:nvPicPr>
        <p:blipFill rotWithShape="1">
          <a:blip r:embed="rId3"/>
          <a:srcRect b="24299"/>
          <a:stretch/>
        </p:blipFill>
        <p:spPr>
          <a:xfrm>
            <a:off x="457200" y="4972217"/>
            <a:ext cx="6840070" cy="1028993"/>
          </a:xfrm>
          <a:prstGeom prst="rect">
            <a:avLst/>
          </a:prstGeom>
        </p:spPr>
      </p:pic>
      <p:sp>
        <p:nvSpPr>
          <p:cNvPr id="7" name="TextBox 6">
            <a:extLst>
              <a:ext uri="{FF2B5EF4-FFF2-40B4-BE49-F238E27FC236}">
                <a16:creationId xmlns:a16="http://schemas.microsoft.com/office/drawing/2014/main" id="{C898E364-7CE0-4E88-B4D0-DAE5EA944F0A}"/>
              </a:ext>
            </a:extLst>
          </p:cNvPr>
          <p:cNvSpPr txBox="1"/>
          <p:nvPr/>
        </p:nvSpPr>
        <p:spPr>
          <a:xfrm>
            <a:off x="2628900" y="6196445"/>
            <a:ext cx="24314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(Roberts-Holmes, 2018)</a:t>
            </a:r>
          </a:p>
        </p:txBody>
      </p:sp>
    </p:spTree>
    <p:extLst>
      <p:ext uri="{BB962C8B-B14F-4D97-AF65-F5344CB8AC3E}">
        <p14:creationId xmlns:p14="http://schemas.microsoft.com/office/powerpoint/2010/main" val="17125961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C74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BAE14BF-DAAC-40A5-8F2C-8D71D7CE2488}"/>
              </a:ext>
            </a:extLst>
          </p:cNvPr>
          <p:cNvSpPr txBox="1"/>
          <p:nvPr/>
        </p:nvSpPr>
        <p:spPr>
          <a:xfrm>
            <a:off x="640080" y="2074363"/>
            <a:ext cx="2752354" cy="2709275"/>
          </a:xfrm>
          <a:prstGeom prst="ellipse">
            <a:avLst/>
          </a:prstGeom>
          <a:solidFill>
            <a:srgbClr val="262626"/>
          </a:solidFill>
          <a:ln w="174625" cmpd="thinThick">
            <a:solidFill>
              <a:srgbClr val="262626"/>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600" kern="1200">
                <a:solidFill>
                  <a:srgbClr val="FFFFFF"/>
                </a:solidFill>
                <a:latin typeface="+mj-lt"/>
                <a:ea typeface="+mj-ea"/>
                <a:cs typeface="+mj-cs"/>
              </a:rPr>
              <a:t>Ethics.</a:t>
            </a:r>
          </a:p>
        </p:txBody>
      </p:sp>
      <p:pic>
        <p:nvPicPr>
          <p:cNvPr id="3" name="Picture 3" descr="A person that is sitting in the grass&#10;&#10;Description generated with very high confidence">
            <a:extLst>
              <a:ext uri="{FF2B5EF4-FFF2-40B4-BE49-F238E27FC236}">
                <a16:creationId xmlns:a16="http://schemas.microsoft.com/office/drawing/2014/main" id="{115AA53E-A86B-4545-87D3-DAA2C8D6D84F}"/>
              </a:ext>
            </a:extLst>
          </p:cNvPr>
          <p:cNvPicPr>
            <a:picLocks noChangeAspect="1"/>
          </p:cNvPicPr>
          <p:nvPr/>
        </p:nvPicPr>
        <p:blipFill>
          <a:blip r:embed="rId2"/>
          <a:stretch>
            <a:fillRect/>
          </a:stretch>
        </p:blipFill>
        <p:spPr>
          <a:xfrm>
            <a:off x="4038600" y="1028244"/>
            <a:ext cx="7188199" cy="4798122"/>
          </a:xfrm>
          <a:prstGeom prst="rect">
            <a:avLst/>
          </a:prstGeom>
        </p:spPr>
      </p:pic>
    </p:spTree>
    <p:extLst>
      <p:ext uri="{BB962C8B-B14F-4D97-AF65-F5344CB8AC3E}">
        <p14:creationId xmlns:p14="http://schemas.microsoft.com/office/powerpoint/2010/main" val="24294816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Ethics.</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4870883"/>
          </a:xfrm>
        </p:spPr>
        <p:txBody>
          <a:bodyPr vert="horz" lIns="91440" tIns="45720" rIns="91440" bIns="45720" rtlCol="0" anchor="t">
            <a:noAutofit/>
          </a:bodyPr>
          <a:lstStyle/>
          <a:p>
            <a:r>
              <a:rPr lang="en-GB" sz="1800" dirty="0">
                <a:latin typeface="Calibri"/>
                <a:ea typeface="+mn-lt"/>
                <a:cs typeface="+mn-lt"/>
              </a:rPr>
              <a:t>Ethics can be defined as the moral principles and philosophy that establishes a research project (Aubrey et al., 2000).</a:t>
            </a:r>
          </a:p>
          <a:p>
            <a:r>
              <a:rPr lang="en-GB" sz="1800" dirty="0">
                <a:latin typeface="Calibri"/>
                <a:ea typeface="+mn-lt"/>
                <a:cs typeface="+mn-lt"/>
              </a:rPr>
              <a:t>According to Roberts-Holmes (2018), research can be harmful and beneficial. </a:t>
            </a:r>
          </a:p>
          <a:p>
            <a:r>
              <a:rPr lang="en-GB" sz="1800" dirty="0">
                <a:latin typeface="Calibri"/>
                <a:ea typeface="+mn-lt"/>
                <a:cs typeface="+mn-lt"/>
              </a:rPr>
              <a:t>According to BERA (2014), all research connected to education should be carried out with ethical respect for: academic freedom, democratic values, the person, the quality of educational research and knowledge.</a:t>
            </a:r>
          </a:p>
          <a:p>
            <a:r>
              <a:rPr lang="en-GB" sz="1800" dirty="0">
                <a:latin typeface="Calibri"/>
                <a:ea typeface="+mn-lt"/>
                <a:cs typeface="+mn-lt"/>
              </a:rPr>
              <a:t>An essential element of research is also trust, between the participant and researcher.</a:t>
            </a:r>
          </a:p>
          <a:p>
            <a:r>
              <a:rPr lang="en-GB" sz="1800" dirty="0">
                <a:latin typeface="Calibri"/>
                <a:ea typeface="+mn-lt"/>
                <a:cs typeface="+mn-lt"/>
              </a:rPr>
              <a:t>Researchers have responsibilities to: </a:t>
            </a:r>
          </a:p>
          <a:p>
            <a:r>
              <a:rPr lang="en-GB" sz="1800" dirty="0">
                <a:latin typeface="Calibri"/>
                <a:ea typeface="+mn-lt"/>
                <a:cs typeface="+mn-lt"/>
              </a:rPr>
              <a:t>Participants</a:t>
            </a:r>
          </a:p>
          <a:p>
            <a:r>
              <a:rPr lang="en-GB" sz="1800" dirty="0">
                <a:latin typeface="Calibri"/>
                <a:ea typeface="+mn-lt"/>
                <a:cs typeface="+mn-lt"/>
              </a:rPr>
              <a:t>Sponsors, stakeholders and clients in research</a:t>
            </a:r>
          </a:p>
          <a:p>
            <a:r>
              <a:rPr lang="en-GB" sz="1800" dirty="0">
                <a:latin typeface="Calibri"/>
                <a:ea typeface="+mn-lt"/>
                <a:cs typeface="+mn-lt"/>
              </a:rPr>
              <a:t>Educational researchers' wider community </a:t>
            </a:r>
          </a:p>
          <a:p>
            <a:r>
              <a:rPr lang="en-GB" sz="1800" dirty="0">
                <a:latin typeface="Calibri"/>
                <a:ea typeface="+mn-lt"/>
                <a:cs typeface="+mn-lt"/>
              </a:rPr>
              <a:t>Dissemination and publication</a:t>
            </a:r>
          </a:p>
          <a:p>
            <a:r>
              <a:rPr lang="en-GB" sz="1800" dirty="0">
                <a:latin typeface="Calibri"/>
                <a:ea typeface="+mn-lt"/>
                <a:cs typeface="+mn-lt"/>
              </a:rPr>
              <a:t>Researchers’ development and wellbeing. </a:t>
            </a:r>
          </a:p>
        </p:txBody>
      </p:sp>
      <p:pic>
        <p:nvPicPr>
          <p:cNvPr id="4" name="Picture 4" descr="A person that is sitting in the grass&#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814419"/>
            <a:ext cx="4261337" cy="4033499"/>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11421548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Ethics.</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4870883"/>
          </a:xfrm>
        </p:spPr>
        <p:txBody>
          <a:bodyPr vert="horz" lIns="91440" tIns="45720" rIns="91440" bIns="45720" rtlCol="0" anchor="t">
            <a:noAutofit/>
          </a:bodyPr>
          <a:lstStyle/>
          <a:p>
            <a:pPr marL="0" indent="0">
              <a:buNone/>
            </a:pPr>
            <a:r>
              <a:rPr lang="en-GB" sz="1800" b="1" dirty="0">
                <a:latin typeface="Calibri"/>
                <a:ea typeface="+mn-lt"/>
                <a:cs typeface="+mn-lt"/>
              </a:rPr>
              <a:t>Participant responsibilities include:</a:t>
            </a:r>
          </a:p>
          <a:p>
            <a:r>
              <a:rPr lang="en-GB" sz="1800" dirty="0">
                <a:latin typeface="Calibri"/>
                <a:ea typeface="+mn-lt"/>
                <a:cs typeface="+mn-lt"/>
              </a:rPr>
              <a:t>Ethics of respect - free from prejudice.</a:t>
            </a:r>
          </a:p>
          <a:p>
            <a:r>
              <a:rPr lang="en-GB" sz="1800" dirty="0">
                <a:latin typeface="Calibri"/>
                <a:ea typeface="+mn-lt"/>
                <a:cs typeface="+mn-lt"/>
              </a:rPr>
              <a:t>Consent – get written consent.</a:t>
            </a:r>
          </a:p>
          <a:p>
            <a:r>
              <a:rPr lang="en-GB" sz="1800" dirty="0">
                <a:latin typeface="Calibri"/>
                <a:ea typeface="+mn-lt"/>
                <a:cs typeface="+mn-lt"/>
              </a:rPr>
              <a:t>Transparency – be honest.</a:t>
            </a:r>
          </a:p>
          <a:p>
            <a:r>
              <a:rPr lang="en-GB" sz="1800" dirty="0">
                <a:latin typeface="Calibri"/>
                <a:ea typeface="+mn-lt"/>
                <a:cs typeface="+mn-lt"/>
              </a:rPr>
              <a:t>Right to withdraw – make participant aware of their rights to withdrawal.</a:t>
            </a:r>
          </a:p>
          <a:p>
            <a:r>
              <a:rPr lang="en-GB" sz="1800" dirty="0">
                <a:latin typeface="Calibri"/>
                <a:ea typeface="+mn-lt"/>
                <a:cs typeface="+mn-lt"/>
              </a:rPr>
              <a:t>Risk assessment - recognise potential risks and limit harm from participation.</a:t>
            </a:r>
          </a:p>
          <a:p>
            <a:r>
              <a:rPr lang="en-GB" sz="1800" dirty="0">
                <a:latin typeface="Calibri"/>
                <a:ea typeface="+mn-lt"/>
                <a:cs typeface="+mn-lt"/>
              </a:rPr>
              <a:t>Privacy and data storage – confidentiality, anonymity, Data Protection Act 1998, General Data Protection Regulation 2018, safe storage of data. </a:t>
            </a:r>
          </a:p>
          <a:p>
            <a:pPr marL="0" indent="0">
              <a:buNone/>
            </a:pPr>
            <a:r>
              <a:rPr lang="en-GB" sz="1800" b="1" dirty="0">
                <a:latin typeface="Calibri"/>
                <a:ea typeface="+mn-lt"/>
                <a:cs typeface="+mn-lt"/>
              </a:rPr>
              <a:t>Ethical limitations:</a:t>
            </a:r>
          </a:p>
          <a:p>
            <a:r>
              <a:rPr lang="en-GB" sz="1800" dirty="0">
                <a:latin typeface="Calibri"/>
                <a:ea typeface="+mn-lt"/>
                <a:cs typeface="+mn-lt"/>
              </a:rPr>
              <a:t>Participants may not fully understand the nature of the research.</a:t>
            </a:r>
          </a:p>
          <a:p>
            <a:r>
              <a:rPr lang="en-GB" sz="1800" dirty="0">
                <a:latin typeface="Calibri"/>
                <a:ea typeface="+mn-lt"/>
                <a:cs typeface="+mn-lt"/>
              </a:rPr>
              <a:t>Educational research will always encounter ethical dilemmas (Bartlett and Burton, 2012). </a:t>
            </a:r>
          </a:p>
        </p:txBody>
      </p:sp>
      <p:pic>
        <p:nvPicPr>
          <p:cNvPr id="4" name="Picture 4" descr="A person that is sitting in the grass&#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814419"/>
            <a:ext cx="4261337" cy="4033499"/>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34295903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Ethics.</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4870883"/>
          </a:xfrm>
        </p:spPr>
        <p:txBody>
          <a:bodyPr vert="horz" lIns="91440" tIns="45720" rIns="91440" bIns="45720" rtlCol="0" anchor="t">
            <a:noAutofit/>
          </a:bodyPr>
          <a:lstStyle/>
          <a:p>
            <a:pPr marL="0" indent="0">
              <a:buNone/>
            </a:pPr>
            <a:r>
              <a:rPr lang="en-GB" sz="1800" b="1" dirty="0">
                <a:latin typeface="Calibri"/>
                <a:ea typeface="+mn-lt"/>
                <a:cs typeface="+mn-lt"/>
              </a:rPr>
              <a:t>Ethical limitations when researching children include:</a:t>
            </a:r>
          </a:p>
          <a:p>
            <a:r>
              <a:rPr lang="en-GB" sz="1800" dirty="0">
                <a:latin typeface="Calibri"/>
                <a:ea typeface="+mn-lt"/>
                <a:cs typeface="+mn-lt"/>
              </a:rPr>
              <a:t>Research in accordance with United Nations Rights on the Convention of the Child (UNCRC).</a:t>
            </a:r>
          </a:p>
          <a:p>
            <a:r>
              <a:rPr lang="en-GB" sz="1800" dirty="0">
                <a:latin typeface="Calibri"/>
                <a:ea typeface="+mn-lt"/>
                <a:cs typeface="+mn-lt"/>
              </a:rPr>
              <a:t>Significance of UNCRC Article 12 – the right to be included in research whilst freely expressing their views and opinions.</a:t>
            </a:r>
          </a:p>
          <a:p>
            <a:r>
              <a:rPr lang="en-GB" sz="1800" dirty="0">
                <a:latin typeface="Calibri"/>
                <a:ea typeface="+mn-lt"/>
                <a:cs typeface="+mn-lt"/>
              </a:rPr>
              <a:t>Children and Families Act 2014 – legislative requirements to act upon the voices of children involved in research</a:t>
            </a:r>
          </a:p>
          <a:p>
            <a:r>
              <a:rPr lang="en-GB" sz="1800" dirty="0">
                <a:latin typeface="Calibri"/>
                <a:ea typeface="+mn-lt"/>
                <a:cs typeface="+mn-lt"/>
              </a:rPr>
              <a:t>Limits to anonymity and confidentially due to child protection issues – Child Protection Act – seek informed consent.</a:t>
            </a:r>
          </a:p>
          <a:p>
            <a:r>
              <a:rPr lang="en-GB" sz="1800" dirty="0">
                <a:latin typeface="Calibri"/>
                <a:ea typeface="+mn-lt"/>
                <a:cs typeface="+mn-lt"/>
              </a:rPr>
              <a:t>Relationship with child could affect reliability and quality of results - be impartial (Roberts–Holmes, 2018).</a:t>
            </a:r>
          </a:p>
          <a:p>
            <a:r>
              <a:rPr lang="en-GB" sz="1800" dirty="0">
                <a:latin typeface="Calibri"/>
                <a:ea typeface="+mn-lt"/>
                <a:cs typeface="+mn-lt"/>
              </a:rPr>
              <a:t>Avoid risks by performing an impact assessment (Roberts-Holmes, 2018).</a:t>
            </a:r>
          </a:p>
        </p:txBody>
      </p:sp>
      <p:pic>
        <p:nvPicPr>
          <p:cNvPr id="4" name="Picture 4" descr="A person that is sitting in the grass&#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814419"/>
            <a:ext cx="4261337" cy="4033499"/>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34869223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579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BAE14BF-DAAC-40A5-8F2C-8D71D7CE2488}"/>
              </a:ext>
            </a:extLst>
          </p:cNvPr>
          <p:cNvSpPr txBox="1"/>
          <p:nvPr/>
        </p:nvSpPr>
        <p:spPr>
          <a:xfrm>
            <a:off x="640080" y="2074363"/>
            <a:ext cx="2752354" cy="2709275"/>
          </a:xfrm>
          <a:prstGeom prst="ellipse">
            <a:avLst/>
          </a:prstGeom>
          <a:solidFill>
            <a:srgbClr val="262626"/>
          </a:solidFill>
          <a:ln w="174625" cmpd="thinThick">
            <a:solidFill>
              <a:srgbClr val="262626"/>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600" kern="1200">
                <a:solidFill>
                  <a:srgbClr val="FFFFFF"/>
                </a:solidFill>
                <a:latin typeface="+mj-lt"/>
                <a:ea typeface="+mj-ea"/>
                <a:cs typeface="+mj-cs"/>
              </a:rPr>
              <a:t>Research tools.</a:t>
            </a:r>
          </a:p>
        </p:txBody>
      </p:sp>
      <p:pic>
        <p:nvPicPr>
          <p:cNvPr id="3" name="Picture 3" descr="A group of people that are standing in the grass&#10;&#10;Description generated with very high confidence">
            <a:extLst>
              <a:ext uri="{FF2B5EF4-FFF2-40B4-BE49-F238E27FC236}">
                <a16:creationId xmlns:a16="http://schemas.microsoft.com/office/drawing/2014/main" id="{4BDF98F5-D9D1-469C-9D61-A0E753D1E4C4}"/>
              </a:ext>
            </a:extLst>
          </p:cNvPr>
          <p:cNvPicPr>
            <a:picLocks noChangeAspect="1"/>
          </p:cNvPicPr>
          <p:nvPr/>
        </p:nvPicPr>
        <p:blipFill>
          <a:blip r:embed="rId2"/>
          <a:stretch>
            <a:fillRect/>
          </a:stretch>
        </p:blipFill>
        <p:spPr>
          <a:xfrm>
            <a:off x="4038600" y="1540403"/>
            <a:ext cx="7188199" cy="3773804"/>
          </a:xfrm>
          <a:prstGeom prst="rect">
            <a:avLst/>
          </a:prstGeom>
        </p:spPr>
      </p:pic>
    </p:spTree>
    <p:extLst>
      <p:ext uri="{BB962C8B-B14F-4D97-AF65-F5344CB8AC3E}">
        <p14:creationId xmlns:p14="http://schemas.microsoft.com/office/powerpoint/2010/main" val="6712770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Participants.</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298986" y="1535861"/>
            <a:ext cx="6989077" cy="4381193"/>
          </a:xfrm>
        </p:spPr>
        <p:txBody>
          <a:bodyPr vert="horz" lIns="91440" tIns="45720" rIns="91440" bIns="45720" rtlCol="0" anchor="t">
            <a:noAutofit/>
          </a:bodyPr>
          <a:lstStyle/>
          <a:p>
            <a:pPr marL="0" indent="0">
              <a:buNone/>
            </a:pPr>
            <a:r>
              <a:rPr lang="en-GB" sz="1800" b="1" dirty="0">
                <a:latin typeface="Calibri"/>
                <a:ea typeface="+mn-lt"/>
                <a:cs typeface="+mn-lt"/>
              </a:rPr>
              <a:t>Headteacher.</a:t>
            </a:r>
            <a:endParaRPr lang="en-GB" sz="1800" dirty="0">
              <a:latin typeface="Calibri"/>
              <a:ea typeface="+mn-lt"/>
              <a:cs typeface="+mn-lt"/>
            </a:endParaRPr>
          </a:p>
          <a:p>
            <a:r>
              <a:rPr lang="en-GB" sz="1800" dirty="0">
                <a:latin typeface="Calibri"/>
                <a:ea typeface="+mn-lt"/>
                <a:cs typeface="+mn-lt"/>
              </a:rPr>
              <a:t>Interview.</a:t>
            </a:r>
          </a:p>
          <a:p>
            <a:pPr marL="0" indent="0">
              <a:buNone/>
            </a:pPr>
            <a:r>
              <a:rPr lang="en-GB" sz="1800" b="1" dirty="0">
                <a:latin typeface="Calibri"/>
                <a:ea typeface="+mn-lt"/>
                <a:cs typeface="+mn-lt"/>
              </a:rPr>
              <a:t>Teachers.</a:t>
            </a:r>
          </a:p>
          <a:p>
            <a:r>
              <a:rPr lang="en-GB" sz="1800" dirty="0">
                <a:latin typeface="Calibri"/>
                <a:ea typeface="+mn-lt"/>
                <a:cs typeface="+mn-lt"/>
              </a:rPr>
              <a:t>Interview.</a:t>
            </a:r>
          </a:p>
          <a:p>
            <a:pPr marL="0" indent="0">
              <a:buNone/>
            </a:pPr>
            <a:r>
              <a:rPr lang="en-GB" sz="1800" b="1" dirty="0">
                <a:latin typeface="Calibri"/>
                <a:ea typeface="+mn-lt"/>
                <a:cs typeface="+mn-lt"/>
              </a:rPr>
              <a:t>Teaching Assistants.</a:t>
            </a:r>
          </a:p>
          <a:p>
            <a:r>
              <a:rPr lang="en-GB" sz="1800" dirty="0">
                <a:latin typeface="Calibri"/>
                <a:ea typeface="+mn-lt"/>
                <a:cs typeface="+mn-lt"/>
              </a:rPr>
              <a:t>Questionnaire.</a:t>
            </a:r>
          </a:p>
          <a:p>
            <a:pPr marL="0" indent="0">
              <a:buNone/>
            </a:pPr>
            <a:r>
              <a:rPr lang="en-GB" sz="1800" b="1" dirty="0">
                <a:latin typeface="Calibri"/>
                <a:ea typeface="+mn-lt"/>
                <a:cs typeface="+mn-lt"/>
              </a:rPr>
              <a:t>Parents.</a:t>
            </a:r>
          </a:p>
          <a:p>
            <a:r>
              <a:rPr lang="en-GB" sz="1800" dirty="0">
                <a:latin typeface="Calibri"/>
                <a:ea typeface="+mn-lt"/>
                <a:cs typeface="+mn-lt"/>
              </a:rPr>
              <a:t>Questionnaire.</a:t>
            </a:r>
          </a:p>
          <a:p>
            <a:pPr marL="0" indent="0">
              <a:buNone/>
            </a:pPr>
            <a:r>
              <a:rPr lang="en-GB" sz="1800" b="1" dirty="0">
                <a:latin typeface="Calibri"/>
                <a:ea typeface="+mn-lt"/>
                <a:cs typeface="+mn-lt"/>
              </a:rPr>
              <a:t>Children.</a:t>
            </a:r>
          </a:p>
          <a:p>
            <a:r>
              <a:rPr lang="en-GB" sz="1800" dirty="0">
                <a:latin typeface="Calibri"/>
                <a:ea typeface="+mn-lt"/>
                <a:cs typeface="+mn-lt"/>
              </a:rPr>
              <a:t>Observations on: Foundation Phase, Key Stage 1 and Key Stage 2.</a:t>
            </a:r>
          </a:p>
        </p:txBody>
      </p:sp>
      <p:pic>
        <p:nvPicPr>
          <p:cNvPr id="4" name="Picture 4" descr="A picture containing person, boy, outdoor, child&#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850162"/>
            <a:ext cx="4261337" cy="3397237"/>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3088531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Data collection.</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4870883"/>
          </a:xfrm>
        </p:spPr>
        <p:txBody>
          <a:bodyPr vert="horz" lIns="91440" tIns="45720" rIns="91440" bIns="45720" rtlCol="0" anchor="t">
            <a:noAutofit/>
          </a:bodyPr>
          <a:lstStyle/>
          <a:p>
            <a:pPr marL="0" indent="0">
              <a:buNone/>
            </a:pPr>
            <a:r>
              <a:rPr lang="en-GB" sz="1800" b="1" dirty="0">
                <a:latin typeface="Calibri"/>
                <a:ea typeface="+mn-lt"/>
                <a:cs typeface="+mn-lt"/>
              </a:rPr>
              <a:t>Longitudinal primary research project:</a:t>
            </a:r>
          </a:p>
          <a:p>
            <a:r>
              <a:rPr lang="en-GB" sz="1800" dirty="0">
                <a:latin typeface="Calibri"/>
                <a:ea typeface="+mn-lt"/>
                <a:cs typeface="+mn-lt"/>
              </a:rPr>
              <a:t>Research tool measure individuals over a period.</a:t>
            </a:r>
          </a:p>
          <a:p>
            <a:r>
              <a:rPr lang="en-GB" sz="1800" dirty="0">
                <a:latin typeface="Calibri"/>
                <a:ea typeface="+mn-lt"/>
                <a:cs typeface="+mn-lt"/>
              </a:rPr>
              <a:t>Acquisition of qualitative data.</a:t>
            </a:r>
          </a:p>
          <a:p>
            <a:r>
              <a:rPr lang="en-GB" sz="1800" dirty="0">
                <a:latin typeface="Calibri"/>
                <a:ea typeface="+mn-lt"/>
                <a:cs typeface="+mn-lt"/>
              </a:rPr>
              <a:t>Used in nature (Caruana et al., 2015).</a:t>
            </a:r>
          </a:p>
          <a:p>
            <a:pPr marL="0" indent="0">
              <a:buNone/>
            </a:pPr>
            <a:r>
              <a:rPr lang="en-GB" sz="1800" b="1" dirty="0">
                <a:latin typeface="Calibri"/>
                <a:ea typeface="+mn-lt"/>
                <a:cs typeface="+mn-lt"/>
              </a:rPr>
              <a:t>Utilisation of:</a:t>
            </a:r>
          </a:p>
          <a:p>
            <a:r>
              <a:rPr lang="en-GB" sz="1800" dirty="0">
                <a:latin typeface="Calibri"/>
                <a:ea typeface="+mn-lt"/>
                <a:cs typeface="+mn-lt"/>
              </a:rPr>
              <a:t>Interviews – semi structured.</a:t>
            </a:r>
          </a:p>
          <a:p>
            <a:r>
              <a:rPr lang="en-GB" sz="1800" dirty="0">
                <a:latin typeface="Calibri"/>
                <a:ea typeface="+mn-lt"/>
                <a:cs typeface="+mn-lt"/>
              </a:rPr>
              <a:t>Questionnaires – structured using Likert scale (Chandel et al., 2015).</a:t>
            </a:r>
          </a:p>
          <a:p>
            <a:r>
              <a:rPr lang="en-GB" sz="1800" dirty="0">
                <a:latin typeface="Calibri"/>
                <a:ea typeface="+mn-lt"/>
                <a:cs typeface="+mn-lt"/>
              </a:rPr>
              <a:t>Observations – utilisation of Leuven scale (Griggs and Lewis, 2016).</a:t>
            </a:r>
          </a:p>
          <a:p>
            <a:pPr marL="0" indent="0">
              <a:buNone/>
            </a:pPr>
            <a:r>
              <a:rPr lang="en-GB" sz="1800" b="1" dirty="0">
                <a:latin typeface="Calibri"/>
                <a:ea typeface="+mn-lt"/>
                <a:cs typeface="+mn-lt"/>
              </a:rPr>
              <a:t>Evaluation key themes:</a:t>
            </a:r>
          </a:p>
          <a:p>
            <a:r>
              <a:rPr lang="en-GB" sz="1800" dirty="0">
                <a:latin typeface="Calibri"/>
                <a:ea typeface="+mn-lt"/>
                <a:cs typeface="+mn-lt"/>
              </a:rPr>
              <a:t>Social skills.</a:t>
            </a:r>
          </a:p>
          <a:p>
            <a:r>
              <a:rPr lang="en-GB" sz="1800" dirty="0">
                <a:latin typeface="Calibri"/>
                <a:ea typeface="+mn-lt"/>
                <a:cs typeface="+mn-lt"/>
              </a:rPr>
              <a:t>Physical skills.</a:t>
            </a:r>
          </a:p>
          <a:p>
            <a:r>
              <a:rPr lang="en-GB" sz="1800" dirty="0">
                <a:latin typeface="Calibri"/>
                <a:ea typeface="+mn-lt"/>
                <a:cs typeface="+mn-lt"/>
              </a:rPr>
              <a:t>Emotional development.</a:t>
            </a:r>
          </a:p>
          <a:p>
            <a:r>
              <a:rPr lang="en-GB" sz="1800" dirty="0">
                <a:latin typeface="Calibri"/>
                <a:ea typeface="+mn-lt"/>
                <a:cs typeface="+mn-lt"/>
              </a:rPr>
              <a:t>Cognitive development (Doyle and Milchem, 2012).</a:t>
            </a:r>
          </a:p>
        </p:txBody>
      </p:sp>
      <p:pic>
        <p:nvPicPr>
          <p:cNvPr id="4" name="Picture 4" descr="A group of people that are standing in the grass&#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672663"/>
            <a:ext cx="4261337" cy="3277106"/>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32811719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120953"/>
            <a:ext cx="11555504" cy="801309"/>
          </a:xfrm>
        </p:spPr>
        <p:txBody>
          <a:bodyPr>
            <a:normAutofit/>
          </a:bodyPr>
          <a:lstStyle/>
          <a:p>
            <a:r>
              <a:rPr lang="en-GB">
                <a:cs typeface="Calibri Light"/>
              </a:rPr>
              <a:t>Data collection.</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96942" y="1170736"/>
            <a:ext cx="7237278" cy="5566311"/>
          </a:xfrm>
        </p:spPr>
        <p:txBody>
          <a:bodyPr vert="horz" lIns="91440" tIns="45720" rIns="91440" bIns="45720" rtlCol="0" anchor="t">
            <a:noAutofit/>
          </a:bodyPr>
          <a:lstStyle/>
          <a:p>
            <a:r>
              <a:rPr lang="en-GB" sz="1800" b="1" dirty="0">
                <a:latin typeface="Calibri"/>
                <a:ea typeface="+mn-lt"/>
                <a:cs typeface="+mn-lt"/>
              </a:rPr>
              <a:t>Interviews – Headteacher and teachers.</a:t>
            </a:r>
          </a:p>
          <a:p>
            <a:r>
              <a:rPr lang="en-GB" sz="1800" dirty="0">
                <a:latin typeface="Calibri"/>
                <a:ea typeface="+mn-lt"/>
                <a:cs typeface="+mn-lt"/>
              </a:rPr>
              <a:t>Useful for obtaining insights into respondents understanding, perceptions and experiences.</a:t>
            </a:r>
          </a:p>
          <a:p>
            <a:r>
              <a:rPr lang="en-GB" sz="1800" dirty="0">
                <a:latin typeface="Calibri"/>
                <a:ea typeface="+mn-lt"/>
                <a:cs typeface="+mn-lt"/>
              </a:rPr>
              <a:t>Subsidises in-depth collection of data.</a:t>
            </a:r>
          </a:p>
          <a:p>
            <a:r>
              <a:rPr lang="en-GB" sz="1800" dirty="0">
                <a:latin typeface="Calibri"/>
                <a:ea typeface="+mn-lt"/>
                <a:cs typeface="+mn-lt"/>
              </a:rPr>
              <a:t>Two persons interaction through conversation (Coughlan et al., 2009).</a:t>
            </a:r>
          </a:p>
          <a:p>
            <a:r>
              <a:rPr lang="en-GB" sz="1800" dirty="0">
                <a:latin typeface="Calibri"/>
                <a:ea typeface="+mn-lt"/>
                <a:cs typeface="+mn-lt"/>
              </a:rPr>
              <a:t>Semi-structured approach.</a:t>
            </a:r>
          </a:p>
          <a:p>
            <a:r>
              <a:rPr lang="en-GB" sz="1800" dirty="0">
                <a:latin typeface="Calibri"/>
                <a:ea typeface="+mn-lt"/>
                <a:cs typeface="+mn-lt"/>
              </a:rPr>
              <a:t>Flexible interview schedule where facilitator is interviewer (Roberts-Holmes, 2018).</a:t>
            </a:r>
          </a:p>
          <a:p>
            <a:pPr marL="0" indent="0">
              <a:buNone/>
            </a:pPr>
            <a:r>
              <a:rPr lang="en-GB" sz="1800" b="1" dirty="0">
                <a:latin typeface="Calibri"/>
                <a:ea typeface="+mn-lt"/>
                <a:cs typeface="+mn-lt"/>
              </a:rPr>
              <a:t>Positives:</a:t>
            </a:r>
          </a:p>
          <a:p>
            <a:r>
              <a:rPr lang="en-GB" sz="1800" dirty="0">
                <a:latin typeface="Calibri"/>
                <a:ea typeface="+mn-lt"/>
                <a:cs typeface="+mn-lt"/>
              </a:rPr>
              <a:t>Questions can be explained.</a:t>
            </a:r>
          </a:p>
          <a:p>
            <a:r>
              <a:rPr lang="en-GB" sz="1800" dirty="0">
                <a:latin typeface="Calibri"/>
                <a:ea typeface="+mn-lt"/>
                <a:cs typeface="+mn-lt"/>
              </a:rPr>
              <a:t>Sharing of in-depth information.</a:t>
            </a:r>
          </a:p>
          <a:p>
            <a:r>
              <a:rPr lang="en-GB" sz="1800" dirty="0">
                <a:latin typeface="Calibri"/>
                <a:ea typeface="+mn-lt"/>
                <a:cs typeface="+mn-lt"/>
              </a:rPr>
              <a:t>Wider application.</a:t>
            </a:r>
          </a:p>
          <a:p>
            <a:pPr marL="0" indent="0">
              <a:buNone/>
            </a:pPr>
            <a:r>
              <a:rPr lang="en-GB" sz="1800" b="1" dirty="0">
                <a:latin typeface="Calibri"/>
                <a:ea typeface="+mn-lt"/>
                <a:cs typeface="+mn-lt"/>
              </a:rPr>
              <a:t>Negatives:</a:t>
            </a:r>
          </a:p>
          <a:p>
            <a:r>
              <a:rPr lang="en-GB" sz="1800" dirty="0">
                <a:latin typeface="Calibri"/>
                <a:ea typeface="+mn-lt"/>
                <a:cs typeface="+mn-lt"/>
              </a:rPr>
              <a:t>Time consuming and expensive.</a:t>
            </a:r>
          </a:p>
          <a:p>
            <a:r>
              <a:rPr lang="en-GB" sz="1800" dirty="0">
                <a:latin typeface="Calibri"/>
                <a:ea typeface="+mn-lt"/>
                <a:cs typeface="+mn-lt"/>
              </a:rPr>
              <a:t>Quality of data depends on interaction with research participant.</a:t>
            </a:r>
          </a:p>
          <a:p>
            <a:r>
              <a:rPr lang="en-GB" sz="1800" dirty="0">
                <a:latin typeface="Calibri"/>
                <a:ea typeface="+mn-lt"/>
                <a:cs typeface="+mn-lt"/>
              </a:rPr>
              <a:t>Researcher bias (Coughlan et al., 2009).</a:t>
            </a:r>
          </a:p>
        </p:txBody>
      </p:sp>
      <p:pic>
        <p:nvPicPr>
          <p:cNvPr id="4" name="Picture 4" descr="A group of people that are standing in the grass&#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672663"/>
            <a:ext cx="4261337" cy="3277106"/>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6876842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228873"/>
            <a:ext cx="11555504" cy="1077198"/>
          </a:xfrm>
        </p:spPr>
        <p:txBody>
          <a:bodyPr>
            <a:normAutofit/>
          </a:bodyPr>
          <a:lstStyle/>
          <a:p>
            <a:r>
              <a:rPr lang="en-GB">
                <a:cs typeface="Calibri Light"/>
              </a:rPr>
              <a:t>Data collection. </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96941" y="1436310"/>
            <a:ext cx="7356749" cy="5323055"/>
          </a:xfrm>
        </p:spPr>
        <p:txBody>
          <a:bodyPr vert="horz" lIns="91440" tIns="45720" rIns="91440" bIns="45720" rtlCol="0" anchor="t">
            <a:noAutofit/>
          </a:bodyPr>
          <a:lstStyle/>
          <a:p>
            <a:pPr marL="0" indent="0">
              <a:buNone/>
            </a:pPr>
            <a:r>
              <a:rPr lang="en-GB" sz="1800" b="1" dirty="0">
                <a:latin typeface="Calibri"/>
                <a:ea typeface="+mn-lt"/>
                <a:cs typeface="+mn-lt"/>
              </a:rPr>
              <a:t>Questionnaire – teaching assistants and parents.</a:t>
            </a:r>
            <a:endParaRPr lang="en-GB" sz="1800" dirty="0">
              <a:latin typeface="Calibri"/>
              <a:ea typeface="+mn-lt"/>
              <a:cs typeface="+mn-lt"/>
            </a:endParaRPr>
          </a:p>
          <a:p>
            <a:r>
              <a:rPr lang="en-GB" sz="1800" dirty="0">
                <a:latin typeface="Calibri"/>
                <a:ea typeface="+mn-lt"/>
                <a:cs typeface="+mn-lt"/>
              </a:rPr>
              <a:t>Beliefs, values, opinions and attitudes can be expressed.</a:t>
            </a:r>
          </a:p>
          <a:p>
            <a:r>
              <a:rPr lang="en-GB" sz="1800" dirty="0">
                <a:latin typeface="Calibri"/>
                <a:ea typeface="+mn-lt"/>
                <a:cs typeface="+mn-lt"/>
              </a:rPr>
              <a:t>Utilise the Likert scale as an indicator.</a:t>
            </a:r>
          </a:p>
          <a:p>
            <a:r>
              <a:rPr lang="en-GB" sz="1800" dirty="0">
                <a:latin typeface="Calibri"/>
                <a:ea typeface="+mn-lt"/>
                <a:cs typeface="+mn-lt"/>
              </a:rPr>
              <a:t>Good indicators of everyday behavioural patterns (Albon and Mukherji, 2018).</a:t>
            </a:r>
          </a:p>
          <a:p>
            <a:pPr marL="0" indent="0">
              <a:buNone/>
            </a:pPr>
            <a:r>
              <a:rPr lang="en-GB" sz="1800" b="1" dirty="0">
                <a:latin typeface="Calibri"/>
                <a:ea typeface="+mn-lt"/>
                <a:cs typeface="+mn-lt"/>
              </a:rPr>
              <a:t>Positives. </a:t>
            </a:r>
          </a:p>
          <a:p>
            <a:r>
              <a:rPr lang="en-GB" sz="1800" dirty="0">
                <a:latin typeface="Calibri"/>
                <a:ea typeface="+mn-lt"/>
                <a:cs typeface="+mn-lt"/>
              </a:rPr>
              <a:t>Useful for ethnologists to find patterns and similarities using coding.</a:t>
            </a:r>
          </a:p>
          <a:p>
            <a:r>
              <a:rPr lang="en-GB" sz="1800" dirty="0">
                <a:latin typeface="Calibri"/>
                <a:ea typeface="+mn-lt"/>
                <a:cs typeface="+mn-lt"/>
              </a:rPr>
              <a:t>Offer anonymity.</a:t>
            </a:r>
          </a:p>
          <a:p>
            <a:r>
              <a:rPr lang="en-GB" sz="1800" dirty="0">
                <a:latin typeface="Calibri"/>
                <a:ea typeface="+mn-lt"/>
                <a:cs typeface="+mn-lt"/>
              </a:rPr>
              <a:t>Inexpensive and convenient (Eckerdal and Hagström, 2016).</a:t>
            </a:r>
          </a:p>
          <a:p>
            <a:pPr marL="0" indent="0">
              <a:buNone/>
            </a:pPr>
            <a:r>
              <a:rPr lang="en-GB" sz="1800" b="1" dirty="0">
                <a:latin typeface="Calibri"/>
                <a:ea typeface="+mn-lt"/>
                <a:cs typeface="+mn-lt"/>
              </a:rPr>
              <a:t>Negatives</a:t>
            </a:r>
            <a:endParaRPr lang="en-GB" sz="1800" dirty="0">
              <a:latin typeface="Calibri"/>
              <a:ea typeface="+mn-lt"/>
              <a:cs typeface="+mn-lt"/>
            </a:endParaRPr>
          </a:p>
          <a:p>
            <a:r>
              <a:rPr lang="en-GB" sz="1800" dirty="0">
                <a:latin typeface="Calibri"/>
                <a:ea typeface="+mn-lt"/>
                <a:cs typeface="+mn-lt"/>
              </a:rPr>
              <a:t>Self-selecting bias.</a:t>
            </a:r>
          </a:p>
          <a:p>
            <a:r>
              <a:rPr lang="en-GB" sz="1800" dirty="0">
                <a:latin typeface="Calibri"/>
                <a:ea typeface="+mn-lt"/>
                <a:cs typeface="+mn-lt"/>
              </a:rPr>
              <a:t>Lack of clarity.</a:t>
            </a:r>
          </a:p>
          <a:p>
            <a:r>
              <a:rPr lang="en-GB" sz="1800" dirty="0">
                <a:latin typeface="Calibri"/>
                <a:ea typeface="+mn-lt"/>
                <a:cs typeface="+mn-lt"/>
              </a:rPr>
              <a:t>Responses may be influenced by other opinions (Roberts-Holmes, 2018).</a:t>
            </a:r>
          </a:p>
        </p:txBody>
      </p:sp>
      <p:pic>
        <p:nvPicPr>
          <p:cNvPr id="4" name="Picture 4" descr="A group of people that are standing in the grass&#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672663"/>
            <a:ext cx="4261337" cy="3277106"/>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1862656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166311"/>
            <a:ext cx="11555504" cy="680356"/>
          </a:xfrm>
        </p:spPr>
        <p:txBody>
          <a:bodyPr>
            <a:normAutofit fontScale="90000"/>
          </a:bodyPr>
          <a:lstStyle/>
          <a:p>
            <a:r>
              <a:rPr lang="en-GB">
                <a:cs typeface="Calibri Light"/>
              </a:rPr>
              <a:t>Data collection.</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96941" y="1011934"/>
            <a:ext cx="8082464" cy="5717194"/>
          </a:xfrm>
        </p:spPr>
        <p:txBody>
          <a:bodyPr vert="horz" lIns="91440" tIns="45720" rIns="91440" bIns="45720" rtlCol="0" anchor="t">
            <a:noAutofit/>
          </a:bodyPr>
          <a:lstStyle/>
          <a:p>
            <a:r>
              <a:rPr lang="en-GB" sz="1800" b="1" dirty="0">
                <a:latin typeface="Calibri"/>
                <a:ea typeface="+mn-lt"/>
                <a:cs typeface="+mn-lt"/>
              </a:rPr>
              <a:t>Observations – children.</a:t>
            </a:r>
          </a:p>
          <a:p>
            <a:r>
              <a:rPr lang="en-GB" sz="1800" dirty="0">
                <a:latin typeface="Calibri"/>
                <a:ea typeface="+mn-lt"/>
                <a:cs typeface="+mn-lt"/>
              </a:rPr>
              <a:t>A key research tool in ethnographic research.</a:t>
            </a:r>
          </a:p>
          <a:p>
            <a:r>
              <a:rPr lang="en-GB" sz="1800" dirty="0">
                <a:latin typeface="Calibri"/>
                <a:ea typeface="+mn-lt"/>
                <a:cs typeface="+mn-lt"/>
              </a:rPr>
              <a:t>Undertaken in naturalistic environment.</a:t>
            </a:r>
          </a:p>
          <a:p>
            <a:r>
              <a:rPr lang="en-GB" sz="1800" dirty="0">
                <a:latin typeface="Calibri"/>
                <a:ea typeface="+mn-lt"/>
                <a:cs typeface="+mn-lt"/>
              </a:rPr>
              <a:t>Participant undertakes unstructured naturalistic observations (Albon and Mukherji, 2018). </a:t>
            </a:r>
          </a:p>
          <a:p>
            <a:r>
              <a:rPr lang="en-GB" sz="1800" dirty="0">
                <a:latin typeface="Calibri"/>
                <a:ea typeface="+mn-lt"/>
                <a:cs typeface="+mn-lt"/>
              </a:rPr>
              <a:t>The Leuven Scale for Well-being and Involvement –research tool used to record emotional well-being (Grigg and Lewis, 2016).</a:t>
            </a:r>
          </a:p>
          <a:p>
            <a:pPr marL="0" indent="0">
              <a:buNone/>
            </a:pPr>
            <a:r>
              <a:rPr lang="en-GB" sz="1800" b="1" dirty="0">
                <a:latin typeface="Calibri"/>
                <a:ea typeface="+mn-lt"/>
                <a:cs typeface="+mn-lt"/>
              </a:rPr>
              <a:t>Positives:</a:t>
            </a:r>
          </a:p>
          <a:p>
            <a:r>
              <a:rPr lang="en-GB" sz="1800" dirty="0">
                <a:latin typeface="Calibri"/>
                <a:ea typeface="+mn-lt"/>
                <a:cs typeface="+mn-lt"/>
              </a:rPr>
              <a:t>No advance preparation needed (Albon and Mukherji, 2018).</a:t>
            </a:r>
          </a:p>
          <a:p>
            <a:r>
              <a:rPr lang="en-GB" sz="1800" dirty="0">
                <a:latin typeface="Calibri"/>
                <a:ea typeface="+mn-lt"/>
                <a:cs typeface="+mn-lt"/>
              </a:rPr>
              <a:t>Provides in-depth information.</a:t>
            </a:r>
          </a:p>
          <a:p>
            <a:r>
              <a:rPr lang="en-GB" sz="1800" dirty="0">
                <a:latin typeface="Calibri"/>
                <a:ea typeface="+mn-lt"/>
                <a:cs typeface="+mn-lt"/>
              </a:rPr>
              <a:t>Can highlight additional behaviours and practices (Bartlett and Burton, 2009).</a:t>
            </a:r>
          </a:p>
          <a:p>
            <a:pPr marL="0" indent="0">
              <a:buNone/>
            </a:pPr>
            <a:r>
              <a:rPr lang="en-GB" sz="1800" b="1" dirty="0">
                <a:latin typeface="Calibri"/>
                <a:ea typeface="+mn-lt"/>
                <a:cs typeface="+mn-lt"/>
              </a:rPr>
              <a:t>Negatives:</a:t>
            </a:r>
          </a:p>
          <a:p>
            <a:r>
              <a:rPr lang="en-GB" sz="1800" dirty="0">
                <a:latin typeface="Calibri"/>
                <a:ea typeface="+mn-lt"/>
                <a:cs typeface="+mn-lt"/>
              </a:rPr>
              <a:t>Data is unstructured requiring meticulous analysis (Albon and Mukherji, 2018).</a:t>
            </a:r>
          </a:p>
          <a:p>
            <a:r>
              <a:rPr lang="en-GB" sz="1800" dirty="0">
                <a:latin typeface="Calibri"/>
                <a:ea typeface="+mn-lt"/>
                <a:cs typeface="+mn-lt"/>
              </a:rPr>
              <a:t>Difficult to record and observe.</a:t>
            </a:r>
          </a:p>
          <a:p>
            <a:r>
              <a:rPr lang="en-GB" sz="1800" dirty="0">
                <a:latin typeface="Calibri"/>
                <a:ea typeface="+mn-lt"/>
                <a:cs typeface="+mn-lt"/>
              </a:rPr>
              <a:t>Researcher influence.</a:t>
            </a:r>
          </a:p>
          <a:p>
            <a:r>
              <a:rPr lang="en-GB" sz="1800" dirty="0">
                <a:latin typeface="Calibri"/>
                <a:ea typeface="+mn-lt"/>
                <a:cs typeface="+mn-lt"/>
              </a:rPr>
              <a:t>Ethical issues (Bartlett and Burton, 2009).</a:t>
            </a:r>
          </a:p>
        </p:txBody>
      </p:sp>
      <p:pic>
        <p:nvPicPr>
          <p:cNvPr id="4" name="Picture 4" descr="A group of people that are standing in the grass&#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8315476" y="2010833"/>
            <a:ext cx="3630477" cy="3056720"/>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14756816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Triangulation.</a:t>
            </a:r>
          </a:p>
        </p:txBody>
      </p:sp>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Alternative Process 4">
            <a:extLst>
              <a:ext uri="{FF2B5EF4-FFF2-40B4-BE49-F238E27FC236}">
                <a16:creationId xmlns:a16="http://schemas.microsoft.com/office/drawing/2014/main" id="{5B8F5C8A-A691-9743-BBA2-61B71CF5D94B}"/>
              </a:ext>
            </a:extLst>
          </p:cNvPr>
          <p:cNvSpPr/>
          <p:nvPr/>
        </p:nvSpPr>
        <p:spPr>
          <a:xfrm>
            <a:off x="4598233" y="3057975"/>
            <a:ext cx="2963332" cy="1534830"/>
          </a:xfrm>
          <a:prstGeom prst="flowChartAlternateProcess">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Participation in outdoor learning is associated with improved well-being in primary school aged children. </a:t>
            </a:r>
            <a:endParaRPr lang="en-US" b="1">
              <a:solidFill>
                <a:schemeClr val="tx1"/>
              </a:solidFill>
            </a:endParaRPr>
          </a:p>
        </p:txBody>
      </p:sp>
      <p:sp>
        <p:nvSpPr>
          <p:cNvPr id="6" name="Alternative Process 5">
            <a:extLst>
              <a:ext uri="{FF2B5EF4-FFF2-40B4-BE49-F238E27FC236}">
                <a16:creationId xmlns:a16="http://schemas.microsoft.com/office/drawing/2014/main" id="{793E68DF-AB02-F440-B677-25160DAF1AAD}"/>
              </a:ext>
            </a:extLst>
          </p:cNvPr>
          <p:cNvSpPr/>
          <p:nvPr/>
        </p:nvSpPr>
        <p:spPr>
          <a:xfrm>
            <a:off x="1272046" y="1813553"/>
            <a:ext cx="2129283" cy="1615446"/>
          </a:xfrm>
          <a:prstGeom prst="flowChartAlternateProcess">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Method 1</a:t>
            </a:r>
            <a:r>
              <a:rPr lang="en-GB">
                <a:solidFill>
                  <a:schemeClr val="tx1"/>
                </a:solidFill>
              </a:rPr>
              <a:t> Observations. </a:t>
            </a:r>
            <a:endParaRPr lang="en-US">
              <a:solidFill>
                <a:schemeClr val="tx1"/>
              </a:solidFill>
            </a:endParaRPr>
          </a:p>
        </p:txBody>
      </p:sp>
      <p:sp>
        <p:nvSpPr>
          <p:cNvPr id="8" name="Alternative Process 7">
            <a:extLst>
              <a:ext uri="{FF2B5EF4-FFF2-40B4-BE49-F238E27FC236}">
                <a16:creationId xmlns:a16="http://schemas.microsoft.com/office/drawing/2014/main" id="{B2D1B08A-5EE1-154F-BD9C-D76A6F861D33}"/>
              </a:ext>
            </a:extLst>
          </p:cNvPr>
          <p:cNvSpPr/>
          <p:nvPr/>
        </p:nvSpPr>
        <p:spPr>
          <a:xfrm>
            <a:off x="8758469" y="1813553"/>
            <a:ext cx="2161485" cy="1615446"/>
          </a:xfrm>
          <a:prstGeom prst="flowChartAlternateProcess">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Method 2</a:t>
            </a:r>
            <a:r>
              <a:rPr lang="en-GB">
                <a:solidFill>
                  <a:schemeClr val="tx1"/>
                </a:solidFill>
              </a:rPr>
              <a:t> Interviews with Headteacher and teacher.</a:t>
            </a:r>
            <a:endParaRPr lang="en-US">
              <a:solidFill>
                <a:schemeClr val="tx1"/>
              </a:solidFill>
            </a:endParaRPr>
          </a:p>
        </p:txBody>
      </p:sp>
      <p:sp>
        <p:nvSpPr>
          <p:cNvPr id="11" name="Alternative Process 10">
            <a:extLst>
              <a:ext uri="{FF2B5EF4-FFF2-40B4-BE49-F238E27FC236}">
                <a16:creationId xmlns:a16="http://schemas.microsoft.com/office/drawing/2014/main" id="{27A37C99-83C6-F848-BC91-622B342BC0F6}"/>
              </a:ext>
            </a:extLst>
          </p:cNvPr>
          <p:cNvSpPr/>
          <p:nvPr/>
        </p:nvSpPr>
        <p:spPr>
          <a:xfrm>
            <a:off x="1272045" y="4519537"/>
            <a:ext cx="2129283" cy="1615446"/>
          </a:xfrm>
          <a:prstGeom prst="flowChartAlternateProcess">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Method 4</a:t>
            </a:r>
            <a:r>
              <a:rPr lang="en-GB">
                <a:solidFill>
                  <a:schemeClr val="tx1"/>
                </a:solidFill>
              </a:rPr>
              <a:t> Literature, documents and government policies.</a:t>
            </a:r>
            <a:endParaRPr lang="en-US">
              <a:solidFill>
                <a:schemeClr val="tx1"/>
              </a:solidFill>
            </a:endParaRPr>
          </a:p>
        </p:txBody>
      </p:sp>
      <p:sp>
        <p:nvSpPr>
          <p:cNvPr id="12" name="Alternative Process 11">
            <a:extLst>
              <a:ext uri="{FF2B5EF4-FFF2-40B4-BE49-F238E27FC236}">
                <a16:creationId xmlns:a16="http://schemas.microsoft.com/office/drawing/2014/main" id="{F020CB6A-8082-F34B-91CC-6D5B60154198}"/>
              </a:ext>
            </a:extLst>
          </p:cNvPr>
          <p:cNvSpPr/>
          <p:nvPr/>
        </p:nvSpPr>
        <p:spPr>
          <a:xfrm>
            <a:off x="8737803" y="4518042"/>
            <a:ext cx="2161485" cy="1615446"/>
          </a:xfrm>
          <a:prstGeom prst="flowChartAlternateProcess">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Method 3</a:t>
            </a:r>
          </a:p>
          <a:p>
            <a:pPr algn="ctr"/>
            <a:r>
              <a:rPr lang="en-GB">
                <a:solidFill>
                  <a:schemeClr val="tx1"/>
                </a:solidFill>
              </a:rPr>
              <a:t>Parent and teaching assistant questionnaires.</a:t>
            </a:r>
            <a:endParaRPr lang="en-US">
              <a:solidFill>
                <a:schemeClr val="tx1"/>
              </a:solidFill>
            </a:endParaRPr>
          </a:p>
        </p:txBody>
      </p:sp>
      <p:cxnSp>
        <p:nvCxnSpPr>
          <p:cNvPr id="15" name="Straight Arrow Connector 14">
            <a:extLst>
              <a:ext uri="{FF2B5EF4-FFF2-40B4-BE49-F238E27FC236}">
                <a16:creationId xmlns:a16="http://schemas.microsoft.com/office/drawing/2014/main" id="{414A0899-26DA-B04C-ACAF-6C4E6C3020AF}"/>
              </a:ext>
            </a:extLst>
          </p:cNvPr>
          <p:cNvCxnSpPr>
            <a:cxnSpLocks/>
          </p:cNvCxnSpPr>
          <p:nvPr/>
        </p:nvCxnSpPr>
        <p:spPr>
          <a:xfrm>
            <a:off x="3433532" y="2614706"/>
            <a:ext cx="1196903" cy="5249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355C1BD3-F99C-B943-B429-25F5AAEB3C88}"/>
              </a:ext>
            </a:extLst>
          </p:cNvPr>
          <p:cNvCxnSpPr>
            <a:cxnSpLocks/>
          </p:cNvCxnSpPr>
          <p:nvPr/>
        </p:nvCxnSpPr>
        <p:spPr>
          <a:xfrm flipV="1">
            <a:off x="3417909" y="4592805"/>
            <a:ext cx="1212526" cy="7880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8434A640-2B2F-5E41-9E18-902678C548A6}"/>
              </a:ext>
            </a:extLst>
          </p:cNvPr>
          <p:cNvCxnSpPr>
            <a:cxnSpLocks/>
          </p:cNvCxnSpPr>
          <p:nvPr/>
        </p:nvCxnSpPr>
        <p:spPr>
          <a:xfrm flipH="1">
            <a:off x="7640362" y="2552029"/>
            <a:ext cx="1118111" cy="6101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6A67396C-7E23-6844-ADCF-10C8C6C1BD74}"/>
              </a:ext>
            </a:extLst>
          </p:cNvPr>
          <p:cNvCxnSpPr>
            <a:cxnSpLocks/>
          </p:cNvCxnSpPr>
          <p:nvPr/>
        </p:nvCxnSpPr>
        <p:spPr>
          <a:xfrm flipH="1" flipV="1">
            <a:off x="7558881" y="4592805"/>
            <a:ext cx="1184290" cy="7992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27957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740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BAE14BF-DAAC-40A5-8F2C-8D71D7CE2488}"/>
              </a:ext>
            </a:extLst>
          </p:cNvPr>
          <p:cNvSpPr txBox="1"/>
          <p:nvPr/>
        </p:nvSpPr>
        <p:spPr>
          <a:xfrm>
            <a:off x="640080" y="2074363"/>
            <a:ext cx="2752354" cy="2709275"/>
          </a:xfrm>
          <a:prstGeom prst="ellipse">
            <a:avLst/>
          </a:prstGeom>
          <a:solidFill>
            <a:srgbClr val="262626"/>
          </a:solidFill>
          <a:ln w="174625" cmpd="thinThick">
            <a:solidFill>
              <a:srgbClr val="262626"/>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600" kern="1200">
                <a:solidFill>
                  <a:srgbClr val="FFFFFF"/>
                </a:solidFill>
                <a:latin typeface="+mj-lt"/>
                <a:ea typeface="+mj-ea"/>
                <a:cs typeface="+mj-cs"/>
              </a:rPr>
              <a:t>Conclusion.</a:t>
            </a:r>
          </a:p>
        </p:txBody>
      </p:sp>
      <p:pic>
        <p:nvPicPr>
          <p:cNvPr id="3" name="Picture 3" descr="A group of people in a forest&#10;&#10;Description generated with very high confidence">
            <a:extLst>
              <a:ext uri="{FF2B5EF4-FFF2-40B4-BE49-F238E27FC236}">
                <a16:creationId xmlns:a16="http://schemas.microsoft.com/office/drawing/2014/main" id="{C29FED9E-15F4-441E-9E78-C3624F4A5063}"/>
              </a:ext>
            </a:extLst>
          </p:cNvPr>
          <p:cNvPicPr>
            <a:picLocks noChangeAspect="1"/>
          </p:cNvPicPr>
          <p:nvPr/>
        </p:nvPicPr>
        <p:blipFill>
          <a:blip r:embed="rId2"/>
          <a:stretch>
            <a:fillRect/>
          </a:stretch>
        </p:blipFill>
        <p:spPr>
          <a:xfrm>
            <a:off x="4038600" y="1028244"/>
            <a:ext cx="7188199" cy="4798122"/>
          </a:xfrm>
          <a:prstGeom prst="rect">
            <a:avLst/>
          </a:prstGeom>
        </p:spPr>
      </p:pic>
    </p:spTree>
    <p:extLst>
      <p:ext uri="{BB962C8B-B14F-4D97-AF65-F5344CB8AC3E}">
        <p14:creationId xmlns:p14="http://schemas.microsoft.com/office/powerpoint/2010/main" val="18299646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latin typeface="Calibri Light"/>
                <a:cs typeface="Calibri Light"/>
              </a:rPr>
              <a:t>Conclusion.</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5186795"/>
          </a:xfrm>
        </p:spPr>
        <p:txBody>
          <a:bodyPr vert="horz" lIns="91440" tIns="45720" rIns="91440" bIns="45720" rtlCol="0" anchor="t">
            <a:noAutofit/>
          </a:bodyPr>
          <a:lstStyle/>
          <a:p>
            <a:r>
              <a:rPr lang="en-GB" sz="1800" dirty="0">
                <a:latin typeface="Calibri"/>
                <a:cs typeface="Calibri"/>
              </a:rPr>
              <a:t>Childhood practitioners have a responsibility to deliver an understanding on how children develop in our ever-increasing complex society through research. </a:t>
            </a:r>
            <a:endParaRPr lang="en-GB" sz="1800" dirty="0">
              <a:cs typeface="Calibri"/>
            </a:endParaRPr>
          </a:p>
          <a:p>
            <a:r>
              <a:rPr lang="en-GB" sz="1800" dirty="0">
                <a:cs typeface="Calibri"/>
              </a:rPr>
              <a:t>Research is cyclical and continuous (Robert-Holmes, 2018).</a:t>
            </a:r>
          </a:p>
          <a:p>
            <a:r>
              <a:rPr lang="en-GB" sz="1800" dirty="0">
                <a:cs typeface="Calibri"/>
              </a:rPr>
              <a:t>Increasing evidence that recognises the importance of learning outside of the classroom.</a:t>
            </a:r>
          </a:p>
          <a:p>
            <a:r>
              <a:rPr lang="en-GB" sz="1800" dirty="0">
                <a:cs typeface="Calibri"/>
              </a:rPr>
              <a:t>Interpretivism gives an insight into the topic, acknowledging that there could be multiple explanations for actions.</a:t>
            </a:r>
          </a:p>
          <a:p>
            <a:r>
              <a:rPr lang="en-GB" sz="1800" dirty="0">
                <a:cs typeface="Calibri"/>
              </a:rPr>
              <a:t>Interpretivist approach is subjective as individuals perceive the world in different contexts.</a:t>
            </a:r>
          </a:p>
          <a:p>
            <a:r>
              <a:rPr lang="en-GB" sz="1800" dirty="0">
                <a:cs typeface="Calibri"/>
              </a:rPr>
              <a:t>Interpretivism adopts a qualitative approach to research.</a:t>
            </a:r>
          </a:p>
          <a:p>
            <a:r>
              <a:rPr lang="en-GB" sz="1800" dirty="0">
                <a:cs typeface="Calibri"/>
              </a:rPr>
              <a:t>Qualitative research utilises ethnography and grounded theory to collect data.</a:t>
            </a:r>
          </a:p>
          <a:p>
            <a:r>
              <a:rPr lang="en-GB" sz="1800" dirty="0">
                <a:cs typeface="Calibri"/>
              </a:rPr>
              <a:t>Research can be ethically harmful and beneficial.</a:t>
            </a:r>
          </a:p>
          <a:p>
            <a:r>
              <a:rPr lang="en-GB" sz="1800" dirty="0">
                <a:latin typeface="Calibri"/>
                <a:cs typeface="Calibri"/>
              </a:rPr>
              <a:t>Outdoor learning appears to positively impact on the health and well-being of children.</a:t>
            </a:r>
            <a:endParaRPr lang="en-GB" sz="1800" dirty="0">
              <a:cs typeface="Calibri"/>
            </a:endParaRPr>
          </a:p>
        </p:txBody>
      </p:sp>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4" descr="A group of people in a forest&#10;&#10;Description generated with very high confidence">
            <a:extLst>
              <a:ext uri="{FF2B5EF4-FFF2-40B4-BE49-F238E27FC236}">
                <a16:creationId xmlns:a16="http://schemas.microsoft.com/office/drawing/2014/main" id="{6BF52ADE-6EE4-1A48-93ED-0FCB096EF511}"/>
              </a:ext>
            </a:extLst>
          </p:cNvPr>
          <p:cNvPicPr>
            <a:picLocks noChangeAspect="1"/>
          </p:cNvPicPr>
          <p:nvPr/>
        </p:nvPicPr>
        <p:blipFill>
          <a:blip r:embed="rId2"/>
          <a:stretch>
            <a:fillRect/>
          </a:stretch>
        </p:blipFill>
        <p:spPr>
          <a:xfrm>
            <a:off x="7693020" y="2037739"/>
            <a:ext cx="4123016" cy="3069543"/>
          </a:xfrm>
          <a:prstGeom prst="rect">
            <a:avLst/>
          </a:prstGeom>
        </p:spPr>
      </p:pic>
    </p:spTree>
    <p:extLst>
      <p:ext uri="{BB962C8B-B14F-4D97-AF65-F5344CB8AC3E}">
        <p14:creationId xmlns:p14="http://schemas.microsoft.com/office/powerpoint/2010/main" val="37830337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group of people sitting at a park&#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t="8785" b="6946"/>
          <a:stretch/>
        </p:blipFill>
        <p:spPr>
          <a:xfrm>
            <a:off x="-1" y="10"/>
            <a:ext cx="12192000" cy="6857990"/>
          </a:xfrm>
          <a:prstGeom prst="rect">
            <a:avLst/>
          </a:prstGeom>
        </p:spPr>
      </p:pic>
      <p:sp>
        <p:nvSpPr>
          <p:cNvPr id="7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709448" y="1913950"/>
            <a:ext cx="4204137" cy="1342754"/>
          </a:xfrm>
        </p:spPr>
        <p:txBody>
          <a:bodyPr>
            <a:noAutofit/>
          </a:bodyPr>
          <a:lstStyle/>
          <a:p>
            <a:pPr algn="ctr"/>
            <a:br>
              <a:rPr lang="en-GB" sz="5000">
                <a:solidFill>
                  <a:schemeClr val="accent6">
                    <a:lumMod val="50000"/>
                  </a:schemeClr>
                </a:solidFill>
                <a:latin typeface="Calibri Light"/>
                <a:cs typeface="Calibri Light"/>
              </a:rPr>
            </a:br>
            <a:r>
              <a:rPr lang="en-GB" sz="5000">
                <a:solidFill>
                  <a:schemeClr val="accent6">
                    <a:lumMod val="50000"/>
                  </a:schemeClr>
                </a:solidFill>
                <a:latin typeface="Calibri Light"/>
                <a:cs typeface="Calibri Light"/>
              </a:rPr>
              <a:t>Any questions? </a:t>
            </a:r>
            <a:br>
              <a:rPr lang="en-GB" sz="5000">
                <a:solidFill>
                  <a:schemeClr val="accent6">
                    <a:lumMod val="50000"/>
                  </a:schemeClr>
                </a:solidFill>
                <a:latin typeface="Calibri Light"/>
                <a:cs typeface="Calibri Light"/>
              </a:rPr>
            </a:br>
            <a:endParaRPr lang="en-GB" sz="5000">
              <a:solidFill>
                <a:schemeClr val="accent6">
                  <a:lumMod val="50000"/>
                </a:schemeClr>
              </a:solidFill>
              <a:latin typeface="Calibri Light"/>
              <a:cs typeface="Calibri Light"/>
            </a:endParaRPr>
          </a:p>
        </p:txBody>
      </p:sp>
      <p:cxnSp>
        <p:nvCxnSpPr>
          <p:cNvPr id="72" name="Straight Connector 44">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7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525516" y="4335304"/>
            <a:ext cx="4593021" cy="759815"/>
          </a:xfrm>
        </p:spPr>
        <p:txBody>
          <a:bodyPr vert="horz" lIns="91440" tIns="45720" rIns="91440" bIns="45720" rtlCol="0" anchor="ctr">
            <a:normAutofit/>
          </a:bodyPr>
          <a:lstStyle/>
          <a:p>
            <a:pPr algn="ctr"/>
            <a:r>
              <a:rPr lang="en-GB" sz="1800">
                <a:solidFill>
                  <a:schemeClr val="accent6">
                    <a:lumMod val="50000"/>
                  </a:schemeClr>
                </a:solidFill>
                <a:latin typeface="Calibri"/>
                <a:ea typeface="+mn-lt"/>
                <a:cs typeface="+mn-lt"/>
              </a:rPr>
              <a:t>Thank you for listening.</a:t>
            </a:r>
          </a:p>
        </p:txBody>
      </p:sp>
    </p:spTree>
    <p:extLst>
      <p:ext uri="{BB962C8B-B14F-4D97-AF65-F5344CB8AC3E}">
        <p14:creationId xmlns:p14="http://schemas.microsoft.com/office/powerpoint/2010/main" val="19491563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01A2D-1829-C54A-8299-6162AC06D199}"/>
              </a:ext>
            </a:extLst>
          </p:cNvPr>
          <p:cNvSpPr>
            <a:spLocks noGrp="1"/>
          </p:cNvSpPr>
          <p:nvPr>
            <p:ph type="title"/>
          </p:nvPr>
        </p:nvSpPr>
        <p:spPr>
          <a:xfrm>
            <a:off x="317500" y="181429"/>
            <a:ext cx="11581190" cy="786190"/>
          </a:xfrm>
        </p:spPr>
        <p:txBody>
          <a:bodyPr>
            <a:noAutofit/>
          </a:bodyPr>
          <a:lstStyle/>
          <a:p>
            <a:pPr algn="ctr"/>
            <a:r>
              <a:rPr lang="en-GB" sz="4000">
                <a:latin typeface="Calibri Light"/>
                <a:cs typeface="Calibri Light"/>
              </a:rPr>
              <a:t>References</a:t>
            </a:r>
            <a:endParaRPr lang="en-US" sz="4000">
              <a:latin typeface="Calibri Light"/>
              <a:cs typeface="Calibri Light"/>
            </a:endParaRPr>
          </a:p>
        </p:txBody>
      </p:sp>
      <p:sp>
        <p:nvSpPr>
          <p:cNvPr id="3" name="Content Placeholder 2">
            <a:extLst>
              <a:ext uri="{FF2B5EF4-FFF2-40B4-BE49-F238E27FC236}">
                <a16:creationId xmlns:a16="http://schemas.microsoft.com/office/drawing/2014/main" id="{93B1B76C-DCFF-BC44-9AA7-C2F41403D366}"/>
              </a:ext>
            </a:extLst>
          </p:cNvPr>
          <p:cNvSpPr>
            <a:spLocks noGrp="1"/>
          </p:cNvSpPr>
          <p:nvPr>
            <p:ph idx="1"/>
          </p:nvPr>
        </p:nvSpPr>
        <p:spPr>
          <a:xfrm>
            <a:off x="317500" y="1118809"/>
            <a:ext cx="11581190" cy="5557761"/>
          </a:xfrm>
        </p:spPr>
        <p:txBody>
          <a:bodyPr vert="horz" lIns="91440" tIns="45720" rIns="91440" bIns="45720" rtlCol="0" anchor="t">
            <a:noAutofit/>
          </a:bodyPr>
          <a:lstStyle/>
          <a:p>
            <a:r>
              <a:rPr lang="en-GB" sz="1800" dirty="0">
                <a:latin typeface="Calibri"/>
                <a:cs typeface="Calibri"/>
              </a:rPr>
              <a:t>Albon, D. and Mukherji, P (2018) </a:t>
            </a:r>
            <a:r>
              <a:rPr lang="en-GB" sz="1800" i="1" dirty="0">
                <a:latin typeface="Calibri"/>
                <a:cs typeface="Calibri"/>
              </a:rPr>
              <a:t>Research Methods in Early Childhood: An Introductory Guide. </a:t>
            </a:r>
            <a:r>
              <a:rPr lang="en-GB" sz="1800" dirty="0">
                <a:latin typeface="Calibri"/>
                <a:cs typeface="Calibri"/>
              </a:rPr>
              <a:t>London: SAGE Publications Ltd.</a:t>
            </a:r>
          </a:p>
          <a:p>
            <a:r>
              <a:rPr lang="en-GB" sz="1800" dirty="0">
                <a:latin typeface="Calibri"/>
                <a:cs typeface="Calibri"/>
              </a:rPr>
              <a:t>Aronsson et al., J. (2015) ‘Measuring the impact of outdoor learning on the physical activity of school age children: The use of accelerometery’, </a:t>
            </a:r>
            <a:r>
              <a:rPr lang="en-GB" sz="1800" i="1" dirty="0">
                <a:latin typeface="Calibri"/>
                <a:cs typeface="Calibri"/>
              </a:rPr>
              <a:t>Education and Health, </a:t>
            </a:r>
            <a:r>
              <a:rPr lang="en-GB" sz="1800" dirty="0">
                <a:latin typeface="Calibri"/>
                <a:cs typeface="Calibri"/>
              </a:rPr>
              <a:t>33(3), pp. 57-62. Available at: </a:t>
            </a:r>
            <a:r>
              <a:rPr lang="en-GB" sz="1800" dirty="0">
                <a:latin typeface="Calibri"/>
                <a:cs typeface="Calibri"/>
                <a:hlinkClick r:id="rId2"/>
              </a:rPr>
              <a:t>https://www.researchgate.net/publication/318836910_Measuring_the_impact_of_outdoor_learning_on_the_physical_activity_of_school_age_children_The_use_of_accelerometry</a:t>
            </a:r>
            <a:r>
              <a:rPr lang="en-GB" sz="1800" dirty="0">
                <a:latin typeface="Calibri"/>
                <a:cs typeface="Calibri"/>
              </a:rPr>
              <a:t> (Accessed: 4</a:t>
            </a:r>
            <a:r>
              <a:rPr lang="en-GB" sz="1800" baseline="30000" dirty="0">
                <a:latin typeface="Calibri"/>
                <a:cs typeface="Calibri"/>
              </a:rPr>
              <a:t>th</a:t>
            </a:r>
            <a:r>
              <a:rPr lang="en-GB" sz="1800" dirty="0">
                <a:latin typeface="Calibri"/>
                <a:cs typeface="Calibri"/>
              </a:rPr>
              <a:t> February 2020).</a:t>
            </a:r>
          </a:p>
          <a:p>
            <a:r>
              <a:rPr lang="en-GB" sz="1800" dirty="0">
                <a:latin typeface="Calibri"/>
                <a:cs typeface="Calibri"/>
              </a:rPr>
              <a:t>Aubrey, C. et al. (2000) </a:t>
            </a:r>
            <a:r>
              <a:rPr lang="en-GB" sz="1800" i="1" dirty="0">
                <a:latin typeface="Calibri"/>
                <a:cs typeface="Calibri"/>
              </a:rPr>
              <a:t>Early Childhood Educational Research: Issues in Methodology and Ethics. </a:t>
            </a:r>
            <a:r>
              <a:rPr lang="en-GB" sz="1800" dirty="0">
                <a:latin typeface="Calibri"/>
                <a:cs typeface="Calibri"/>
              </a:rPr>
              <a:t>London: Routledge Falmer Press.</a:t>
            </a:r>
          </a:p>
          <a:p>
            <a:r>
              <a:rPr lang="en-GB" sz="1800" dirty="0">
                <a:effectLst/>
                <a:latin typeface="Calibri"/>
                <a:ea typeface="Times New Roman" panose="02020603050405020304" pitchFamily="18" charset="0"/>
                <a:cs typeface="Times New Roman"/>
              </a:rPr>
              <a:t>Austin, K. et al. (2001) </a:t>
            </a:r>
            <a:r>
              <a:rPr lang="en-GB" sz="1800" i="1" dirty="0">
                <a:effectLst/>
                <a:latin typeface="Calibri"/>
                <a:ea typeface="Times New Roman" panose="02020603050405020304" pitchFamily="18" charset="0"/>
                <a:cs typeface="Times New Roman"/>
              </a:rPr>
              <a:t>HOW PEOPLE LEARN: INTRODUCTION TO LEARNING THEORIES. </a:t>
            </a:r>
            <a:r>
              <a:rPr lang="en-GB" sz="1800" dirty="0">
                <a:effectLst/>
                <a:latin typeface="Calibri"/>
                <a:ea typeface="Times New Roman" panose="02020603050405020304" pitchFamily="18" charset="0"/>
                <a:cs typeface="Times New Roman"/>
              </a:rPr>
              <a:t>Available at: </a:t>
            </a:r>
            <a:r>
              <a:rPr lang="en-GB" sz="1800" u="sng" dirty="0">
                <a:solidFill>
                  <a:srgbClr val="0563C1"/>
                </a:solidFill>
                <a:effectLst/>
                <a:latin typeface="Calibri"/>
                <a:ea typeface="Times New Roman" panose="02020603050405020304" pitchFamily="18" charset="0"/>
                <a:cs typeface="Times New Roman"/>
                <a:hlinkClick r:id="rId3"/>
              </a:rPr>
              <a:t>https://web.stanford.edu/class/ed269/hplintrochapter.pdf</a:t>
            </a:r>
            <a:r>
              <a:rPr lang="en-GB" sz="1800" dirty="0">
                <a:effectLst/>
                <a:latin typeface="Calibri"/>
                <a:ea typeface="Times New Roman" panose="02020603050405020304" pitchFamily="18" charset="0"/>
                <a:cs typeface="Times New Roman"/>
              </a:rPr>
              <a:t> (Accessed: </a:t>
            </a:r>
            <a:r>
              <a:rPr lang="en-GB" sz="1800" dirty="0">
                <a:latin typeface="Calibri"/>
                <a:ea typeface="Times New Roman" panose="02020603050405020304" pitchFamily="18" charset="0"/>
                <a:cs typeface="Times New Roman"/>
              </a:rPr>
              <a:t>5</a:t>
            </a:r>
            <a:r>
              <a:rPr lang="en-GB" sz="1800" baseline="30000" dirty="0">
                <a:latin typeface="Calibri"/>
                <a:ea typeface="Times New Roman" panose="02020603050405020304" pitchFamily="18" charset="0"/>
                <a:cs typeface="Times New Roman"/>
              </a:rPr>
              <a:t>th</a:t>
            </a:r>
            <a:r>
              <a:rPr lang="en-GB" sz="1800" dirty="0">
                <a:latin typeface="Calibri"/>
                <a:ea typeface="Times New Roman" panose="02020603050405020304" pitchFamily="18" charset="0"/>
                <a:cs typeface="Times New Roman"/>
              </a:rPr>
              <a:t> February 2020</a:t>
            </a:r>
            <a:r>
              <a:rPr lang="en-GB" sz="1800" dirty="0">
                <a:effectLst/>
                <a:latin typeface="Calibri"/>
                <a:ea typeface="Times New Roman" panose="02020603050405020304" pitchFamily="18" charset="0"/>
                <a:cs typeface="Times New Roman"/>
              </a:rPr>
              <a:t>).</a:t>
            </a:r>
          </a:p>
          <a:p>
            <a:r>
              <a:rPr lang="en-GB" sz="1800" dirty="0">
                <a:latin typeface="Calibri"/>
                <a:cs typeface="Times New Roman"/>
              </a:rPr>
              <a:t>Bartlett, S. and Burton, D. (2009) </a:t>
            </a:r>
            <a:r>
              <a:rPr lang="en-GB" sz="1800" i="1" dirty="0">
                <a:latin typeface="Calibri"/>
                <a:cs typeface="Times New Roman"/>
              </a:rPr>
              <a:t>Key Issues for Education Researchers. </a:t>
            </a:r>
            <a:r>
              <a:rPr lang="en-GB" sz="1800" dirty="0">
                <a:latin typeface="Calibri"/>
                <a:cs typeface="Times New Roman"/>
              </a:rPr>
              <a:t>London: SAGE Publications Ltd.</a:t>
            </a:r>
          </a:p>
          <a:p>
            <a:r>
              <a:rPr lang="en-GB" sz="1800" dirty="0">
                <a:latin typeface="Calibri"/>
                <a:cs typeface="Calibri"/>
              </a:rPr>
              <a:t>Bartlett, S. and Burton, D. (2012) </a:t>
            </a:r>
            <a:r>
              <a:rPr lang="en-GB" sz="1800" i="1" dirty="0">
                <a:latin typeface="Calibri"/>
                <a:cs typeface="Calibri"/>
              </a:rPr>
              <a:t>Introduction to Education Studies. </a:t>
            </a:r>
            <a:r>
              <a:rPr lang="en-GB" sz="1800" dirty="0">
                <a:latin typeface="Calibri"/>
                <a:cs typeface="Calibri"/>
              </a:rPr>
              <a:t>3</a:t>
            </a:r>
            <a:r>
              <a:rPr lang="en-GB" sz="1800" baseline="30000" dirty="0">
                <a:latin typeface="Calibri"/>
                <a:cs typeface="Calibri"/>
              </a:rPr>
              <a:t>rd</a:t>
            </a:r>
            <a:r>
              <a:rPr lang="en-GB" sz="1800" dirty="0">
                <a:latin typeface="Calibri"/>
                <a:cs typeface="Calibri"/>
              </a:rPr>
              <a:t> Ed. London: SAGE Publications Ltd.</a:t>
            </a:r>
          </a:p>
          <a:p>
            <a:r>
              <a:rPr lang="en-GB" sz="1800" dirty="0">
                <a:latin typeface="Calibri"/>
                <a:cs typeface="Calibri"/>
              </a:rPr>
              <a:t>Barbour, R. (2014) </a:t>
            </a:r>
            <a:r>
              <a:rPr lang="en-GB" sz="1800" i="1" dirty="0">
                <a:latin typeface="Calibri"/>
                <a:cs typeface="Calibri"/>
              </a:rPr>
              <a:t>Introducing Qualitative Research: A Student Guide to the Craft of Doing Qualitative Research. </a:t>
            </a:r>
            <a:r>
              <a:rPr lang="en-GB" sz="1800" dirty="0">
                <a:latin typeface="Calibri"/>
                <a:cs typeface="Calibri"/>
              </a:rPr>
              <a:t>2</a:t>
            </a:r>
            <a:r>
              <a:rPr lang="en-GB" sz="1800" baseline="30000" dirty="0">
                <a:latin typeface="Calibri"/>
                <a:cs typeface="Calibri"/>
              </a:rPr>
              <a:t>nd</a:t>
            </a:r>
            <a:r>
              <a:rPr lang="en-GB" sz="1800" dirty="0">
                <a:latin typeface="Calibri"/>
                <a:cs typeface="Calibri"/>
              </a:rPr>
              <a:t> Ed. London: SAGE Publications Ltd.</a:t>
            </a:r>
          </a:p>
          <a:p>
            <a:r>
              <a:rPr lang="en-GB" sz="1800" dirty="0">
                <a:latin typeface="Calibri"/>
                <a:cs typeface="Calibri"/>
              </a:rPr>
              <a:t>Beckley, P. (2012) </a:t>
            </a:r>
            <a:r>
              <a:rPr lang="en-GB" sz="1800" i="1" dirty="0">
                <a:latin typeface="Calibri"/>
                <a:cs typeface="Calibri"/>
              </a:rPr>
              <a:t>Learning in Early Childhood. </a:t>
            </a:r>
            <a:r>
              <a:rPr lang="en-GB" sz="1800" dirty="0">
                <a:latin typeface="Calibri"/>
                <a:cs typeface="Calibri"/>
              </a:rPr>
              <a:t>London: SAGE Publications Ltd.</a:t>
            </a:r>
          </a:p>
          <a:p>
            <a:r>
              <a:rPr lang="en-GB" sz="1800" dirty="0">
                <a:latin typeface="Calibri"/>
                <a:cs typeface="Calibri"/>
              </a:rPr>
              <a:t>British Educational Research Association (2018) </a:t>
            </a:r>
            <a:r>
              <a:rPr lang="en-GB" sz="1800" i="1" dirty="0">
                <a:latin typeface="Calibri"/>
                <a:cs typeface="Calibri"/>
              </a:rPr>
              <a:t>ETHICAL GUIDELINES FOR EDUCATIONAL RESEARCH. </a:t>
            </a:r>
            <a:r>
              <a:rPr lang="en-GB" sz="1800" dirty="0">
                <a:latin typeface="Calibri"/>
                <a:cs typeface="Calibri"/>
              </a:rPr>
              <a:t>4</a:t>
            </a:r>
            <a:r>
              <a:rPr lang="en-GB" sz="1800" baseline="30000" dirty="0">
                <a:latin typeface="Calibri"/>
                <a:cs typeface="Calibri"/>
              </a:rPr>
              <a:t>th</a:t>
            </a:r>
            <a:r>
              <a:rPr lang="en-GB" sz="1800" dirty="0">
                <a:latin typeface="Calibri"/>
                <a:cs typeface="Calibri"/>
              </a:rPr>
              <a:t> Ed. Available at: https://www.bera.ac.uk/wp-content/uploads/2018/06/BERA-Ethical-Guidelines-for-Educational-Research_4thEdn_2018.pdf (Accessed: 9</a:t>
            </a:r>
            <a:r>
              <a:rPr lang="en-GB" sz="1800" baseline="30000" dirty="0">
                <a:latin typeface="Calibri"/>
                <a:cs typeface="Calibri"/>
              </a:rPr>
              <a:t>th</a:t>
            </a:r>
            <a:r>
              <a:rPr lang="en-GB" sz="1800" dirty="0">
                <a:latin typeface="Calibri"/>
                <a:cs typeface="Calibri"/>
              </a:rPr>
              <a:t> February 2020).</a:t>
            </a:r>
          </a:p>
        </p:txBody>
      </p:sp>
    </p:spTree>
    <p:extLst>
      <p:ext uri="{BB962C8B-B14F-4D97-AF65-F5344CB8AC3E}">
        <p14:creationId xmlns:p14="http://schemas.microsoft.com/office/powerpoint/2010/main" val="10629778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01A2D-1829-C54A-8299-6162AC06D199}"/>
              </a:ext>
            </a:extLst>
          </p:cNvPr>
          <p:cNvSpPr>
            <a:spLocks noGrp="1"/>
          </p:cNvSpPr>
          <p:nvPr>
            <p:ph type="title"/>
          </p:nvPr>
        </p:nvSpPr>
        <p:spPr>
          <a:xfrm>
            <a:off x="317500" y="120952"/>
            <a:ext cx="11581190" cy="786191"/>
          </a:xfrm>
        </p:spPr>
        <p:txBody>
          <a:bodyPr>
            <a:noAutofit/>
          </a:bodyPr>
          <a:lstStyle/>
          <a:p>
            <a:pPr algn="ctr"/>
            <a:r>
              <a:rPr lang="en-GB" sz="4000">
                <a:solidFill>
                  <a:schemeClr val="accent6">
                    <a:lumMod val="50000"/>
                  </a:schemeClr>
                </a:solidFill>
                <a:latin typeface="Calibri Light"/>
                <a:cs typeface="Calibri Light"/>
              </a:rPr>
              <a:t>References</a:t>
            </a:r>
            <a:endParaRPr lang="en-US" sz="4000">
              <a:solidFill>
                <a:schemeClr val="accent6">
                  <a:lumMod val="50000"/>
                </a:schemeClr>
              </a:solidFill>
              <a:latin typeface="Calibri Light"/>
              <a:cs typeface="Calibri Light"/>
            </a:endParaRPr>
          </a:p>
        </p:txBody>
      </p:sp>
      <p:sp>
        <p:nvSpPr>
          <p:cNvPr id="3" name="Content Placeholder 2">
            <a:extLst>
              <a:ext uri="{FF2B5EF4-FFF2-40B4-BE49-F238E27FC236}">
                <a16:creationId xmlns:a16="http://schemas.microsoft.com/office/drawing/2014/main" id="{93B1B76C-DCFF-BC44-9AA7-C2F41403D366}"/>
              </a:ext>
            </a:extLst>
          </p:cNvPr>
          <p:cNvSpPr>
            <a:spLocks noGrp="1"/>
          </p:cNvSpPr>
          <p:nvPr>
            <p:ph idx="1"/>
          </p:nvPr>
        </p:nvSpPr>
        <p:spPr>
          <a:xfrm>
            <a:off x="166309" y="1209524"/>
            <a:ext cx="11581190" cy="5527524"/>
          </a:xfrm>
        </p:spPr>
        <p:txBody>
          <a:bodyPr vert="horz" lIns="91440" tIns="45720" rIns="91440" bIns="45720" rtlCol="0" anchor="t">
            <a:noAutofit/>
          </a:bodyPr>
          <a:lstStyle/>
          <a:p>
            <a:r>
              <a:rPr lang="en-GB" sz="1800" dirty="0">
                <a:latin typeface="Calibri"/>
                <a:cs typeface="Calibri"/>
              </a:rPr>
              <a:t>Blaxter, L. et al (2010) </a:t>
            </a:r>
            <a:r>
              <a:rPr lang="en-GB" sz="1800" i="1" dirty="0">
                <a:latin typeface="Calibri"/>
                <a:cs typeface="Calibri"/>
              </a:rPr>
              <a:t>How to Research. </a:t>
            </a:r>
            <a:r>
              <a:rPr lang="en-GB" sz="1800" dirty="0">
                <a:latin typeface="Calibri"/>
                <a:cs typeface="Calibri"/>
              </a:rPr>
              <a:t>4</a:t>
            </a:r>
            <a:r>
              <a:rPr lang="en-GB" sz="1800" baseline="30000" dirty="0">
                <a:latin typeface="Calibri"/>
                <a:cs typeface="Calibri"/>
              </a:rPr>
              <a:t>th</a:t>
            </a:r>
            <a:r>
              <a:rPr lang="en-GB" sz="1800" dirty="0">
                <a:latin typeface="Calibri"/>
                <a:cs typeface="Calibri"/>
              </a:rPr>
              <a:t> Ed. Maidenhead: Open University Press.</a:t>
            </a:r>
          </a:p>
          <a:p>
            <a:r>
              <a:rPr lang="en-GB" sz="1800" dirty="0">
                <a:latin typeface="Calibri"/>
                <a:cs typeface="Calibri"/>
              </a:rPr>
              <a:t>Bento, G. and Dias, G. (2016) ‘The importance of outdoor play for young children’s healthy development’, </a:t>
            </a:r>
            <a:r>
              <a:rPr lang="en-GB" sz="1800" i="1" dirty="0">
                <a:latin typeface="Calibri"/>
                <a:cs typeface="Calibri"/>
              </a:rPr>
              <a:t>Porto Biomedical Journal, </a:t>
            </a:r>
            <a:r>
              <a:rPr lang="en-GB" sz="1800" dirty="0">
                <a:latin typeface="Calibri"/>
                <a:cs typeface="Calibri"/>
              </a:rPr>
              <a:t>2(5), pp. 157-160.</a:t>
            </a:r>
            <a:r>
              <a:rPr lang="en-GB" sz="1800" i="1" dirty="0">
                <a:latin typeface="Calibri"/>
                <a:cs typeface="Calibri"/>
              </a:rPr>
              <a:t> </a:t>
            </a:r>
            <a:r>
              <a:rPr lang="en-GB" sz="1800" dirty="0">
                <a:latin typeface="Calibri"/>
                <a:cs typeface="Calibri"/>
              </a:rPr>
              <a:t>Available at: </a:t>
            </a:r>
            <a:r>
              <a:rPr lang="en-GB" sz="1800" dirty="0">
                <a:latin typeface="Calibri"/>
                <a:cs typeface="Calibri"/>
                <a:hlinkClick r:id="rId2"/>
              </a:rPr>
              <a:t>https://www.sciencedirect.com/science/article/pii/S2444866416301234</a:t>
            </a:r>
            <a:r>
              <a:rPr lang="en-GB" sz="1800" dirty="0">
                <a:latin typeface="Calibri"/>
                <a:cs typeface="Calibri"/>
              </a:rPr>
              <a:t> (Accessed: 4</a:t>
            </a:r>
            <a:r>
              <a:rPr lang="en-GB" sz="1800" baseline="30000" dirty="0">
                <a:latin typeface="Calibri"/>
                <a:cs typeface="Calibri"/>
              </a:rPr>
              <a:t>th</a:t>
            </a:r>
            <a:r>
              <a:rPr lang="en-GB" sz="1800" dirty="0">
                <a:latin typeface="Calibri"/>
                <a:cs typeface="Calibri"/>
              </a:rPr>
              <a:t> February 2020).</a:t>
            </a:r>
          </a:p>
          <a:p>
            <a:r>
              <a:rPr lang="en-GB" sz="1800" dirty="0">
                <a:latin typeface="Calibri"/>
                <a:cs typeface="Calibri"/>
              </a:rPr>
              <a:t>Burriss, K. and Burriss, L. (2011) ‘Outdoor Play and Learning: Policy and Practice’, </a:t>
            </a:r>
            <a:r>
              <a:rPr lang="en-GB" sz="1800" i="1" dirty="0">
                <a:latin typeface="Calibri"/>
                <a:cs typeface="Calibri"/>
              </a:rPr>
              <a:t>International Journal of Education Policy and Leadership, </a:t>
            </a:r>
            <a:r>
              <a:rPr lang="en-GB" sz="1800" dirty="0">
                <a:latin typeface="Calibri"/>
                <a:cs typeface="Calibri"/>
              </a:rPr>
              <a:t>6(8). Available at: </a:t>
            </a:r>
            <a:r>
              <a:rPr lang="en-GB" sz="1800" dirty="0">
                <a:latin typeface="Calibri"/>
                <a:cs typeface="Calibri"/>
                <a:hlinkClick r:id="rId3"/>
              </a:rPr>
              <a:t>https://files.eric.ed.gov/fulltext/EJ963739.pdf</a:t>
            </a:r>
            <a:r>
              <a:rPr lang="en-GB" sz="1800" dirty="0">
                <a:latin typeface="Calibri"/>
                <a:cs typeface="Calibri"/>
              </a:rPr>
              <a:t> (Accessed: 4</a:t>
            </a:r>
            <a:r>
              <a:rPr lang="en-GB" sz="1800" baseline="30000" dirty="0">
                <a:latin typeface="Calibri"/>
                <a:cs typeface="Calibri"/>
              </a:rPr>
              <a:t>th</a:t>
            </a:r>
            <a:r>
              <a:rPr lang="en-GB" sz="1800" dirty="0">
                <a:latin typeface="Calibri"/>
                <a:cs typeface="Calibri"/>
              </a:rPr>
              <a:t> February 2020).</a:t>
            </a:r>
          </a:p>
          <a:p>
            <a:r>
              <a:rPr lang="en-GB" sz="1800" dirty="0">
                <a:latin typeface="Calibri"/>
                <a:cs typeface="Calibri"/>
              </a:rPr>
              <a:t>Caruana, E. et al. (2015) ‘Longitudinal studies’, </a:t>
            </a:r>
            <a:r>
              <a:rPr lang="en-GB" sz="1800" i="1" dirty="0">
                <a:latin typeface="Calibri"/>
                <a:cs typeface="Calibri"/>
              </a:rPr>
              <a:t>Journal of Thoracic Disease, </a:t>
            </a:r>
            <a:r>
              <a:rPr lang="en-GB" sz="1800" dirty="0">
                <a:latin typeface="Calibri"/>
                <a:cs typeface="Calibri"/>
              </a:rPr>
              <a:t>7(11). Available at: </a:t>
            </a:r>
            <a:r>
              <a:rPr lang="en-GB" sz="1800" dirty="0">
                <a:latin typeface="Calibri"/>
                <a:cs typeface="Calibri"/>
                <a:hlinkClick r:id="rId4"/>
              </a:rPr>
              <a:t>https://www.ncbi.nlm.nih.gov/pmc/articles/PMC4669300/#__ffn_sectitle</a:t>
            </a:r>
            <a:r>
              <a:rPr lang="en-GB" sz="1800" dirty="0">
                <a:latin typeface="Calibri"/>
                <a:cs typeface="Calibri"/>
              </a:rPr>
              <a:t> (Accessed: 12</a:t>
            </a:r>
            <a:r>
              <a:rPr lang="en-GB" sz="1800" baseline="30000" dirty="0">
                <a:latin typeface="Calibri"/>
                <a:cs typeface="Calibri"/>
              </a:rPr>
              <a:t>th</a:t>
            </a:r>
            <a:r>
              <a:rPr lang="en-GB" sz="1800" dirty="0">
                <a:latin typeface="Calibri"/>
                <a:cs typeface="Calibri"/>
              </a:rPr>
              <a:t> February 2020).</a:t>
            </a:r>
          </a:p>
          <a:p>
            <a:r>
              <a:rPr lang="en-GB" sz="1800" dirty="0">
                <a:latin typeface="Calibri"/>
                <a:cs typeface="Calibri"/>
              </a:rPr>
              <a:t>Chandel, S. et al. (2015) ‘Likert Scale: Explored and Explained’, </a:t>
            </a:r>
            <a:r>
              <a:rPr lang="en-GB" sz="1800" i="1" dirty="0">
                <a:latin typeface="Calibri"/>
                <a:cs typeface="Calibri"/>
              </a:rPr>
              <a:t>British Journal of Applied Sciences &amp; Technology, </a:t>
            </a:r>
            <a:r>
              <a:rPr lang="en-GB" sz="1800" dirty="0">
                <a:latin typeface="Calibri"/>
                <a:cs typeface="Calibri"/>
              </a:rPr>
              <a:t>7(4), pp. 396-403. Available at: Coughlan, M. et al. (2009) ‘Interviewing in qualitative research’, </a:t>
            </a:r>
            <a:r>
              <a:rPr lang="en-GB" sz="1800" i="1" dirty="0">
                <a:latin typeface="Calibri"/>
                <a:cs typeface="Calibri"/>
              </a:rPr>
              <a:t>International Journal of Therapy and Rehabilitation, </a:t>
            </a:r>
            <a:r>
              <a:rPr lang="en-GB" sz="1800" dirty="0">
                <a:latin typeface="Calibri"/>
                <a:cs typeface="Calibri"/>
              </a:rPr>
              <a:t>16(6). Available at: </a:t>
            </a:r>
            <a:r>
              <a:rPr lang="en-GB" sz="1800" dirty="0">
                <a:latin typeface="Calibri"/>
                <a:cs typeface="Calibri"/>
                <a:hlinkClick r:id="rId5"/>
              </a:rPr>
              <a:t>https://www.researchgate.net/profile/Ankur_Joshi3/publication/276394797_Likert_Scale_Explored_and_Explained/links/55ec7eac08aeb6516268ca06/Likert-Scale-Explored-and-Explained.pdf?origin=publication_detail</a:t>
            </a:r>
            <a:r>
              <a:rPr lang="en-GB" sz="1800" dirty="0">
                <a:latin typeface="Calibri"/>
                <a:cs typeface="Calibri"/>
              </a:rPr>
              <a:t> (Accessed: 12</a:t>
            </a:r>
            <a:r>
              <a:rPr lang="en-GB" sz="1800" baseline="30000" dirty="0">
                <a:latin typeface="Calibri"/>
                <a:cs typeface="Calibri"/>
              </a:rPr>
              <a:t>th</a:t>
            </a:r>
            <a:r>
              <a:rPr lang="en-GB" sz="1800" dirty="0">
                <a:latin typeface="Calibri"/>
                <a:cs typeface="Calibri"/>
              </a:rPr>
              <a:t> February 2020).</a:t>
            </a:r>
          </a:p>
          <a:p>
            <a:r>
              <a:rPr lang="en-GB" sz="1800" i="1" dirty="0">
                <a:latin typeface="Calibri"/>
                <a:cs typeface="Calibri"/>
              </a:rPr>
              <a:t>Children Act (2004). </a:t>
            </a:r>
            <a:r>
              <a:rPr lang="en-GB" sz="1800" dirty="0">
                <a:latin typeface="Calibri"/>
                <a:cs typeface="Calibri"/>
              </a:rPr>
              <a:t>Available at: </a:t>
            </a:r>
            <a:r>
              <a:rPr lang="en-GB" sz="1800" dirty="0">
                <a:latin typeface="Calibri"/>
                <a:cs typeface="Calibri"/>
                <a:hlinkClick r:id="rId6"/>
              </a:rPr>
              <a:t>http://www.legislation.gov.uk/ukpga/2004/31/pdfs/ukpga_20040031_en.pdf</a:t>
            </a:r>
            <a:r>
              <a:rPr lang="en-GB" sz="1800" dirty="0">
                <a:latin typeface="Calibri"/>
                <a:cs typeface="Calibri"/>
              </a:rPr>
              <a:t> (Accessed: 11</a:t>
            </a:r>
            <a:r>
              <a:rPr lang="en-GB" sz="1800" baseline="30000" dirty="0">
                <a:latin typeface="Calibri"/>
                <a:cs typeface="Calibri"/>
              </a:rPr>
              <a:t>th</a:t>
            </a:r>
            <a:r>
              <a:rPr lang="en-GB" sz="1800" dirty="0">
                <a:latin typeface="Calibri"/>
                <a:cs typeface="Calibri"/>
              </a:rPr>
              <a:t> February 2020).</a:t>
            </a:r>
            <a:endParaRPr lang="en-GB" sz="1800" i="1" dirty="0">
              <a:latin typeface="Calibri"/>
              <a:cs typeface="Calibri"/>
            </a:endParaRPr>
          </a:p>
          <a:p>
            <a:r>
              <a:rPr lang="en-GB" sz="1800" i="1" dirty="0">
                <a:latin typeface="Calibri"/>
                <a:cs typeface="Calibri"/>
              </a:rPr>
              <a:t>Children and Families Act </a:t>
            </a:r>
            <a:r>
              <a:rPr lang="en-GB" sz="1800" dirty="0">
                <a:latin typeface="Calibri"/>
                <a:cs typeface="Calibri"/>
              </a:rPr>
              <a:t>(2014). Available at: </a:t>
            </a:r>
            <a:r>
              <a:rPr lang="en-GB" sz="1800" dirty="0">
                <a:latin typeface="Calibri"/>
                <a:cs typeface="Calibri"/>
                <a:hlinkClick r:id="rId7"/>
              </a:rPr>
              <a:t>http://www.legislation.gov.uk/ukpga/2014/6/contents/enacted</a:t>
            </a:r>
            <a:r>
              <a:rPr lang="en-GB" sz="1800" dirty="0">
                <a:latin typeface="Calibri"/>
                <a:cs typeface="Calibri"/>
              </a:rPr>
              <a:t> (Accessed: 11</a:t>
            </a:r>
            <a:r>
              <a:rPr lang="en-GB" sz="1800" baseline="30000" dirty="0">
                <a:latin typeface="Calibri"/>
                <a:cs typeface="Calibri"/>
              </a:rPr>
              <a:t>th</a:t>
            </a:r>
            <a:r>
              <a:rPr lang="en-GB" sz="1800" dirty="0">
                <a:latin typeface="Calibri"/>
                <a:cs typeface="Calibri"/>
              </a:rPr>
              <a:t> February 2020).</a:t>
            </a:r>
          </a:p>
        </p:txBody>
      </p:sp>
    </p:spTree>
    <p:extLst>
      <p:ext uri="{BB962C8B-B14F-4D97-AF65-F5344CB8AC3E}">
        <p14:creationId xmlns:p14="http://schemas.microsoft.com/office/powerpoint/2010/main" val="32165614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01A2D-1829-C54A-8299-6162AC06D199}"/>
              </a:ext>
            </a:extLst>
          </p:cNvPr>
          <p:cNvSpPr>
            <a:spLocks noGrp="1"/>
          </p:cNvSpPr>
          <p:nvPr>
            <p:ph type="title"/>
          </p:nvPr>
        </p:nvSpPr>
        <p:spPr>
          <a:xfrm>
            <a:off x="610810" y="274410"/>
            <a:ext cx="11581190" cy="799042"/>
          </a:xfrm>
        </p:spPr>
        <p:txBody>
          <a:bodyPr>
            <a:noAutofit/>
          </a:bodyPr>
          <a:lstStyle/>
          <a:p>
            <a:pPr algn="ctr"/>
            <a:r>
              <a:rPr lang="en-GB" sz="4000">
                <a:solidFill>
                  <a:schemeClr val="accent6">
                    <a:lumMod val="50000"/>
                  </a:schemeClr>
                </a:solidFill>
                <a:latin typeface="Calibri Light"/>
                <a:cs typeface="Calibri Light"/>
              </a:rPr>
              <a:t>References</a:t>
            </a:r>
            <a:endParaRPr lang="en-US" sz="4000">
              <a:solidFill>
                <a:schemeClr val="accent6">
                  <a:lumMod val="50000"/>
                </a:schemeClr>
              </a:solidFill>
              <a:latin typeface="Calibri Light"/>
              <a:cs typeface="Calibri Light"/>
            </a:endParaRPr>
          </a:p>
        </p:txBody>
      </p:sp>
      <p:sp>
        <p:nvSpPr>
          <p:cNvPr id="3" name="Content Placeholder 2">
            <a:extLst>
              <a:ext uri="{FF2B5EF4-FFF2-40B4-BE49-F238E27FC236}">
                <a16:creationId xmlns:a16="http://schemas.microsoft.com/office/drawing/2014/main" id="{93B1B76C-DCFF-BC44-9AA7-C2F41403D366}"/>
              </a:ext>
            </a:extLst>
          </p:cNvPr>
          <p:cNvSpPr>
            <a:spLocks noGrp="1"/>
          </p:cNvSpPr>
          <p:nvPr>
            <p:ph idx="1"/>
          </p:nvPr>
        </p:nvSpPr>
        <p:spPr>
          <a:xfrm>
            <a:off x="317500" y="1345594"/>
            <a:ext cx="11581190" cy="5512405"/>
          </a:xfrm>
        </p:spPr>
        <p:txBody>
          <a:bodyPr vert="horz" lIns="91440" tIns="45720" rIns="91440" bIns="45720" rtlCol="0" anchor="t">
            <a:noAutofit/>
          </a:bodyPr>
          <a:lstStyle/>
          <a:p>
            <a:r>
              <a:rPr lang="en-GB" sz="1800" dirty="0">
                <a:latin typeface="Calibri"/>
                <a:cs typeface="Calibri"/>
              </a:rPr>
              <a:t>Close, M. (2012) </a:t>
            </a:r>
            <a:r>
              <a:rPr lang="en-GB" sz="1800" i="1" dirty="0">
                <a:latin typeface="Calibri"/>
                <a:cs typeface="Calibri"/>
              </a:rPr>
              <a:t>The Forest School initiative and its perceived impact on children’s learning and development: An investigation into the views of children and parents. </a:t>
            </a:r>
            <a:r>
              <a:rPr lang="en-GB" sz="1800" dirty="0">
                <a:latin typeface="Calibri"/>
                <a:cs typeface="Calibri"/>
              </a:rPr>
              <a:t>Available at: </a:t>
            </a:r>
            <a:r>
              <a:rPr lang="en-GB" sz="1800" dirty="0">
                <a:latin typeface="Calibri"/>
                <a:cs typeface="Calibri"/>
                <a:hlinkClick r:id="rId2"/>
              </a:rPr>
              <a:t>https://core.ac.uk/download/pdf/9716067.pdf</a:t>
            </a:r>
            <a:r>
              <a:rPr lang="en-GB" sz="1800" dirty="0">
                <a:latin typeface="Calibri"/>
                <a:cs typeface="Calibri"/>
              </a:rPr>
              <a:t> (Accessed: 4</a:t>
            </a:r>
            <a:r>
              <a:rPr lang="en-GB" sz="1800" baseline="30000" dirty="0">
                <a:latin typeface="Calibri"/>
                <a:cs typeface="Calibri"/>
              </a:rPr>
              <a:t>th</a:t>
            </a:r>
            <a:r>
              <a:rPr lang="en-GB" sz="1800" dirty="0">
                <a:latin typeface="Calibri"/>
                <a:cs typeface="Calibri"/>
              </a:rPr>
              <a:t> February 2020).</a:t>
            </a:r>
          </a:p>
          <a:p>
            <a:r>
              <a:rPr lang="en-GB" sz="1800" dirty="0">
                <a:latin typeface="Calibri"/>
                <a:cs typeface="Calibri"/>
              </a:rPr>
              <a:t>Coughlan, M. et al. (2009) ‘Interviewing in qualitative research’, </a:t>
            </a:r>
            <a:r>
              <a:rPr lang="en-GB" sz="1800" i="1" dirty="0">
                <a:latin typeface="Calibri"/>
                <a:cs typeface="Calibri"/>
              </a:rPr>
              <a:t>International Journal of Therapy and Rehabilitation, </a:t>
            </a:r>
            <a:r>
              <a:rPr lang="en-GB" sz="1800" dirty="0">
                <a:latin typeface="Calibri"/>
                <a:cs typeface="Calibri"/>
              </a:rPr>
              <a:t>16(6). Available at: </a:t>
            </a:r>
            <a:r>
              <a:rPr lang="en-GB" sz="1800" dirty="0">
                <a:latin typeface="Calibri"/>
                <a:cs typeface="Calibri"/>
                <a:hlinkClick r:id="rId3"/>
              </a:rPr>
              <a:t>https://www.researchgate.net/publication/261471599_Interviewing_in_qualitative_research</a:t>
            </a:r>
            <a:r>
              <a:rPr lang="en-GB" sz="1800" dirty="0">
                <a:latin typeface="Calibri"/>
                <a:cs typeface="Calibri"/>
              </a:rPr>
              <a:t> (Accessed : 12</a:t>
            </a:r>
            <a:r>
              <a:rPr lang="en-GB" sz="1800" baseline="30000" dirty="0">
                <a:latin typeface="Calibri"/>
                <a:cs typeface="Calibri"/>
              </a:rPr>
              <a:t>th</a:t>
            </a:r>
            <a:r>
              <a:rPr lang="en-GB" sz="1800" dirty="0">
                <a:latin typeface="Calibri"/>
                <a:cs typeface="Calibri"/>
              </a:rPr>
              <a:t> February 2020).</a:t>
            </a:r>
          </a:p>
          <a:p>
            <a:r>
              <a:rPr lang="en-GB" sz="1800" dirty="0">
                <a:latin typeface="Calibri"/>
                <a:cs typeface="Calibri"/>
              </a:rPr>
              <a:t>Davidov, M (2015) ‘The influential child: How children affect their environment and influence their own risk and resilience’, </a:t>
            </a:r>
            <a:r>
              <a:rPr lang="en-GB" sz="1800" i="1" dirty="0">
                <a:latin typeface="Calibri"/>
                <a:cs typeface="Calibri"/>
              </a:rPr>
              <a:t>Development and Psychopathology, </a:t>
            </a:r>
            <a:r>
              <a:rPr lang="en-GB" sz="1800" dirty="0">
                <a:latin typeface="Calibri"/>
                <a:cs typeface="Calibri"/>
              </a:rPr>
              <a:t>27(4pt1), pp. 947-951. Available at: </a:t>
            </a:r>
            <a:r>
              <a:rPr lang="en-GB" sz="1800" dirty="0">
                <a:latin typeface="Calibri"/>
                <a:cs typeface="Calibri"/>
                <a:hlinkClick r:id="rId4"/>
              </a:rPr>
              <a:t>https://www.researchgate.net/publication/283946928_The_influential_child_How_children_affect_their_environment_and_influence_their_own_risk_and_resilience</a:t>
            </a:r>
            <a:r>
              <a:rPr lang="en-GB" sz="1800" dirty="0">
                <a:latin typeface="Calibri"/>
                <a:cs typeface="Calibri"/>
              </a:rPr>
              <a:t> (Accessed: 31</a:t>
            </a:r>
            <a:r>
              <a:rPr lang="en-GB" sz="1800" baseline="30000" dirty="0">
                <a:latin typeface="Calibri"/>
                <a:cs typeface="Calibri"/>
              </a:rPr>
              <a:t>st</a:t>
            </a:r>
            <a:r>
              <a:rPr lang="en-GB" sz="1800" dirty="0">
                <a:latin typeface="Calibri"/>
                <a:cs typeface="Calibri"/>
              </a:rPr>
              <a:t> January 2020).</a:t>
            </a:r>
          </a:p>
          <a:p>
            <a:r>
              <a:rPr lang="en-GB" sz="1800" dirty="0">
                <a:latin typeface="Calibri"/>
                <a:cs typeface="Calibri"/>
              </a:rPr>
              <a:t>Denscombe, M. (2010) </a:t>
            </a:r>
            <a:r>
              <a:rPr lang="en-GB" sz="1800" i="1" dirty="0">
                <a:latin typeface="Calibri"/>
                <a:cs typeface="Calibri"/>
              </a:rPr>
              <a:t>The Good Research Guide for Small-Scale Research Projects. </a:t>
            </a:r>
            <a:r>
              <a:rPr lang="en-GB" sz="1800" dirty="0">
                <a:latin typeface="Calibri"/>
                <a:cs typeface="Calibri"/>
              </a:rPr>
              <a:t>4</a:t>
            </a:r>
            <a:r>
              <a:rPr lang="en-GB" sz="1800" baseline="30000" dirty="0">
                <a:latin typeface="Calibri"/>
                <a:cs typeface="Calibri"/>
              </a:rPr>
              <a:t>th</a:t>
            </a:r>
            <a:r>
              <a:rPr lang="en-GB" sz="1800" dirty="0">
                <a:latin typeface="Calibri"/>
                <a:cs typeface="Calibri"/>
              </a:rPr>
              <a:t> Ed. Maidenhead: Open University Press.</a:t>
            </a:r>
          </a:p>
          <a:p>
            <a:r>
              <a:rPr lang="en-GB" sz="1800" dirty="0">
                <a:latin typeface="Calibri"/>
                <a:cs typeface="Calibri"/>
              </a:rPr>
              <a:t>Doyle, J. and Milchem, K. (2012) </a:t>
            </a:r>
            <a:r>
              <a:rPr lang="en-GB" sz="1800" i="1" dirty="0">
                <a:latin typeface="Calibri"/>
                <a:cs typeface="Calibri"/>
              </a:rPr>
              <a:t>Developing a Forest School in Early Years Provision: A practical handbook on how to develop a Forest School in any early years setting. </a:t>
            </a:r>
            <a:r>
              <a:rPr lang="en-GB" sz="1800" dirty="0">
                <a:latin typeface="Calibri"/>
                <a:cs typeface="Calibri"/>
              </a:rPr>
              <a:t>London: Practical Pre-School Books.</a:t>
            </a:r>
          </a:p>
          <a:p>
            <a:r>
              <a:rPr lang="en-GB" sz="1800" dirty="0">
                <a:latin typeface="Calibri"/>
                <a:cs typeface="Calibri"/>
              </a:rPr>
              <a:t>Eckerdal, R. and Hagström, C. (2016) ‘Qualitative questionnaires as a method for information studies research’, </a:t>
            </a:r>
            <a:r>
              <a:rPr lang="en-GB" sz="1800" i="1" dirty="0">
                <a:latin typeface="Calibri"/>
                <a:cs typeface="Calibri"/>
              </a:rPr>
              <a:t>Information Research, </a:t>
            </a:r>
            <a:r>
              <a:rPr lang="en-GB" sz="1800" dirty="0">
                <a:latin typeface="Calibri"/>
                <a:cs typeface="Calibri"/>
              </a:rPr>
              <a:t>22(1). Available at: </a:t>
            </a:r>
            <a:r>
              <a:rPr lang="en-GB" sz="1800" dirty="0">
                <a:latin typeface="Calibri"/>
                <a:cs typeface="Calibri"/>
                <a:hlinkClick r:id="rId5"/>
              </a:rPr>
              <a:t>http://www.informationr.net/ir/22-1/colis/colis1639.html</a:t>
            </a:r>
            <a:r>
              <a:rPr lang="en-GB" sz="1800" dirty="0">
                <a:latin typeface="Calibri"/>
                <a:cs typeface="Calibri"/>
              </a:rPr>
              <a:t> (Accessed: 12</a:t>
            </a:r>
            <a:r>
              <a:rPr lang="en-GB" sz="1800" baseline="30000" dirty="0">
                <a:latin typeface="Calibri"/>
                <a:cs typeface="Calibri"/>
              </a:rPr>
              <a:t>th</a:t>
            </a:r>
            <a:r>
              <a:rPr lang="en-GB" sz="1800" dirty="0">
                <a:latin typeface="Calibri"/>
                <a:cs typeface="Calibri"/>
              </a:rPr>
              <a:t> February 2020).</a:t>
            </a:r>
          </a:p>
        </p:txBody>
      </p:sp>
    </p:spTree>
    <p:extLst>
      <p:ext uri="{BB962C8B-B14F-4D97-AF65-F5344CB8AC3E}">
        <p14:creationId xmlns:p14="http://schemas.microsoft.com/office/powerpoint/2010/main" val="30793864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01A2D-1829-C54A-8299-6162AC06D199}"/>
              </a:ext>
            </a:extLst>
          </p:cNvPr>
          <p:cNvSpPr>
            <a:spLocks noGrp="1"/>
          </p:cNvSpPr>
          <p:nvPr>
            <p:ph type="title"/>
          </p:nvPr>
        </p:nvSpPr>
        <p:spPr>
          <a:xfrm>
            <a:off x="317500" y="365125"/>
            <a:ext cx="11581190" cy="799042"/>
          </a:xfrm>
        </p:spPr>
        <p:txBody>
          <a:bodyPr>
            <a:noAutofit/>
          </a:bodyPr>
          <a:lstStyle/>
          <a:p>
            <a:pPr algn="ctr"/>
            <a:r>
              <a:rPr lang="en-GB" sz="4000">
                <a:solidFill>
                  <a:schemeClr val="accent6">
                    <a:lumMod val="50000"/>
                  </a:schemeClr>
                </a:solidFill>
                <a:latin typeface="Calibri Light"/>
                <a:cs typeface="Calibri Light"/>
              </a:rPr>
              <a:t>References</a:t>
            </a:r>
            <a:endParaRPr lang="en-US" sz="4000">
              <a:solidFill>
                <a:schemeClr val="accent6">
                  <a:lumMod val="50000"/>
                </a:schemeClr>
              </a:solidFill>
              <a:latin typeface="Calibri Light"/>
              <a:cs typeface="Calibri Light"/>
            </a:endParaRPr>
          </a:p>
        </p:txBody>
      </p:sp>
      <p:sp>
        <p:nvSpPr>
          <p:cNvPr id="3" name="Content Placeholder 2">
            <a:extLst>
              <a:ext uri="{FF2B5EF4-FFF2-40B4-BE49-F238E27FC236}">
                <a16:creationId xmlns:a16="http://schemas.microsoft.com/office/drawing/2014/main" id="{93B1B76C-DCFF-BC44-9AA7-C2F41403D366}"/>
              </a:ext>
            </a:extLst>
          </p:cNvPr>
          <p:cNvSpPr>
            <a:spLocks noGrp="1"/>
          </p:cNvSpPr>
          <p:nvPr>
            <p:ph idx="1"/>
          </p:nvPr>
        </p:nvSpPr>
        <p:spPr>
          <a:xfrm>
            <a:off x="317500" y="1345594"/>
            <a:ext cx="11581190" cy="5512405"/>
          </a:xfrm>
        </p:spPr>
        <p:txBody>
          <a:bodyPr vert="horz" lIns="91440" tIns="45720" rIns="91440" bIns="45720" rtlCol="0" anchor="t">
            <a:noAutofit/>
          </a:bodyPr>
          <a:lstStyle/>
          <a:p>
            <a:r>
              <a:rPr lang="en-GB" sz="1800" dirty="0">
                <a:latin typeface="Calibri"/>
                <a:cs typeface="Calibri"/>
              </a:rPr>
              <a:t>Estyn (2011) </a:t>
            </a:r>
            <a:r>
              <a:rPr lang="en-GB" sz="1800" i="1" dirty="0">
                <a:latin typeface="Calibri"/>
                <a:cs typeface="Calibri"/>
              </a:rPr>
              <a:t>Outdoor learning: an evaluation of learning in the outdoors for children under five in the Foundation Phase – September 2011. </a:t>
            </a:r>
            <a:r>
              <a:rPr lang="en-GB" sz="1800" dirty="0">
                <a:latin typeface="Calibri"/>
                <a:cs typeface="Calibri"/>
              </a:rPr>
              <a:t>Available at: https://www.estyn.gov.wales/thematic-reports/outdoor-learning-evaluation-learning-outdoors-children-under-five-foundation-phase</a:t>
            </a:r>
          </a:p>
          <a:p>
            <a:r>
              <a:rPr lang="en-GB" sz="1800" dirty="0">
                <a:latin typeface="Calibri"/>
                <a:cs typeface="Calibri"/>
              </a:rPr>
              <a:t>Grigg, R. and Lewis, H. (2016) </a:t>
            </a:r>
            <a:r>
              <a:rPr lang="en-GB" sz="1800" i="1" dirty="0">
                <a:latin typeface="Calibri"/>
                <a:cs typeface="Calibri"/>
              </a:rPr>
              <a:t>a to z OF LEARNING OUTSIDE THE CLASSROOM</a:t>
            </a:r>
            <a:r>
              <a:rPr lang="en-GB" sz="1800" dirty="0">
                <a:latin typeface="Calibri"/>
                <a:cs typeface="Calibri"/>
              </a:rPr>
              <a:t>. London: Bloomsbury Education.</a:t>
            </a:r>
          </a:p>
          <a:p>
            <a:r>
              <a:rPr lang="en-GB" sz="1800" dirty="0">
                <a:latin typeface="Calibri"/>
                <a:cs typeface="Calibri"/>
              </a:rPr>
              <a:t>House of Commons Children, Schools and Families Committee (2010) </a:t>
            </a:r>
            <a:r>
              <a:rPr lang="en-GB" sz="1800" i="1" dirty="0">
                <a:latin typeface="Calibri"/>
                <a:cs typeface="Calibri"/>
              </a:rPr>
              <a:t>Transforming Education Outside the Classroom. </a:t>
            </a:r>
            <a:r>
              <a:rPr lang="en-GB" sz="1800" dirty="0">
                <a:latin typeface="Calibri"/>
                <a:cs typeface="Calibri"/>
              </a:rPr>
              <a:t>Available at: </a:t>
            </a:r>
            <a:r>
              <a:rPr lang="en-GB" sz="1800" dirty="0">
                <a:latin typeface="Calibri"/>
                <a:cs typeface="Calibri"/>
                <a:hlinkClick r:id="rId2"/>
              </a:rPr>
              <a:t>https://publications.parliament.uk/pa/cm200910/</a:t>
            </a:r>
            <a:r>
              <a:rPr lang="en-GB" sz="1800" dirty="0" err="1">
                <a:latin typeface="Calibri"/>
                <a:cs typeface="Calibri"/>
                <a:hlinkClick r:id="rId2"/>
              </a:rPr>
              <a:t>cmselect</a:t>
            </a:r>
            <a:r>
              <a:rPr lang="en-GB" sz="1800" dirty="0">
                <a:latin typeface="Calibri"/>
                <a:cs typeface="Calibri"/>
                <a:hlinkClick r:id="rId2"/>
              </a:rPr>
              <a:t>/</a:t>
            </a:r>
            <a:r>
              <a:rPr lang="en-GB" sz="1800" dirty="0" err="1">
                <a:latin typeface="Calibri"/>
                <a:cs typeface="Calibri"/>
                <a:hlinkClick r:id="rId2"/>
              </a:rPr>
              <a:t>cmchilsch</a:t>
            </a:r>
            <a:r>
              <a:rPr lang="en-GB" sz="1800" dirty="0">
                <a:latin typeface="Calibri"/>
                <a:cs typeface="Calibri"/>
                <a:hlinkClick r:id="rId2"/>
              </a:rPr>
              <a:t>/418/418.pdf</a:t>
            </a:r>
            <a:r>
              <a:rPr lang="en-GB" sz="1800" dirty="0">
                <a:latin typeface="Calibri"/>
                <a:cs typeface="Calibri"/>
              </a:rPr>
              <a:t> (Accessed: 5</a:t>
            </a:r>
            <a:r>
              <a:rPr lang="en-GB" sz="1800" baseline="30000" dirty="0">
                <a:latin typeface="Calibri"/>
                <a:cs typeface="Calibri"/>
              </a:rPr>
              <a:t>th</a:t>
            </a:r>
            <a:r>
              <a:rPr lang="en-GB" sz="1800" dirty="0">
                <a:latin typeface="Calibri"/>
                <a:cs typeface="Calibri"/>
              </a:rPr>
              <a:t> February 2020).</a:t>
            </a:r>
          </a:p>
          <a:p>
            <a:r>
              <a:rPr lang="en-GB" sz="1800" dirty="0">
                <a:latin typeface="Calibri"/>
                <a:cs typeface="Calibri"/>
              </a:rPr>
              <a:t>Khan, S. (2014) ‘Qualitative Research Method: Grounded Theory’, </a:t>
            </a:r>
            <a:r>
              <a:rPr lang="en-GB" sz="1800" i="1" dirty="0">
                <a:latin typeface="Calibri"/>
                <a:cs typeface="Calibri"/>
              </a:rPr>
              <a:t>International Journal of Business and Management, </a:t>
            </a:r>
            <a:r>
              <a:rPr lang="en-GB" sz="1800" dirty="0">
                <a:latin typeface="Calibri"/>
                <a:cs typeface="Calibri"/>
              </a:rPr>
              <a:t>9(11), pp. 224-233. Available at: </a:t>
            </a:r>
            <a:r>
              <a:rPr lang="en-GB" sz="1800" dirty="0">
                <a:latin typeface="Calibri"/>
                <a:cs typeface="Calibri"/>
                <a:hlinkClick r:id="rId3"/>
              </a:rPr>
              <a:t>https://</a:t>
            </a:r>
            <a:r>
              <a:rPr lang="en-GB" sz="1800" dirty="0" err="1">
                <a:latin typeface="Calibri"/>
                <a:cs typeface="Calibri"/>
                <a:hlinkClick r:id="rId3"/>
              </a:rPr>
              <a:t>www.researchgate.net</a:t>
            </a:r>
            <a:r>
              <a:rPr lang="en-GB" sz="1800" dirty="0">
                <a:latin typeface="Calibri"/>
                <a:cs typeface="Calibri"/>
                <a:hlinkClick r:id="rId3"/>
              </a:rPr>
              <a:t>/publication/287400872_Qualitative_Research_Method_Grounded_Theory</a:t>
            </a:r>
            <a:r>
              <a:rPr lang="en-GB" sz="1800" dirty="0">
                <a:latin typeface="Calibri"/>
                <a:cs typeface="Calibri"/>
              </a:rPr>
              <a:t> (Accessed: 2</a:t>
            </a:r>
            <a:r>
              <a:rPr lang="en-GB" sz="1800" baseline="30000" dirty="0">
                <a:latin typeface="Calibri"/>
                <a:cs typeface="Calibri"/>
              </a:rPr>
              <a:t>nd</a:t>
            </a:r>
            <a:r>
              <a:rPr lang="en-GB" sz="1800" dirty="0">
                <a:latin typeface="Calibri"/>
                <a:cs typeface="Calibri"/>
              </a:rPr>
              <a:t> February 2020).</a:t>
            </a:r>
          </a:p>
          <a:p>
            <a:r>
              <a:rPr lang="en-GB" sz="1800" dirty="0">
                <a:latin typeface="Calibri"/>
                <a:cs typeface="Calibri"/>
              </a:rPr>
              <a:t>MacNaughton, G. et al. (2010) </a:t>
            </a:r>
            <a:r>
              <a:rPr lang="en-GB" sz="1800" i="1" dirty="0">
                <a:latin typeface="Calibri"/>
                <a:cs typeface="Calibri"/>
              </a:rPr>
              <a:t>Doing Early Childhood Research: International Perspectives on Theory and Practice. </a:t>
            </a:r>
            <a:r>
              <a:rPr lang="en-GB" sz="1800" dirty="0">
                <a:latin typeface="Calibri"/>
                <a:cs typeface="Calibri"/>
              </a:rPr>
              <a:t>2</a:t>
            </a:r>
            <a:r>
              <a:rPr lang="en-GB" sz="1800" baseline="30000" dirty="0">
                <a:latin typeface="Calibri"/>
                <a:cs typeface="Calibri"/>
              </a:rPr>
              <a:t>nd</a:t>
            </a:r>
            <a:r>
              <a:rPr lang="en-GB" sz="1800" dirty="0">
                <a:latin typeface="Calibri"/>
                <a:cs typeface="Calibri"/>
              </a:rPr>
              <a:t> Ed. Buckingham: Open University Press.</a:t>
            </a:r>
          </a:p>
          <a:p>
            <a:r>
              <a:rPr lang="en-GB" sz="1800" dirty="0">
                <a:latin typeface="Calibri"/>
                <a:cs typeface="Calibri"/>
              </a:rPr>
              <a:t>Maroun, W. (2012) ‘Interpretive and critical research: Methodological blasphemy!’, </a:t>
            </a:r>
            <a:r>
              <a:rPr lang="en-GB" sz="1800" i="1" dirty="0">
                <a:latin typeface="Calibri"/>
                <a:cs typeface="Calibri"/>
              </a:rPr>
              <a:t>African journal of business management, </a:t>
            </a:r>
            <a:r>
              <a:rPr lang="en-GB" sz="1800" dirty="0">
                <a:latin typeface="Calibri"/>
                <a:cs typeface="Calibri"/>
              </a:rPr>
              <a:t>6(1), pp. 1-6. Available at: </a:t>
            </a:r>
            <a:r>
              <a:rPr lang="en-GB" sz="1800" dirty="0">
                <a:latin typeface="Calibri"/>
                <a:cs typeface="Calibri"/>
                <a:hlinkClick r:id="rId4"/>
              </a:rPr>
              <a:t>https://</a:t>
            </a:r>
            <a:r>
              <a:rPr lang="en-GB" sz="1800" dirty="0" err="1">
                <a:latin typeface="Calibri"/>
                <a:cs typeface="Calibri"/>
                <a:hlinkClick r:id="rId4"/>
              </a:rPr>
              <a:t>www.researchgate.net</a:t>
            </a:r>
            <a:r>
              <a:rPr lang="en-GB" sz="1800" dirty="0">
                <a:latin typeface="Calibri"/>
                <a:cs typeface="Calibri"/>
                <a:hlinkClick r:id="rId4"/>
              </a:rPr>
              <a:t>/publication/234143491_Interpretive_and_critical_research_Methodologicalblasphemy</a:t>
            </a:r>
            <a:r>
              <a:rPr lang="en-GB" sz="1800" dirty="0">
                <a:latin typeface="Calibri"/>
                <a:cs typeface="Calibri"/>
              </a:rPr>
              <a:t> (Accessed: 1</a:t>
            </a:r>
            <a:r>
              <a:rPr lang="en-GB" sz="1800" baseline="30000" dirty="0">
                <a:latin typeface="Calibri"/>
                <a:cs typeface="Calibri"/>
              </a:rPr>
              <a:t>st</a:t>
            </a:r>
            <a:r>
              <a:rPr lang="en-GB" sz="1800" dirty="0">
                <a:latin typeface="Calibri"/>
                <a:cs typeface="Calibri"/>
              </a:rPr>
              <a:t> February 2020).</a:t>
            </a:r>
          </a:p>
        </p:txBody>
      </p:sp>
    </p:spTree>
    <p:extLst>
      <p:ext uri="{BB962C8B-B14F-4D97-AF65-F5344CB8AC3E}">
        <p14:creationId xmlns:p14="http://schemas.microsoft.com/office/powerpoint/2010/main" val="8242757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01A2D-1829-C54A-8299-6162AC06D199}"/>
              </a:ext>
            </a:extLst>
          </p:cNvPr>
          <p:cNvSpPr>
            <a:spLocks noGrp="1"/>
          </p:cNvSpPr>
          <p:nvPr>
            <p:ph type="title"/>
          </p:nvPr>
        </p:nvSpPr>
        <p:spPr>
          <a:xfrm>
            <a:off x="317500" y="365125"/>
            <a:ext cx="11581190" cy="799042"/>
          </a:xfrm>
        </p:spPr>
        <p:txBody>
          <a:bodyPr>
            <a:noAutofit/>
          </a:bodyPr>
          <a:lstStyle/>
          <a:p>
            <a:pPr algn="ctr"/>
            <a:r>
              <a:rPr lang="en-GB" sz="4000">
                <a:solidFill>
                  <a:schemeClr val="accent6">
                    <a:lumMod val="50000"/>
                  </a:schemeClr>
                </a:solidFill>
                <a:latin typeface="Calibri Light"/>
                <a:cs typeface="Calibri Light"/>
              </a:rPr>
              <a:t>References</a:t>
            </a:r>
            <a:endParaRPr lang="en-US" sz="4000">
              <a:solidFill>
                <a:schemeClr val="accent6">
                  <a:lumMod val="50000"/>
                </a:schemeClr>
              </a:solidFill>
              <a:latin typeface="Calibri Light"/>
              <a:cs typeface="Calibri Light"/>
            </a:endParaRPr>
          </a:p>
        </p:txBody>
      </p:sp>
      <p:sp>
        <p:nvSpPr>
          <p:cNvPr id="3" name="Content Placeholder 2">
            <a:extLst>
              <a:ext uri="{FF2B5EF4-FFF2-40B4-BE49-F238E27FC236}">
                <a16:creationId xmlns:a16="http://schemas.microsoft.com/office/drawing/2014/main" id="{93B1B76C-DCFF-BC44-9AA7-C2F41403D366}"/>
              </a:ext>
            </a:extLst>
          </p:cNvPr>
          <p:cNvSpPr>
            <a:spLocks noGrp="1"/>
          </p:cNvSpPr>
          <p:nvPr>
            <p:ph idx="1"/>
          </p:nvPr>
        </p:nvSpPr>
        <p:spPr>
          <a:xfrm>
            <a:off x="317500" y="1345594"/>
            <a:ext cx="11581190" cy="5512405"/>
          </a:xfrm>
        </p:spPr>
        <p:txBody>
          <a:bodyPr vert="horz" lIns="91440" tIns="45720" rIns="91440" bIns="45720" rtlCol="0" anchor="t">
            <a:noAutofit/>
          </a:bodyPr>
          <a:lstStyle/>
          <a:p>
            <a:r>
              <a:rPr lang="en-GB" sz="1800" dirty="0">
                <a:latin typeface="Calibri"/>
                <a:cs typeface="Calibri"/>
              </a:rPr>
              <a:t>Mitchell, G. and Noble, H. (2016) ‘What is grounded theory?’, </a:t>
            </a:r>
            <a:r>
              <a:rPr lang="en-GB" sz="1800" i="1" dirty="0">
                <a:latin typeface="Calibri"/>
                <a:cs typeface="Calibri"/>
              </a:rPr>
              <a:t>Evidence Based Nursing, </a:t>
            </a:r>
            <a:r>
              <a:rPr lang="en-GB" sz="1800" dirty="0">
                <a:latin typeface="Calibri"/>
                <a:cs typeface="Calibri"/>
              </a:rPr>
              <a:t>19(2). Available at: </a:t>
            </a:r>
            <a:r>
              <a:rPr lang="en-GB" sz="1800" dirty="0">
                <a:latin typeface="Calibri"/>
                <a:cs typeface="Calibri"/>
                <a:hlinkClick r:id="rId2"/>
              </a:rPr>
              <a:t>https://</a:t>
            </a:r>
            <a:r>
              <a:rPr lang="en-GB" sz="1800" dirty="0" err="1">
                <a:latin typeface="Calibri"/>
                <a:cs typeface="Calibri"/>
                <a:hlinkClick r:id="rId2"/>
              </a:rPr>
              <a:t>ebn.bmj.com</a:t>
            </a:r>
            <a:r>
              <a:rPr lang="en-GB" sz="1800" dirty="0">
                <a:latin typeface="Calibri"/>
                <a:cs typeface="Calibri"/>
                <a:hlinkClick r:id="rId2"/>
              </a:rPr>
              <a:t>/content/</a:t>
            </a:r>
            <a:r>
              <a:rPr lang="en-GB" sz="1800" dirty="0" err="1">
                <a:latin typeface="Calibri"/>
                <a:cs typeface="Calibri"/>
                <a:hlinkClick r:id="rId2"/>
              </a:rPr>
              <a:t>ebnurs</a:t>
            </a:r>
            <a:r>
              <a:rPr lang="en-GB" sz="1800" dirty="0">
                <a:latin typeface="Calibri"/>
                <a:cs typeface="Calibri"/>
                <a:hlinkClick r:id="rId2"/>
              </a:rPr>
              <a:t>/19/2/34.full.pdf</a:t>
            </a:r>
            <a:r>
              <a:rPr lang="en-GB" sz="1800" dirty="0">
                <a:latin typeface="Calibri"/>
                <a:cs typeface="Calibri"/>
              </a:rPr>
              <a:t> (Accessed: 2</a:t>
            </a:r>
            <a:r>
              <a:rPr lang="en-GB" sz="1800" baseline="30000" dirty="0">
                <a:latin typeface="Calibri"/>
                <a:cs typeface="Calibri"/>
              </a:rPr>
              <a:t>nd</a:t>
            </a:r>
            <a:r>
              <a:rPr lang="en-GB" sz="1800" dirty="0">
                <a:latin typeface="Calibri"/>
                <a:cs typeface="Calibri"/>
              </a:rPr>
              <a:t> February 2020).</a:t>
            </a:r>
          </a:p>
          <a:p>
            <a:r>
              <a:rPr lang="en-GB" sz="1800" dirty="0">
                <a:latin typeface="Calibri"/>
                <a:cs typeface="Calibri"/>
              </a:rPr>
              <a:t>Murray, R. and O’Brien, L. (2006) </a:t>
            </a:r>
            <a:r>
              <a:rPr lang="en-GB" sz="1800" i="1" dirty="0">
                <a:latin typeface="Calibri"/>
                <a:cs typeface="Calibri"/>
              </a:rPr>
              <a:t>A marvellous opportunity for children to learn: A participatory evaluation of Forest School in England and Wales. </a:t>
            </a:r>
            <a:r>
              <a:rPr lang="en-GB" sz="1800" dirty="0">
                <a:latin typeface="Calibri"/>
                <a:cs typeface="Calibri"/>
              </a:rPr>
              <a:t>Available at: </a:t>
            </a:r>
            <a:r>
              <a:rPr lang="en-GB" sz="1800" dirty="0">
                <a:latin typeface="Calibri"/>
                <a:cs typeface="Calibri"/>
                <a:hlinkClick r:id="rId3"/>
              </a:rPr>
              <a:t>https://forestresearch.gov.uk/documents/805/fr0112forestschoolsreport.pdf</a:t>
            </a:r>
            <a:r>
              <a:rPr lang="en-GB" sz="1800" dirty="0">
                <a:latin typeface="Calibri"/>
                <a:cs typeface="Calibri"/>
              </a:rPr>
              <a:t> (Accessed: 4</a:t>
            </a:r>
            <a:r>
              <a:rPr lang="en-GB" sz="1800" baseline="30000" dirty="0">
                <a:latin typeface="Calibri"/>
                <a:cs typeface="Calibri"/>
              </a:rPr>
              <a:t>th</a:t>
            </a:r>
            <a:r>
              <a:rPr lang="en-GB" sz="1800" dirty="0">
                <a:latin typeface="Calibri"/>
                <a:cs typeface="Calibri"/>
              </a:rPr>
              <a:t> February 2020).</a:t>
            </a:r>
          </a:p>
          <a:p>
            <a:r>
              <a:rPr lang="en-GB" sz="1800" dirty="0">
                <a:latin typeface="Calibri"/>
                <a:cs typeface="Calibri"/>
              </a:rPr>
              <a:t>Roberts-Holmes, G. (2018) </a:t>
            </a:r>
            <a:r>
              <a:rPr lang="en-GB" sz="1800" i="1" dirty="0">
                <a:latin typeface="Calibri"/>
                <a:cs typeface="Calibri"/>
              </a:rPr>
              <a:t>DOING YOUR EARLY YEARS RESEARCH PROJECT: A STEP-BY-STEP GUIDE. </a:t>
            </a:r>
            <a:r>
              <a:rPr lang="en-GB" sz="1800" dirty="0">
                <a:latin typeface="Calibri"/>
                <a:cs typeface="Calibri"/>
              </a:rPr>
              <a:t>London: SAGE Publications Ltd.</a:t>
            </a:r>
          </a:p>
          <a:p>
            <a:r>
              <a:rPr lang="en-GB" sz="1800" dirty="0">
                <a:latin typeface="Calibri"/>
                <a:cs typeface="Calibri"/>
              </a:rPr>
              <a:t>UNCRC (2020) </a:t>
            </a:r>
            <a:r>
              <a:rPr lang="en-GB" sz="1800" i="1" dirty="0">
                <a:latin typeface="Calibri"/>
                <a:cs typeface="Calibri"/>
              </a:rPr>
              <a:t>A SUMMARY OF THE UN CONVENTION ON THE RIGHTS OF THE CHILD. </a:t>
            </a:r>
            <a:r>
              <a:rPr lang="en-GB" sz="1800" dirty="0">
                <a:latin typeface="Calibri"/>
                <a:cs typeface="Calibri"/>
              </a:rPr>
              <a:t>Available at: </a:t>
            </a:r>
            <a:r>
              <a:rPr lang="en-GB" sz="1800" dirty="0">
                <a:latin typeface="Calibri"/>
                <a:cs typeface="Calibri"/>
                <a:hlinkClick r:id="rId4"/>
              </a:rPr>
              <a:t>https://downloads.unicef.org.uk/wp-content/uploads/2019/10/UNCRC_summary-1_1.pdf?_ga=2.174040099.1246936126.1581420588-501250818.1581420588</a:t>
            </a:r>
            <a:r>
              <a:rPr lang="en-GB" sz="1800" dirty="0">
                <a:latin typeface="Calibri"/>
                <a:cs typeface="Calibri"/>
              </a:rPr>
              <a:t> (Accessed: 11</a:t>
            </a:r>
            <a:r>
              <a:rPr lang="en-GB" sz="1800" baseline="30000" dirty="0">
                <a:latin typeface="Calibri"/>
                <a:cs typeface="Calibri"/>
              </a:rPr>
              <a:t>th</a:t>
            </a:r>
            <a:r>
              <a:rPr lang="en-GB" sz="1800" dirty="0">
                <a:latin typeface="Calibri"/>
                <a:cs typeface="Calibri"/>
              </a:rPr>
              <a:t> February 2020).</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Welsh Assembly Government (2008)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Learning and Teaching Pedagogy: Play.Learn.Grow 3-7 foundation phase.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rPr>
              <a:t>https://</a:t>
            </a:r>
            <a:r>
              <a:rPr lang="en-GB" sz="1800" u="sng" dirty="0" err="1">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rPr>
              <a:t>hwb.gov.wales</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rPr>
              <a:t>/storage/8f0b360f-f1f6-4bec-b11a-df88168007f9/learning-and-teaching-pedagogy.pdf</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5</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February 2020).</a:t>
            </a:r>
          </a:p>
          <a:p>
            <a:r>
              <a:rPr lang="en-GB" sz="1800" dirty="0">
                <a:latin typeface="Calibri"/>
                <a:cs typeface="Calibri"/>
              </a:rPr>
              <a:t>Welsh Government (2015) </a:t>
            </a:r>
            <a:r>
              <a:rPr lang="en-GB" sz="1800" i="1" dirty="0">
                <a:latin typeface="Calibri"/>
                <a:cs typeface="Calibri"/>
              </a:rPr>
              <a:t>Foundation Phase Framework. </a:t>
            </a:r>
            <a:r>
              <a:rPr lang="en-GB" sz="1800" dirty="0">
                <a:latin typeface="Calibri"/>
                <a:cs typeface="Calibri"/>
              </a:rPr>
              <a:t>Available at: </a:t>
            </a:r>
            <a:r>
              <a:rPr lang="en-GB" sz="1800" dirty="0">
                <a:latin typeface="Calibri"/>
                <a:cs typeface="Calibri"/>
                <a:hlinkClick r:id="rId6"/>
              </a:rPr>
              <a:t>https://</a:t>
            </a:r>
            <a:r>
              <a:rPr lang="en-GB" sz="1800" dirty="0" err="1">
                <a:latin typeface="Calibri"/>
                <a:cs typeface="Calibri"/>
                <a:hlinkClick r:id="rId6"/>
              </a:rPr>
              <a:t>hwb.gov.wales</a:t>
            </a:r>
            <a:r>
              <a:rPr lang="en-GB" sz="1800" dirty="0">
                <a:latin typeface="Calibri"/>
                <a:cs typeface="Calibri"/>
                <a:hlinkClick r:id="rId6"/>
              </a:rPr>
              <a:t>/storage/d5d8e39c-b534-40cb-a3f5-7e2e126d8077/foundation-phase-framework.pdf</a:t>
            </a:r>
            <a:r>
              <a:rPr lang="en-GB" sz="1800" dirty="0">
                <a:latin typeface="Calibri"/>
                <a:cs typeface="Calibri"/>
              </a:rPr>
              <a:t> (Accessed: 31</a:t>
            </a:r>
            <a:r>
              <a:rPr lang="en-GB" sz="1800" baseline="30000" dirty="0">
                <a:latin typeface="Calibri"/>
                <a:cs typeface="Calibri"/>
              </a:rPr>
              <a:t>st</a:t>
            </a:r>
            <a:r>
              <a:rPr lang="en-GB" sz="1800" dirty="0">
                <a:latin typeface="Calibri"/>
                <a:cs typeface="Calibri"/>
              </a:rPr>
              <a:t> January 2020).</a:t>
            </a:r>
          </a:p>
          <a:p>
            <a:r>
              <a:rPr lang="en-GB" sz="1800" dirty="0">
                <a:latin typeface="Calibri"/>
                <a:cs typeface="Calibri"/>
              </a:rPr>
              <a:t>Welsh Government (2015) </a:t>
            </a:r>
            <a:r>
              <a:rPr lang="en-GB" sz="1800" i="1" dirty="0">
                <a:latin typeface="Calibri"/>
                <a:cs typeface="Calibri"/>
              </a:rPr>
              <a:t>Programme for Children and Young People. </a:t>
            </a:r>
            <a:r>
              <a:rPr lang="en-GB" sz="1800" dirty="0">
                <a:latin typeface="Calibri"/>
                <a:cs typeface="Calibri"/>
              </a:rPr>
              <a:t>Available at: </a:t>
            </a:r>
            <a:r>
              <a:rPr lang="en-GB" sz="1800" dirty="0">
                <a:latin typeface="Calibri"/>
                <a:cs typeface="Calibri"/>
                <a:hlinkClick r:id="rId7"/>
              </a:rPr>
              <a:t>https://gov.wales/sites/default/files/publications/2019-06/seven-core-aims-for-children-and-young-people.pdf</a:t>
            </a:r>
            <a:r>
              <a:rPr lang="en-GB" sz="1800" dirty="0">
                <a:latin typeface="Calibri"/>
                <a:cs typeface="Calibri"/>
              </a:rPr>
              <a:t> (Accessed: 31</a:t>
            </a:r>
            <a:r>
              <a:rPr lang="en-GB" sz="1800" baseline="30000" dirty="0">
                <a:latin typeface="Calibri"/>
                <a:cs typeface="Calibri"/>
              </a:rPr>
              <a:t>st</a:t>
            </a:r>
            <a:r>
              <a:rPr lang="en-GB" sz="1800" dirty="0">
                <a:latin typeface="Calibri"/>
                <a:cs typeface="Calibri"/>
              </a:rPr>
              <a:t> January 2020).</a:t>
            </a:r>
          </a:p>
        </p:txBody>
      </p:sp>
    </p:spTree>
    <p:extLst>
      <p:ext uri="{BB962C8B-B14F-4D97-AF65-F5344CB8AC3E}">
        <p14:creationId xmlns:p14="http://schemas.microsoft.com/office/powerpoint/2010/main" val="76508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01A2D-1829-C54A-8299-6162AC06D199}"/>
              </a:ext>
            </a:extLst>
          </p:cNvPr>
          <p:cNvSpPr>
            <a:spLocks noGrp="1"/>
          </p:cNvSpPr>
          <p:nvPr>
            <p:ph type="title"/>
          </p:nvPr>
        </p:nvSpPr>
        <p:spPr>
          <a:xfrm>
            <a:off x="317500" y="365125"/>
            <a:ext cx="11581190" cy="799042"/>
          </a:xfrm>
        </p:spPr>
        <p:txBody>
          <a:bodyPr>
            <a:noAutofit/>
          </a:bodyPr>
          <a:lstStyle/>
          <a:p>
            <a:pPr algn="ctr"/>
            <a:r>
              <a:rPr lang="en-GB" sz="4000">
                <a:solidFill>
                  <a:schemeClr val="accent6">
                    <a:lumMod val="50000"/>
                  </a:schemeClr>
                </a:solidFill>
                <a:latin typeface="Calibri Light"/>
                <a:cs typeface="Calibri Light"/>
              </a:rPr>
              <a:t>References</a:t>
            </a:r>
            <a:endParaRPr lang="en-US" sz="4000">
              <a:solidFill>
                <a:schemeClr val="accent6">
                  <a:lumMod val="50000"/>
                </a:schemeClr>
              </a:solidFill>
              <a:latin typeface="Calibri Light"/>
              <a:cs typeface="Calibri Light"/>
            </a:endParaRPr>
          </a:p>
        </p:txBody>
      </p:sp>
      <p:sp>
        <p:nvSpPr>
          <p:cNvPr id="3" name="Content Placeholder 2">
            <a:extLst>
              <a:ext uri="{FF2B5EF4-FFF2-40B4-BE49-F238E27FC236}">
                <a16:creationId xmlns:a16="http://schemas.microsoft.com/office/drawing/2014/main" id="{93B1B76C-DCFF-BC44-9AA7-C2F41403D366}"/>
              </a:ext>
            </a:extLst>
          </p:cNvPr>
          <p:cNvSpPr>
            <a:spLocks noGrp="1"/>
          </p:cNvSpPr>
          <p:nvPr>
            <p:ph idx="1"/>
          </p:nvPr>
        </p:nvSpPr>
        <p:spPr>
          <a:xfrm>
            <a:off x="317500" y="1345594"/>
            <a:ext cx="11581190" cy="5512405"/>
          </a:xfrm>
        </p:spPr>
        <p:txBody>
          <a:bodyPr vert="horz" lIns="91440" tIns="45720" rIns="91440" bIns="45720" rtlCol="0" anchor="t">
            <a:noAutofit/>
          </a:bodyPr>
          <a:lstStyle/>
          <a:p>
            <a:r>
              <a:rPr lang="en-GB" sz="1800" dirty="0">
                <a:latin typeface="Calibri"/>
                <a:cs typeface="Calibri"/>
              </a:rPr>
              <a:t>Welsh Government (2016) </a:t>
            </a:r>
            <a:r>
              <a:rPr lang="en-GB" sz="1800" i="1" dirty="0">
                <a:latin typeface="Calibri"/>
                <a:cs typeface="Calibri"/>
              </a:rPr>
              <a:t>Well-being of Future Generations Act: A guide for young people. </a:t>
            </a:r>
            <a:r>
              <a:rPr lang="en-GB" sz="1800" dirty="0">
                <a:latin typeface="Calibri"/>
                <a:cs typeface="Calibri"/>
              </a:rPr>
              <a:t>Available at: </a:t>
            </a:r>
            <a:r>
              <a:rPr lang="en-GB" sz="1800" dirty="0">
                <a:latin typeface="Calibri"/>
                <a:cs typeface="Calibri"/>
                <a:hlinkClick r:id="rId2"/>
              </a:rPr>
              <a:t>https://</a:t>
            </a:r>
            <a:r>
              <a:rPr lang="en-GB" sz="1800" dirty="0" err="1">
                <a:latin typeface="Calibri"/>
                <a:cs typeface="Calibri"/>
                <a:hlinkClick r:id="rId2"/>
              </a:rPr>
              <a:t>futuregenerations.wales</a:t>
            </a:r>
            <a:r>
              <a:rPr lang="en-GB" sz="1800" dirty="0">
                <a:latin typeface="Calibri"/>
                <a:cs typeface="Calibri"/>
                <a:hlinkClick r:id="rId2"/>
              </a:rPr>
              <a:t>/wp-content/uploads/2017/01/160401-wfg-accessible-guide-for-young-people-en.pdf</a:t>
            </a:r>
            <a:r>
              <a:rPr lang="en-GB" sz="1800" dirty="0">
                <a:latin typeface="Calibri"/>
                <a:cs typeface="Calibri"/>
              </a:rPr>
              <a:t> (Accessed: 5</a:t>
            </a:r>
            <a:r>
              <a:rPr lang="en-GB" sz="1800" baseline="30000" dirty="0">
                <a:latin typeface="Calibri"/>
                <a:cs typeface="Calibri"/>
              </a:rPr>
              <a:t>th</a:t>
            </a:r>
            <a:r>
              <a:rPr lang="en-GB" sz="1800" dirty="0">
                <a:latin typeface="Calibri"/>
                <a:cs typeface="Calibri"/>
              </a:rPr>
              <a:t> February 2020).</a:t>
            </a:r>
            <a:endParaRPr lang="en-US" sz="1800" dirty="0">
              <a:latin typeface="Calibri"/>
              <a:cs typeface="Calibri"/>
            </a:endParaRPr>
          </a:p>
          <a:p>
            <a:r>
              <a:rPr lang="en-GB" sz="1800" dirty="0">
                <a:effectLst/>
                <a:latin typeface="Calibri" panose="020F0502020204030204" pitchFamily="34" charset="0"/>
                <a:ea typeface="Times New Roman" panose="020F0502020204030204" pitchFamily="34" charset="0"/>
                <a:cs typeface="Times New Roman" panose="020F0502020204030204" pitchFamily="34" charset="0"/>
              </a:rPr>
              <a:t>Williams, M.K. (2017) ‘John Dewey in the 21</a:t>
            </a:r>
            <a:r>
              <a:rPr lang="en-GB" sz="1800" baseline="30000" dirty="0">
                <a:effectLst/>
                <a:latin typeface="Calibri" panose="020F0502020204030204" pitchFamily="34" charset="0"/>
                <a:ea typeface="Times New Roman" panose="020F0502020204030204" pitchFamily="34" charset="0"/>
                <a:cs typeface="Times New Roman" panose="020F0502020204030204" pitchFamily="34" charset="0"/>
              </a:rPr>
              <a:t>st</a:t>
            </a:r>
            <a:r>
              <a:rPr lang="en-GB" sz="1800" dirty="0">
                <a:effectLst/>
                <a:latin typeface="Calibri" panose="020F0502020204030204" pitchFamily="34" charset="0"/>
                <a:ea typeface="Times New Roman" panose="020F0502020204030204" pitchFamily="34" charset="0"/>
                <a:cs typeface="Times New Roman" panose="020F0502020204030204" pitchFamily="34" charset="0"/>
              </a:rPr>
              <a:t> Century’, </a:t>
            </a:r>
            <a:r>
              <a:rPr lang="en-GB" sz="1800" i="1" dirty="0">
                <a:effectLst/>
                <a:latin typeface="Calibri" panose="020F0502020204030204" pitchFamily="34" charset="0"/>
                <a:ea typeface="Times New Roman" panose="020F0502020204030204" pitchFamily="34" charset="0"/>
                <a:cs typeface="Times New Roman" panose="020F0502020204030204" pitchFamily="34" charset="0"/>
              </a:rPr>
              <a:t>Journal of Enquiry &amp; Action in Education, </a:t>
            </a:r>
            <a:r>
              <a:rPr lang="en-GB" sz="1800" dirty="0">
                <a:effectLst/>
                <a:latin typeface="Calibri" panose="020F0502020204030204" pitchFamily="34" charset="0"/>
                <a:ea typeface="Times New Roman" panose="020F0502020204030204" pitchFamily="34" charset="0"/>
                <a:cs typeface="Times New Roman" panose="020F0502020204030204" pitchFamily="34" charset="0"/>
              </a:rPr>
              <a:t>9(1), pp. 91-102. Available at: </a:t>
            </a:r>
            <a:r>
              <a:rPr lang="en-GB" sz="1800" u="sng" dirty="0">
                <a:solidFill>
                  <a:srgbClr val="0563C1"/>
                </a:solidFill>
                <a:effectLst/>
                <a:latin typeface="Calibri" panose="020F0502020204030204" pitchFamily="34" charset="0"/>
                <a:ea typeface="Times New Roman" panose="020F0502020204030204" pitchFamily="34" charset="0"/>
                <a:cs typeface="Times New Roman" panose="020F0502020204030204" pitchFamily="34" charset="0"/>
                <a:hlinkClick r:id="rId3"/>
              </a:rPr>
              <a:t>https://files.eric.ed.gov/fulltext/EJ1158258.pdf</a:t>
            </a:r>
            <a:r>
              <a:rPr lang="en-GB" sz="1800" dirty="0">
                <a:effectLst/>
                <a:latin typeface="Calibri" panose="020F0502020204030204" pitchFamily="34" charset="0"/>
                <a:ea typeface="Times New Roman" panose="020F0502020204030204" pitchFamily="34" charset="0"/>
                <a:cs typeface="Times New Roman" panose="020F0502020204030204" pitchFamily="34" charset="0"/>
              </a:rPr>
              <a:t> (Accessed: </a:t>
            </a:r>
            <a:r>
              <a:rPr lang="en-GB" sz="1800" dirty="0">
                <a:latin typeface="Calibri" panose="020F0502020204030204" pitchFamily="34" charset="0"/>
                <a:ea typeface="Times New Roman" panose="020F0502020204030204" pitchFamily="34" charset="0"/>
                <a:cs typeface="Times New Roman" panose="020F0502020204030204" pitchFamily="34" charset="0"/>
              </a:rPr>
              <a:t>5</a:t>
            </a:r>
            <a:r>
              <a:rPr lang="en-GB" sz="1800" baseline="30000" dirty="0">
                <a:latin typeface="Calibri" panose="020F0502020204030204" pitchFamily="34" charset="0"/>
                <a:ea typeface="Times New Roman" panose="020F0502020204030204" pitchFamily="34" charset="0"/>
                <a:cs typeface="Times New Roman" panose="020F0502020204030204" pitchFamily="34" charset="0"/>
              </a:rPr>
              <a:t>th</a:t>
            </a:r>
            <a:r>
              <a:rPr lang="en-GB" sz="1800" dirty="0">
                <a:latin typeface="Calibri" panose="020F0502020204030204" pitchFamily="34" charset="0"/>
                <a:ea typeface="Times New Roman" panose="020F0502020204030204" pitchFamily="34" charset="0"/>
                <a:cs typeface="Times New Roman" panose="020F0502020204030204" pitchFamily="34" charset="0"/>
              </a:rPr>
              <a:t> February 2020</a:t>
            </a:r>
            <a:r>
              <a:rPr lang="en-GB" sz="1800" dirty="0">
                <a:effectLst/>
                <a:latin typeface="Calibri" panose="020F0502020204030204" pitchFamily="34" charset="0"/>
                <a:ea typeface="Times New Roman" panose="020F0502020204030204" pitchFamily="34" charset="0"/>
                <a:cs typeface="Times New Roman" panose="020F0502020204030204" pitchFamily="34" charset="0"/>
              </a:rPr>
              <a:t>). </a:t>
            </a:r>
          </a:p>
        </p:txBody>
      </p:sp>
    </p:spTree>
    <p:extLst>
      <p:ext uri="{BB962C8B-B14F-4D97-AF65-F5344CB8AC3E}">
        <p14:creationId xmlns:p14="http://schemas.microsoft.com/office/powerpoint/2010/main" val="31559079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37</Slides>
  <Notes>0</Notes>
  <HiddenSlides>0</HiddenSlide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Participation in outdoor learning is associated with improved wellbeing amongst primary school aged children. </vt:lpstr>
      <vt:lpstr>PowerPoint Presentation</vt:lpstr>
      <vt:lpstr>PowerPoint Presentation</vt:lpstr>
      <vt:lpstr>Introduction.                                        https://youtu.be/G15Nxwe7B8A</vt:lpstr>
      <vt:lpstr>Recursive research spiral.</vt:lpstr>
      <vt:lpstr>PowerPoint Presentation</vt:lpstr>
      <vt:lpstr>Outdoor learning.</vt:lpstr>
      <vt:lpstr>Outdoor learning.</vt:lpstr>
      <vt:lpstr>Wellbeing benefits.</vt:lpstr>
      <vt:lpstr>Wellbeing benefits.</vt:lpstr>
      <vt:lpstr>Pedagogical links.</vt:lpstr>
      <vt:lpstr>PowerPoint Presentation</vt:lpstr>
      <vt:lpstr>Interpretivism.</vt:lpstr>
      <vt:lpstr>Qualitative research.</vt:lpstr>
      <vt:lpstr>Ethnography.</vt:lpstr>
      <vt:lpstr>Grounded theory.</vt:lpstr>
      <vt:lpstr>Triangulation.</vt:lpstr>
      <vt:lpstr>PowerPoint Presentation</vt:lpstr>
      <vt:lpstr>Ethics.</vt:lpstr>
      <vt:lpstr>Ethics.</vt:lpstr>
      <vt:lpstr>Ethics.</vt:lpstr>
      <vt:lpstr>PowerPoint Presentation</vt:lpstr>
      <vt:lpstr>Participants.</vt:lpstr>
      <vt:lpstr>Data collection.</vt:lpstr>
      <vt:lpstr>Data collection.</vt:lpstr>
      <vt:lpstr>Data collection. </vt:lpstr>
      <vt:lpstr>Data collection.</vt:lpstr>
      <vt:lpstr>Triangulation.</vt:lpstr>
      <vt:lpstr>PowerPoint Presentation</vt:lpstr>
      <vt:lpstr>Conclusion.</vt:lpstr>
      <vt:lpstr> Any questions?  </vt:lpstr>
      <vt:lpstr>References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 Williams (1601287)</dc:creator>
  <cp:lastModifiedBy>Rhian Williams (1601287)</cp:lastModifiedBy>
  <cp:revision>45</cp:revision>
  <dcterms:created xsi:type="dcterms:W3CDTF">2020-02-02T17:36:05Z</dcterms:created>
  <dcterms:modified xsi:type="dcterms:W3CDTF">2020-02-16T16:28:50Z</dcterms:modified>
</cp:coreProperties>
</file>