
<file path=[Content_Types].xml><?xml version="1.0" encoding="utf-8"?>
<Types xmlns="http://schemas.openxmlformats.org/package/2006/content-types">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Nuni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20" roundtripDataSignature="AMtx7mi52PA2wTYvN/Nvd262XvkE8nli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Nunito-bold.fntdata"/><Relationship Id="rId16" Type="http://schemas.openxmlformats.org/officeDocument/2006/relationships/font" Target="fonts/Nunito-regular.fntdata"/><Relationship Id="rId5" Type="http://schemas.openxmlformats.org/officeDocument/2006/relationships/notesMaster" Target="notesMasters/notesMaster1.xml"/><Relationship Id="rId19" Type="http://schemas.openxmlformats.org/officeDocument/2006/relationships/font" Target="fonts/Nunito-boldItalic.fntdata"/><Relationship Id="rId6" Type="http://schemas.openxmlformats.org/officeDocument/2006/relationships/slide" Target="slides/slide1.xml"/><Relationship Id="rId18" Type="http://schemas.openxmlformats.org/officeDocument/2006/relationships/font" Target="fonts/Nunito-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Introduce self and briefly explain what the presentation will be looking at. Approx 10  minutes long, and opportunity for questions at the end.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During this presentation we will be looking at examples of good youth work practice, tools and approaches that help to build meaningful relationships between youth workers and young people. I will also be making links to theory and my own personal experiences/ examples  when practicing youth work.</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9" name="Google Shape;13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AutoNum type="arabicPeriod"/>
            </a:pPr>
            <a:r>
              <a:rPr lang="en"/>
              <a:t>We can do this by being youth lead, and working with young people on what is important to them what support they need.</a:t>
            </a:r>
            <a:endParaRPr/>
          </a:p>
          <a:p>
            <a:pPr indent="-298450" lvl="0" marL="457200" rtl="0" algn="l">
              <a:lnSpc>
                <a:spcPct val="100000"/>
              </a:lnSpc>
              <a:spcBef>
                <a:spcPts val="0"/>
              </a:spcBef>
              <a:spcAft>
                <a:spcPts val="0"/>
              </a:spcAft>
              <a:buSzPts val="1100"/>
              <a:buAutoNum type="arabicPeriod"/>
            </a:pPr>
            <a:r>
              <a:rPr lang="en"/>
              <a:t>Important that young people feel safe and that they can be themselves, providing a space where they can take ownership off, a hall/ rooms etc.</a:t>
            </a:r>
            <a:endParaRPr/>
          </a:p>
          <a:p>
            <a:pPr indent="-298450" lvl="0" marL="457200" rtl="0" algn="l">
              <a:lnSpc>
                <a:spcPct val="100000"/>
              </a:lnSpc>
              <a:spcBef>
                <a:spcPts val="0"/>
              </a:spcBef>
              <a:spcAft>
                <a:spcPts val="0"/>
              </a:spcAft>
              <a:buSzPts val="1100"/>
              <a:buAutoNum type="arabicPeriod"/>
            </a:pPr>
            <a:r>
              <a:rPr lang="en"/>
              <a:t>Providing opportunities for young people to make positive relationships with both staff and their peers. We can do this on a one to one basis, or by working together in group activities. </a:t>
            </a:r>
            <a:endParaRPr/>
          </a:p>
          <a:p>
            <a:pPr indent="-298450" lvl="0" marL="457200" rtl="0" algn="l">
              <a:lnSpc>
                <a:spcPct val="100000"/>
              </a:lnSpc>
              <a:spcBef>
                <a:spcPts val="0"/>
              </a:spcBef>
              <a:spcAft>
                <a:spcPts val="0"/>
              </a:spcAft>
              <a:buSzPts val="1100"/>
              <a:buAutoNum type="arabicPeriod"/>
            </a:pPr>
            <a:r>
              <a:rPr lang="en"/>
              <a:t>By ensuring that young people have a voice, are heard and respected. Youth workers can also encourage young people to become more confident in their decision making, by providing them with opportunities to build confidence in themselves through participative working. </a:t>
            </a:r>
            <a:endParaRPr/>
          </a:p>
          <a:p>
            <a:pPr indent="-298450" lvl="0" marL="457200" rtl="0" algn="l">
              <a:lnSpc>
                <a:spcPct val="100000"/>
              </a:lnSpc>
              <a:spcBef>
                <a:spcPts val="0"/>
              </a:spcBef>
              <a:spcAft>
                <a:spcPts val="0"/>
              </a:spcAft>
              <a:buSzPts val="1100"/>
              <a:buAutoNum type="arabicPeriod"/>
            </a:pPr>
            <a:r>
              <a:rPr lang="en"/>
              <a:t>Making sure their ideas are listened to and acted on, youth workers can also take on a mentoring role where they provide support and guidance in helping young people to achieve their personal goals.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5" name="Google Shape;14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AutoNum type="arabicPeriod"/>
            </a:pPr>
            <a:r>
              <a:rPr lang="en"/>
              <a:t>The ability to understand and be able to </a:t>
            </a:r>
            <a:r>
              <a:rPr lang="en"/>
              <a:t>acknowledge</a:t>
            </a:r>
            <a:r>
              <a:rPr lang="en"/>
              <a:t> the struggles that Young people may experience</a:t>
            </a:r>
            <a:endParaRPr/>
          </a:p>
          <a:p>
            <a:pPr indent="-298450" lvl="0" marL="457200" rtl="0" algn="l">
              <a:lnSpc>
                <a:spcPct val="100000"/>
              </a:lnSpc>
              <a:spcBef>
                <a:spcPts val="0"/>
              </a:spcBef>
              <a:spcAft>
                <a:spcPts val="0"/>
              </a:spcAft>
              <a:buSzPts val="1100"/>
              <a:buAutoNum type="arabicPeriod"/>
            </a:pPr>
            <a:r>
              <a:rPr lang="en"/>
              <a:t>Remain present, pay attention to what is being said, no distractions</a:t>
            </a:r>
            <a:endParaRPr/>
          </a:p>
          <a:p>
            <a:pPr indent="-298450" lvl="0" marL="457200" rtl="0" algn="l">
              <a:lnSpc>
                <a:spcPct val="100000"/>
              </a:lnSpc>
              <a:spcBef>
                <a:spcPts val="0"/>
              </a:spcBef>
              <a:spcAft>
                <a:spcPts val="0"/>
              </a:spcAft>
              <a:buSzPts val="1100"/>
              <a:buAutoNum type="arabicPeriod"/>
            </a:pPr>
            <a:r>
              <a:rPr lang="en"/>
              <a:t>Strong communication both verbally and written is vital when trying to build relationships with others.</a:t>
            </a:r>
            <a:endParaRPr/>
          </a:p>
          <a:p>
            <a:pPr indent="-298450" lvl="0" marL="457200" rtl="0" algn="l">
              <a:lnSpc>
                <a:spcPct val="100000"/>
              </a:lnSpc>
              <a:spcBef>
                <a:spcPts val="0"/>
              </a:spcBef>
              <a:spcAft>
                <a:spcPts val="0"/>
              </a:spcAft>
              <a:buSzPts val="1100"/>
              <a:buAutoNum type="arabicPeriod"/>
            </a:pPr>
            <a:r>
              <a:rPr lang="en"/>
              <a:t>Helps us to learn from others, which is an important skill when working with young people. Encourages working together which is a strong foundation when building relationships with others. </a:t>
            </a:r>
            <a:endParaRPr/>
          </a:p>
          <a:p>
            <a:pPr indent="-298450" lvl="0" marL="457200" rtl="0" algn="l">
              <a:lnSpc>
                <a:spcPct val="100000"/>
              </a:lnSpc>
              <a:spcBef>
                <a:spcPts val="0"/>
              </a:spcBef>
              <a:spcAft>
                <a:spcPts val="0"/>
              </a:spcAft>
              <a:buSzPts val="1100"/>
              <a:buAutoNum type="arabicPeriod"/>
            </a:pPr>
            <a:r>
              <a:rPr lang="en"/>
              <a:t>Listening to others, making compromises, seeing things from other people's point of view, build trust in others when you then go along with a decision made by someone else.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0df90e4ff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0df90e4ff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is a little quote that I feel sums up the way in which youth </a:t>
            </a:r>
            <a:r>
              <a:rPr lang="en"/>
              <a:t>workers</a:t>
            </a:r>
            <a:r>
              <a:rPr lang="en"/>
              <a:t> carry out their work with young people.</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0df90e4ff5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0df90e4ff5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300">
                <a:solidFill>
                  <a:srgbClr val="233A44"/>
                </a:solidFill>
                <a:latin typeface="Calibri"/>
                <a:ea typeface="Calibri"/>
                <a:cs typeface="Calibri"/>
                <a:sym typeface="Calibri"/>
              </a:rPr>
              <a:t>As youth workers, our aim is to help young people learn in a way that works for them, and to encourage them to see other people’s point of views/ see things from a different perspective, and to learn from each other.</a:t>
            </a:r>
            <a:endParaRPr sz="1300">
              <a:solidFill>
                <a:srgbClr val="233A44"/>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 sz="1300">
                <a:solidFill>
                  <a:srgbClr val="233A44"/>
                </a:solidFill>
                <a:latin typeface="Calibri"/>
                <a:ea typeface="Calibri"/>
                <a:cs typeface="Calibri"/>
                <a:sym typeface="Calibri"/>
              </a:rPr>
              <a:t>. By creating a group you are also hopefully creating the start of friendships. Young people who maybe wouldn’t normally interact with each other are then given that opportunity to do so.</a:t>
            </a:r>
            <a:endParaRPr sz="1300">
              <a:solidFill>
                <a:srgbClr val="233A44"/>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 sz="1300">
                <a:solidFill>
                  <a:srgbClr val="233A44"/>
                </a:solidFill>
                <a:latin typeface="Calibri"/>
                <a:ea typeface="Calibri"/>
                <a:cs typeface="Calibri"/>
                <a:sym typeface="Calibri"/>
              </a:rPr>
              <a:t>Working in a group will help build communication skills/ including listening skills for both the facilitator and participants.</a:t>
            </a:r>
            <a:endParaRPr sz="1300">
              <a:solidFill>
                <a:srgbClr val="233A44"/>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 sz="1300">
                <a:solidFill>
                  <a:srgbClr val="233A44"/>
                </a:solidFill>
                <a:latin typeface="Calibri"/>
                <a:ea typeface="Calibri"/>
                <a:cs typeface="Calibri"/>
                <a:sym typeface="Calibri"/>
              </a:rPr>
              <a:t>. when young people work collectively together in a group session it gives them the opportunity  to problem solve and brainstorm together. </a:t>
            </a:r>
            <a:endParaRPr sz="1300">
              <a:solidFill>
                <a:srgbClr val="233A44"/>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a:solidFill>
                <a:srgbClr val="233A44"/>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0e22321def_1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0e22321def_1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As youth workers our role usually sees us being the main Facilitator when it comes to group work </a:t>
            </a:r>
            <a:r>
              <a:rPr lang="en"/>
              <a:t>Especially</a:t>
            </a:r>
            <a:r>
              <a:rPr lang="en"/>
              <a:t> when groups are going through the first stages of group </a:t>
            </a:r>
            <a:r>
              <a:rPr lang="en"/>
              <a:t>development</a:t>
            </a:r>
            <a:r>
              <a:rPr lang="en"/>
              <a:t>. According to Tuckman’s theory groups go through 5 </a:t>
            </a:r>
            <a:r>
              <a:rPr lang="en"/>
              <a:t>stages of development, these are </a:t>
            </a:r>
            <a:r>
              <a:rPr lang="en" sz="1350">
                <a:solidFill>
                  <a:schemeClr val="dk1"/>
                </a:solidFill>
                <a:highlight>
                  <a:srgbClr val="FFFFFF"/>
                </a:highlight>
              </a:rPr>
              <a:t>Forming, Storming, Norming, Performing, and Adjourning. During the forming stage the group will more than likely rely on us the youth workers to be the facilitator, where we need to ensure that we are taking on the responsibility and being able to take a active role in the facilitation.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0e22321def_1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0e22321def_1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According to Tuckman’s theory, as the group goes through the 5 stages, the </a:t>
            </a:r>
            <a:r>
              <a:rPr lang="en"/>
              <a:t>facilitator</a:t>
            </a:r>
            <a:r>
              <a:rPr lang="en"/>
              <a:t> will often change as the group dynamics change. By working in a group young people are building relationships and showing their own </a:t>
            </a:r>
            <a:r>
              <a:rPr lang="en"/>
              <a:t>personalities</a:t>
            </a:r>
            <a:r>
              <a:rPr lang="en"/>
              <a:t> and naturally becoming </a:t>
            </a:r>
            <a:r>
              <a:rPr lang="en"/>
              <a:t>their</a:t>
            </a:r>
            <a:r>
              <a:rPr lang="en"/>
              <a:t> own facilitators. The middle stages is where </a:t>
            </a:r>
            <a:r>
              <a:rPr lang="en"/>
              <a:t>conflicts</a:t>
            </a:r>
            <a:r>
              <a:rPr lang="en"/>
              <a:t> and arguments may arise. Young people may become over confident or be fighting to be “ the top dog” It’s likely that the group will still need the </a:t>
            </a:r>
            <a:r>
              <a:rPr lang="en"/>
              <a:t>intervention</a:t>
            </a:r>
            <a:r>
              <a:rPr lang="en"/>
              <a:t> of the facliitator.  At the end of the group session or at stage 5 it is hoped that the group has been able to reach </a:t>
            </a:r>
            <a:r>
              <a:rPr lang="en"/>
              <a:t>their</a:t>
            </a:r>
            <a:r>
              <a:rPr lang="en"/>
              <a:t> goal, form friendships, become better communicators and feel a sense of achievement from being able to work with </a:t>
            </a:r>
            <a:r>
              <a:rPr lang="en"/>
              <a:t>each other</a:t>
            </a:r>
            <a:r>
              <a:rPr lang="en"/>
              <a:t> to reach the end goal. </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0e1ee91d0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30e1ee91d0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When we use group work as a way in which we get young people to build relationships, we can be assured that if </a:t>
            </a:r>
            <a:r>
              <a:rPr lang="en"/>
              <a:t>facilitated</a:t>
            </a:r>
            <a:r>
              <a:rPr lang="en"/>
              <a:t> </a:t>
            </a:r>
            <a:r>
              <a:rPr lang="en"/>
              <a:t>correctly</a:t>
            </a:r>
            <a:r>
              <a:rPr lang="en"/>
              <a:t> they will go through the 5 stages of group development, with the hope being that at stage 5, and after the task in hand, they have learnt how to work alongside </a:t>
            </a:r>
            <a:r>
              <a:rPr lang="en"/>
              <a:t>each other</a:t>
            </a:r>
            <a:r>
              <a:rPr lang="en"/>
              <a:t>, work </a:t>
            </a:r>
            <a:r>
              <a:rPr lang="en"/>
              <a:t>positively and respectfully, and have learnt things from others. I feel that in my practice group work has been one of the major successes when it comes to relationship building, and the young people have benefitted from this in a positive manner, and is my go to when I am trying to build on relationships or manage conflict in my youth club.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0e22321def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0e22321de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6"/>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6"/>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6"/>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6"/>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 name="Google Shape;14;p6"/>
          <p:cNvGrpSpPr/>
          <p:nvPr/>
        </p:nvGrpSpPr>
        <p:grpSpPr>
          <a:xfrm>
            <a:off x="255200" y="592"/>
            <a:ext cx="2250363" cy="1044300"/>
            <a:chOff x="255200" y="592"/>
            <a:chExt cx="2250363" cy="1044300"/>
          </a:xfrm>
        </p:grpSpPr>
        <p:sp>
          <p:nvSpPr>
            <p:cNvPr id="15" name="Google Shape;15;p6"/>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6"/>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6"/>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 name="Google Shape;18;p6"/>
          <p:cNvGrpSpPr/>
          <p:nvPr/>
        </p:nvGrpSpPr>
        <p:grpSpPr>
          <a:xfrm>
            <a:off x="905395" y="592"/>
            <a:ext cx="2250363" cy="1044300"/>
            <a:chOff x="905395" y="592"/>
            <a:chExt cx="2250363" cy="1044300"/>
          </a:xfrm>
        </p:grpSpPr>
        <p:sp>
          <p:nvSpPr>
            <p:cNvPr id="19" name="Google Shape;19;p6"/>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6"/>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6"/>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2" name="Google Shape;22;p6"/>
          <p:cNvGrpSpPr/>
          <p:nvPr/>
        </p:nvGrpSpPr>
        <p:grpSpPr>
          <a:xfrm>
            <a:off x="7057468" y="5088"/>
            <a:ext cx="1851281" cy="752108"/>
            <a:chOff x="6917201" y="0"/>
            <a:chExt cx="2227776" cy="863400"/>
          </a:xfrm>
        </p:grpSpPr>
        <p:sp>
          <p:nvSpPr>
            <p:cNvPr id="23" name="Google Shape;23;p6"/>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6"/>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6"/>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6" name="Google Shape;26;p6"/>
          <p:cNvGrpSpPr/>
          <p:nvPr/>
        </p:nvGrpSpPr>
        <p:grpSpPr>
          <a:xfrm>
            <a:off x="6553032" y="4217852"/>
            <a:ext cx="2389067" cy="925737"/>
            <a:chOff x="6917201" y="0"/>
            <a:chExt cx="2227776" cy="863400"/>
          </a:xfrm>
        </p:grpSpPr>
        <p:sp>
          <p:nvSpPr>
            <p:cNvPr id="27" name="Google Shape;27;p6"/>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6"/>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6"/>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 name="Google Shape;30;p6"/>
          <p:cNvGrpSpPr/>
          <p:nvPr/>
        </p:nvGrpSpPr>
        <p:grpSpPr>
          <a:xfrm>
            <a:off x="199149" y="4055652"/>
            <a:ext cx="2795413" cy="1083308"/>
            <a:chOff x="6917201" y="0"/>
            <a:chExt cx="2227776" cy="863400"/>
          </a:xfrm>
        </p:grpSpPr>
        <p:sp>
          <p:nvSpPr>
            <p:cNvPr id="31" name="Google Shape;31;p6"/>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6"/>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6"/>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4" name="Google Shape;34;p6"/>
          <p:cNvSpPr txBox="1"/>
          <p:nvPr>
            <p:ph type="ctrTitle"/>
          </p:nvPr>
        </p:nvSpPr>
        <p:spPr>
          <a:xfrm>
            <a:off x="1858703" y="1822833"/>
            <a:ext cx="5361300" cy="14481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p:txBody>
      </p:sp>
      <p:sp>
        <p:nvSpPr>
          <p:cNvPr id="35" name="Google Shape;35;p6"/>
          <p:cNvSpPr txBox="1"/>
          <p:nvPr>
            <p:ph idx="1" type="subTitle"/>
          </p:nvPr>
        </p:nvSpPr>
        <p:spPr>
          <a:xfrm>
            <a:off x="1858700" y="3413158"/>
            <a:ext cx="5361300" cy="52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6"/>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37" name="Shape 37"/>
        <p:cNvGrpSpPr/>
        <p:nvPr/>
      </p:nvGrpSpPr>
      <p:grpSpPr>
        <a:xfrm>
          <a:off x="0" y="0"/>
          <a:ext cx="0" cy="0"/>
          <a:chOff x="0" y="0"/>
          <a:chExt cx="0" cy="0"/>
        </a:xfrm>
      </p:grpSpPr>
      <p:sp>
        <p:nvSpPr>
          <p:cNvPr id="38" name="Google Shape;38;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7"/>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7"/>
          <p:cNvSpPr txBox="1"/>
          <p:nvPr>
            <p:ph type="title"/>
          </p:nvPr>
        </p:nvSpPr>
        <p:spPr>
          <a:xfrm>
            <a:off x="819150" y="845600"/>
            <a:ext cx="7505700" cy="954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42" name="Google Shape;42;p7"/>
          <p:cNvSpPr txBox="1"/>
          <p:nvPr>
            <p:ph idx="1" type="body"/>
          </p:nvPr>
        </p:nvSpPr>
        <p:spPr>
          <a:xfrm>
            <a:off x="819150" y="1990725"/>
            <a:ext cx="7505700" cy="24480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43" name="Google Shape;43;p7"/>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44" name="Shape 44"/>
        <p:cNvGrpSpPr/>
        <p:nvPr/>
      </p:nvGrpSpPr>
      <p:grpSpPr>
        <a:xfrm>
          <a:off x="0" y="0"/>
          <a:ext cx="0" cy="0"/>
          <a:chOff x="0" y="0"/>
          <a:chExt cx="0" cy="0"/>
        </a:xfrm>
      </p:grpSpPr>
      <p:sp>
        <p:nvSpPr>
          <p:cNvPr id="45" name="Google Shape;45;p8"/>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6" name="Google Shape;46;p8"/>
          <p:cNvGrpSpPr/>
          <p:nvPr/>
        </p:nvGrpSpPr>
        <p:grpSpPr>
          <a:xfrm>
            <a:off x="5594191" y="3961115"/>
            <a:ext cx="2910144" cy="1182340"/>
            <a:chOff x="6917201" y="0"/>
            <a:chExt cx="2227776" cy="863400"/>
          </a:xfrm>
        </p:grpSpPr>
        <p:sp>
          <p:nvSpPr>
            <p:cNvPr id="47" name="Google Shape;47;p8"/>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8"/>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p8"/>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0" name="Google Shape;50;p8"/>
          <p:cNvGrpSpPr/>
          <p:nvPr/>
        </p:nvGrpSpPr>
        <p:grpSpPr>
          <a:xfrm>
            <a:off x="199149" y="2"/>
            <a:ext cx="2795413" cy="1083308"/>
            <a:chOff x="6917201" y="0"/>
            <a:chExt cx="2227776" cy="863400"/>
          </a:xfrm>
        </p:grpSpPr>
        <p:sp>
          <p:nvSpPr>
            <p:cNvPr id="51" name="Google Shape;51;p8"/>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8"/>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 name="Google Shape;53;p8"/>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4" name="Google Shape;54;p8"/>
          <p:cNvSpPr txBox="1"/>
          <p:nvPr>
            <p:ph type="title"/>
          </p:nvPr>
        </p:nvSpPr>
        <p:spPr>
          <a:xfrm>
            <a:off x="1888684" y="1746100"/>
            <a:ext cx="5377500" cy="16461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p:txBody>
      </p:sp>
      <p:sp>
        <p:nvSpPr>
          <p:cNvPr id="55" name="Google Shape;55;p8"/>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9"/>
          <p:cNvSpPr txBox="1"/>
          <p:nvPr>
            <p:ph type="title"/>
          </p:nvPr>
        </p:nvSpPr>
        <p:spPr>
          <a:xfrm>
            <a:off x="819150" y="845600"/>
            <a:ext cx="7505700" cy="954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61" name="Google Shape;61;p9"/>
          <p:cNvSpPr txBox="1"/>
          <p:nvPr>
            <p:ph idx="1" type="body"/>
          </p:nvPr>
        </p:nvSpPr>
        <p:spPr>
          <a:xfrm>
            <a:off x="819150" y="1990725"/>
            <a:ext cx="3686100" cy="24480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62" name="Google Shape;62;p9"/>
          <p:cNvSpPr txBox="1"/>
          <p:nvPr>
            <p:ph idx="2" type="body"/>
          </p:nvPr>
        </p:nvSpPr>
        <p:spPr>
          <a:xfrm>
            <a:off x="4638675" y="1990725"/>
            <a:ext cx="3686100" cy="24480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63" name="Google Shape;63;p9"/>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10"/>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10"/>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10"/>
          <p:cNvSpPr txBox="1"/>
          <p:nvPr>
            <p:ph type="title"/>
          </p:nvPr>
        </p:nvSpPr>
        <p:spPr>
          <a:xfrm>
            <a:off x="819150" y="845600"/>
            <a:ext cx="7505700" cy="954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69" name="Google Shape;69;p10"/>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11"/>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11"/>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p11"/>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11"/>
          <p:cNvSpPr txBox="1"/>
          <p:nvPr>
            <p:ph type="title"/>
          </p:nvPr>
        </p:nvSpPr>
        <p:spPr>
          <a:xfrm>
            <a:off x="819150" y="845600"/>
            <a:ext cx="3709200" cy="138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75" name="Google Shape;75;p11"/>
          <p:cNvSpPr txBox="1"/>
          <p:nvPr>
            <p:ph idx="1" type="body"/>
          </p:nvPr>
        </p:nvSpPr>
        <p:spPr>
          <a:xfrm>
            <a:off x="830700" y="2319050"/>
            <a:ext cx="3709200" cy="21198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76" name="Google Shape;76;p1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12"/>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12"/>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0" name="Google Shape;80;p12"/>
          <p:cNvGrpSpPr/>
          <p:nvPr/>
        </p:nvGrpSpPr>
        <p:grpSpPr>
          <a:xfrm>
            <a:off x="255991" y="-118"/>
            <a:ext cx="2251347" cy="1043408"/>
            <a:chOff x="3961956" y="4383950"/>
            <a:chExt cx="1160548" cy="548700"/>
          </a:xfrm>
        </p:grpSpPr>
        <p:sp>
          <p:nvSpPr>
            <p:cNvPr id="81" name="Google Shape;81;p12"/>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 name="Google Shape;82;p12"/>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12"/>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84" name="Google Shape;84;p12"/>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5" name="Google Shape;85;p12"/>
          <p:cNvGrpSpPr/>
          <p:nvPr/>
        </p:nvGrpSpPr>
        <p:grpSpPr>
          <a:xfrm>
            <a:off x="34934" y="4522125"/>
            <a:ext cx="1593305" cy="617072"/>
            <a:chOff x="6917201" y="0"/>
            <a:chExt cx="2227776" cy="863400"/>
          </a:xfrm>
        </p:grpSpPr>
        <p:sp>
          <p:nvSpPr>
            <p:cNvPr id="86" name="Google Shape;86;p12"/>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12"/>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12"/>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9" name="Google Shape;89;p12"/>
          <p:cNvGrpSpPr/>
          <p:nvPr/>
        </p:nvGrpSpPr>
        <p:grpSpPr>
          <a:xfrm>
            <a:off x="5886353" y="1243"/>
            <a:ext cx="3257454" cy="1261514"/>
            <a:chOff x="6917201" y="0"/>
            <a:chExt cx="2227776" cy="863400"/>
          </a:xfrm>
        </p:grpSpPr>
        <p:sp>
          <p:nvSpPr>
            <p:cNvPr id="90" name="Google Shape;90;p1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1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3" name="Google Shape;93;p12"/>
          <p:cNvSpPr txBox="1"/>
          <p:nvPr>
            <p:ph type="title"/>
          </p:nvPr>
        </p:nvSpPr>
        <p:spPr>
          <a:xfrm>
            <a:off x="1393929" y="1301146"/>
            <a:ext cx="6366900" cy="25392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p:txBody>
      </p:sp>
      <p:sp>
        <p:nvSpPr>
          <p:cNvPr id="94" name="Google Shape;94;p12"/>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13"/>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13"/>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13"/>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13"/>
          <p:cNvSpPr txBox="1"/>
          <p:nvPr>
            <p:ph type="title"/>
          </p:nvPr>
        </p:nvSpPr>
        <p:spPr>
          <a:xfrm>
            <a:off x="819150" y="845600"/>
            <a:ext cx="6424200" cy="705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00" name="Google Shape;100;p13"/>
          <p:cNvSpPr txBox="1"/>
          <p:nvPr>
            <p:ph idx="1" type="subTitle"/>
          </p:nvPr>
        </p:nvSpPr>
        <p:spPr>
          <a:xfrm>
            <a:off x="819150" y="1550700"/>
            <a:ext cx="5859900" cy="39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13"/>
          <p:cNvSpPr txBox="1"/>
          <p:nvPr>
            <p:ph idx="2" type="body"/>
          </p:nvPr>
        </p:nvSpPr>
        <p:spPr>
          <a:xfrm>
            <a:off x="819150" y="2467050"/>
            <a:ext cx="5859900" cy="20955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102" name="Google Shape;102;p13"/>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4"/>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 name="Google Shape;105;p14"/>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1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14"/>
          <p:cNvSpPr txBox="1"/>
          <p:nvPr>
            <p:ph idx="1" type="body"/>
          </p:nvPr>
        </p:nvSpPr>
        <p:spPr>
          <a:xfrm>
            <a:off x="328025" y="4163500"/>
            <a:ext cx="7415100" cy="605100"/>
          </a:xfrm>
          <a:prstGeom prst="rect">
            <a:avLst/>
          </a:prstGeom>
          <a:noFill/>
          <a:ln>
            <a:noFill/>
          </a:ln>
        </p:spPr>
        <p:txBody>
          <a:bodyPr anchorCtr="0" anchor="b" bIns="91425" lIns="91425" spcFirstLastPara="1" rIns="91425" wrap="square" tIns="91425">
            <a:normAutofit/>
          </a:bodyPr>
          <a:lstStyle>
            <a:lvl1pPr indent="-228600" lvl="0" marL="457200" algn="l">
              <a:lnSpc>
                <a:spcPct val="100000"/>
              </a:lnSpc>
              <a:spcBef>
                <a:spcPts val="0"/>
              </a:spcBef>
              <a:spcAft>
                <a:spcPts val="0"/>
              </a:spcAft>
              <a:buSzPts val="1300"/>
              <a:buNone/>
              <a:defRPr/>
            </a:lvl1pPr>
          </a:lstStyle>
          <a:p/>
        </p:txBody>
      </p:sp>
      <p:sp>
        <p:nvSpPr>
          <p:cNvPr id="108" name="Google Shape;108;p14"/>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5"/>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1" name="Google Shape;111;p15"/>
          <p:cNvGrpSpPr/>
          <p:nvPr/>
        </p:nvGrpSpPr>
        <p:grpSpPr>
          <a:xfrm>
            <a:off x="5959222" y="4119576"/>
            <a:ext cx="2520951" cy="1024165"/>
            <a:chOff x="6917201" y="0"/>
            <a:chExt cx="2227776" cy="863400"/>
          </a:xfrm>
        </p:grpSpPr>
        <p:sp>
          <p:nvSpPr>
            <p:cNvPr id="112" name="Google Shape;112;p15"/>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15"/>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15"/>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5" name="Google Shape;115;p15"/>
          <p:cNvGrpSpPr/>
          <p:nvPr/>
        </p:nvGrpSpPr>
        <p:grpSpPr>
          <a:xfrm>
            <a:off x="199149" y="2"/>
            <a:ext cx="2795413" cy="1083308"/>
            <a:chOff x="6917201" y="0"/>
            <a:chExt cx="2227776" cy="863400"/>
          </a:xfrm>
        </p:grpSpPr>
        <p:sp>
          <p:nvSpPr>
            <p:cNvPr id="116" name="Google Shape;116;p15"/>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15"/>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15"/>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19" name="Google Shape;119;p15"/>
          <p:cNvSpPr txBox="1"/>
          <p:nvPr>
            <p:ph hasCustomPrompt="1" type="title"/>
          </p:nvPr>
        </p:nvSpPr>
        <p:spPr>
          <a:xfrm>
            <a:off x="1385850" y="1383850"/>
            <a:ext cx="6372300" cy="13797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20" name="Google Shape;120;p15"/>
          <p:cNvSpPr txBox="1"/>
          <p:nvPr>
            <p:ph idx="1" type="body"/>
          </p:nvPr>
        </p:nvSpPr>
        <p:spPr>
          <a:xfrm>
            <a:off x="1385850" y="2863850"/>
            <a:ext cx="6372300" cy="641100"/>
          </a:xfrm>
          <a:prstGeom prst="rect">
            <a:avLst/>
          </a:prstGeom>
          <a:noFill/>
          <a:ln>
            <a:noFill/>
          </a:ln>
        </p:spPr>
        <p:txBody>
          <a:bodyPr anchorCtr="0" anchor="t" bIns="91425" lIns="91425" spcFirstLastPara="1" rIns="91425" wrap="square" tIns="91425">
            <a:normAutofit/>
          </a:bodyPr>
          <a:lstStyle>
            <a:lvl1pPr indent="-311150" lvl="0" marL="457200" algn="ctr">
              <a:lnSpc>
                <a:spcPct val="115000"/>
              </a:lnSpc>
              <a:spcBef>
                <a:spcPts val="0"/>
              </a:spcBef>
              <a:spcAft>
                <a:spcPts val="0"/>
              </a:spcAft>
              <a:buSzPts val="1300"/>
              <a:buChar char="●"/>
              <a:defRPr/>
            </a:lvl1pPr>
            <a:lvl2pPr indent="-298450" lvl="1" marL="914400" algn="ctr">
              <a:lnSpc>
                <a:spcPct val="115000"/>
              </a:lnSpc>
              <a:spcBef>
                <a:spcPts val="0"/>
              </a:spcBef>
              <a:spcAft>
                <a:spcPts val="0"/>
              </a:spcAft>
              <a:buSzPts val="1100"/>
              <a:buChar char="○"/>
              <a:defRPr/>
            </a:lvl2pPr>
            <a:lvl3pPr indent="-298450" lvl="2" marL="1371600" algn="ctr">
              <a:lnSpc>
                <a:spcPct val="115000"/>
              </a:lnSpc>
              <a:spcBef>
                <a:spcPts val="0"/>
              </a:spcBef>
              <a:spcAft>
                <a:spcPts val="0"/>
              </a:spcAft>
              <a:buSzPts val="1100"/>
              <a:buChar char="■"/>
              <a:defRPr/>
            </a:lvl3pPr>
            <a:lvl4pPr indent="-298450" lvl="3" marL="1828800" algn="ctr">
              <a:lnSpc>
                <a:spcPct val="115000"/>
              </a:lnSpc>
              <a:spcBef>
                <a:spcPts val="0"/>
              </a:spcBef>
              <a:spcAft>
                <a:spcPts val="0"/>
              </a:spcAft>
              <a:buSzPts val="1100"/>
              <a:buChar char="●"/>
              <a:defRPr/>
            </a:lvl4pPr>
            <a:lvl5pPr indent="-298450" lvl="4" marL="2286000" algn="ctr">
              <a:lnSpc>
                <a:spcPct val="115000"/>
              </a:lnSpc>
              <a:spcBef>
                <a:spcPts val="0"/>
              </a:spcBef>
              <a:spcAft>
                <a:spcPts val="0"/>
              </a:spcAft>
              <a:buSzPts val="1100"/>
              <a:buChar char="○"/>
              <a:defRPr/>
            </a:lvl5pPr>
            <a:lvl6pPr indent="-298450" lvl="5" marL="2743200" algn="ctr">
              <a:lnSpc>
                <a:spcPct val="115000"/>
              </a:lnSpc>
              <a:spcBef>
                <a:spcPts val="0"/>
              </a:spcBef>
              <a:spcAft>
                <a:spcPts val="0"/>
              </a:spcAft>
              <a:buSzPts val="1100"/>
              <a:buChar char="■"/>
              <a:defRPr/>
            </a:lvl6pPr>
            <a:lvl7pPr indent="-298450" lvl="6" marL="3200400" algn="ctr">
              <a:lnSpc>
                <a:spcPct val="115000"/>
              </a:lnSpc>
              <a:spcBef>
                <a:spcPts val="0"/>
              </a:spcBef>
              <a:spcAft>
                <a:spcPts val="0"/>
              </a:spcAft>
              <a:buSzPts val="1100"/>
              <a:buChar char="●"/>
              <a:defRPr/>
            </a:lvl7pPr>
            <a:lvl8pPr indent="-298450" lvl="7" marL="3657600" algn="ctr">
              <a:lnSpc>
                <a:spcPct val="115000"/>
              </a:lnSpc>
              <a:spcBef>
                <a:spcPts val="0"/>
              </a:spcBef>
              <a:spcAft>
                <a:spcPts val="0"/>
              </a:spcAft>
              <a:buSzPts val="1100"/>
              <a:buChar char="○"/>
              <a:defRPr/>
            </a:lvl8pPr>
            <a:lvl9pPr indent="-298450" lvl="8" marL="4114800" algn="ctr">
              <a:lnSpc>
                <a:spcPct val="115000"/>
              </a:lnSpc>
              <a:spcBef>
                <a:spcPts val="0"/>
              </a:spcBef>
              <a:spcAft>
                <a:spcPts val="0"/>
              </a:spcAft>
              <a:buSzPts val="1100"/>
              <a:buChar char="■"/>
              <a:defRPr/>
            </a:lvl9pPr>
          </a:lstStyle>
          <a:p/>
        </p:txBody>
      </p:sp>
      <p:sp>
        <p:nvSpPr>
          <p:cNvPr id="121" name="Google Shape;121;p15"/>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6"/>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1pPr>
            <a:lvl2pPr lvl="1"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2pPr>
            <a:lvl3pPr lvl="2"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3pPr>
            <a:lvl4pPr lvl="3"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4pPr>
            <a:lvl5pPr lvl="4"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5pPr>
            <a:lvl6pPr lvl="5"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6pPr>
            <a:lvl7pPr lvl="6"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7pPr>
            <a:lvl8pPr lvl="7"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8pPr>
            <a:lvl9pPr lvl="8" marR="0" rtl="0" algn="l">
              <a:lnSpc>
                <a:spcPct val="100000"/>
              </a:lnSpc>
              <a:spcBef>
                <a:spcPts val="0"/>
              </a:spcBef>
              <a:spcAft>
                <a:spcPts val="0"/>
              </a:spcAft>
              <a:buClr>
                <a:schemeClr val="lt1"/>
              </a:buClr>
              <a:buSzPts val="2800"/>
              <a:buFont typeface="Nunito"/>
              <a:buNone/>
              <a:defRPr b="0" i="0" sz="2800" u="none" cap="none" strike="noStrike">
                <a:solidFill>
                  <a:schemeClr val="lt1"/>
                </a:solidFill>
                <a:latin typeface="Nunito"/>
                <a:ea typeface="Nunito"/>
                <a:cs typeface="Nunito"/>
                <a:sym typeface="Nunito"/>
              </a:defRPr>
            </a:lvl9pPr>
          </a:lstStyle>
          <a:p/>
        </p:txBody>
      </p:sp>
      <p:sp>
        <p:nvSpPr>
          <p:cNvPr id="7" name="Google Shape;7;p5"/>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marR="0" rtl="0" algn="l">
              <a:lnSpc>
                <a:spcPct val="115000"/>
              </a:lnSpc>
              <a:spcBef>
                <a:spcPts val="0"/>
              </a:spcBef>
              <a:spcAft>
                <a:spcPts val="0"/>
              </a:spcAft>
              <a:buClr>
                <a:schemeClr val="dk2"/>
              </a:buClr>
              <a:buSzPts val="1300"/>
              <a:buFont typeface="Calibri"/>
              <a:buChar char="●"/>
              <a:defRPr b="0" i="0" sz="1300" u="none" cap="none" strike="noStrike">
                <a:solidFill>
                  <a:schemeClr val="dk2"/>
                </a:solidFill>
                <a:latin typeface="Calibri"/>
                <a:ea typeface="Calibri"/>
                <a:cs typeface="Calibri"/>
                <a:sym typeface="Calibri"/>
              </a:defRPr>
            </a:lvl1pPr>
            <a:lvl2pPr indent="-298450" lvl="1" marL="9144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2pPr>
            <a:lvl3pPr indent="-298450" lvl="2" marL="13716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3pPr>
            <a:lvl4pPr indent="-298450" lvl="3" marL="18288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4pPr>
            <a:lvl5pPr indent="-298450" lvl="4" marL="22860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5pPr>
            <a:lvl6pPr indent="-298450" lvl="5" marL="27432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6pPr>
            <a:lvl7pPr indent="-298450" lvl="6" marL="32004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7pPr>
            <a:lvl8pPr indent="-298450" lvl="7" marL="36576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8pPr>
            <a:lvl9pPr indent="-298450" lvl="8" marL="4114800" marR="0" rtl="0" algn="l">
              <a:lnSpc>
                <a:spcPct val="115000"/>
              </a:lnSpc>
              <a:spcBef>
                <a:spcPts val="0"/>
              </a:spcBef>
              <a:spcAft>
                <a:spcPts val="0"/>
              </a:spcAft>
              <a:buClr>
                <a:schemeClr val="dk2"/>
              </a:buClr>
              <a:buSzPts val="1100"/>
              <a:buFont typeface="Calibri"/>
              <a:buChar char="■"/>
              <a:defRPr b="0" i="0" sz="1100" u="none" cap="none" strike="noStrike">
                <a:solidFill>
                  <a:schemeClr val="dk2"/>
                </a:solidFill>
                <a:latin typeface="Calibri"/>
                <a:ea typeface="Calibri"/>
                <a:cs typeface="Calibri"/>
                <a:sym typeface="Calibri"/>
              </a:defRPr>
            </a:lvl9pPr>
          </a:lstStyle>
          <a:p/>
        </p:txBody>
      </p:sp>
      <p:sp>
        <p:nvSpPr>
          <p:cNvPr id="8" name="Google Shape;8;p5"/>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bokcenter.harvard.edu/group-work#:~:text=Some%20reasons%20to%20ask%20students%20to%20work%20in%20groups&amp;text=Small%20groups%20are%20good%20for,or%20complex%20for%20an%20individual" TargetMode="External"/><Relationship Id="rId4" Type="http://schemas.openxmlformats.org/officeDocument/2006/relationships/hyperlink" Target="https://www.wcupa.edu/coral/tuckmanStagesGroupDelvelopment.aspx#:~:text=These%20stages%20are%20commonly%20known,more%20collaborative%20or%20shared%20leadership" TargetMode="External"/><Relationship Id="rId5" Type="http://schemas.openxmlformats.org/officeDocument/2006/relationships/hyperlink" Target="https://www.scottgraffius.com/blog/files/tag-five-phases-of-team-development.htm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
          <p:cNvSpPr txBox="1"/>
          <p:nvPr>
            <p:ph type="ctrTitle"/>
          </p:nvPr>
        </p:nvSpPr>
        <p:spPr>
          <a:xfrm>
            <a:off x="1858700" y="1560348"/>
            <a:ext cx="5361300" cy="1852800"/>
          </a:xfrm>
          <a:prstGeom prst="rect">
            <a:avLst/>
          </a:prstGeom>
          <a:noFill/>
          <a:ln>
            <a:noFill/>
          </a:ln>
        </p:spPr>
        <p:txBody>
          <a:bodyPr anchorCtr="0" anchor="ctr" bIns="91425" lIns="91425" spcFirstLastPara="1" rIns="91425" wrap="square" tIns="91425">
            <a:normAutofit fontScale="90000"/>
          </a:bodyPr>
          <a:lstStyle/>
          <a:p>
            <a:pPr indent="0" lvl="0" marL="0" rtl="0" algn="ctr">
              <a:lnSpc>
                <a:spcPct val="100000"/>
              </a:lnSpc>
              <a:spcBef>
                <a:spcPts val="0"/>
              </a:spcBef>
              <a:spcAft>
                <a:spcPts val="0"/>
              </a:spcAft>
              <a:buSzPct val="174327"/>
              <a:buNone/>
            </a:pPr>
            <a:r>
              <a:rPr lang="en" sz="2422"/>
              <a:t>Describe specific examples from Youth Work practice where youth work skills, tools and approaches are used to build meaningful relationships with young people and others</a:t>
            </a:r>
            <a:endParaRPr sz="2422"/>
          </a:p>
          <a:p>
            <a:pPr indent="0" lvl="0" marL="0" rtl="0" algn="ctr">
              <a:lnSpc>
                <a:spcPct val="100000"/>
              </a:lnSpc>
              <a:spcBef>
                <a:spcPts val="0"/>
              </a:spcBef>
              <a:spcAft>
                <a:spcPts val="0"/>
              </a:spcAft>
              <a:buSzPct val="174327"/>
              <a:buNone/>
            </a:pPr>
            <a:r>
              <a:t/>
            </a:r>
            <a:endParaRPr sz="2422"/>
          </a:p>
          <a:p>
            <a:pPr indent="0" lvl="0" marL="0" rtl="0" algn="ctr">
              <a:lnSpc>
                <a:spcPct val="100000"/>
              </a:lnSpc>
              <a:spcBef>
                <a:spcPts val="0"/>
              </a:spcBef>
              <a:spcAft>
                <a:spcPts val="0"/>
              </a:spcAft>
              <a:buSzPct val="174327"/>
              <a:buNone/>
            </a:pPr>
            <a:r>
              <a:t/>
            </a:r>
            <a:endParaRPr sz="2422"/>
          </a:p>
        </p:txBody>
      </p:sp>
      <p:sp>
        <p:nvSpPr>
          <p:cNvPr id="129" name="Google Shape;129;p1"/>
          <p:cNvSpPr txBox="1"/>
          <p:nvPr>
            <p:ph idx="1" type="subTitle"/>
          </p:nvPr>
        </p:nvSpPr>
        <p:spPr>
          <a:xfrm>
            <a:off x="1858700" y="3413158"/>
            <a:ext cx="5361300" cy="5226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lnSpc>
                <a:spcPct val="100000"/>
              </a:lnSpc>
              <a:spcBef>
                <a:spcPts val="0"/>
              </a:spcBef>
              <a:spcAft>
                <a:spcPts val="0"/>
              </a:spcAft>
              <a:buSzPct val="59481"/>
              <a:buNone/>
            </a:pPr>
            <a:r>
              <a:rPr lang="en" sz="2908"/>
              <a:t>Danielle Fender</a:t>
            </a:r>
            <a:r>
              <a:rPr lang="en"/>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
          <p:cNvSpPr txBox="1"/>
          <p:nvPr>
            <p:ph type="title"/>
          </p:nvPr>
        </p:nvSpPr>
        <p:spPr>
          <a:xfrm>
            <a:off x="819150" y="845600"/>
            <a:ext cx="7505700" cy="9546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3000"/>
              <a:buNone/>
            </a:pPr>
            <a:r>
              <a:rPr lang="en"/>
              <a:t>Introduction</a:t>
            </a:r>
            <a:endParaRPr/>
          </a:p>
        </p:txBody>
      </p:sp>
      <p:sp>
        <p:nvSpPr>
          <p:cNvPr id="135" name="Google Shape;135;p2"/>
          <p:cNvSpPr txBox="1"/>
          <p:nvPr>
            <p:ph idx="1" type="body"/>
          </p:nvPr>
        </p:nvSpPr>
        <p:spPr>
          <a:xfrm>
            <a:off x="819150" y="1990725"/>
            <a:ext cx="7505700" cy="24480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300"/>
              <a:buNone/>
            </a:pPr>
            <a:r>
              <a:rPr lang="en" sz="2000"/>
              <a:t>To look at the links between good youth work practice and how these help to build positive and meaningful relationships with young people.</a:t>
            </a:r>
            <a:endParaRPr sz="2000"/>
          </a:p>
          <a:p>
            <a:pPr indent="0" lvl="0" marL="0" rtl="0" algn="ctr">
              <a:lnSpc>
                <a:spcPct val="115000"/>
              </a:lnSpc>
              <a:spcBef>
                <a:spcPts val="1200"/>
              </a:spcBef>
              <a:spcAft>
                <a:spcPts val="0"/>
              </a:spcAft>
              <a:buSzPts val="1300"/>
              <a:buNone/>
            </a:pPr>
            <a:r>
              <a:t/>
            </a:r>
            <a:endParaRPr sz="2000"/>
          </a:p>
          <a:p>
            <a:pPr indent="0" lvl="0" marL="0" rtl="0" algn="ctr">
              <a:lnSpc>
                <a:spcPct val="115000"/>
              </a:lnSpc>
              <a:spcBef>
                <a:spcPts val="1200"/>
              </a:spcBef>
              <a:spcAft>
                <a:spcPts val="1200"/>
              </a:spcAft>
              <a:buSzPts val="1300"/>
              <a:buNone/>
            </a:pPr>
            <a:r>
              <a:rPr lang="en" sz="2000"/>
              <a:t> </a:t>
            </a:r>
            <a:endParaRPr sz="2000"/>
          </a:p>
        </p:txBody>
      </p:sp>
      <p:pic>
        <p:nvPicPr>
          <p:cNvPr descr="a handshake between two people with a white background (Provided by Tenor)" id="136" name="Google Shape;136;p2"/>
          <p:cNvPicPr preferRelativeResize="0"/>
          <p:nvPr/>
        </p:nvPicPr>
        <p:blipFill rotWithShape="1">
          <a:blip r:embed="rId3">
            <a:alphaModFix/>
          </a:blip>
          <a:srcRect b="0" l="0" r="0" t="0"/>
          <a:stretch/>
        </p:blipFill>
        <p:spPr>
          <a:xfrm>
            <a:off x="2200275" y="2875149"/>
            <a:ext cx="4743450" cy="1729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3"/>
          <p:cNvSpPr txBox="1"/>
          <p:nvPr>
            <p:ph type="title"/>
          </p:nvPr>
        </p:nvSpPr>
        <p:spPr>
          <a:xfrm>
            <a:off x="764775" y="399750"/>
            <a:ext cx="7505700" cy="9546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
              <a:t>What are some examples of good youth work practice. </a:t>
            </a:r>
            <a:endParaRPr b="1"/>
          </a:p>
        </p:txBody>
      </p:sp>
      <p:sp>
        <p:nvSpPr>
          <p:cNvPr id="142" name="Google Shape;142;p3"/>
          <p:cNvSpPr txBox="1"/>
          <p:nvPr>
            <p:ph idx="1" type="body"/>
          </p:nvPr>
        </p:nvSpPr>
        <p:spPr>
          <a:xfrm>
            <a:off x="311700" y="1646350"/>
            <a:ext cx="8520600" cy="3166500"/>
          </a:xfrm>
          <a:prstGeom prst="rect">
            <a:avLst/>
          </a:prstGeom>
          <a:solidFill>
            <a:schemeClr val="dk1"/>
          </a:solidFill>
          <a:ln>
            <a:noFill/>
          </a:ln>
        </p:spPr>
        <p:txBody>
          <a:bodyPr anchorCtr="0" anchor="t" bIns="91425" lIns="91425" spcFirstLastPara="1" rIns="91425" wrap="square" tIns="91425">
            <a:normAutofit lnSpcReduction="20000"/>
          </a:bodyPr>
          <a:lstStyle/>
          <a:p>
            <a:pPr indent="0" lvl="0" marL="0" rtl="0" algn="l">
              <a:lnSpc>
                <a:spcPct val="115000"/>
              </a:lnSpc>
              <a:spcBef>
                <a:spcPts val="0"/>
              </a:spcBef>
              <a:spcAft>
                <a:spcPts val="0"/>
              </a:spcAft>
              <a:buSzPts val="1300"/>
              <a:buNone/>
            </a:pPr>
            <a:r>
              <a:rPr lang="en" sz="2000">
                <a:solidFill>
                  <a:srgbClr val="000000"/>
                </a:solidFill>
                <a:latin typeface="Times New Roman"/>
                <a:ea typeface="Times New Roman"/>
                <a:cs typeface="Times New Roman"/>
                <a:sym typeface="Times New Roman"/>
              </a:rPr>
              <a:t>. Providing opportunities that involve young people in the planning and delivery of activities. </a:t>
            </a:r>
            <a:endParaRPr sz="20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300"/>
              <a:buNone/>
            </a:pPr>
            <a:r>
              <a:rPr lang="en" sz="2000">
                <a:solidFill>
                  <a:srgbClr val="000000"/>
                </a:solidFill>
                <a:latin typeface="Times New Roman"/>
                <a:ea typeface="Times New Roman"/>
                <a:cs typeface="Times New Roman"/>
                <a:sym typeface="Times New Roman"/>
              </a:rPr>
              <a:t>. Creating a welcoming, safe and inclusive environment that young people can feel a sense of belonging. </a:t>
            </a:r>
            <a:endParaRPr sz="20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300"/>
              <a:buNone/>
            </a:pPr>
            <a:r>
              <a:rPr lang="en" sz="2000">
                <a:solidFill>
                  <a:srgbClr val="000000"/>
                </a:solidFill>
                <a:latin typeface="Times New Roman"/>
                <a:ea typeface="Times New Roman"/>
                <a:cs typeface="Times New Roman"/>
                <a:sym typeface="Times New Roman"/>
              </a:rPr>
              <a:t>. Building trusting and meaningful relationships.</a:t>
            </a:r>
            <a:endParaRPr sz="20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300"/>
              <a:buNone/>
            </a:pPr>
            <a:r>
              <a:rPr lang="en" sz="2000">
                <a:solidFill>
                  <a:srgbClr val="000000"/>
                </a:solidFill>
                <a:latin typeface="Times New Roman"/>
                <a:ea typeface="Times New Roman"/>
                <a:cs typeface="Times New Roman"/>
                <a:sym typeface="Times New Roman"/>
              </a:rPr>
              <a:t>. Providing advocacy support</a:t>
            </a:r>
            <a:endParaRPr sz="20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300"/>
              <a:buNone/>
            </a:pPr>
            <a:r>
              <a:rPr lang="en" sz="2000">
                <a:solidFill>
                  <a:srgbClr val="000000"/>
                </a:solidFill>
                <a:latin typeface="Times New Roman"/>
                <a:ea typeface="Times New Roman"/>
                <a:cs typeface="Times New Roman"/>
                <a:sym typeface="Times New Roman"/>
              </a:rPr>
              <a:t>. Empowering young people</a:t>
            </a:r>
            <a:endParaRPr sz="20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1200"/>
              </a:spcAft>
              <a:buSzPts val="1300"/>
              <a:buNone/>
            </a:pPr>
            <a:r>
              <a:t/>
            </a:r>
            <a:endParaRPr sz="1100">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4"/>
          <p:cNvSpPr txBox="1"/>
          <p:nvPr>
            <p:ph type="title"/>
          </p:nvPr>
        </p:nvSpPr>
        <p:spPr>
          <a:xfrm>
            <a:off x="819150" y="845600"/>
            <a:ext cx="7505700" cy="9546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
              <a:t>What skills can be used to promote and build relationships.</a:t>
            </a:r>
            <a:endParaRPr b="1"/>
          </a:p>
        </p:txBody>
      </p:sp>
      <p:sp>
        <p:nvSpPr>
          <p:cNvPr id="148" name="Google Shape;148;p4"/>
          <p:cNvSpPr txBox="1"/>
          <p:nvPr>
            <p:ph idx="1" type="body"/>
          </p:nvPr>
        </p:nvSpPr>
        <p:spPr>
          <a:xfrm>
            <a:off x="819150" y="1990725"/>
            <a:ext cx="7505700" cy="2448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300"/>
              <a:buNone/>
            </a:pPr>
            <a:r>
              <a:rPr lang="en" sz="2000"/>
              <a:t>. Empathy</a:t>
            </a:r>
            <a:endParaRPr sz="2000"/>
          </a:p>
          <a:p>
            <a:pPr indent="0" lvl="0" marL="0" rtl="0" algn="l">
              <a:lnSpc>
                <a:spcPct val="115000"/>
              </a:lnSpc>
              <a:spcBef>
                <a:spcPts val="1200"/>
              </a:spcBef>
              <a:spcAft>
                <a:spcPts val="0"/>
              </a:spcAft>
              <a:buSzPts val="1300"/>
              <a:buNone/>
            </a:pPr>
            <a:r>
              <a:rPr lang="en" sz="2000"/>
              <a:t>. Active listening</a:t>
            </a:r>
            <a:endParaRPr sz="2000"/>
          </a:p>
          <a:p>
            <a:pPr indent="0" lvl="0" marL="0" rtl="0" algn="l">
              <a:lnSpc>
                <a:spcPct val="115000"/>
              </a:lnSpc>
              <a:spcBef>
                <a:spcPts val="1200"/>
              </a:spcBef>
              <a:spcAft>
                <a:spcPts val="0"/>
              </a:spcAft>
              <a:buSzPts val="1300"/>
              <a:buNone/>
            </a:pPr>
            <a:r>
              <a:rPr lang="en" sz="2000"/>
              <a:t>. Communication</a:t>
            </a:r>
            <a:endParaRPr sz="2000"/>
          </a:p>
          <a:p>
            <a:pPr indent="0" lvl="0" marL="0" rtl="0" algn="l">
              <a:lnSpc>
                <a:spcPct val="115000"/>
              </a:lnSpc>
              <a:spcBef>
                <a:spcPts val="1200"/>
              </a:spcBef>
              <a:spcAft>
                <a:spcPts val="0"/>
              </a:spcAft>
              <a:buSzPts val="1300"/>
              <a:buNone/>
            </a:pPr>
            <a:r>
              <a:rPr lang="en" sz="2000"/>
              <a:t>.Team work</a:t>
            </a:r>
            <a:endParaRPr sz="2000"/>
          </a:p>
          <a:p>
            <a:pPr indent="0" lvl="0" marL="0" rtl="0" algn="l">
              <a:lnSpc>
                <a:spcPct val="115000"/>
              </a:lnSpc>
              <a:spcBef>
                <a:spcPts val="1200"/>
              </a:spcBef>
              <a:spcAft>
                <a:spcPts val="1200"/>
              </a:spcAft>
              <a:buSzPts val="1300"/>
              <a:buNone/>
            </a:pPr>
            <a:r>
              <a:rPr lang="en" sz="2000"/>
              <a:t>.Decision making</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30df90e4ff5_0_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sp>
        <p:nvSpPr>
          <p:cNvPr id="154" name="Google Shape;154;g30df90e4ff5_0_0"/>
          <p:cNvSpPr txBox="1"/>
          <p:nvPr>
            <p:ph idx="1" type="body"/>
          </p:nvPr>
        </p:nvSpPr>
        <p:spPr>
          <a:xfrm>
            <a:off x="679725" y="1347750"/>
            <a:ext cx="7505700" cy="2448000"/>
          </a:xfrm>
          <a:prstGeom prst="rect">
            <a:avLst/>
          </a:prstGeom>
        </p:spPr>
        <p:txBody>
          <a:bodyPr anchorCtr="0" anchor="t" bIns="91425" lIns="91425" spcFirstLastPara="1" rIns="91425" wrap="square" tIns="91425">
            <a:normAutofit lnSpcReduction="20000"/>
          </a:bodyPr>
          <a:lstStyle/>
          <a:p>
            <a:pPr indent="0" lvl="0" marL="457200" rtl="0" algn="l">
              <a:spcBef>
                <a:spcPts val="0"/>
              </a:spcBef>
              <a:spcAft>
                <a:spcPts val="0"/>
              </a:spcAft>
              <a:buNone/>
            </a:pPr>
            <a:r>
              <a:rPr b="1" i="1" lang="en" sz="2500"/>
              <a:t>We never educate directly, but indirectly by means of the environment. Whether we permit chance environments to do the work, or wether we design environments for the purpose, makes a great deal of </a:t>
            </a:r>
            <a:r>
              <a:rPr b="1" i="1" lang="en" sz="2500"/>
              <a:t>difference. </a:t>
            </a:r>
            <a:endParaRPr b="1" i="1" sz="2500"/>
          </a:p>
          <a:p>
            <a:pPr indent="0" lvl="0" marL="457200" rtl="0" algn="l">
              <a:spcBef>
                <a:spcPts val="0"/>
              </a:spcBef>
              <a:spcAft>
                <a:spcPts val="0"/>
              </a:spcAft>
              <a:buNone/>
            </a:pPr>
            <a:r>
              <a:rPr b="1" i="1" lang="en" sz="2500"/>
              <a:t>										(Dewey,1916:16)</a:t>
            </a:r>
            <a:endParaRPr b="1" i="1" sz="25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30df90e4ff5_0_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a:t>Group work.. Why is it effective?  </a:t>
            </a:r>
            <a:endParaRPr b="1"/>
          </a:p>
        </p:txBody>
      </p:sp>
      <p:sp>
        <p:nvSpPr>
          <p:cNvPr id="160" name="Google Shape;160;g30df90e4ff5_0_5"/>
          <p:cNvSpPr txBox="1"/>
          <p:nvPr>
            <p:ph idx="1" type="body"/>
          </p:nvPr>
        </p:nvSpPr>
        <p:spPr>
          <a:xfrm>
            <a:off x="819150" y="1649875"/>
            <a:ext cx="7505700" cy="24480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rPr lang="en" sz="2500"/>
              <a:t>                                                                                                        </a:t>
            </a:r>
            <a:endParaRPr b="1" sz="10874">
              <a:solidFill>
                <a:schemeClr val="lt1"/>
              </a:solidFill>
            </a:endParaRPr>
          </a:p>
          <a:p>
            <a:pPr indent="0" lvl="0" marL="0" rtl="0" algn="l">
              <a:spcBef>
                <a:spcPts val="0"/>
              </a:spcBef>
              <a:spcAft>
                <a:spcPts val="0"/>
              </a:spcAft>
              <a:buNone/>
            </a:pPr>
            <a:r>
              <a:t/>
            </a:r>
            <a:endParaRPr sz="2500"/>
          </a:p>
          <a:p>
            <a:pPr indent="0" lvl="0" marL="0" rtl="0" algn="l">
              <a:spcBef>
                <a:spcPts val="0"/>
              </a:spcBef>
              <a:spcAft>
                <a:spcPts val="0"/>
              </a:spcAft>
              <a:buNone/>
            </a:pPr>
            <a:r>
              <a:t/>
            </a:r>
            <a:endParaRPr sz="2500"/>
          </a:p>
          <a:p>
            <a:pPr indent="0" lvl="0" marL="0" rtl="0" algn="l">
              <a:spcBef>
                <a:spcPts val="0"/>
              </a:spcBef>
              <a:spcAft>
                <a:spcPts val="0"/>
              </a:spcAft>
              <a:buNone/>
            </a:pPr>
            <a:r>
              <a:rPr lang="en" sz="7054"/>
              <a:t>. Learn from each other</a:t>
            </a:r>
            <a:endParaRPr sz="7054"/>
          </a:p>
          <a:p>
            <a:pPr indent="0" lvl="0" marL="0" rtl="0" algn="l">
              <a:spcBef>
                <a:spcPts val="0"/>
              </a:spcBef>
              <a:spcAft>
                <a:spcPts val="0"/>
              </a:spcAft>
              <a:buNone/>
            </a:pPr>
            <a:r>
              <a:t/>
            </a:r>
            <a:endParaRPr sz="7054"/>
          </a:p>
          <a:p>
            <a:pPr indent="0" lvl="0" marL="0" rtl="0" algn="l">
              <a:spcBef>
                <a:spcPts val="0"/>
              </a:spcBef>
              <a:spcAft>
                <a:spcPts val="0"/>
              </a:spcAft>
              <a:buNone/>
            </a:pPr>
            <a:r>
              <a:rPr lang="en" sz="7054"/>
              <a:t>. Helps to form friendships</a:t>
            </a:r>
            <a:endParaRPr sz="7054"/>
          </a:p>
          <a:p>
            <a:pPr indent="0" lvl="0" marL="0" rtl="0" algn="l">
              <a:spcBef>
                <a:spcPts val="0"/>
              </a:spcBef>
              <a:spcAft>
                <a:spcPts val="0"/>
              </a:spcAft>
              <a:buNone/>
            </a:pPr>
            <a:r>
              <a:t/>
            </a:r>
            <a:endParaRPr sz="7054"/>
          </a:p>
          <a:p>
            <a:pPr indent="0" lvl="0" marL="0" rtl="0" algn="l">
              <a:spcBef>
                <a:spcPts val="0"/>
              </a:spcBef>
              <a:spcAft>
                <a:spcPts val="0"/>
              </a:spcAft>
              <a:buNone/>
            </a:pPr>
            <a:r>
              <a:rPr lang="en" sz="7054"/>
              <a:t>. </a:t>
            </a:r>
            <a:r>
              <a:rPr lang="en" sz="7054"/>
              <a:t>Build</a:t>
            </a:r>
            <a:r>
              <a:rPr lang="en" sz="7054"/>
              <a:t> communication skills</a:t>
            </a:r>
            <a:endParaRPr sz="7054"/>
          </a:p>
          <a:p>
            <a:pPr indent="0" lvl="0" marL="0" rtl="0" algn="l">
              <a:spcBef>
                <a:spcPts val="0"/>
              </a:spcBef>
              <a:spcAft>
                <a:spcPts val="0"/>
              </a:spcAft>
              <a:buNone/>
            </a:pPr>
            <a:r>
              <a:t/>
            </a:r>
            <a:endParaRPr sz="7054"/>
          </a:p>
          <a:p>
            <a:pPr indent="0" lvl="0" marL="0" rtl="0" algn="l">
              <a:spcBef>
                <a:spcPts val="0"/>
              </a:spcBef>
              <a:spcAft>
                <a:spcPts val="0"/>
              </a:spcAft>
              <a:buNone/>
            </a:pPr>
            <a:r>
              <a:rPr lang="en" sz="7054"/>
              <a:t>.Enhance problem solving skills </a:t>
            </a:r>
            <a:endParaRPr sz="7054"/>
          </a:p>
          <a:p>
            <a:pPr indent="0" lvl="0" marL="0" rtl="0" algn="l">
              <a:spcBef>
                <a:spcPts val="0"/>
              </a:spcBef>
              <a:spcAft>
                <a:spcPts val="0"/>
              </a:spcAft>
              <a:buNone/>
            </a:pPr>
            <a:r>
              <a:t/>
            </a:r>
            <a:endParaRPr sz="25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30e22321def_1_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Role of the </a:t>
            </a:r>
            <a:r>
              <a:rPr lang="en"/>
              <a:t>facilitator/ youth worker </a:t>
            </a:r>
            <a:endParaRPr/>
          </a:p>
        </p:txBody>
      </p:sp>
      <p:sp>
        <p:nvSpPr>
          <p:cNvPr id="166" name="Google Shape;166;g30e22321def_1_7"/>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800"/>
              <a:t>.To be well prepared </a:t>
            </a:r>
            <a:endParaRPr b="1" sz="1800"/>
          </a:p>
          <a:p>
            <a:pPr indent="0" lvl="0" marL="0" rtl="0" algn="l">
              <a:spcBef>
                <a:spcPts val="0"/>
              </a:spcBef>
              <a:spcAft>
                <a:spcPts val="0"/>
              </a:spcAft>
              <a:buNone/>
            </a:pPr>
            <a:r>
              <a:rPr b="1" lang="en" sz="1800"/>
              <a:t>.To be </a:t>
            </a:r>
            <a:r>
              <a:rPr b="1" lang="en" sz="1800"/>
              <a:t>approachable</a:t>
            </a:r>
            <a:endParaRPr b="1" sz="1800"/>
          </a:p>
          <a:p>
            <a:pPr indent="0" lvl="0" marL="0" rtl="0" algn="l">
              <a:spcBef>
                <a:spcPts val="0"/>
              </a:spcBef>
              <a:spcAft>
                <a:spcPts val="0"/>
              </a:spcAft>
              <a:buNone/>
            </a:pPr>
            <a:r>
              <a:rPr b="1" lang="en" sz="1800"/>
              <a:t>.To provide structure</a:t>
            </a:r>
            <a:endParaRPr b="1" sz="1800"/>
          </a:p>
          <a:p>
            <a:pPr indent="0" lvl="0" marL="0" rtl="0" algn="l">
              <a:spcBef>
                <a:spcPts val="0"/>
              </a:spcBef>
              <a:spcAft>
                <a:spcPts val="0"/>
              </a:spcAft>
              <a:buNone/>
            </a:pPr>
            <a:r>
              <a:rPr b="1" lang="en" sz="1800"/>
              <a:t>.To be a </a:t>
            </a:r>
            <a:r>
              <a:rPr b="1" lang="en" sz="1800"/>
              <a:t>strong</a:t>
            </a:r>
            <a:r>
              <a:rPr b="1" lang="en" sz="1800"/>
              <a:t>/ confident communicator </a:t>
            </a:r>
            <a:endParaRPr b="1" sz="1800"/>
          </a:p>
          <a:p>
            <a:pPr indent="0" lvl="0" marL="0" rtl="0" algn="l">
              <a:spcBef>
                <a:spcPts val="0"/>
              </a:spcBef>
              <a:spcAft>
                <a:spcPts val="0"/>
              </a:spcAft>
              <a:buNone/>
            </a:pPr>
            <a:r>
              <a:rPr b="1" lang="en" sz="1800"/>
              <a:t>.To manage conflict </a:t>
            </a:r>
            <a:endParaRPr b="1" sz="1800"/>
          </a:p>
          <a:p>
            <a:pPr indent="0" lvl="0" marL="0" rtl="0" algn="l">
              <a:spcBef>
                <a:spcPts val="0"/>
              </a:spcBef>
              <a:spcAft>
                <a:spcPts val="0"/>
              </a:spcAft>
              <a:buNone/>
            </a:pPr>
            <a:r>
              <a:rPr b="1" lang="en" sz="1800"/>
              <a:t>.To keep the group focused</a:t>
            </a:r>
            <a:endParaRPr b="1"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0e22321def_1_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sp>
        <p:nvSpPr>
          <p:cNvPr id="172" name="Google Shape;172;g30e22321def_1_14"/>
          <p:cNvSpPr txBox="1"/>
          <p:nvPr>
            <p:ph idx="1" type="body"/>
          </p:nvPr>
        </p:nvSpPr>
        <p:spPr>
          <a:xfrm flipH="1" rot="10800000">
            <a:off x="5913575" y="4398650"/>
            <a:ext cx="2819100" cy="564000"/>
          </a:xfrm>
          <a:prstGeom prst="rect">
            <a:avLst/>
          </a:prstGeom>
        </p:spPr>
        <p:txBody>
          <a:bodyPr anchorCtr="0" anchor="t" bIns="91425" lIns="91425" spcFirstLastPara="1" rIns="91425" wrap="square" tIns="91425">
            <a:normAutofit fontScale="85000"/>
          </a:bodyPr>
          <a:lstStyle/>
          <a:p>
            <a:pPr indent="0" lvl="0" marL="0" rtl="0" algn="l">
              <a:spcBef>
                <a:spcPts val="0"/>
              </a:spcBef>
              <a:spcAft>
                <a:spcPts val="0"/>
              </a:spcAft>
              <a:buNone/>
            </a:pPr>
            <a:r>
              <a:rPr lang="en"/>
              <a:t>https://www.scottgraffius.com/blog/files/tag-five-phases-of-team-development.html</a:t>
            </a:r>
            <a:endParaRPr/>
          </a:p>
        </p:txBody>
      </p:sp>
      <p:pic>
        <p:nvPicPr>
          <p:cNvPr id="173" name="Google Shape;173;g30e22321def_1_14"/>
          <p:cNvPicPr preferRelativeResize="0"/>
          <p:nvPr/>
        </p:nvPicPr>
        <p:blipFill>
          <a:blip r:embed="rId3">
            <a:alphaModFix/>
          </a:blip>
          <a:stretch>
            <a:fillRect/>
          </a:stretch>
        </p:blipFill>
        <p:spPr>
          <a:xfrm>
            <a:off x="1343727" y="482613"/>
            <a:ext cx="6318825" cy="38671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g30e1ee91d0c_0_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Conclusion </a:t>
            </a:r>
            <a:endParaRPr/>
          </a:p>
        </p:txBody>
      </p:sp>
      <p:sp>
        <p:nvSpPr>
          <p:cNvPr id="179" name="Google Shape;179;g30e1ee91d0c_0_0"/>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600"/>
              <a:t>Group work is a vital tool that helps promote a range of skills between young people.</a:t>
            </a:r>
            <a:endParaRPr sz="1600"/>
          </a:p>
          <a:p>
            <a:pPr indent="0" lvl="0" marL="0" rtl="0" algn="l">
              <a:spcBef>
                <a:spcPts val="0"/>
              </a:spcBef>
              <a:spcAft>
                <a:spcPts val="0"/>
              </a:spcAft>
              <a:buNone/>
            </a:pPr>
            <a:r>
              <a:rPr lang="en" sz="1600"/>
              <a:t>Young people are often more confident, have gained new skills, and in the right group conditions have taken away life skills that would help them in later life.</a:t>
            </a:r>
            <a:r>
              <a:rPr lang="en"/>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30e22321def_1_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References </a:t>
            </a:r>
            <a:endParaRPr/>
          </a:p>
        </p:txBody>
      </p:sp>
      <p:sp>
        <p:nvSpPr>
          <p:cNvPr id="185" name="Google Shape;185;g30e22321def_1_0"/>
          <p:cNvSpPr txBox="1"/>
          <p:nvPr>
            <p:ph idx="1" type="body"/>
          </p:nvPr>
        </p:nvSpPr>
        <p:spPr>
          <a:xfrm>
            <a:off x="819150" y="1990725"/>
            <a:ext cx="7505700" cy="24480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 u="sng">
                <a:solidFill>
                  <a:schemeClr val="hlink"/>
                </a:solidFill>
                <a:hlinkClick r:id="rId3"/>
              </a:rPr>
              <a:t>https://bokcenter.harvard.edu/group-work#:~:text=Some%20reasons%20to%20ask%20students%20to%20work%20in%20groups&amp;text=Small%20groups%20are%20good%20for,or%20complex%20for%20an%20individual</a:t>
            </a:r>
            <a:r>
              <a:rPr lang="en"/>
              <a:t>(acsessed on 18.10.24)</a:t>
            </a:r>
            <a:endParaRPr/>
          </a:p>
          <a:p>
            <a:pPr indent="0" lvl="0" marL="0" rtl="0" algn="l">
              <a:spcBef>
                <a:spcPts val="0"/>
              </a:spcBef>
              <a:spcAft>
                <a:spcPts val="0"/>
              </a:spcAft>
              <a:buNone/>
            </a:pPr>
            <a:r>
              <a:t/>
            </a:r>
            <a:endParaRPr/>
          </a:p>
          <a:p>
            <a:pPr indent="0" lvl="0" marL="0" rtl="0" algn="l">
              <a:spcBef>
                <a:spcPts val="0"/>
              </a:spcBef>
              <a:spcAft>
                <a:spcPts val="0"/>
              </a:spcAft>
              <a:buNone/>
            </a:pPr>
            <a:r>
              <a:rPr lang="en" u="sng">
                <a:solidFill>
                  <a:schemeClr val="hlink"/>
                </a:solidFill>
                <a:hlinkClick r:id="rId4"/>
              </a:rPr>
              <a:t>https://www.wcupa.edu/coral/tuckmanStagesGroupDelvelopment.aspx#:~:text=These%20stages%20are%20commonly%20known,more%20collaborative%20or%20shared%20leadership</a:t>
            </a:r>
            <a:r>
              <a:rPr lang="en"/>
              <a:t>. (</a:t>
            </a:r>
            <a:r>
              <a:rPr lang="en"/>
              <a:t>accessed</a:t>
            </a:r>
            <a:r>
              <a:rPr lang="en"/>
              <a:t> on 20.10.24)</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 u="sng">
                <a:solidFill>
                  <a:schemeClr val="hlink"/>
                </a:solidFill>
                <a:hlinkClick r:id="rId5"/>
              </a:rPr>
              <a:t>https://www.scottgraffius.com/blog/files/tag-five-phases-of-team-development.html</a:t>
            </a:r>
            <a:r>
              <a:rPr lang="en"/>
              <a:t> ( Image </a:t>
            </a:r>
            <a:r>
              <a:rPr lang="en"/>
              <a:t>accessed on 21.10.24)</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Dewey.J.(1916)Democracy and Education. New york:macmillan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Youth work in Wales: Principles and purposes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