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8"/>
  </p:notesMasterIdLst>
  <p:handoutMasterIdLst>
    <p:handoutMasterId r:id="rId36"/>
  </p:handoutMasterIdLst>
  <p:sldIdLst>
    <p:sldId id="1388" r:id="rId3"/>
    <p:sldId id="259" r:id="rId4"/>
    <p:sldId id="445" r:id="rId5"/>
    <p:sldId id="451" r:id="rId6"/>
    <p:sldId id="563" r:id="rId7"/>
    <p:sldId id="633" r:id="rId9"/>
    <p:sldId id="475" r:id="rId10"/>
    <p:sldId id="350" r:id="rId11"/>
    <p:sldId id="1389" r:id="rId12"/>
    <p:sldId id="1391" r:id="rId13"/>
    <p:sldId id="1392" r:id="rId14"/>
    <p:sldId id="1393" r:id="rId15"/>
    <p:sldId id="1397" r:id="rId16"/>
    <p:sldId id="1410" r:id="rId17"/>
    <p:sldId id="1409" r:id="rId18"/>
    <p:sldId id="1401" r:id="rId19"/>
    <p:sldId id="1394" r:id="rId20"/>
    <p:sldId id="1398" r:id="rId21"/>
    <p:sldId id="1399" r:id="rId22"/>
    <p:sldId id="1407" r:id="rId23"/>
    <p:sldId id="1395" r:id="rId24"/>
    <p:sldId id="1396" r:id="rId25"/>
    <p:sldId id="1400" r:id="rId26"/>
    <p:sldId id="1406" r:id="rId27"/>
    <p:sldId id="1408" r:id="rId28"/>
    <p:sldId id="1405" r:id="rId29"/>
    <p:sldId id="1411" r:id="rId30"/>
    <p:sldId id="1402" r:id="rId31"/>
    <p:sldId id="1403" r:id="rId32"/>
    <p:sldId id="332" r:id="rId33"/>
    <p:sldId id="1404" r:id="rId34"/>
    <p:sldId id="1390"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notesMaster" Target="notesMasters/notesMaster1.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9" Type="http://schemas.openxmlformats.org/officeDocument/2006/relationships/tableStyles" Target="tableStyles.xml"/><Relationship Id="rId38" Type="http://schemas.openxmlformats.org/officeDocument/2006/relationships/viewProps" Target="viewProps.xml"/><Relationship Id="rId37" Type="http://schemas.openxmlformats.org/officeDocument/2006/relationships/presProps" Target="presProps.xml"/><Relationship Id="rId36" Type="http://schemas.openxmlformats.org/officeDocument/2006/relationships/handoutMaster" Target="handoutMasters/handoutMaster1.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uffieldtrust.org.uk/resource/obesity#background" TargetMode="External"/><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ncbi.nlm.nih.gov/pmc/articles/PMC2872299/" TargetMode="External"/><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ncbi.nlm.nih.gov/pmc/articles/PMC2872299/" TargetMode="External"/><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ncbi.nlm.nih.gov/pmc/articles/PMC4981805/" TargetMode="External"/><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acadianaweightlosssurgery.com/blog/the-immediate-and-long-term-effects-of-obesity" TargetMode="External"/><Relationship Id="rId2" Type="http://schemas.openxmlformats.org/officeDocument/2006/relationships/notesMaster" Target="../notesMasters/notesMaster1.xml"/><Relationship Id="rId1" Type="http://schemas.openxmlformats.org/officeDocument/2006/relationships/slide" Target="../slides/slide26.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defRPr/>
            </a:pPr>
            <a:r>
              <a:rPr lang="en-GB" b="1" dirty="0"/>
              <a:t>Show the students the whole of the assignment brief as they need to be aware of the assessment criteria. </a:t>
            </a:r>
            <a:endParaRPr lang="en-GB" b="1" dirty="0"/>
          </a:p>
          <a:p>
            <a:pPr marL="228600" marR="0" lvl="0" indent="-228600" algn="l" defTabSz="457200" rtl="0" eaLnBrk="1" fontAlgn="auto" latinLnBrk="0" hangingPunct="1">
              <a:lnSpc>
                <a:spcPct val="100000"/>
              </a:lnSpc>
              <a:spcBef>
                <a:spcPts val="0"/>
              </a:spcBef>
              <a:spcAft>
                <a:spcPts val="0"/>
              </a:spcAft>
              <a:buClrTx/>
              <a:buSzTx/>
              <a:buFont typeface="+mj-lt"/>
              <a:buAutoNum type="arabicPeriod"/>
              <a:defRPr/>
            </a:pPr>
            <a:endParaRPr lang="en-GB" b="1" dirty="0"/>
          </a:p>
          <a:p>
            <a:pPr marL="228600" indent="-228600">
              <a:buFont typeface="+mj-lt"/>
              <a:buAutoNum type="arabicPeriod"/>
            </a:pPr>
            <a:r>
              <a:rPr lang="en-GB" b="1" dirty="0"/>
              <a:t>Reinforce the assessment criteria and especially criteria 5 which has the 10 extra marks they can gain for completing the online activities. </a:t>
            </a:r>
            <a:endParaRPr lang="en-GB" b="1" dirty="0"/>
          </a:p>
          <a:p>
            <a:pPr marL="228600" indent="-228600">
              <a:buFont typeface="+mj-lt"/>
              <a:buAutoNum type="arabicPeriod"/>
            </a:pPr>
            <a:endParaRPr lang="en-GB" b="1" dirty="0"/>
          </a:p>
          <a:p>
            <a:pPr marL="228600" indent="-228600">
              <a:buFont typeface="+mj-lt"/>
              <a:buAutoNum type="arabicPeriod"/>
            </a:pPr>
            <a:r>
              <a:rPr lang="en-GB" b="1" dirty="0"/>
              <a:t>Remind students that they must have 8 creditable reference sources and to use the additional resources found on the Moodle site. </a:t>
            </a:r>
            <a:endParaRPr lang="en-GB" b="1" dirty="0"/>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Obesity | The Nuffield Trust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Prevention of Overweight and Obesity: How Effective is the Current Public Health Approach - PMC (nih.gov)</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 health measures for obesity</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Prevention of Overweight and Obesity: How Effective is the Current Public Health Approach - PMC (nih.gov)</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defRPr/>
            </a:pPr>
            <a:r>
              <a:rPr lang="en-GB" sz="1200" dirty="0">
                <a:hlinkClick r:id="rId3"/>
              </a:rPr>
              <a:t>Determinants and Consequences of Obesity - PMC (nih.gov)</a:t>
            </a:r>
            <a:endParaRPr lang="en-GB" sz="2000" b="0" i="0" dirty="0">
              <a:solidFill>
                <a:srgbClr val="000000"/>
              </a:solidFill>
              <a:effectLst/>
              <a:latin typeface="Cambria" panose="02040503050406030204" pitchFamily="18" charset="0"/>
            </a:endParaRPr>
          </a:p>
          <a:p>
            <a:endParaRPr lang="en-GB" dirty="0"/>
          </a:p>
          <a:p>
            <a:r>
              <a:rPr lang="en-GB" dirty="0"/>
              <a:t>key determinants/risk factors of obesity</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Immediate and Long-Term Effects of Obesity | Acadiana Weight Loss Surgery</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Show the students were the reference document is located on the Moodle site. </a:t>
            </a: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2.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3.xml"/><Relationship Id="rId1"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hyperlink" Target="https://fingertips.phe.org.uk/profile/national-child-measurement-programme" TargetMode="External"/><Relationship Id="rId1" Type="http://schemas.openxmlformats.org/officeDocument/2006/relationships/hyperlink" Target="https://www.nuffieldtrust.org.uk/resource/obesity#background" TargetMode="Externa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hyperlink" Target="https://www.health-ni.gov.uk/articles/obesity-prevention" TargetMode="External"/><Relationship Id="rId1" Type="http://schemas.openxmlformats.org/officeDocument/2006/relationships/hyperlink" Target="https://www.nice.org.uk/guidance/cg43/chapter/1-guidance" TargetMode="External"/></Relationships>
</file>

<file path=ppt/slides/_rels/slide16.xml.rels><?xml version="1.0" encoding="UTF-8" standalone="yes"?>
<Relationships xmlns="http://schemas.openxmlformats.org/package/2006/relationships"><Relationship Id="rId5" Type="http://schemas.openxmlformats.org/officeDocument/2006/relationships/notesSlide" Target="../notesSlides/notesSlide5.xml"/><Relationship Id="rId4" Type="http://schemas.openxmlformats.org/officeDocument/2006/relationships/slideLayout" Target="../slideLayouts/slideLayout2.xml"/><Relationship Id="rId3" Type="http://schemas.openxmlformats.org/officeDocument/2006/relationships/hyperlink" Target="https://www.gov.uk/government/publications/adult-obesity-applying-all-our-health/adult-obesity-applying-all-our-health" TargetMode="External"/><Relationship Id="rId2" Type="http://schemas.openxmlformats.org/officeDocument/2006/relationships/hyperlink" Target="https://www.gov.uk/government/publications/tackling-obesity-government-strategy/tackling-obesity-empowering-adults-and-children-to-live-healthier-lives" TargetMode="External"/><Relationship Id="rId1" Type="http://schemas.openxmlformats.org/officeDocument/2006/relationships/hyperlink" Target="https://www.ncbi.nlm.nih.gov/pmc/articles/PMC2872299/pdf/ijerph-07-00765.pdf"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5" Type="http://schemas.openxmlformats.org/officeDocument/2006/relationships/notesSlide" Target="../notesSlides/notesSlide7.xml"/><Relationship Id="rId4" Type="http://schemas.openxmlformats.org/officeDocument/2006/relationships/slideLayout" Target="../slideLayouts/slideLayout2.xml"/><Relationship Id="rId3" Type="http://schemas.openxmlformats.org/officeDocument/2006/relationships/hyperlink" Target="https://www.ncbi.nlm.nih.gov/pmc/articles/PMC4266865/" TargetMode="External"/><Relationship Id="rId2" Type="http://schemas.openxmlformats.org/officeDocument/2006/relationships/hyperlink" Target="https://www.ncbi.nlm.nih.gov/pmc/articles/PMC4981805/pdf/AJPH.2016.303326.pdf" TargetMode="External"/><Relationship Id="rId1" Type="http://schemas.openxmlformats.org/officeDocument/2006/relationships/hyperlink" Target="https://www.ncbi.nlm.nih.gov/pmc/articles/PMC4981805/" TargetMode="Externa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hyperlink" Target="https://www.ncbi.nlm.nih.gov/pmc/articles/PMC5644962/" TargetMode="External"/><Relationship Id="rId1" Type="http://schemas.openxmlformats.org/officeDocument/2006/relationships/hyperlink" Target="https://www.hsph.harvard.edu/obesity-prevention-source/obesity-prevention/"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hyperlink" Target="https://www.who.int/news-room/questions-and-answers/item/obesity-health-consequences-of-being-overweight" TargetMode="External"/><Relationship Id="rId2" Type="http://schemas.openxmlformats.org/officeDocument/2006/relationships/hyperlink" Target="https://www.ncbi.nlm.nih.gov/books/NBK62231/pdf/Bookshelf_NBK62231.pdf" TargetMode="External"/><Relationship Id="rId1" Type="http://schemas.openxmlformats.org/officeDocument/2006/relationships/hyperlink" Target="https://www.ncbi.nlm.nih.gov/pmc/articles/PMC4386197/" TargetMode="External"/></Relationships>
</file>

<file path=ppt/slides/_rels/slide26.xml.rels><?xml version="1.0" encoding="UTF-8" standalone="yes"?>
<Relationships xmlns="http://schemas.openxmlformats.org/package/2006/relationships"><Relationship Id="rId4" Type="http://schemas.openxmlformats.org/officeDocument/2006/relationships/notesSlide" Target="../notesSlides/notesSlide8.xml"/><Relationship Id="rId3" Type="http://schemas.openxmlformats.org/officeDocument/2006/relationships/slideLayout" Target="../slideLayouts/slideLayout2.xml"/><Relationship Id="rId2" Type="http://schemas.openxmlformats.org/officeDocument/2006/relationships/hyperlink" Target="https://www.cdc.gov/obesity/basics/consequences.html" TargetMode="External"/><Relationship Id="rId1" Type="http://schemas.openxmlformats.org/officeDocument/2006/relationships/hyperlink" Target="https://www.niddk.nih.gov/health-information/weight-management/adult-overweight-obesity/health-risks"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image" Target="../media/image4.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196752"/>
            <a:ext cx="7920880" cy="1512168"/>
          </a:xfrm>
        </p:spPr>
        <p:txBody>
          <a:bodyPr>
            <a:noAutofit/>
          </a:bodyPr>
          <a:lstStyle/>
          <a:p>
            <a:r>
              <a:rPr lang="en-GB" sz="3200" b="1" dirty="0">
                <a:solidFill>
                  <a:schemeClr val="bg1"/>
                </a:solidFill>
                <a:cs typeface="Arial" panose="020B0604020202020204" pitchFamily="34" charset="0"/>
              </a:rPr>
              <a:t>INTRODUCTION TO PUBLIC HEALTH</a:t>
            </a:r>
            <a:endParaRPr lang="en-GB" sz="3200" b="1" dirty="0">
              <a:solidFill>
                <a:schemeClr val="bg1"/>
              </a:solidFill>
            </a:endParaRPr>
          </a:p>
        </p:txBody>
      </p:sp>
      <p:sp>
        <p:nvSpPr>
          <p:cNvPr id="3" name="Title 1"/>
          <p:cNvSpPr txBox="1"/>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5" name="TextBox 4"/>
          <p:cNvSpPr txBox="1"/>
          <p:nvPr/>
        </p:nvSpPr>
        <p:spPr>
          <a:xfrm>
            <a:off x="2015716" y="3683058"/>
            <a:ext cx="5400600" cy="1384995"/>
          </a:xfrm>
          <a:prstGeom prst="rect">
            <a:avLst/>
          </a:prstGeom>
          <a:noFill/>
        </p:spPr>
        <p:txBody>
          <a:bodyPr wrap="square">
            <a:spAutoFit/>
          </a:bodyPr>
          <a:lstStyle/>
          <a:p>
            <a:pPr algn="ctr"/>
            <a:r>
              <a:rPr lang="en-GB" sz="2800" b="1" i="1" dirty="0">
                <a:solidFill>
                  <a:schemeClr val="bg1"/>
                </a:solidFill>
                <a:cs typeface="Arial" panose="020B0604020202020204" pitchFamily="34" charset="0"/>
              </a:rPr>
              <a:t>LCHS4004</a:t>
            </a:r>
            <a:endParaRPr lang="en-GB" sz="2800" b="1" dirty="0">
              <a:solidFill>
                <a:schemeClr val="bg1"/>
              </a:solidFill>
              <a:cs typeface="Arial" panose="020B0604020202020204" pitchFamily="34" charset="0"/>
            </a:endParaRPr>
          </a:p>
          <a:p>
            <a:pPr algn="ctr"/>
            <a:endParaRPr lang="en-GB" sz="2800" b="1" dirty="0">
              <a:solidFill>
                <a:schemeClr val="bg1"/>
              </a:solidFill>
              <a:cs typeface="Arial" panose="020B0604020202020204" pitchFamily="34" charset="0"/>
            </a:endParaRPr>
          </a:p>
          <a:p>
            <a:pPr algn="ctr"/>
            <a:endParaRPr lang="en-GB" sz="2800" dirty="0"/>
          </a:p>
        </p:txBody>
      </p:sp>
      <p:sp>
        <p:nvSpPr>
          <p:cNvPr id="6" name="TextBox 5"/>
          <p:cNvSpPr txBox="1"/>
          <p:nvPr/>
        </p:nvSpPr>
        <p:spPr>
          <a:xfrm>
            <a:off x="2466020" y="4651795"/>
            <a:ext cx="4950296" cy="58477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defRPr/>
            </a:pPr>
            <a:r>
              <a:rPr kumimoji="0" lang="en-GB" sz="32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Semester </a:t>
            </a:r>
            <a:r>
              <a:rPr lang="en-GB" sz="3200" b="1" dirty="0">
                <a:solidFill>
                  <a:prstClr val="white"/>
                </a:solidFill>
                <a:latin typeface="Myriad Pro"/>
                <a:cs typeface="Arial" panose="020B0604020202020204" pitchFamily="34" charset="0"/>
              </a:rPr>
              <a:t>2</a:t>
            </a:r>
            <a:endParaRPr kumimoji="0" lang="en-GB" sz="32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
        <p:nvSpPr>
          <p:cNvPr id="8" name="TextBox 7"/>
          <p:cNvSpPr txBox="1"/>
          <p:nvPr/>
        </p:nvSpPr>
        <p:spPr>
          <a:xfrm>
            <a:off x="1403648" y="2425131"/>
            <a:ext cx="6840760" cy="1077218"/>
          </a:xfrm>
          <a:prstGeom prst="rect">
            <a:avLst/>
          </a:prstGeom>
          <a:noFill/>
        </p:spPr>
        <p:txBody>
          <a:bodyPr wrap="square">
            <a:spAutoFit/>
          </a:bodyPr>
          <a:lstStyle/>
          <a:p>
            <a:pPr algn="ctr"/>
            <a:r>
              <a:rPr lang="en-GB" sz="3200" b="1" i="1">
                <a:solidFill>
                  <a:schemeClr val="bg1"/>
                </a:solidFill>
              </a:rPr>
              <a:t>Assessment Component 2 Workshop </a:t>
            </a:r>
            <a:endParaRPr lang="en-GB" sz="3200" b="1" i="1" dirty="0">
              <a:solidFill>
                <a:schemeClr val="bg1"/>
              </a:solidFill>
            </a:endParaRPr>
          </a:p>
        </p:txBody>
      </p:sp>
      <p:sp>
        <p:nvSpPr>
          <p:cNvPr id="7" name="TextBox 6"/>
          <p:cNvSpPr txBox="1"/>
          <p:nvPr/>
        </p:nvSpPr>
        <p:spPr>
          <a:xfrm>
            <a:off x="189459" y="5589240"/>
            <a:ext cx="1934269" cy="369332"/>
          </a:xfrm>
          <a:prstGeom prst="rect">
            <a:avLst/>
          </a:prstGeom>
          <a:noFill/>
        </p:spPr>
        <p:txBody>
          <a:bodyPr wrap="square">
            <a:spAutoFit/>
          </a:bodyPr>
          <a:lstStyle/>
          <a:p>
            <a:r>
              <a:rPr lang="en-GB" b="1" dirty="0">
                <a:solidFill>
                  <a:schemeClr val="bg1"/>
                </a:solidFill>
                <a:cs typeface="Arial" panose="020B0604020202020204" pitchFamily="34" charset="0"/>
              </a:rPr>
              <a:t>Dr Aishat Bakre</a:t>
            </a:r>
            <a:endParaRPr lang="en-GB" dirty="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cs typeface="Arial" panose="020B0604020202020204" pitchFamily="34" charset="0"/>
              </a:rPr>
              <a:t>Learning outcomes</a:t>
            </a:r>
            <a:endParaRPr lang="en-GB" b="1" dirty="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Upon successful completion of this module, you should be able to: </a:t>
            </a: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different approaches and strategies used to measure, monitor and control the incidence of disease in communities</a:t>
            </a: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Investigate the implications of illness and disease in communities for the provision of health and social care services</a:t>
            </a: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the factors influencing the health and wellbeing of individuals in health or social care settings.</a:t>
            </a: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0" indent="0">
              <a:buNone/>
            </a:pPr>
            <a:endParaRPr lang="en-GB" sz="16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cs typeface="Arial" panose="020B0604020202020204" pitchFamily="34" charset="0"/>
              </a:rPr>
              <a:t>Module Summary</a:t>
            </a:r>
            <a:endParaRPr lang="en-GB" b="1" dirty="0"/>
          </a:p>
        </p:txBody>
      </p:sp>
      <p:sp>
        <p:nvSpPr>
          <p:cNvPr id="3" name="Content Placeholder 2"/>
          <p:cNvSpPr>
            <a:spLocks noGrp="1"/>
          </p:cNvSpPr>
          <p:nvPr>
            <p:ph idx="1"/>
          </p:nvPr>
        </p:nvSpPr>
        <p:spPr/>
        <p:txBody>
          <a:bodyPr>
            <a:normAutofit/>
          </a:bodyPr>
          <a:lstStyle/>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defRPr/>
            </a:pPr>
            <a:r>
              <a:rPr kumimoji="0" lang="en-GB" sz="28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The module aims overall to </a:t>
            </a:r>
            <a:r>
              <a:rPr kumimoji="0" lang="en-GB" sz="2800" b="0" i="0" u="none" strike="noStrike" kern="1200" cap="none" spc="0" normalizeH="0" baseline="0" noProof="0" dirty="0">
                <a:ln>
                  <a:noFill/>
                </a:ln>
                <a:solidFill>
                  <a:prstClr val="black"/>
                </a:solidFill>
                <a:effectLst/>
                <a:uLnTx/>
                <a:uFillTx/>
                <a:latin typeface="Myriad Pro"/>
                <a:ea typeface="+mn-ea"/>
                <a:cs typeface="+mn-cs"/>
              </a:rPr>
              <a:t>raise learners’ awareness and critical evaluation of factors influencing public health and the different approaches taken to reduce incidence of disease and illness in communities.</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endParaRPr lang="en-GB" b="1">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What is expected in the assessment?</a:t>
            </a:r>
            <a:endParaRPr lang="en-GB" sz="240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What does the assessment entails?</a:t>
            </a:r>
            <a:endParaRPr lang="en-GB" b="1" i="1">
              <a:solidFill>
                <a:schemeClr val="tx1"/>
              </a:solidFill>
            </a:endParaRPr>
          </a:p>
        </p:txBody>
      </p:sp>
      <p:pic>
        <p:nvPicPr>
          <p:cNvPr id="9" name="Picture 8" descr="A picture containing vector graphics&#10;&#10;Description automatically generated"/>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Report </a:t>
            </a:r>
            <a:endParaRPr lang="en-GB" b="1" dirty="0"/>
          </a:p>
        </p:txBody>
      </p:sp>
      <p:sp>
        <p:nvSpPr>
          <p:cNvPr id="3" name="Content Placeholder 2"/>
          <p:cNvSpPr>
            <a:spLocks noGrp="1"/>
          </p:cNvSpPr>
          <p:nvPr>
            <p:ph idx="1"/>
          </p:nvPr>
        </p:nvSpPr>
        <p:spPr/>
        <p:txBody>
          <a:bodyPr>
            <a:normAutofit/>
          </a:bodyPr>
          <a:lstStyle/>
          <a:p>
            <a:r>
              <a:rPr lang="en-GB" dirty="0"/>
              <a:t>Word count: </a:t>
            </a:r>
            <a:r>
              <a:rPr lang="en-GB" b="1" dirty="0"/>
              <a:t>2,000</a:t>
            </a:r>
            <a:r>
              <a:rPr lang="en-GB" dirty="0"/>
              <a:t> words (+/- 10%)</a:t>
            </a:r>
            <a:endParaRPr lang="en-GB" dirty="0"/>
          </a:p>
          <a:p>
            <a:pPr marL="0" indent="0" algn="ctr">
              <a:buNone/>
            </a:pPr>
            <a:r>
              <a:rPr lang="en-GB" b="1" dirty="0"/>
              <a:t>50% of the Coursework</a:t>
            </a:r>
            <a:endParaRPr lang="en-GB" b="1" dirty="0"/>
          </a:p>
          <a:p>
            <a:pPr marL="0" indent="0">
              <a:buNone/>
            </a:pPr>
            <a:r>
              <a:rPr lang="en-GB" dirty="0"/>
              <a:t>Submission deadline </a:t>
            </a:r>
            <a:endParaRPr lang="en-GB" dirty="0"/>
          </a:p>
          <a:p>
            <a:pPr marL="0" indent="0" algn="ctr">
              <a:buNone/>
            </a:pPr>
            <a:endParaRPr lang="en-GB" dirty="0"/>
          </a:p>
          <a:p>
            <a:pPr algn="ctr"/>
            <a:r>
              <a:rPr lang="en-GB" dirty="0"/>
              <a:t>Submit </a:t>
            </a:r>
            <a:r>
              <a:rPr lang="en-GB" b="1" dirty="0"/>
              <a:t>Report </a:t>
            </a:r>
            <a:r>
              <a:rPr lang="en-GB" dirty="0"/>
              <a:t>to Turnitin- </a:t>
            </a:r>
            <a:r>
              <a:rPr lang="en-GB" sz="3200" b="1" dirty="0">
                <a:solidFill>
                  <a:srgbClr val="FF0000"/>
                </a:solidFill>
                <a:effectLst/>
                <a:latin typeface="Arial" panose="020B0604020202020204" pitchFamily="34" charset="0"/>
                <a:ea typeface="Times New Roman" panose="02020603050405020304" pitchFamily="18" charset="0"/>
              </a:rPr>
              <a:t>Friday</a:t>
            </a:r>
            <a:r>
              <a:rPr lang="en-GB" sz="3200" dirty="0">
                <a:effectLst/>
                <a:latin typeface="Arial" panose="020B0604020202020204" pitchFamily="34" charset="0"/>
                <a:ea typeface="Times New Roman" panose="02020603050405020304" pitchFamily="18" charset="0"/>
              </a:rPr>
              <a:t> </a:t>
            </a:r>
            <a:r>
              <a:rPr lang="en-GB" sz="3200" b="1" dirty="0">
                <a:solidFill>
                  <a:srgbClr val="FF0000"/>
                </a:solidFill>
                <a:effectLst/>
                <a:latin typeface="Arial" panose="020B0604020202020204" pitchFamily="34" charset="0"/>
                <a:ea typeface="Times New Roman" panose="02020603050405020304" pitchFamily="18" charset="0"/>
              </a:rPr>
              <a:t>March 31</a:t>
            </a:r>
            <a:r>
              <a:rPr lang="en-GB" sz="3200" b="1" baseline="30000" dirty="0">
                <a:solidFill>
                  <a:srgbClr val="FF0000"/>
                </a:solidFill>
                <a:effectLst/>
                <a:latin typeface="Arial" panose="020B0604020202020204" pitchFamily="34" charset="0"/>
                <a:ea typeface="Times New Roman" panose="02020603050405020304" pitchFamily="18" charset="0"/>
              </a:rPr>
              <a:t>st</a:t>
            </a:r>
            <a:r>
              <a:rPr lang="en-GB" sz="3200" b="1" dirty="0">
                <a:solidFill>
                  <a:srgbClr val="FF0000"/>
                </a:solidFill>
                <a:effectLst/>
                <a:latin typeface="Arial" panose="020B0604020202020204" pitchFamily="34" charset="0"/>
                <a:ea typeface="Times New Roman" panose="02020603050405020304" pitchFamily="18" charset="0"/>
              </a:rPr>
              <a:t>  2023 </a:t>
            </a:r>
            <a:r>
              <a:rPr lang="en-GB" b="1" dirty="0"/>
              <a:t> </a:t>
            </a:r>
            <a:r>
              <a:rPr lang="en-GB" b="1" dirty="0">
                <a:solidFill>
                  <a:srgbClr val="FF0000"/>
                </a:solidFill>
              </a:rPr>
              <a:t>9am</a:t>
            </a:r>
            <a:endParaRPr lang="en-GB" b="1" dirty="0">
              <a:solidFill>
                <a:srgbClr val="FF0000"/>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b="1" dirty="0"/>
              <a:t>Late Submissions Rules </a:t>
            </a:r>
            <a:endParaRPr lang="en-GB" b="1" dirty="0"/>
          </a:p>
        </p:txBody>
      </p:sp>
      <p:graphicFrame>
        <p:nvGraphicFramePr>
          <p:cNvPr id="4" name="Content Placeholder 3"/>
          <p:cNvGraphicFramePr>
            <a:graphicFrameLocks noGrp="1"/>
          </p:cNvGraphicFramePr>
          <p:nvPr>
            <p:ph idx="1"/>
          </p:nvPr>
        </p:nvGraphicFramePr>
        <p:xfrm>
          <a:off x="457200" y="1417638"/>
          <a:ext cx="8435280" cy="4099594"/>
        </p:xfrm>
        <a:graphic>
          <a:graphicData uri="http://schemas.openxmlformats.org/drawingml/2006/table">
            <a:tbl>
              <a:tblPr>
                <a:tableStyleId>{5C22544A-7EE6-4342-B048-85BDC9FD1C3A}</a:tableStyleId>
              </a:tblPr>
              <a:tblGrid>
                <a:gridCol w="1779383"/>
                <a:gridCol w="6655897"/>
              </a:tblGrid>
              <a:tr h="4099594">
                <a:tc>
                  <a:txBody>
                    <a:bodyPr/>
                    <a:lstStyle/>
                    <a:p>
                      <a:pPr algn="just">
                        <a:spcBef>
                          <a:spcPts val="600"/>
                        </a:spcBef>
                        <a:spcAft>
                          <a:spcPts val="600"/>
                        </a:spcAft>
                      </a:pPr>
                      <a:endParaRPr lang="en-GB" sz="2000" b="1" dirty="0">
                        <a:effectLst/>
                      </a:endParaRPr>
                    </a:p>
                    <a:p>
                      <a:pPr algn="just">
                        <a:spcBef>
                          <a:spcPts val="600"/>
                        </a:spcBef>
                        <a:spcAft>
                          <a:spcPts val="600"/>
                        </a:spcAft>
                      </a:pPr>
                      <a:endParaRPr lang="en-GB" sz="2000" b="1" dirty="0">
                        <a:effectLst/>
                      </a:endParaRPr>
                    </a:p>
                    <a:p>
                      <a:pPr algn="just">
                        <a:spcBef>
                          <a:spcPts val="600"/>
                        </a:spcBef>
                        <a:spcAft>
                          <a:spcPts val="600"/>
                        </a:spcAft>
                      </a:pPr>
                      <a:endParaRPr lang="en-GB" sz="2000" b="1" dirty="0">
                        <a:effectLst/>
                      </a:endParaRPr>
                    </a:p>
                    <a:p>
                      <a:pPr algn="just">
                        <a:spcBef>
                          <a:spcPts val="600"/>
                        </a:spcBef>
                        <a:spcAft>
                          <a:spcPts val="600"/>
                        </a:spcAft>
                      </a:pPr>
                      <a:r>
                        <a:rPr lang="en-GB" sz="2000" b="1" dirty="0">
                          <a:effectLst/>
                        </a:rPr>
                        <a:t>Submission method:</a:t>
                      </a:r>
                      <a:endParaRPr lang="en-GB" sz="2000" b="1" dirty="0">
                        <a:effectLst/>
                        <a:latin typeface="Times New Roman" panose="02020603050405020304" pitchFamily="18" charset="0"/>
                        <a:ea typeface="Times New Roman" panose="02020603050405020304" pitchFamily="18" charset="0"/>
                      </a:endParaRPr>
                    </a:p>
                  </a:txBody>
                  <a:tcPr marL="68580" marR="68580" marT="0" marB="0"/>
                </a:tc>
                <a:tc>
                  <a:txBody>
                    <a:bodyPr/>
                    <a:lstStyle/>
                    <a:p>
                      <a:endParaRPr lang="en-GB" sz="2000" b="1" dirty="0">
                        <a:effectLst/>
                      </a:endParaRPr>
                    </a:p>
                    <a:p>
                      <a:r>
                        <a:rPr lang="en-GB" sz="2000" b="1" dirty="0">
                          <a:effectLst/>
                        </a:rPr>
                        <a:t>All written assessments, where practical and possible, must be submitted via Turnitin unless otherwise instructed by the Lecturer. (Please DO NOT put this assessment specification into Turnitin or it will match many similarities with other students’ submissions.)</a:t>
                      </a:r>
                      <a:endParaRPr lang="en-GB" sz="2000" b="1" dirty="0">
                        <a:effectLst/>
                      </a:endParaRPr>
                    </a:p>
                    <a:p>
                      <a:pPr algn="just">
                        <a:spcBef>
                          <a:spcPts val="600"/>
                        </a:spcBef>
                        <a:spcAft>
                          <a:spcPts val="600"/>
                        </a:spcAft>
                      </a:pPr>
                      <a:r>
                        <a:rPr lang="en-GB" sz="2000" b="1" dirty="0">
                          <a:effectLst/>
                        </a:rPr>
                        <a:t>Alternative submission method (if applicable): </a:t>
                      </a:r>
                      <a:endParaRPr lang="en-GB" sz="2000" b="1" dirty="0">
                        <a:effectLst/>
                      </a:endParaRPr>
                    </a:p>
                    <a:p>
                      <a:pPr algn="l">
                        <a:spcBef>
                          <a:spcPts val="600"/>
                        </a:spcBef>
                        <a:spcAft>
                          <a:spcPts val="600"/>
                        </a:spcAft>
                      </a:pPr>
                      <a:r>
                        <a:rPr lang="en-GB" sz="2000" b="1" dirty="0">
                          <a:effectLst/>
                        </a:rPr>
                        <a:t>Late submission of the assessment will result in a late penalty mark.  Penalties for late submission: Up to one week late, maximum mark of 40%.  Over one week late, 0%.  Only the Extenuating Circumstances Panel may approve a change to submission dates.</a:t>
                      </a:r>
                      <a:endParaRPr lang="en-GB" sz="2000" b="1" dirty="0">
                        <a:effectLst/>
                        <a:latin typeface="Times New Roman" panose="02020603050405020304" pitchFamily="18" charset="0"/>
                        <a:ea typeface="Times New Roman" panose="02020603050405020304" pitchFamily="18" charset="0"/>
                      </a:endParaRPr>
                    </a:p>
                  </a:txBody>
                  <a:tcPr marL="68580" marR="68580" marT="0" marB="0"/>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48072"/>
          </a:xfrm>
        </p:spPr>
        <p:txBody>
          <a:bodyPr>
            <a:normAutofit/>
          </a:bodyPr>
          <a:lstStyle/>
          <a:p>
            <a:r>
              <a:rPr lang="en-GB" sz="2800" b="1" dirty="0">
                <a:latin typeface="Arial" panose="020B0604020202020204" pitchFamily="34" charset="0"/>
                <a:cs typeface="Arial" panose="020B0604020202020204" pitchFamily="34" charset="0"/>
              </a:rPr>
              <a:t>ASSESSMENT CRITERIA PORTFOLIO  </a:t>
            </a:r>
            <a:endParaRPr lang="en-GB" sz="2800" b="1" dirty="0">
              <a:latin typeface="Arial" panose="020B0604020202020204" pitchFamily="34" charset="0"/>
              <a:cs typeface="Arial" panose="020B0604020202020204" pitchFamily="34" charset="0"/>
            </a:endParaRPr>
          </a:p>
        </p:txBody>
      </p:sp>
      <p:graphicFrame>
        <p:nvGraphicFramePr>
          <p:cNvPr id="7" name="Content Placeholder 3"/>
          <p:cNvGraphicFramePr>
            <a:graphicFrameLocks noGrp="1"/>
          </p:cNvGraphicFramePr>
          <p:nvPr>
            <p:ph idx="1"/>
          </p:nvPr>
        </p:nvGraphicFramePr>
        <p:xfrm>
          <a:off x="323528" y="1010745"/>
          <a:ext cx="8568952" cy="4599491"/>
        </p:xfrm>
        <a:graphic>
          <a:graphicData uri="http://schemas.openxmlformats.org/drawingml/2006/table">
            <a:tbl>
              <a:tblPr firstRow="1" firstCol="1" bandRow="1">
                <a:tableStyleId>{5C22544A-7EE6-4342-B048-85BDC9FD1C3A}</a:tableStyleId>
              </a:tblPr>
              <a:tblGrid>
                <a:gridCol w="8568952"/>
              </a:tblGrid>
              <a:tr h="665582">
                <a:tc>
                  <a:txBody>
                    <a:bodyPr/>
                    <a:lstStyle/>
                    <a:p>
                      <a:pPr algn="ctr">
                        <a:lnSpc>
                          <a:spcPct val="200000"/>
                        </a:lnSpc>
                      </a:pPr>
                      <a:r>
                        <a:rPr lang="en-GB" sz="2800" dirty="0">
                          <a:effectLst/>
                        </a:rPr>
                        <a:t>Generic Assessment Criteria </a:t>
                      </a:r>
                      <a:endParaRPr lang="en-GB" sz="2800" dirty="0">
                        <a:effectLst/>
                      </a:endParaRPr>
                    </a:p>
                  </a:txBody>
                  <a:tcPr marL="33078" marR="33078" marT="0" marB="0" anchor="ctr"/>
                </a:tc>
              </a:tr>
              <a:tr h="570742">
                <a:tc>
                  <a:txBody>
                    <a:bodyPr/>
                    <a:lstStyle/>
                    <a:p>
                      <a:pPr algn="l">
                        <a:lnSpc>
                          <a:spcPct val="200000"/>
                        </a:lnSpc>
                      </a:pPr>
                      <a:r>
                        <a:rPr lang="en-GB" sz="2400" dirty="0">
                          <a:effectLst/>
                        </a:rPr>
                        <a:t>1. Engagement with Literature Skills 20%</a:t>
                      </a:r>
                      <a:endParaRPr lang="en-GB" sz="2400" dirty="0">
                        <a:effectLst/>
                        <a:latin typeface="Arial" panose="020B0604020202020204" pitchFamily="34" charset="0"/>
                        <a:cs typeface="Times New Roman" panose="02020603050405020304" pitchFamily="18" charset="0"/>
                      </a:endParaRPr>
                    </a:p>
                  </a:txBody>
                  <a:tcPr marL="33078" marR="33078" marT="0" marB="0"/>
                </a:tc>
              </a:tr>
              <a:tr h="570742">
                <a:tc>
                  <a:txBody>
                    <a:bodyPr/>
                    <a:lstStyle/>
                    <a:p>
                      <a:pPr algn="l">
                        <a:lnSpc>
                          <a:spcPct val="200000"/>
                        </a:lnSpc>
                      </a:pPr>
                      <a:r>
                        <a:rPr lang="en-GB" sz="2400" dirty="0">
                          <a:effectLst/>
                        </a:rPr>
                        <a:t>2. Knowledge and Understanding Skills  20%  </a:t>
                      </a:r>
                      <a:endParaRPr lang="en-GB" sz="2400" dirty="0">
                        <a:effectLst/>
                        <a:latin typeface="Arial" panose="020B0604020202020204" pitchFamily="34" charset="0"/>
                        <a:cs typeface="Times New Roman" panose="02020603050405020304" pitchFamily="18" charset="0"/>
                      </a:endParaRPr>
                    </a:p>
                  </a:txBody>
                  <a:tcPr marL="33078" marR="33078" marT="0" marB="0"/>
                </a:tc>
              </a:tr>
              <a:tr h="570742">
                <a:tc>
                  <a:txBody>
                    <a:bodyPr/>
                    <a:lstStyle/>
                    <a:p>
                      <a:pPr algn="l">
                        <a:lnSpc>
                          <a:spcPct val="200000"/>
                        </a:lnSpc>
                      </a:pPr>
                      <a:r>
                        <a:rPr lang="en-GB" sz="2400" dirty="0">
                          <a:effectLst/>
                        </a:rPr>
                        <a:t>3. Cognitive and Intellectual Skills 20% </a:t>
                      </a:r>
                      <a:endParaRPr lang="en-GB" sz="2400" dirty="0">
                        <a:effectLst/>
                        <a:latin typeface="Arial" panose="020B0604020202020204" pitchFamily="34" charset="0"/>
                        <a:cs typeface="Times New Roman" panose="02020603050405020304" pitchFamily="18" charset="0"/>
                      </a:endParaRPr>
                    </a:p>
                  </a:txBody>
                  <a:tcPr marL="33078" marR="33078" marT="0" marB="0"/>
                </a:tc>
              </a:tr>
              <a:tr h="570742">
                <a:tc>
                  <a:txBody>
                    <a:bodyPr/>
                    <a:lstStyle/>
                    <a:p>
                      <a:pPr algn="l">
                        <a:lnSpc>
                          <a:spcPct val="200000"/>
                        </a:lnSpc>
                      </a:pPr>
                      <a:r>
                        <a:rPr lang="en-GB" sz="2400" dirty="0">
                          <a:effectLst/>
                        </a:rPr>
                        <a:t>4. Practical Application Skills 20%</a:t>
                      </a:r>
                      <a:endParaRPr lang="en-GB" sz="2400" dirty="0">
                        <a:effectLst/>
                        <a:latin typeface="Arial" panose="020B0604020202020204" pitchFamily="34" charset="0"/>
                        <a:cs typeface="Times New Roman" panose="02020603050405020304" pitchFamily="18" charset="0"/>
                      </a:endParaRPr>
                    </a:p>
                  </a:txBody>
                  <a:tcPr marL="33078" marR="33078" marT="0" marB="0"/>
                </a:tc>
              </a:tr>
              <a:tr h="1407217">
                <a:tc>
                  <a:txBody>
                    <a:bodyPr/>
                    <a:lstStyle/>
                    <a:p>
                      <a:pPr algn="l">
                        <a:lnSpc>
                          <a:spcPct val="200000"/>
                        </a:lnSpc>
                      </a:pPr>
                      <a:r>
                        <a:rPr lang="en-GB" sz="2400" dirty="0">
                          <a:effectLst/>
                        </a:rPr>
                        <a:t>5. Transferable Skills for Life and Professional Practice 20% </a:t>
                      </a:r>
                      <a:endParaRPr lang="en-GB" sz="2400" dirty="0">
                        <a:effectLst/>
                      </a:endParaRPr>
                    </a:p>
                    <a:p>
                      <a:pPr algn="l">
                        <a:lnSpc>
                          <a:spcPct val="200000"/>
                        </a:lnSpc>
                      </a:pPr>
                      <a:endParaRPr lang="en-GB" sz="2400" dirty="0">
                        <a:effectLst/>
                        <a:latin typeface="Arial" panose="020B0604020202020204" pitchFamily="34" charset="0"/>
                        <a:cs typeface="Times New Roman" panose="02020603050405020304" pitchFamily="18" charset="0"/>
                      </a:endParaRPr>
                    </a:p>
                  </a:txBody>
                  <a:tcPr marL="33078" marR="33078" marT="0" marB="0"/>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Assessment Task</a:t>
            </a:r>
            <a:endParaRPr lang="en-GB" b="1" dirty="0"/>
          </a:p>
        </p:txBody>
      </p:sp>
      <p:sp>
        <p:nvSpPr>
          <p:cNvPr id="3" name="Content Placeholder 2"/>
          <p:cNvSpPr>
            <a:spLocks noGrp="1"/>
          </p:cNvSpPr>
          <p:nvPr>
            <p:ph idx="1"/>
          </p:nvPr>
        </p:nvSpPr>
        <p:spPr>
          <a:xfrm>
            <a:off x="611560" y="2204864"/>
            <a:ext cx="8229600" cy="2952328"/>
          </a:xfrm>
        </p:spPr>
        <p:txBody>
          <a:bodyPr>
            <a:normAutofit/>
          </a:bodyPr>
          <a:lstStyle/>
          <a:p>
            <a:r>
              <a:rPr lang="en-GB" dirty="0">
                <a:effectLst/>
                <a:latin typeface="Arial" panose="020B0604020202020204" pitchFamily="34" charset="0"/>
                <a:ea typeface="Times New Roman" panose="02020603050405020304" pitchFamily="18" charset="0"/>
              </a:rPr>
              <a:t>You must select </a:t>
            </a:r>
            <a:r>
              <a:rPr lang="en-GB" b="1" dirty="0">
                <a:effectLst/>
                <a:latin typeface="Arial" panose="020B0604020202020204" pitchFamily="34" charset="0"/>
                <a:ea typeface="Times New Roman" panose="02020603050405020304" pitchFamily="18" charset="0"/>
              </a:rPr>
              <a:t>one infectious or non-infectious</a:t>
            </a:r>
            <a:r>
              <a:rPr lang="en-GB" dirty="0">
                <a:effectLst/>
                <a:latin typeface="Arial" panose="020B0604020202020204" pitchFamily="34" charset="0"/>
                <a:ea typeface="Times New Roman" panose="02020603050405020304" pitchFamily="18" charset="0"/>
              </a:rPr>
              <a:t> disease and provide a report which should include the following</a:t>
            </a:r>
            <a:endParaRPr lang="en-GB"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450215"/>
            <a:r>
              <a:rPr lang="en-GB" sz="4400" b="1" dirty="0">
                <a:effectLst/>
                <a:latin typeface="Arial" panose="020B0604020202020204" pitchFamily="34" charset="0"/>
                <a:ea typeface="Times New Roman" panose="02020603050405020304" pitchFamily="18" charset="0"/>
              </a:rPr>
              <a:t>Introduction</a:t>
            </a:r>
            <a:r>
              <a:rPr lang="en-GB" sz="4400" dirty="0">
                <a:effectLst/>
                <a:latin typeface="Arial" panose="020B0604020202020204" pitchFamily="34" charset="0"/>
                <a:ea typeface="Times New Roman" panose="02020603050405020304" pitchFamily="18" charset="0"/>
              </a:rPr>
              <a:t> </a:t>
            </a:r>
            <a:r>
              <a:rPr lang="en-GB" sz="4400" b="1" dirty="0">
                <a:effectLst/>
                <a:latin typeface="Arial" panose="020B0604020202020204" pitchFamily="34" charset="0"/>
                <a:ea typeface="Times New Roman" panose="02020603050405020304" pitchFamily="18" charset="0"/>
              </a:rPr>
              <a:t>(150 words)</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sz="3200" dirty="0">
                <a:effectLst/>
                <a:latin typeface="Arial" panose="020B0604020202020204" pitchFamily="34" charset="0"/>
                <a:ea typeface="Times New Roman" panose="02020603050405020304" pitchFamily="18" charset="0"/>
              </a:rPr>
              <a:t>This should include </a:t>
            </a:r>
            <a:endParaRPr lang="en-GB" sz="20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A definition of the chosen disease</a:t>
            </a:r>
            <a:endParaRPr lang="en-GB" sz="20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Levels of the incidence that demonstrate the severity of the health issue</a:t>
            </a: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This should include both the current worldwide and UK statistics about the prevalence of the disease.</a:t>
            </a: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You should include the signs and symptoms of the disease</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End the introduction with the aim of the report</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Main Body (1700 words)</a:t>
            </a:r>
            <a:endParaRPr lang="en-GB" dirty="0"/>
          </a:p>
        </p:txBody>
      </p:sp>
      <p:sp>
        <p:nvSpPr>
          <p:cNvPr id="3" name="Content Placeholder 2"/>
          <p:cNvSpPr>
            <a:spLocks noGrp="1"/>
          </p:cNvSpPr>
          <p:nvPr>
            <p:ph idx="1"/>
          </p:nvPr>
        </p:nvSpPr>
        <p:spPr>
          <a:xfrm>
            <a:off x="457200" y="1417638"/>
            <a:ext cx="8229600" cy="4099595"/>
          </a:xfrm>
        </p:spPr>
        <p:txBody>
          <a:bodyPr>
            <a:normAutofit fontScale="85000" lnSpcReduction="20000"/>
          </a:bodyPr>
          <a:lstStyle/>
          <a:p>
            <a:r>
              <a:rPr lang="en-GB" sz="3200" dirty="0">
                <a:effectLst/>
                <a:latin typeface="Arial" panose="020B0604020202020204" pitchFamily="34" charset="0"/>
                <a:ea typeface="Times New Roman" panose="02020603050405020304" pitchFamily="18" charset="0"/>
              </a:rPr>
              <a:t>Public health measures available</a:t>
            </a:r>
            <a:r>
              <a:rPr lang="en-GB" sz="3200" b="1" dirty="0">
                <a:effectLst/>
                <a:latin typeface="Arial" panose="020B0604020202020204" pitchFamily="34" charset="0"/>
                <a:ea typeface="Times New Roman" panose="02020603050405020304" pitchFamily="18" charset="0"/>
              </a:rPr>
              <a:t> (400 words)</a:t>
            </a: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The key determinants/risk factors of the chosen disease</a:t>
            </a:r>
            <a:r>
              <a:rPr lang="en-GB" sz="3200" b="1" dirty="0">
                <a:effectLst/>
                <a:latin typeface="Arial" panose="020B0604020202020204" pitchFamily="34" charset="0"/>
                <a:ea typeface="Times New Roman" panose="02020603050405020304" pitchFamily="18" charset="0"/>
              </a:rPr>
              <a:t> (350 words)</a:t>
            </a: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Short-term public health consequences of the disease in a health or social care setting</a:t>
            </a:r>
            <a:r>
              <a:rPr lang="en-GB" sz="3200" b="1" dirty="0">
                <a:effectLst/>
                <a:latin typeface="Arial" panose="020B0604020202020204" pitchFamily="34" charset="0"/>
                <a:ea typeface="Times New Roman" panose="02020603050405020304" pitchFamily="18" charset="0"/>
              </a:rPr>
              <a:t> (350 words)</a:t>
            </a:r>
            <a:endParaRPr lang="en-GB" sz="3200" b="1" dirty="0">
              <a:effectLst/>
              <a:latin typeface="Arial" panose="020B0604020202020204" pitchFamily="34"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Long-term public health consequences of the disease in a health or social care setting </a:t>
            </a:r>
            <a:r>
              <a:rPr lang="en-GB" sz="3200" b="1" dirty="0">
                <a:effectLst/>
                <a:latin typeface="Arial" panose="020B0604020202020204" pitchFamily="34" charset="0"/>
                <a:ea typeface="Times New Roman" panose="02020603050405020304" pitchFamily="18" charset="0"/>
              </a:rPr>
              <a:t>(350 words)</a:t>
            </a:r>
            <a:endParaRPr lang="en-GB" sz="3200" b="1" dirty="0">
              <a:effectLst/>
              <a:latin typeface="Arial" panose="020B0604020202020204" pitchFamily="34" charset="0"/>
              <a:ea typeface="Times New Roman" panose="02020603050405020304" pitchFamily="18" charset="0"/>
            </a:endParaRPr>
          </a:p>
          <a:p>
            <a:pPr marL="342900" lvl="0" indent="-342900" rtl="0">
              <a:buFont typeface="Symbol" panose="05050102010706020507" pitchFamily="18" charset="2"/>
              <a:buChar char=""/>
            </a:pPr>
            <a:r>
              <a:rPr lang="en-GB" sz="3200" dirty="0">
                <a:solidFill>
                  <a:srgbClr val="373A3C"/>
                </a:solidFill>
                <a:effectLst/>
                <a:latin typeface="Arial" panose="020B0604020202020204" pitchFamily="34" charset="0"/>
                <a:ea typeface="Times New Roman" panose="02020603050405020304" pitchFamily="18" charset="0"/>
              </a:rPr>
              <a:t>Factors influencing the health and well-being of individuals with your chosen disease </a:t>
            </a:r>
            <a:r>
              <a:rPr lang="en-GB" sz="3200" b="1" dirty="0">
                <a:solidFill>
                  <a:srgbClr val="373A3C"/>
                </a:solidFill>
                <a:effectLst/>
                <a:latin typeface="Arial" panose="020B0604020202020204" pitchFamily="34" charset="0"/>
                <a:ea typeface="Times New Roman" panose="02020603050405020304" pitchFamily="18" charset="0"/>
              </a:rPr>
              <a:t>(250 words)</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effectLst/>
                <a:latin typeface="Arial" panose="020B0604020202020204" pitchFamily="34" charset="0"/>
                <a:ea typeface="Times New Roman" panose="02020603050405020304" pitchFamily="18" charset="0"/>
              </a:rPr>
              <a:t>Public health measures available (450 words)</a:t>
            </a:r>
            <a:endParaRPr lang="en-GB" sz="3200" b="1" dirty="0"/>
          </a:p>
        </p:txBody>
      </p:sp>
      <p:sp>
        <p:nvSpPr>
          <p:cNvPr id="3" name="Content Placeholder 2"/>
          <p:cNvSpPr>
            <a:spLocks noGrp="1"/>
          </p:cNvSpPr>
          <p:nvPr>
            <p:ph idx="1"/>
          </p:nvPr>
        </p:nvSpPr>
        <p:spPr/>
        <p:txBody>
          <a:bodyPr/>
          <a:lstStyle/>
          <a:p>
            <a:r>
              <a:rPr lang="en-GB" sz="3200" dirty="0">
                <a:effectLst/>
                <a:latin typeface="Arial" panose="020B0604020202020204" pitchFamily="34" charset="0"/>
                <a:ea typeface="Times New Roman" panose="02020603050405020304" pitchFamily="18" charset="0"/>
              </a:rPr>
              <a:t>This should include the key public health measures that is in place to prevent and control the chosen </a:t>
            </a:r>
            <a:r>
              <a:rPr lang="en-GB" sz="3200" b="1" dirty="0">
                <a:effectLst/>
                <a:latin typeface="Arial" panose="020B0604020202020204" pitchFamily="34" charset="0"/>
                <a:ea typeface="Times New Roman" panose="02020603050405020304" pitchFamily="18" charset="0"/>
              </a:rPr>
              <a:t>infectious </a:t>
            </a:r>
            <a:r>
              <a:rPr lang="en-GB" sz="3200" dirty="0">
                <a:effectLst/>
                <a:latin typeface="Arial" panose="020B0604020202020204" pitchFamily="34" charset="0"/>
                <a:ea typeface="Times New Roman" panose="02020603050405020304" pitchFamily="18" charset="0"/>
              </a:rPr>
              <a:t>or</a:t>
            </a:r>
            <a:r>
              <a:rPr lang="en-GB" sz="3200" b="1" dirty="0">
                <a:effectLst/>
                <a:latin typeface="Arial" panose="020B0604020202020204" pitchFamily="34" charset="0"/>
                <a:ea typeface="Times New Roman" panose="02020603050405020304" pitchFamily="18" charset="0"/>
              </a:rPr>
              <a:t> non-infectious </a:t>
            </a:r>
            <a:r>
              <a:rPr lang="en-GB" sz="3200" dirty="0">
                <a:effectLst/>
                <a:latin typeface="Arial" panose="020B0604020202020204" pitchFamily="34" charset="0"/>
                <a:ea typeface="Times New Roman" panose="02020603050405020304" pitchFamily="18" charset="0"/>
              </a:rPr>
              <a:t>disease. </a:t>
            </a:r>
            <a:endParaRPr lang="en-GB" sz="3200" dirty="0">
              <a:effectLst/>
              <a:latin typeface="Arial" panose="020B0604020202020204" pitchFamily="34"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Draw on the </a:t>
            </a:r>
            <a:r>
              <a:rPr lang="en-GB" sz="3200" b="1" dirty="0">
                <a:effectLst/>
                <a:latin typeface="Arial" panose="020B0604020202020204" pitchFamily="34" charset="0"/>
                <a:ea typeface="Times New Roman" panose="02020603050405020304" pitchFamily="18" charset="0"/>
              </a:rPr>
              <a:t>3P’s</a:t>
            </a:r>
            <a:r>
              <a:rPr lang="en-GB" sz="3200" dirty="0">
                <a:effectLst/>
                <a:latin typeface="Arial" panose="020B0604020202020204" pitchFamily="34" charset="0"/>
                <a:ea typeface="Times New Roman" panose="02020603050405020304" pitchFamily="18" charset="0"/>
              </a:rPr>
              <a:t> of public health when explaining this section.</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a:t>
            </a:r>
            <a:endParaRPr lang="en-GB" b="1" dirty="0"/>
          </a:p>
        </p:txBody>
      </p:sp>
      <p:sp>
        <p:nvSpPr>
          <p:cNvPr id="3" name="Content Placeholder 2"/>
          <p:cNvSpPr>
            <a:spLocks noGrp="1"/>
          </p:cNvSpPr>
          <p:nvPr>
            <p:ph idx="1"/>
          </p:nvPr>
        </p:nvSpPr>
        <p:spPr/>
        <p:txBody>
          <a:bodyPr/>
          <a:lstStyle/>
          <a:p>
            <a:r>
              <a:rPr lang="en-GB" dirty="0"/>
              <a:t>Working in groups research the </a:t>
            </a:r>
            <a:r>
              <a:rPr lang="en-GB" b="1" dirty="0"/>
              <a:t>public health measures</a:t>
            </a:r>
            <a:r>
              <a:rPr lang="en-GB" dirty="0"/>
              <a:t> for obesity</a:t>
            </a:r>
            <a:endParaRPr lang="en-GB" dirty="0"/>
          </a:p>
          <a:p>
            <a:endParaRPr lang="en-GB" dirty="0"/>
          </a:p>
          <a:p>
            <a:endParaRPr lang="en-GB" dirty="0"/>
          </a:p>
          <a:p>
            <a:endParaRPr lang="en-GB" dirty="0"/>
          </a:p>
          <a:p>
            <a:pPr marL="0" marR="0" lvl="0" indent="0" algn="ctr" defTabSz="914400" rtl="0" eaLnBrk="1" fontAlgn="auto" latinLnBrk="0" hangingPunct="1">
              <a:lnSpc>
                <a:spcPct val="100000"/>
              </a:lnSpc>
              <a:spcBef>
                <a:spcPts val="0"/>
              </a:spcBef>
              <a:spcAft>
                <a:spcPts val="0"/>
              </a:spcAft>
              <a:buClrTx/>
              <a:buSzTx/>
              <a:buFontTx/>
              <a:buNone/>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endParaRPr kumimoji="0" lang="en-GB" sz="28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15mins</a:t>
            </a:r>
            <a:endParaRPr lang="en-GB" sz="2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a:t>
            </a:r>
            <a:endParaRPr lang="en-GB" b="1" dirty="0"/>
          </a:p>
        </p:txBody>
      </p:sp>
      <p:sp>
        <p:nvSpPr>
          <p:cNvPr id="3" name="Content Placeholder 2"/>
          <p:cNvSpPr>
            <a:spLocks noGrp="1"/>
          </p:cNvSpPr>
          <p:nvPr>
            <p:ph idx="1"/>
          </p:nvPr>
        </p:nvSpPr>
        <p:spPr/>
        <p:txBody>
          <a:bodyPr>
            <a:normAutofit/>
          </a:bodyPr>
          <a:lstStyle/>
          <a:p>
            <a:pPr marL="0" indent="0">
              <a:buNone/>
            </a:pPr>
            <a:r>
              <a:rPr lang="en-GB" sz="2800" dirty="0"/>
              <a:t>Working in groups explore the below link</a:t>
            </a:r>
            <a:endParaRPr lang="en-GB" sz="2800" dirty="0">
              <a:hlinkClick r:id="rId1"/>
            </a:endParaRPr>
          </a:p>
          <a:p>
            <a:r>
              <a:rPr lang="en-GB" sz="2800" dirty="0">
                <a:hlinkClick r:id="rId1"/>
              </a:rPr>
              <a:t>https://www.nuffieldtrust.org.uk/resource/obesity#background</a:t>
            </a:r>
            <a:endParaRPr lang="en-GB" sz="2800" dirty="0"/>
          </a:p>
          <a:p>
            <a:r>
              <a:rPr lang="en-GB" sz="2800" dirty="0">
                <a:hlinkClick r:id="rId2"/>
              </a:rPr>
              <a:t>https://fingertips.phe.org.uk/profile/national-child-measurement-programme</a:t>
            </a:r>
            <a:endParaRPr lang="en-GB" sz="2800" dirty="0"/>
          </a:p>
          <a:p>
            <a:endParaRPr lang="en-GB" sz="2800" dirty="0"/>
          </a:p>
          <a:p>
            <a:pPr marL="0" marR="0" lvl="0" indent="0" algn="ctr" defTabSz="914400" rtl="0" eaLnBrk="1" fontAlgn="auto" latinLnBrk="0" hangingPunct="1">
              <a:lnSpc>
                <a:spcPct val="100000"/>
              </a:lnSpc>
              <a:spcBef>
                <a:spcPts val="0"/>
              </a:spcBef>
              <a:spcAft>
                <a:spcPts val="0"/>
              </a:spcAft>
              <a:buClrTx/>
              <a:buSzTx/>
              <a:buFontTx/>
              <a:buNone/>
              <a:defRPr/>
            </a:pPr>
            <a:r>
              <a:rPr kumimoji="0" lang="en-GB" sz="2800" b="1" i="0" u="none" strike="noStrike" kern="1200" cap="none" spc="0" normalizeH="0" baseline="0" noProof="0" dirty="0">
                <a:ln>
                  <a:noFill/>
                </a:ln>
                <a:solidFill>
                  <a:prstClr val="black"/>
                </a:solidFill>
                <a:effectLst/>
                <a:uLnTx/>
                <a:uFillTx/>
                <a:ea typeface="+mn-ea"/>
                <a:cs typeface="+mn-cs"/>
              </a:rPr>
              <a:t>Feedback your findings to the whole class</a:t>
            </a:r>
            <a:endParaRPr kumimoji="0" lang="en-GB" sz="2800" b="1" i="0" u="none" strike="noStrike" kern="1200" cap="none" spc="0" normalizeH="0" baseline="0" noProof="0" dirty="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defRPr/>
            </a:pPr>
            <a:r>
              <a:rPr kumimoji="0" lang="en-GB" sz="2800" b="0" i="0" u="none" strike="noStrike" kern="1200" cap="none" spc="0" normalizeH="0" baseline="0" noProof="0" dirty="0">
                <a:ln>
                  <a:noFill/>
                </a:ln>
                <a:solidFill>
                  <a:prstClr val="black"/>
                </a:solidFill>
                <a:effectLst/>
                <a:uLnTx/>
                <a:uFillTx/>
                <a:ea typeface="+mn-ea"/>
                <a:cs typeface="+mn-cs"/>
              </a:rPr>
              <a:t>    </a:t>
            </a:r>
            <a:r>
              <a:rPr kumimoji="0" lang="en-GB" sz="2800" b="1" i="0" u="none" strike="noStrike" kern="1200" cap="none" spc="0" normalizeH="0" baseline="0" noProof="0" dirty="0">
                <a:ln>
                  <a:noFill/>
                </a:ln>
                <a:solidFill>
                  <a:prstClr val="black"/>
                </a:solidFill>
                <a:effectLst/>
                <a:uLnTx/>
                <a:uFillTx/>
                <a:ea typeface="+mn-ea"/>
                <a:cs typeface="+mn-cs"/>
              </a:rPr>
              <a:t>15mins</a:t>
            </a:r>
            <a:endParaRPr lang="en-GB" sz="2800" dirty="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a:t>
            </a:r>
            <a:endParaRPr lang="en-GB" b="1"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Working in groups explore the below link</a:t>
            </a:r>
            <a:endParaRPr lang="en-GB" dirty="0"/>
          </a:p>
          <a:p>
            <a:endParaRPr lang="en-GB" dirty="0"/>
          </a:p>
          <a:p>
            <a:r>
              <a:rPr lang="en-GB" dirty="0">
                <a:hlinkClick r:id="rId1"/>
              </a:rPr>
              <a:t>https://www.nice.org.uk/guidance/cg43/chapter/1-guidance</a:t>
            </a:r>
            <a:endParaRPr lang="en-GB" dirty="0"/>
          </a:p>
          <a:p>
            <a:r>
              <a:rPr lang="en-GB" dirty="0">
                <a:hlinkClick r:id="rId2"/>
              </a:rPr>
              <a:t>https://www.health-ni.gov.uk/articles/obesity-prevention</a:t>
            </a:r>
            <a:endParaRPr lang="en-GB" dirty="0"/>
          </a:p>
          <a:p>
            <a:endParaRPr lang="en-GB" dirty="0"/>
          </a:p>
          <a:p>
            <a:pPr marL="0" marR="0" lvl="0" indent="0" algn="ctr" defTabSz="914400" rtl="0" eaLnBrk="1" fontAlgn="auto" latinLnBrk="0" hangingPunct="1">
              <a:lnSpc>
                <a:spcPct val="100000"/>
              </a:lnSpc>
              <a:spcBef>
                <a:spcPts val="0"/>
              </a:spcBef>
              <a:spcAft>
                <a:spcPts val="0"/>
              </a:spcAft>
              <a:buClrTx/>
              <a:buSzTx/>
              <a:buFontTx/>
              <a:buNone/>
              <a:defRPr/>
            </a:pPr>
            <a:r>
              <a:rPr kumimoji="0" lang="en-GB" sz="32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endParaRPr kumimoji="0" lang="en-GB" sz="32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    </a:t>
            </a:r>
            <a:r>
              <a:rPr kumimoji="0" lang="en-GB" sz="3200" b="1" i="0" u="none" strike="noStrike" kern="1200" cap="none" spc="0" normalizeH="0" baseline="0" noProof="0" dirty="0">
                <a:ln>
                  <a:noFill/>
                </a:ln>
                <a:solidFill>
                  <a:prstClr val="black"/>
                </a:solidFill>
                <a:effectLst/>
                <a:uLnTx/>
                <a:uFillTx/>
                <a:latin typeface="Myriad Pro"/>
                <a:ea typeface="+mn-ea"/>
                <a:cs typeface="+mn-cs"/>
              </a:rPr>
              <a:t>15mins</a:t>
            </a:r>
            <a:endParaRPr lang="en-GB" sz="3200" dirty="0"/>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a:t>
            </a:r>
            <a:endParaRPr lang="en-GB" b="1" dirty="0"/>
          </a:p>
        </p:txBody>
      </p:sp>
      <p:sp>
        <p:nvSpPr>
          <p:cNvPr id="3" name="Content Placeholder 2"/>
          <p:cNvSpPr>
            <a:spLocks noGrp="1"/>
          </p:cNvSpPr>
          <p:nvPr>
            <p:ph idx="1"/>
          </p:nvPr>
        </p:nvSpPr>
        <p:spPr/>
        <p:txBody>
          <a:bodyPr>
            <a:normAutofit fontScale="85000" lnSpcReduction="20000"/>
          </a:bodyPr>
          <a:lstStyle/>
          <a:p>
            <a:pPr marL="0" indent="0">
              <a:buNone/>
            </a:pPr>
            <a:r>
              <a:rPr kumimoji="0" lang="en-GB" sz="2800" b="0" i="0" u="none" strike="noStrike" kern="1200" cap="none" spc="0" normalizeH="0" baseline="0" noProof="0" dirty="0">
                <a:ln>
                  <a:noFill/>
                </a:ln>
                <a:solidFill>
                  <a:prstClr val="black"/>
                </a:solidFill>
                <a:effectLst/>
                <a:uLnTx/>
                <a:uFillTx/>
                <a:ea typeface="+mj-ea"/>
                <a:cs typeface="+mj-cs"/>
              </a:rPr>
              <a:t>Working in groups explore the below link</a:t>
            </a:r>
            <a:endParaRPr kumimoji="0" lang="en-GB" sz="2800" b="0" i="0" u="none" strike="noStrike" kern="1200" cap="none" spc="0" normalizeH="0" baseline="0" noProof="0" dirty="0">
              <a:ln>
                <a:noFill/>
              </a:ln>
              <a:solidFill>
                <a:prstClr val="black"/>
              </a:solidFill>
              <a:effectLst/>
              <a:uLnTx/>
              <a:uFillTx/>
              <a:ea typeface="+mj-ea"/>
              <a:cs typeface="+mj-cs"/>
            </a:endParaRPr>
          </a:p>
          <a:p>
            <a:pPr marL="0" indent="0">
              <a:buNone/>
            </a:pPr>
            <a:endParaRPr lang="en-GB" sz="2800" dirty="0">
              <a:hlinkClick r:id="rId1"/>
            </a:endParaRPr>
          </a:p>
          <a:p>
            <a:r>
              <a:rPr lang="en-GB" sz="2400" dirty="0">
                <a:hlinkClick r:id="rId1"/>
              </a:rPr>
              <a:t>Prevention of Overweight and Obesity: How Effective is the Current Public Health Approach (nih.gov)</a:t>
            </a:r>
            <a:endParaRPr lang="en-GB" sz="2400" dirty="0"/>
          </a:p>
          <a:p>
            <a:endParaRPr lang="en-GB" sz="2400" dirty="0"/>
          </a:p>
          <a:p>
            <a:r>
              <a:rPr lang="en-GB" sz="2400" dirty="0">
                <a:hlinkClick r:id="rId2"/>
              </a:rPr>
              <a:t>https://www.gov.uk/government/publications/tackling-obesity-government-strategy/tackling-obesity-empowering-adults-and-children-to-live-healthier-lives</a:t>
            </a:r>
            <a:endParaRPr lang="en-GB" sz="2400" dirty="0"/>
          </a:p>
          <a:p>
            <a:pPr marL="0" indent="0" algn="ctr">
              <a:buNone/>
            </a:pPr>
            <a:r>
              <a:rPr lang="en-GB" sz="2400" dirty="0">
                <a:hlinkClick r:id="rId3"/>
              </a:rPr>
              <a:t>https://www.gov.uk/government/publications/adult-obesity-applying-all-our-health/adult-obesity-applying-all-our-health</a:t>
            </a:r>
            <a:endParaRPr lang="en-GB" sz="2400" dirty="0"/>
          </a:p>
          <a:p>
            <a:pPr marL="0" indent="0">
              <a:buNone/>
            </a:pPr>
            <a:endParaRPr lang="en-GB" sz="2400" dirty="0"/>
          </a:p>
          <a:p>
            <a:pPr marL="0" marR="0" lvl="0" indent="0" algn="ctr" defTabSz="914400" rtl="0" eaLnBrk="1" fontAlgn="auto" latinLnBrk="0" hangingPunct="1">
              <a:lnSpc>
                <a:spcPct val="100000"/>
              </a:lnSpc>
              <a:spcBef>
                <a:spcPts val="0"/>
              </a:spcBef>
              <a:spcAft>
                <a:spcPts val="0"/>
              </a:spcAft>
              <a:buClrTx/>
              <a:buSzTx/>
              <a:buFontTx/>
              <a:buNone/>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endParaRPr kumimoji="0" lang="en-GB" sz="28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15mins</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400" b="1" dirty="0">
                <a:effectLst/>
                <a:latin typeface="Arial" panose="020B0604020202020204" pitchFamily="34" charset="0"/>
                <a:ea typeface="Times New Roman" panose="02020603050405020304" pitchFamily="18" charset="0"/>
              </a:rPr>
              <a:t>key determinants/risk factors of disease (350 words)</a:t>
            </a:r>
            <a:r>
              <a:rPr lang="en-GB" sz="4400" dirty="0">
                <a:effectLst/>
                <a:latin typeface="Arial" panose="020B0604020202020204" pitchFamily="34" charset="0"/>
                <a:ea typeface="Times New Roman" panose="02020603050405020304" pitchFamily="18" charset="0"/>
              </a:rPr>
              <a:t> </a:t>
            </a:r>
            <a:endParaRPr lang="en-GB" dirty="0"/>
          </a:p>
        </p:txBody>
      </p:sp>
      <p:sp>
        <p:nvSpPr>
          <p:cNvPr id="3" name="Content Placeholder 2"/>
          <p:cNvSpPr>
            <a:spLocks noGrp="1"/>
          </p:cNvSpPr>
          <p:nvPr>
            <p:ph idx="1"/>
          </p:nvPr>
        </p:nvSpPr>
        <p:spPr>
          <a:xfrm>
            <a:off x="457200" y="1772816"/>
            <a:ext cx="8229600" cy="3917032"/>
          </a:xfrm>
        </p:spPr>
        <p:txBody>
          <a:bodyPr/>
          <a:lstStyle/>
          <a:p>
            <a:r>
              <a:rPr lang="en-GB" sz="3200" dirty="0">
                <a:effectLst/>
                <a:latin typeface="Arial" panose="020B0604020202020204" pitchFamily="34" charset="0"/>
                <a:ea typeface="Times New Roman" panose="02020603050405020304" pitchFamily="18" charset="0"/>
              </a:rPr>
              <a:t>This section should highlight and explain the modifiable/non-modifiable risk factors that can influence the development of your chosen communicable or non-communicable disease using credible citation to support them.</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a:t>
            </a:r>
            <a:endParaRPr lang="en-GB" b="1" dirty="0"/>
          </a:p>
        </p:txBody>
      </p:sp>
      <p:sp>
        <p:nvSpPr>
          <p:cNvPr id="3" name="Content Placeholder 2"/>
          <p:cNvSpPr>
            <a:spLocks noGrp="1"/>
          </p:cNvSpPr>
          <p:nvPr>
            <p:ph idx="1"/>
          </p:nvPr>
        </p:nvSpPr>
        <p:spPr>
          <a:xfrm>
            <a:off x="457200" y="1470484"/>
            <a:ext cx="8229600" cy="3917032"/>
          </a:xfrm>
        </p:spPr>
        <p:txBody>
          <a:bodyPr/>
          <a:lstStyle/>
          <a:p>
            <a:r>
              <a:rPr lang="en-GB" dirty="0"/>
              <a:t>Working in groups research the </a:t>
            </a:r>
            <a:r>
              <a:rPr lang="en-GB" sz="3200" b="1" dirty="0">
                <a:effectLst/>
                <a:latin typeface="Arial" panose="020B0604020202020204" pitchFamily="34" charset="0"/>
                <a:ea typeface="Times New Roman" panose="02020603050405020304" pitchFamily="18" charset="0"/>
              </a:rPr>
              <a:t>key determinants/risk factors</a:t>
            </a:r>
            <a:r>
              <a:rPr lang="en-GB" dirty="0"/>
              <a:t> for obesity</a:t>
            </a:r>
            <a:endParaRPr lang="en-GB" dirty="0"/>
          </a:p>
          <a:p>
            <a:endParaRPr lang="en-GB" dirty="0"/>
          </a:p>
          <a:p>
            <a:endParaRPr lang="en-GB" dirty="0"/>
          </a:p>
          <a:p>
            <a:endParaRPr lang="en-GB" dirty="0"/>
          </a:p>
          <a:p>
            <a:pPr marL="0" marR="0" lvl="0" indent="0" algn="ctr" defTabSz="914400" rtl="0" eaLnBrk="1" fontAlgn="auto" latinLnBrk="0" hangingPunct="1">
              <a:lnSpc>
                <a:spcPct val="100000"/>
              </a:lnSpc>
              <a:spcBef>
                <a:spcPts val="0"/>
              </a:spcBef>
              <a:spcAft>
                <a:spcPts val="0"/>
              </a:spcAft>
              <a:buClrTx/>
              <a:buSzTx/>
              <a:buFontTx/>
              <a:buNone/>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endParaRPr kumimoji="0" lang="en-GB" sz="28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15mins</a:t>
            </a:r>
            <a:endParaRPr lang="en-GB" sz="2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Solution</a:t>
            </a:r>
            <a:endParaRPr lang="en-GB" b="1"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a:t>Working in groups explore the link below</a:t>
            </a:r>
            <a:endParaRPr lang="en-GB" dirty="0"/>
          </a:p>
          <a:p>
            <a:pPr marL="0" indent="0">
              <a:buNone/>
            </a:pPr>
            <a:endParaRPr lang="en-GB" dirty="0">
              <a:hlinkClick r:id="rId1"/>
            </a:endParaRPr>
          </a:p>
          <a:p>
            <a:r>
              <a:rPr lang="en-GB" dirty="0">
                <a:hlinkClick r:id="rId1"/>
              </a:rPr>
              <a:t>https://www.ncbi.nlm.nih.gov/pmc/articles/PMC4981805/</a:t>
            </a:r>
            <a:endParaRPr lang="en-GB" dirty="0"/>
          </a:p>
          <a:p>
            <a:endParaRPr lang="en-GB" dirty="0"/>
          </a:p>
          <a:p>
            <a:r>
              <a:rPr lang="en-GB" dirty="0">
                <a:hlinkClick r:id="rId2"/>
              </a:rPr>
              <a:t>https://www.ncbi.nlm.nih.gov/pmc/articles/PMC4981805/pdf/AJPH.2016.303326.pdf</a:t>
            </a:r>
            <a:endParaRPr lang="en-GB" dirty="0"/>
          </a:p>
          <a:p>
            <a:endParaRPr lang="en-GB" dirty="0"/>
          </a:p>
          <a:p>
            <a:r>
              <a:rPr lang="en-GB" dirty="0">
                <a:hlinkClick r:id="rId3"/>
              </a:rPr>
              <a:t>https://www.ncbi.nlm.nih.gov/pmc/articles/PMC4266865/</a:t>
            </a:r>
            <a:endParaRPr lang="en-GB" dirty="0"/>
          </a:p>
          <a:p>
            <a:endParaRPr lang="en-GB" dirty="0"/>
          </a:p>
          <a:p>
            <a:pPr algn="ctr"/>
            <a:r>
              <a:rPr lang="en-GB" b="1" dirty="0"/>
              <a:t>Feedback your findings to the whole class</a:t>
            </a:r>
            <a:endParaRPr lang="en-GB" b="1" dirty="0"/>
          </a:p>
          <a:p>
            <a:pPr marL="0" indent="0" algn="ctr">
              <a:buNone/>
            </a:pPr>
            <a:r>
              <a:rPr lang="en-GB" b="1" dirty="0"/>
              <a:t>15mins</a:t>
            </a:r>
            <a:endParaRPr lang="en-GB" b="1" dirty="0"/>
          </a:p>
          <a:p>
            <a:endParaRPr lang="en-GB" dirty="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Solution</a:t>
            </a:r>
            <a:endParaRPr lang="en-GB" b="1" dirty="0"/>
          </a:p>
        </p:txBody>
      </p:sp>
      <p:sp>
        <p:nvSpPr>
          <p:cNvPr id="3" name="Content Placeholder 2"/>
          <p:cNvSpPr>
            <a:spLocks noGrp="1"/>
          </p:cNvSpPr>
          <p:nvPr>
            <p:ph idx="1"/>
          </p:nvPr>
        </p:nvSpPr>
        <p:spPr/>
        <p:txBody>
          <a:bodyPr>
            <a:normAutofit fontScale="92500" lnSpcReduction="10000"/>
          </a:bodyPr>
          <a:lstStyle/>
          <a:p>
            <a:pPr marL="0" indent="0">
              <a:buNone/>
            </a:pPr>
            <a:r>
              <a:rPr lang="en-GB" sz="2800" dirty="0"/>
              <a:t>Working in groups explore the link below</a:t>
            </a:r>
            <a:endParaRPr lang="en-GB" sz="2800" dirty="0"/>
          </a:p>
          <a:p>
            <a:pPr marL="0" indent="0">
              <a:buNone/>
            </a:pPr>
            <a:endParaRPr lang="en-GB" sz="2800" dirty="0">
              <a:hlinkClick r:id="rId1"/>
            </a:endParaRPr>
          </a:p>
          <a:p>
            <a:r>
              <a:rPr lang="en-GB" sz="2800" dirty="0">
                <a:hlinkClick r:id="rId1"/>
              </a:rPr>
              <a:t>https://www.hsph.harvard.edu/obesity-prevention-source/obesity-prevention/</a:t>
            </a:r>
            <a:endParaRPr lang="en-GB" sz="2800" dirty="0"/>
          </a:p>
          <a:p>
            <a:endParaRPr lang="en-GB" sz="2800" dirty="0"/>
          </a:p>
          <a:p>
            <a:r>
              <a:rPr lang="en-GB" sz="2800" dirty="0">
                <a:hlinkClick r:id="rId2"/>
              </a:rPr>
              <a:t>https://www.ncbi.nlm.nih.gov/pmc/articles/PMC5644962/</a:t>
            </a:r>
            <a:endParaRPr lang="en-GB" sz="2800" dirty="0"/>
          </a:p>
          <a:p>
            <a:endParaRPr lang="en-GB" sz="2800" dirty="0"/>
          </a:p>
          <a:p>
            <a:pPr marL="0" indent="0" algn="ctr">
              <a:buNone/>
            </a:pPr>
            <a:r>
              <a:rPr lang="en-GB" sz="2800" b="1" dirty="0"/>
              <a:t>Feedback your findings to the whole class</a:t>
            </a:r>
            <a:endParaRPr lang="en-GB" sz="2800" b="1"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400" b="1" dirty="0">
                <a:effectLst/>
                <a:latin typeface="Arial" panose="020B0604020202020204" pitchFamily="34" charset="0"/>
                <a:ea typeface="Times New Roman" panose="02020603050405020304" pitchFamily="18" charset="0"/>
              </a:rPr>
              <a:t>Short-term public health consequences of the disease </a:t>
            </a:r>
            <a:endParaRPr lang="en-GB" b="1" dirty="0"/>
          </a:p>
        </p:txBody>
      </p:sp>
      <p:sp>
        <p:nvSpPr>
          <p:cNvPr id="3" name="Content Placeholder 2"/>
          <p:cNvSpPr>
            <a:spLocks noGrp="1"/>
          </p:cNvSpPr>
          <p:nvPr>
            <p:ph idx="1"/>
          </p:nvPr>
        </p:nvSpPr>
        <p:spPr>
          <a:xfrm>
            <a:off x="457200" y="1988840"/>
            <a:ext cx="8229600" cy="3600400"/>
          </a:xfrm>
        </p:spPr>
        <p:txBody>
          <a:bodyPr/>
          <a:lstStyle/>
          <a:p>
            <a:r>
              <a:rPr lang="en-GB" dirty="0"/>
              <a:t>This section should highlight and explain the short term negative impact of the disease on the affected person and </a:t>
            </a:r>
            <a:endParaRPr lang="en-GB" dirty="0"/>
          </a:p>
          <a:p>
            <a:r>
              <a:rPr lang="en-GB" dirty="0"/>
              <a:t>The overall impact on the health service provision.</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a:t>
            </a:r>
            <a:endParaRPr lang="en-GB" b="1" dirty="0"/>
          </a:p>
        </p:txBody>
      </p:sp>
      <p:sp>
        <p:nvSpPr>
          <p:cNvPr id="3" name="Content Placeholder 2"/>
          <p:cNvSpPr>
            <a:spLocks noGrp="1"/>
          </p:cNvSpPr>
          <p:nvPr>
            <p:ph idx="1"/>
          </p:nvPr>
        </p:nvSpPr>
        <p:spPr/>
        <p:txBody>
          <a:bodyPr/>
          <a:lstStyle/>
          <a:p>
            <a:r>
              <a:rPr lang="en-GB" dirty="0"/>
              <a:t>Working in groups research the </a:t>
            </a:r>
            <a:r>
              <a:rPr lang="en-GB" b="1" dirty="0"/>
              <a:t>short term consequences</a:t>
            </a:r>
            <a:r>
              <a:rPr lang="en-GB" dirty="0"/>
              <a:t> of obesity</a:t>
            </a:r>
            <a:endParaRPr lang="en-GB" dirty="0"/>
          </a:p>
          <a:p>
            <a:endParaRPr lang="en-GB" dirty="0"/>
          </a:p>
          <a:p>
            <a:pPr marL="0" indent="0">
              <a:buNone/>
            </a:pPr>
            <a:endParaRPr lang="en-GB" dirty="0"/>
          </a:p>
          <a:p>
            <a:pPr marL="0" marR="0" lvl="0" indent="0" algn="ctr" defTabSz="914400" rtl="0" eaLnBrk="1" fontAlgn="auto" latinLnBrk="0" hangingPunct="1">
              <a:lnSpc>
                <a:spcPct val="100000"/>
              </a:lnSpc>
              <a:spcBef>
                <a:spcPts val="0"/>
              </a:spcBef>
              <a:spcAft>
                <a:spcPts val="0"/>
              </a:spcAft>
              <a:buClrTx/>
              <a:buSzTx/>
              <a:buFontTx/>
              <a:buNone/>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endParaRPr kumimoji="0" lang="en-GB" sz="28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15mins</a:t>
            </a:r>
            <a:endParaRPr lang="en-GB" sz="2800" dirty="0"/>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400" b="1" dirty="0">
                <a:effectLst/>
                <a:latin typeface="Arial" panose="020B0604020202020204" pitchFamily="34" charset="0"/>
                <a:ea typeface="Times New Roman" panose="02020603050405020304" pitchFamily="18" charset="0"/>
              </a:rPr>
              <a:t>Long-term public health consequences of the disease</a:t>
            </a:r>
            <a:endParaRPr lang="en-GB" b="1" dirty="0"/>
          </a:p>
        </p:txBody>
      </p:sp>
      <p:sp>
        <p:nvSpPr>
          <p:cNvPr id="3" name="Content Placeholder 2"/>
          <p:cNvSpPr>
            <a:spLocks noGrp="1"/>
          </p:cNvSpPr>
          <p:nvPr>
            <p:ph idx="1"/>
          </p:nvPr>
        </p:nvSpPr>
        <p:spPr>
          <a:xfrm>
            <a:off x="457200" y="1844824"/>
            <a:ext cx="8229600" cy="3456384"/>
          </a:xfrm>
        </p:spPr>
        <p:txBody>
          <a:bodyPr/>
          <a:lstStyle/>
          <a:p>
            <a:r>
              <a:rPr lang="en-GB" sz="3200" dirty="0">
                <a:effectLst/>
                <a:latin typeface="Arial" panose="020B0604020202020204" pitchFamily="34" charset="0"/>
                <a:ea typeface="Times New Roman" panose="02020603050405020304" pitchFamily="18" charset="0"/>
              </a:rPr>
              <a:t>This section should highlight and explain the long term negative impact of the disease on the affected person and </a:t>
            </a:r>
            <a:endParaRPr lang="en-GB" sz="3200" dirty="0">
              <a:effectLst/>
              <a:latin typeface="Arial" panose="020B0604020202020204" pitchFamily="34" charset="0"/>
              <a:ea typeface="Times New Roman" panose="02020603050405020304" pitchFamily="18" charset="0"/>
            </a:endParaRPr>
          </a:p>
          <a:p>
            <a:r>
              <a:rPr lang="en-GB" dirty="0">
                <a:latin typeface="Arial" panose="020B0604020202020204" pitchFamily="34" charset="0"/>
                <a:ea typeface="Times New Roman" panose="02020603050405020304" pitchFamily="18" charset="0"/>
              </a:rPr>
              <a:t>T</a:t>
            </a:r>
            <a:r>
              <a:rPr lang="en-GB" sz="3200" dirty="0">
                <a:effectLst/>
                <a:latin typeface="Arial" panose="020B0604020202020204" pitchFamily="34" charset="0"/>
                <a:ea typeface="Times New Roman" panose="02020603050405020304" pitchFamily="18" charset="0"/>
              </a:rPr>
              <a:t>he overall impact on the health service provision.</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a:t>
            </a:r>
            <a:endParaRPr lang="en-GB" b="1" dirty="0"/>
          </a:p>
        </p:txBody>
      </p:sp>
      <p:sp>
        <p:nvSpPr>
          <p:cNvPr id="3" name="Content Placeholder 2"/>
          <p:cNvSpPr>
            <a:spLocks noGrp="1"/>
          </p:cNvSpPr>
          <p:nvPr>
            <p:ph idx="1"/>
          </p:nvPr>
        </p:nvSpPr>
        <p:spPr>
          <a:xfrm>
            <a:off x="457200" y="1556792"/>
            <a:ext cx="8229600" cy="3917032"/>
          </a:xfrm>
        </p:spPr>
        <p:txBody>
          <a:bodyPr/>
          <a:lstStyle/>
          <a:p>
            <a:r>
              <a:rPr lang="en-GB" dirty="0"/>
              <a:t>Working in groups research the </a:t>
            </a:r>
            <a:r>
              <a:rPr lang="en-GB" b="1" dirty="0"/>
              <a:t>long</a:t>
            </a:r>
            <a:r>
              <a:rPr lang="en-GB" dirty="0"/>
              <a:t> </a:t>
            </a:r>
            <a:r>
              <a:rPr lang="en-GB" b="1" dirty="0"/>
              <a:t>term consequences</a:t>
            </a:r>
            <a:r>
              <a:rPr lang="en-GB" dirty="0"/>
              <a:t> of obesity</a:t>
            </a:r>
            <a:endParaRPr lang="en-GB" dirty="0"/>
          </a:p>
          <a:p>
            <a:endParaRPr lang="en-GB" dirty="0"/>
          </a:p>
          <a:p>
            <a:pPr marL="0" indent="0">
              <a:buNone/>
            </a:pPr>
            <a:endParaRPr lang="en-GB" dirty="0"/>
          </a:p>
          <a:p>
            <a:pPr marL="0" marR="0" lvl="0" indent="0" algn="ctr" defTabSz="914400" rtl="0" eaLnBrk="1" fontAlgn="auto" latinLnBrk="0" hangingPunct="1">
              <a:lnSpc>
                <a:spcPct val="100000"/>
              </a:lnSpc>
              <a:spcBef>
                <a:spcPts val="0"/>
              </a:spcBef>
              <a:spcAft>
                <a:spcPts val="0"/>
              </a:spcAft>
              <a:buClrTx/>
              <a:buSzTx/>
              <a:buFontTx/>
              <a:buNone/>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endParaRPr kumimoji="0" lang="en-GB" sz="28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15mins</a:t>
            </a:r>
            <a:endParaRPr lang="en-GB" sz="2800" dirty="0"/>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Solution</a:t>
            </a:r>
            <a:endParaRPr lang="en-GB" b="1" dirty="0"/>
          </a:p>
        </p:txBody>
      </p:sp>
      <p:sp>
        <p:nvSpPr>
          <p:cNvPr id="3" name="Content Placeholder 2"/>
          <p:cNvSpPr>
            <a:spLocks noGrp="1"/>
          </p:cNvSpPr>
          <p:nvPr>
            <p:ph idx="1"/>
          </p:nvPr>
        </p:nvSpPr>
        <p:spPr/>
        <p:txBody>
          <a:bodyPr>
            <a:normAutofit fontScale="77500" lnSpcReduction="20000"/>
          </a:body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defRPr/>
            </a:pPr>
            <a:r>
              <a:rPr kumimoji="0" lang="en-GB" sz="2600" b="0" i="0" u="none" strike="noStrike" kern="1200" cap="none" spc="0" normalizeH="0" baseline="0" noProof="0" dirty="0">
                <a:ln>
                  <a:noFill/>
                </a:ln>
                <a:solidFill>
                  <a:prstClr val="black"/>
                </a:solidFill>
                <a:effectLst/>
                <a:uLnTx/>
                <a:uFillTx/>
                <a:ea typeface="+mn-ea"/>
                <a:cs typeface="+mn-cs"/>
              </a:rPr>
              <a:t>Working in groups explore the below link</a:t>
            </a:r>
            <a:endParaRPr kumimoji="0" lang="en-GB" sz="2600" b="0" i="0" u="none" strike="noStrike" kern="1200" cap="none" spc="0" normalizeH="0" baseline="0" noProof="0" dirty="0">
              <a:ln>
                <a:noFill/>
              </a:ln>
              <a:solidFill>
                <a:prstClr val="black"/>
              </a:solidFill>
              <a:effectLst/>
              <a:uLnTx/>
              <a:uFillTx/>
              <a:ea typeface="+mn-ea"/>
              <a:cs typeface="+mn-cs"/>
            </a:endParaRPr>
          </a:p>
          <a:p>
            <a:pPr marL="0" indent="0">
              <a:buNone/>
            </a:pPr>
            <a:endParaRPr lang="en-GB" sz="2600" dirty="0">
              <a:hlinkClick r:id="rId1"/>
            </a:endParaRPr>
          </a:p>
          <a:p>
            <a:r>
              <a:rPr lang="en-GB" sz="2600" dirty="0">
                <a:hlinkClick r:id="rId1"/>
              </a:rPr>
              <a:t>https://www.ncbi.nlm.nih.gov/pmc/articles/PMC4386197/</a:t>
            </a:r>
            <a:endParaRPr lang="en-GB" sz="2600" dirty="0"/>
          </a:p>
          <a:p>
            <a:pPr marL="0" indent="0">
              <a:buNone/>
            </a:pPr>
            <a:endParaRPr lang="en-GB" sz="2600" dirty="0"/>
          </a:p>
          <a:p>
            <a:r>
              <a:rPr lang="en-GB" sz="2600" dirty="0">
                <a:hlinkClick r:id="rId2"/>
              </a:rPr>
              <a:t>https://www.ncbi.nlm.nih.gov/books/NBK62231/pdf/Bookshelf_NBK62231.pdf</a:t>
            </a:r>
            <a:endParaRPr lang="en-GB" sz="2600" dirty="0"/>
          </a:p>
          <a:p>
            <a:pPr marL="0" indent="0">
              <a:buNone/>
            </a:pPr>
            <a:endParaRPr lang="en-GB" sz="2600" dirty="0"/>
          </a:p>
          <a:p>
            <a:r>
              <a:rPr lang="en-GB" sz="2600" dirty="0">
                <a:hlinkClick r:id="rId3"/>
              </a:rPr>
              <a:t>https://www.who.int/news-room/questions-and-answers/item/obesity-health-consequences-of-being-overweight</a:t>
            </a:r>
            <a:endParaRPr lang="en-GB" sz="2600" dirty="0"/>
          </a:p>
          <a:p>
            <a:endParaRPr lang="en-GB" sz="2600" dirty="0"/>
          </a:p>
          <a:p>
            <a:pPr marL="0" marR="0" lvl="0" indent="0" algn="ctr" defTabSz="914400" rtl="0" eaLnBrk="1" fontAlgn="auto" latinLnBrk="0" hangingPunct="1">
              <a:lnSpc>
                <a:spcPct val="100000"/>
              </a:lnSpc>
              <a:spcBef>
                <a:spcPts val="0"/>
              </a:spcBef>
              <a:spcAft>
                <a:spcPts val="0"/>
              </a:spcAft>
              <a:buClrTx/>
              <a:buSzTx/>
              <a:buFontTx/>
              <a:buNone/>
              <a:defRPr/>
            </a:pPr>
            <a:r>
              <a:rPr kumimoji="0" lang="en-GB" sz="32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endParaRPr kumimoji="0" lang="en-GB" sz="32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    </a:t>
            </a:r>
            <a:r>
              <a:rPr kumimoji="0" lang="en-GB" sz="3200" b="1" i="0" u="none" strike="noStrike" kern="1200" cap="none" spc="0" normalizeH="0" baseline="0" noProof="0" dirty="0">
                <a:ln>
                  <a:noFill/>
                </a:ln>
                <a:solidFill>
                  <a:prstClr val="black"/>
                </a:solidFill>
                <a:effectLst/>
                <a:uLnTx/>
                <a:uFillTx/>
                <a:latin typeface="Myriad Pro"/>
                <a:ea typeface="+mn-ea"/>
                <a:cs typeface="+mn-cs"/>
              </a:rPr>
              <a:t>15mins</a:t>
            </a:r>
            <a:endParaRPr lang="en-GB" sz="3200" dirty="0"/>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675" y="116632"/>
            <a:ext cx="8229600" cy="1143000"/>
          </a:xfrm>
        </p:spPr>
        <p:txBody>
          <a:bodyPr>
            <a:normAutofit/>
          </a:bodyPr>
          <a:lstStyle/>
          <a:p>
            <a:r>
              <a:rPr lang="en-GB" b="1" dirty="0"/>
              <a:t>Solution</a:t>
            </a:r>
            <a:endParaRPr lang="en-GB" b="1" dirty="0"/>
          </a:p>
        </p:txBody>
      </p:sp>
      <p:sp>
        <p:nvSpPr>
          <p:cNvPr id="3" name="Content Placeholder 2"/>
          <p:cNvSpPr>
            <a:spLocks noGrp="1"/>
          </p:cNvSpPr>
          <p:nvPr>
            <p:ph idx="1"/>
          </p:nvPr>
        </p:nvSpPr>
        <p:spPr/>
        <p:txBody>
          <a:bodyPr>
            <a:normAutofit fontScale="85000" lnSpcReduction="10000"/>
          </a:bodyPr>
          <a:lstStyle/>
          <a:p>
            <a:pPr marL="0" indent="0">
              <a:buNone/>
            </a:pPr>
            <a:r>
              <a:rPr lang="en-GB" sz="2800" dirty="0"/>
              <a:t>Working in groups explore the below link</a:t>
            </a:r>
            <a:endParaRPr lang="en-GB" sz="2800" dirty="0"/>
          </a:p>
          <a:p>
            <a:endParaRPr lang="en-GB" sz="2800" dirty="0">
              <a:hlinkClick r:id="rId1"/>
            </a:endParaRPr>
          </a:p>
          <a:p>
            <a:r>
              <a:rPr lang="en-GB" sz="2800" dirty="0">
                <a:hlinkClick r:id="rId1"/>
              </a:rPr>
              <a:t>https://www.niddk.nih.gov/health-information/weight-management/adult-overweight-obesity/health-risks</a:t>
            </a:r>
            <a:endParaRPr lang="en-GB" sz="2800" dirty="0"/>
          </a:p>
          <a:p>
            <a:pPr marL="0" indent="0">
              <a:buNone/>
            </a:pPr>
            <a:endParaRPr lang="en-GB" sz="2800" dirty="0"/>
          </a:p>
          <a:p>
            <a:r>
              <a:rPr lang="en-GB" sz="2800" dirty="0">
                <a:hlinkClick r:id="rId2"/>
              </a:rPr>
              <a:t>https://www.cdc.gov/obesity/basics/consequences.html</a:t>
            </a:r>
            <a:endParaRPr lang="en-GB" sz="2800" dirty="0"/>
          </a:p>
          <a:p>
            <a:endParaRPr lang="en-GB" sz="2800" dirty="0"/>
          </a:p>
          <a:p>
            <a:pPr marL="0" marR="0" lvl="0" indent="0" algn="ctr" defTabSz="914400" rtl="0" eaLnBrk="1" fontAlgn="auto" latinLnBrk="0" hangingPunct="1">
              <a:lnSpc>
                <a:spcPct val="100000"/>
              </a:lnSpc>
              <a:spcBef>
                <a:spcPts val="0"/>
              </a:spcBef>
              <a:spcAft>
                <a:spcPts val="0"/>
              </a:spcAft>
              <a:buClrTx/>
              <a:buSzTx/>
              <a:buFontTx/>
              <a:buNone/>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endParaRPr kumimoji="0" lang="en-GB" sz="28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15mins</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4704"/>
            <a:ext cx="8229600" cy="4752529"/>
          </a:xfrm>
        </p:spPr>
        <p:txBody>
          <a:bodyPr>
            <a:normAutofit/>
          </a:bodyPr>
          <a:lstStyle/>
          <a:p>
            <a:r>
              <a:rPr lang="en-GB" sz="3200" dirty="0">
                <a:solidFill>
                  <a:srgbClr val="373A3C"/>
                </a:solidFill>
                <a:effectLst/>
                <a:latin typeface="Arial" panose="020B0604020202020204" pitchFamily="34" charset="0"/>
                <a:ea typeface="Times New Roman" panose="02020603050405020304" pitchFamily="18" charset="0"/>
              </a:rPr>
              <a:t>Factors influencing the health and well-being of individuals with your chosen disease </a:t>
            </a:r>
            <a:r>
              <a:rPr lang="en-GB" sz="3200" b="1" dirty="0">
                <a:solidFill>
                  <a:srgbClr val="373A3C"/>
                </a:solidFill>
                <a:effectLst/>
                <a:latin typeface="Arial" panose="020B0604020202020204" pitchFamily="34" charset="0"/>
                <a:ea typeface="Times New Roman" panose="02020603050405020304" pitchFamily="18" charset="0"/>
              </a:rPr>
              <a:t>(250 words)</a:t>
            </a: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This section should highlight and explain all the determinants/factors of health that can influence the development of your chosen disease using credible citations to support your writing.</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ea typeface="Times New Roman" panose="02020603050405020304" pitchFamily="18" charset="0"/>
              </a:rPr>
              <a:t>C</a:t>
            </a:r>
            <a:r>
              <a:rPr lang="en-GB" sz="4400" b="1" dirty="0">
                <a:effectLst/>
                <a:latin typeface="Arial" panose="020B0604020202020204" pitchFamily="34" charset="0"/>
                <a:ea typeface="Times New Roman" panose="02020603050405020304" pitchFamily="18" charset="0"/>
              </a:rPr>
              <a:t>onclusion</a:t>
            </a:r>
            <a:r>
              <a:rPr lang="en-GB" sz="4400" dirty="0">
                <a:effectLst/>
                <a:latin typeface="Arial" panose="020B0604020202020204" pitchFamily="34" charset="0"/>
                <a:ea typeface="Times New Roman" panose="02020603050405020304" pitchFamily="18" charset="0"/>
              </a:rPr>
              <a:t> </a:t>
            </a:r>
            <a:r>
              <a:rPr lang="en-GB" sz="4400" b="1" dirty="0">
                <a:effectLst/>
                <a:latin typeface="Arial" panose="020B0604020202020204" pitchFamily="34" charset="0"/>
                <a:ea typeface="Times New Roman" panose="02020603050405020304" pitchFamily="18" charset="0"/>
              </a:rPr>
              <a:t>(150 words)</a:t>
            </a:r>
            <a:endParaRPr lang="en-GB" dirty="0"/>
          </a:p>
        </p:txBody>
      </p:sp>
      <p:sp>
        <p:nvSpPr>
          <p:cNvPr id="3" name="Content Placeholder 2"/>
          <p:cNvSpPr>
            <a:spLocks noGrp="1"/>
          </p:cNvSpPr>
          <p:nvPr>
            <p:ph idx="1"/>
          </p:nvPr>
        </p:nvSpPr>
        <p:spPr>
          <a:xfrm>
            <a:off x="485775" y="1844824"/>
            <a:ext cx="8229600" cy="3340967"/>
          </a:xfrm>
        </p:spPr>
        <p:txBody>
          <a:bodyPr/>
          <a:lstStyle/>
          <a:p>
            <a:r>
              <a:rPr lang="en-GB" sz="3200" dirty="0">
                <a:effectLst/>
                <a:latin typeface="Arial" panose="020B0604020202020204" pitchFamily="34" charset="0"/>
                <a:ea typeface="Times New Roman" panose="02020603050405020304" pitchFamily="18" charset="0"/>
              </a:rPr>
              <a:t>In this section summarise what you have covered in the assignment and </a:t>
            </a:r>
            <a:endParaRPr lang="en-GB" sz="3200" dirty="0">
              <a:effectLst/>
              <a:latin typeface="Arial" panose="020B0604020202020204" pitchFamily="34" charset="0"/>
              <a:ea typeface="Times New Roman" panose="02020603050405020304" pitchFamily="18" charset="0"/>
            </a:endParaRPr>
          </a:p>
          <a:p>
            <a:r>
              <a:rPr lang="en-GB" dirty="0">
                <a:latin typeface="Arial" panose="020B0604020202020204" pitchFamily="34" charset="0"/>
                <a:ea typeface="Times New Roman" panose="02020603050405020304" pitchFamily="18" charset="0"/>
              </a:rPr>
              <a:t>P</a:t>
            </a:r>
            <a:r>
              <a:rPr lang="en-GB" sz="3200" dirty="0">
                <a:effectLst/>
                <a:latin typeface="Arial" panose="020B0604020202020204" pitchFamily="34" charset="0"/>
                <a:ea typeface="Times New Roman" panose="02020603050405020304" pitchFamily="18" charset="0"/>
              </a:rPr>
              <a:t>rovide recommendation.</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effectLst/>
                <a:latin typeface="Arial" panose="020B0604020202020204" pitchFamily="34" charset="0"/>
                <a:ea typeface="Times New Roman" panose="02020603050405020304" pitchFamily="18" charset="0"/>
              </a:rPr>
              <a:t>Reference lists </a:t>
            </a:r>
            <a:endParaRPr lang="en-GB" sz="4000" b="1" dirty="0"/>
          </a:p>
        </p:txBody>
      </p:sp>
      <p:sp>
        <p:nvSpPr>
          <p:cNvPr id="3" name="Content Placeholder 2"/>
          <p:cNvSpPr>
            <a:spLocks noGrp="1"/>
          </p:cNvSpPr>
          <p:nvPr>
            <p:ph idx="1"/>
          </p:nvPr>
        </p:nvSpPr>
        <p:spPr/>
        <p:txBody>
          <a:bodyPr/>
          <a:lstStyle/>
          <a:p>
            <a:r>
              <a:rPr lang="en-GB" sz="3200" dirty="0">
                <a:effectLst/>
                <a:latin typeface="Arial" panose="020B0604020202020204" pitchFamily="34" charset="0"/>
                <a:ea typeface="Times New Roman" panose="02020603050405020304" pitchFamily="18" charset="0"/>
              </a:rPr>
              <a:t>Follow the university’s Harvard referencing requirements and guidance, </a:t>
            </a:r>
            <a:endParaRPr lang="en-GB" sz="3200" dirty="0">
              <a:effectLst/>
              <a:latin typeface="Arial" panose="020B0604020202020204" pitchFamily="34" charset="0"/>
              <a:ea typeface="Times New Roman" panose="02020603050405020304" pitchFamily="18" charset="0"/>
            </a:endParaRPr>
          </a:p>
          <a:p>
            <a:r>
              <a:rPr lang="en-GB" dirty="0">
                <a:latin typeface="Arial" panose="020B0604020202020204" pitchFamily="34" charset="0"/>
                <a:ea typeface="Times New Roman" panose="02020603050405020304" pitchFamily="18" charset="0"/>
              </a:rPr>
              <a:t>Y</a:t>
            </a:r>
            <a:r>
              <a:rPr lang="en-GB" sz="3200" dirty="0">
                <a:effectLst/>
                <a:latin typeface="Arial" panose="020B0604020202020204" pitchFamily="34" charset="0"/>
                <a:ea typeface="Times New Roman" panose="02020603050405020304" pitchFamily="18" charset="0"/>
              </a:rPr>
              <a:t>ou should have at least 8 credible reference sources from the supporting teaching material, academic books, articles and journals.</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pPr>
              <a:lnSpc>
                <a:spcPct val="90000"/>
              </a:lnSpc>
            </a:pPr>
            <a:r>
              <a:rPr lang="en-GB" sz="3700" b="1" dirty="0"/>
              <a:t>REFERENCING REQUIREMENTS</a:t>
            </a:r>
            <a:br>
              <a:rPr lang="en-GB" sz="3700" dirty="0"/>
            </a:br>
            <a:endParaRPr lang="en-GB" sz="3700" dirty="0"/>
          </a:p>
        </p:txBody>
      </p:sp>
      <p:sp>
        <p:nvSpPr>
          <p:cNvPr id="3" name="Content Placeholder 2"/>
          <p:cNvSpPr>
            <a:spLocks noGrp="1"/>
          </p:cNvSpPr>
          <p:nvPr>
            <p:ph sz="half" idx="1"/>
          </p:nvPr>
        </p:nvSpPr>
        <p:spPr>
          <a:xfrm>
            <a:off x="251520" y="1600201"/>
            <a:ext cx="3384376" cy="2764903"/>
          </a:xfrm>
        </p:spPr>
        <p:txBody>
          <a:bodyPr>
            <a:normAutofit/>
          </a:bodyPr>
          <a:lstStyle/>
          <a:p>
            <a:r>
              <a:rPr lang="en-GB" b="1" dirty="0"/>
              <a:t>Ensure that you follow the UWTSD Harvard referencing requirements. </a:t>
            </a:r>
            <a:endParaRPr lang="en-GB" b="1" dirty="0"/>
          </a:p>
          <a:p>
            <a:endParaRPr lang="en-GB" b="1" dirty="0"/>
          </a:p>
          <a:p>
            <a:endParaRPr lang="en-GB" dirty="0"/>
          </a:p>
        </p:txBody>
      </p:sp>
      <p:pic>
        <p:nvPicPr>
          <p:cNvPr id="4" name="Picture 3"/>
          <p:cNvPicPr/>
          <p:nvPr/>
        </p:nvPicPr>
        <p:blipFill rotWithShape="1">
          <a:blip r:embed="rId1"/>
          <a:srcRect l="29150" t="14672" r="30461" b="9782"/>
          <a:stretch>
            <a:fillRect/>
          </a:stretch>
        </p:blipFill>
        <p:spPr bwMode="auto">
          <a:xfrm>
            <a:off x="3845169" y="908720"/>
            <a:ext cx="5119319" cy="4680521"/>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Reminder</a:t>
            </a:r>
            <a:endParaRPr lang="en-GB" b="1" dirty="0"/>
          </a:p>
        </p:txBody>
      </p:sp>
      <p:sp>
        <p:nvSpPr>
          <p:cNvPr id="3" name="Content Placeholder 2"/>
          <p:cNvSpPr>
            <a:spLocks noGrp="1"/>
          </p:cNvSpPr>
          <p:nvPr>
            <p:ph idx="1"/>
          </p:nvPr>
        </p:nvSpPr>
        <p:spPr/>
        <p:txBody>
          <a:bodyPr/>
          <a:lstStyle/>
          <a:p>
            <a:r>
              <a:rPr lang="en-GB" sz="3200" dirty="0">
                <a:effectLst/>
                <a:latin typeface="Arial" panose="020B0604020202020204" pitchFamily="34" charset="0"/>
                <a:ea typeface="Times New Roman" panose="02020603050405020304" pitchFamily="18" charset="0"/>
              </a:rPr>
              <a:t>Relevant published UK data and statistics must be included and referenced within the report where applicable.</a:t>
            </a:r>
            <a:endParaRPr lang="en-GB" sz="3200" dirty="0">
              <a:effectLst/>
              <a:latin typeface="Arial" panose="020B0604020202020204" pitchFamily="34" charset="0"/>
              <a:ea typeface="Times New Roman" panose="02020603050405020304" pitchFamily="18" charset="0"/>
            </a:endParaRPr>
          </a:p>
          <a:p>
            <a:pPr marL="342900" lvl="0" indent="-342900" rtl="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It is important that you check your work, proofread the contents, spell check it and look at punctuation and grammar so that your assignment reads clearly. </a:t>
            </a:r>
            <a:endParaRPr lang="en-GB" sz="2000">
              <a:effectLst/>
              <a:latin typeface="Times New Roman" panose="02020603050405020304" pitchFamily="18" charset="0"/>
              <a:ea typeface="Times New Roman" panose="02020603050405020304" pitchFamily="18" charset="0"/>
            </a:endParaRPr>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400" b="1" dirty="0">
                <a:solidFill>
                  <a:srgbClr val="000000"/>
                </a:solidFill>
                <a:effectLst/>
                <a:latin typeface="Arial" panose="020B0604020202020204" pitchFamily="34" charset="0"/>
                <a:ea typeface="Times New Roman" panose="02020603050405020304" pitchFamily="18" charset="0"/>
              </a:rPr>
              <a:t>General Submission Guidance </a:t>
            </a:r>
            <a:endParaRPr lang="en-GB" dirty="0"/>
          </a:p>
        </p:txBody>
      </p:sp>
      <p:sp>
        <p:nvSpPr>
          <p:cNvPr id="3" name="Content Placeholder 2"/>
          <p:cNvSpPr>
            <a:spLocks noGrp="1"/>
          </p:cNvSpPr>
          <p:nvPr>
            <p:ph idx="1"/>
          </p:nvPr>
        </p:nvSpPr>
        <p:spPr/>
        <p:txBody>
          <a:bodyPr>
            <a:normAutofit fontScale="92500" lnSpcReduction="20000"/>
          </a:bodyPr>
          <a:lstStyle/>
          <a:p>
            <a:pPr marL="450215" marR="607060">
              <a:lnSpc>
                <a:spcPct val="115000"/>
              </a:lnSpc>
              <a:spcAft>
                <a:spcPts val="0"/>
              </a:spcAft>
            </a:pPr>
            <a:r>
              <a:rPr lang="en-US" sz="2400" dirty="0">
                <a:solidFill>
                  <a:srgbClr val="000000"/>
                </a:solidFill>
                <a:effectLst/>
                <a:ea typeface="Times New Roman" panose="02020603050405020304" pitchFamily="18" charset="0"/>
              </a:rPr>
              <a:t>All your submissions must include </a:t>
            </a:r>
            <a:r>
              <a:rPr lang="en-US" sz="2400" b="1" dirty="0">
                <a:solidFill>
                  <a:srgbClr val="000000"/>
                </a:solidFill>
                <a:effectLst/>
                <a:ea typeface="Times New Roman" panose="02020603050405020304" pitchFamily="18" charset="0"/>
              </a:rPr>
              <a:t>a title page </a:t>
            </a:r>
            <a:r>
              <a:rPr lang="en-US" sz="2400" dirty="0">
                <a:solidFill>
                  <a:srgbClr val="000000"/>
                </a:solidFill>
                <a:effectLst/>
                <a:ea typeface="Times New Roman" panose="02020603050405020304" pitchFamily="18" charset="0"/>
              </a:rPr>
              <a:t>that clearly states </a:t>
            </a:r>
            <a:r>
              <a:rPr lang="en-US" sz="2400" b="1" dirty="0">
                <a:solidFill>
                  <a:srgbClr val="000000"/>
                </a:solidFill>
                <a:effectLst/>
                <a:ea typeface="Times New Roman" panose="02020603050405020304" pitchFamily="18" charset="0"/>
              </a:rPr>
              <a:t>your name, your student number, the module code and title, your lecturer’s name, and your assignment title</a:t>
            </a:r>
            <a:r>
              <a:rPr lang="en-US" sz="2400" dirty="0">
                <a:solidFill>
                  <a:srgbClr val="000000"/>
                </a:solidFill>
                <a:effectLst/>
                <a:ea typeface="Times New Roman" panose="02020603050405020304" pitchFamily="18" charset="0"/>
              </a:rPr>
              <a:t>. </a:t>
            </a:r>
            <a:endParaRPr lang="en-GB" sz="2400" dirty="0">
              <a:solidFill>
                <a:srgbClr val="000000"/>
              </a:solidFill>
              <a:effectLst/>
              <a:ea typeface="Times New Roman" panose="02020603050405020304" pitchFamily="18" charset="0"/>
            </a:endParaRPr>
          </a:p>
          <a:p>
            <a:pPr marL="450215" marR="607060">
              <a:lnSpc>
                <a:spcPct val="115000"/>
              </a:lnSpc>
              <a:spcAft>
                <a:spcPts val="0"/>
              </a:spcAft>
            </a:pPr>
            <a:r>
              <a:rPr lang="en-US" sz="2400" dirty="0">
                <a:solidFill>
                  <a:srgbClr val="000000"/>
                </a:solidFill>
                <a:effectLst/>
                <a:ea typeface="Times New Roman" panose="02020603050405020304" pitchFamily="18" charset="0"/>
              </a:rPr>
              <a:t>All your submissions should be typed in Arial font, size 11. </a:t>
            </a:r>
            <a:endParaRPr lang="en-GB" sz="2400" dirty="0">
              <a:solidFill>
                <a:srgbClr val="000000"/>
              </a:solidFill>
              <a:effectLst/>
              <a:ea typeface="Times New Roman" panose="02020603050405020304" pitchFamily="18" charset="0"/>
            </a:endParaRPr>
          </a:p>
          <a:p>
            <a:pPr marL="450215" marR="607060">
              <a:lnSpc>
                <a:spcPct val="115000"/>
              </a:lnSpc>
              <a:spcAft>
                <a:spcPts val="0"/>
              </a:spcAft>
            </a:pPr>
            <a:r>
              <a:rPr lang="en-US" sz="2400" dirty="0">
                <a:solidFill>
                  <a:srgbClr val="000000"/>
                </a:solidFill>
                <a:effectLst/>
                <a:ea typeface="Times New Roman" panose="02020603050405020304" pitchFamily="18" charset="0"/>
              </a:rPr>
              <a:t>All your submissions should be </a:t>
            </a:r>
            <a:r>
              <a:rPr lang="en-US" sz="2400" b="1" dirty="0">
                <a:solidFill>
                  <a:srgbClr val="000000"/>
                </a:solidFill>
                <a:effectLst/>
                <a:ea typeface="Times New Roman" panose="02020603050405020304" pitchFamily="18" charset="0"/>
              </a:rPr>
              <a:t>typed with 1.5 line spacing. </a:t>
            </a:r>
            <a:endParaRPr lang="en-GB" sz="2400" dirty="0">
              <a:solidFill>
                <a:srgbClr val="000000"/>
              </a:solidFill>
              <a:effectLst/>
              <a:ea typeface="Times New Roman" panose="02020603050405020304" pitchFamily="18" charset="0"/>
            </a:endParaRPr>
          </a:p>
          <a:p>
            <a:pPr marL="450215" marR="607060">
              <a:lnSpc>
                <a:spcPct val="115000"/>
              </a:lnSpc>
              <a:spcAft>
                <a:spcPts val="0"/>
              </a:spcAft>
            </a:pPr>
            <a:r>
              <a:rPr lang="en-GB" sz="2400" dirty="0">
                <a:effectLst/>
                <a:ea typeface="Times New Roman" panose="02020603050405020304" pitchFamily="18" charset="0"/>
              </a:rPr>
              <a:t>All your submissions should have an appropriate structure, include page numbers, </a:t>
            </a:r>
            <a:r>
              <a:rPr lang="en-GB" sz="2400" b="1" dirty="0">
                <a:effectLst/>
                <a:ea typeface="Times New Roman" panose="02020603050405020304" pitchFamily="18" charset="0"/>
              </a:rPr>
              <a:t>and </a:t>
            </a:r>
            <a:r>
              <a:rPr lang="en-GB" sz="2400" dirty="0">
                <a:effectLst/>
                <a:ea typeface="Times New Roman" panose="02020603050405020304" pitchFamily="18" charset="0"/>
              </a:rPr>
              <a:t>have a reference list.</a:t>
            </a:r>
            <a:endParaRPr lang="en-GB" sz="2400" dirty="0">
              <a:effectLst/>
              <a:ea typeface="Times New Roman" panose="02020603050405020304" pitchFamily="18" charset="0"/>
            </a:endParaRPr>
          </a:p>
          <a:p>
            <a:endParaRPr lang="en-GB"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7629</Words>
  <Application>WPS Presentation</Application>
  <PresentationFormat>On-screen Show (4:3)</PresentationFormat>
  <Paragraphs>262</Paragraphs>
  <Slides>32</Slides>
  <Notes>9</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32</vt:i4>
      </vt:variant>
    </vt:vector>
  </HeadingPairs>
  <TitlesOfParts>
    <vt:vector size="44" baseType="lpstr">
      <vt:lpstr>Arial</vt:lpstr>
      <vt:lpstr>SimSun</vt:lpstr>
      <vt:lpstr>Wingdings</vt:lpstr>
      <vt:lpstr>Myriad Pro</vt:lpstr>
      <vt:lpstr>Tiresias PCfont</vt:lpstr>
      <vt:lpstr>Times New Roman</vt:lpstr>
      <vt:lpstr>Symbol</vt:lpstr>
      <vt:lpstr>Microsoft YaHei</vt:lpstr>
      <vt:lpstr>Arial Unicode MS</vt:lpstr>
      <vt:lpstr>Calibri</vt:lpstr>
      <vt:lpstr>Cambria</vt:lpstr>
      <vt:lpstr>20140311PresentationUWTSDTemplate</vt:lpstr>
      <vt:lpstr>INTRODUCTION TO PUBLIC HEALTH</vt:lpstr>
      <vt:lpstr>Learning outcomes</vt:lpstr>
      <vt:lpstr>Module Summary</vt:lpstr>
      <vt:lpstr>Aims of the Session</vt:lpstr>
      <vt:lpstr>What does the assessment entails?</vt:lpstr>
      <vt:lpstr>Report </vt:lpstr>
      <vt:lpstr>Late Submissions Rules </vt:lpstr>
      <vt:lpstr>ASSESSMENT CRITERIA PORTFOLIO  </vt:lpstr>
      <vt:lpstr>Assessment Task</vt:lpstr>
      <vt:lpstr>Introduction (150 words)</vt:lpstr>
      <vt:lpstr>Main Body (1700 words)</vt:lpstr>
      <vt:lpstr>Public health measures available (450 words)</vt:lpstr>
      <vt:lpstr>Activity</vt:lpstr>
      <vt:lpstr>Activity</vt:lpstr>
      <vt:lpstr>Activity</vt:lpstr>
      <vt:lpstr>Activity</vt:lpstr>
      <vt:lpstr>key determinants/risk factors of disease (350 words) </vt:lpstr>
      <vt:lpstr>Activity</vt:lpstr>
      <vt:lpstr>Solution</vt:lpstr>
      <vt:lpstr>Solution</vt:lpstr>
      <vt:lpstr>Short-term public health consequences of the disease </vt:lpstr>
      <vt:lpstr>Activity</vt:lpstr>
      <vt:lpstr>Long-term public health consequences of the disease</vt:lpstr>
      <vt:lpstr>Activity</vt:lpstr>
      <vt:lpstr>Solution</vt:lpstr>
      <vt:lpstr>Solution</vt:lpstr>
      <vt:lpstr>PowerPoint 演示文稿</vt:lpstr>
      <vt:lpstr>Conclusion (150 words)</vt:lpstr>
      <vt:lpstr>Reference lists </vt:lpstr>
      <vt:lpstr>REFERENCING REQUIREMENTS </vt:lpstr>
      <vt:lpstr>Reminder</vt:lpstr>
      <vt:lpstr>General Submission Guidance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l.surani</cp:lastModifiedBy>
  <cp:revision>39</cp:revision>
  <dcterms:created xsi:type="dcterms:W3CDTF">2015-04-14T15:21:00Z</dcterms:created>
  <dcterms:modified xsi:type="dcterms:W3CDTF">2023-04-05T07:36:46Z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y fmtid="{D5CDD505-2E9C-101B-9397-08002B2CF9AE}" pid="3" name="ICV">
    <vt:lpwstr>316DC187F5664ECDAA13F45FC159BEFC</vt:lpwstr>
  </property>
  <property fmtid="{D5CDD505-2E9C-101B-9397-08002B2CF9AE}" pid="4" name="KSOProductBuildVer">
    <vt:lpwstr>2057-11.2.0.11516</vt:lpwstr>
  </property>
</Properties>
</file>