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3"/>
  </p:notesMasterIdLst>
  <p:sldIdLst>
    <p:sldId id="256" r:id="rId2"/>
    <p:sldId id="257" r:id="rId3"/>
    <p:sldId id="280" r:id="rId4"/>
    <p:sldId id="281" r:id="rId5"/>
    <p:sldId id="282" r:id="rId6"/>
    <p:sldId id="284" r:id="rId7"/>
    <p:sldId id="296" r:id="rId8"/>
    <p:sldId id="305" r:id="rId9"/>
    <p:sldId id="285" r:id="rId10"/>
    <p:sldId id="307" r:id="rId11"/>
    <p:sldId id="308" r:id="rId12"/>
    <p:sldId id="309" r:id="rId13"/>
    <p:sldId id="306" r:id="rId14"/>
    <p:sldId id="298" r:id="rId15"/>
    <p:sldId id="311" r:id="rId16"/>
    <p:sldId id="299" r:id="rId17"/>
    <p:sldId id="286" r:id="rId18"/>
    <p:sldId id="287" r:id="rId19"/>
    <p:sldId id="293" r:id="rId20"/>
    <p:sldId id="288" r:id="rId21"/>
    <p:sldId id="294" r:id="rId22"/>
    <p:sldId id="312" r:id="rId23"/>
    <p:sldId id="289" r:id="rId24"/>
    <p:sldId id="314" r:id="rId25"/>
    <p:sldId id="302" r:id="rId26"/>
    <p:sldId id="303" r:id="rId27"/>
    <p:sldId id="304" r:id="rId28"/>
    <p:sldId id="313" r:id="rId29"/>
    <p:sldId id="316" r:id="rId30"/>
    <p:sldId id="310" r:id="rId31"/>
    <p:sldId id="25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E1E4"/>
    <a:srgbClr val="E2EB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26"/>
    <p:restoredTop sz="95857"/>
  </p:normalViewPr>
  <p:slideViewPr>
    <p:cSldViewPr snapToGrid="0">
      <p:cViewPr varScale="1">
        <p:scale>
          <a:sx n="115" d="100"/>
          <a:sy n="115" d="100"/>
        </p:scale>
        <p:origin x="232" y="272"/>
      </p:cViewPr>
      <p:guideLst/>
    </p:cSldViewPr>
  </p:slideViewPr>
  <p:outlineViewPr>
    <p:cViewPr>
      <p:scale>
        <a:sx n="33" d="100"/>
        <a:sy n="33" d="100"/>
      </p:scale>
      <p:origin x="0" y="-1128"/>
    </p:cViewPr>
  </p:outlineViewPr>
  <p:notesTextViewPr>
    <p:cViewPr>
      <p:scale>
        <a:sx n="1" d="1"/>
        <a:sy n="1" d="1"/>
      </p:scale>
      <p:origin x="0" y="0"/>
    </p:cViewPr>
  </p:notesTextViewPr>
  <p:sorterViewPr>
    <p:cViewPr>
      <p:scale>
        <a:sx n="126" d="100"/>
        <a:sy n="126" d="100"/>
      </p:scale>
      <p:origin x="0" y="0"/>
    </p:cViewPr>
  </p:sorterViewPr>
  <p:notesViewPr>
    <p:cSldViewPr snapToGrid="0">
      <p:cViewPr varScale="1">
        <p:scale>
          <a:sx n="86" d="100"/>
          <a:sy n="86" d="100"/>
        </p:scale>
        <p:origin x="2720"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058325-8E2D-F34B-9B5B-5C381417AE10}" type="datetimeFigureOut">
              <a:rPr lang="en-US" smtClean="0"/>
              <a:t>10/23/23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54D000-F376-344C-B0BD-FE45703F64D2}" type="slidenum">
              <a:rPr lang="en-US" smtClean="0"/>
              <a:t>‹#›</a:t>
            </a:fld>
            <a:endParaRPr lang="en-US"/>
          </a:p>
        </p:txBody>
      </p:sp>
    </p:spTree>
    <p:extLst>
      <p:ext uri="{BB962C8B-B14F-4D97-AF65-F5344CB8AC3E}">
        <p14:creationId xmlns:p14="http://schemas.microsoft.com/office/powerpoint/2010/main" val="2600385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Invented in Greece 450 BC but no examples survive.</a:t>
            </a:r>
          </a:p>
          <a:p>
            <a:pPr marL="0" indent="0">
              <a:buNone/>
            </a:pPr>
            <a:r>
              <a:rPr lang="en-US" dirty="0"/>
              <a:t>Became popular du</a:t>
            </a:r>
            <a:r>
              <a:rPr lang="en-GB" b="0" i="0" dirty="0">
                <a:solidFill>
                  <a:srgbClr val="000000"/>
                </a:solidFill>
                <a:effectLst/>
                <a:latin typeface="Avenir-Next" panose="02000503020000020003" pitchFamily="2" charset="0"/>
              </a:rPr>
              <a:t>ring the Baroque era with artists such as Caravaggio and Rembrandt and Renaissance Artist Leonardo da Vinci. </a:t>
            </a:r>
          </a:p>
          <a:p>
            <a:pPr marL="0" indent="0">
              <a:buNone/>
            </a:pPr>
            <a:r>
              <a:rPr lang="en-GB" b="0" i="0" dirty="0">
                <a:solidFill>
                  <a:srgbClr val="4A4A4A"/>
                </a:solidFill>
                <a:effectLst/>
                <a:latin typeface="Roboto" panose="02000000000000000000" pitchFamily="2" charset="0"/>
              </a:rPr>
              <a:t>This is an Italian term which literally means 'light-dark'. In paintings the description refers to clear tonal contrasts which are often used to suggest the volume and modelling of the subjects depicted.</a:t>
            </a:r>
            <a:endParaRPr lang="en-US" dirty="0"/>
          </a:p>
          <a:p>
            <a:endParaRPr lang="en-US" dirty="0"/>
          </a:p>
        </p:txBody>
      </p:sp>
      <p:sp>
        <p:nvSpPr>
          <p:cNvPr id="4" name="Slide Number Placeholder 3"/>
          <p:cNvSpPr>
            <a:spLocks noGrp="1"/>
          </p:cNvSpPr>
          <p:nvPr>
            <p:ph type="sldNum" sz="quarter" idx="5"/>
          </p:nvPr>
        </p:nvSpPr>
        <p:spPr/>
        <p:txBody>
          <a:bodyPr/>
          <a:lstStyle/>
          <a:p>
            <a:fld id="{4B54D000-F376-344C-B0BD-FE45703F64D2}" type="slidenum">
              <a:rPr lang="en-US" smtClean="0"/>
              <a:t>5</a:t>
            </a:fld>
            <a:endParaRPr lang="en-US"/>
          </a:p>
        </p:txBody>
      </p:sp>
    </p:spTree>
    <p:extLst>
      <p:ext uri="{BB962C8B-B14F-4D97-AF65-F5344CB8AC3E}">
        <p14:creationId xmlns:p14="http://schemas.microsoft.com/office/powerpoint/2010/main" val="628336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Blockbooks</a:t>
            </a:r>
            <a:r>
              <a:rPr lang="en-US" dirty="0"/>
              <a:t> image and text printed from one piece of wood hand colored. Deterioration due to corrosive nature of the inks and pigments used. Bavarian </a:t>
            </a:r>
            <a:r>
              <a:rPr lang="en-US" dirty="0" err="1"/>
              <a:t>blockbook</a:t>
            </a:r>
            <a:r>
              <a:rPr lang="en-US" dirty="0"/>
              <a:t> project worth looking at.</a:t>
            </a:r>
          </a:p>
        </p:txBody>
      </p:sp>
      <p:sp>
        <p:nvSpPr>
          <p:cNvPr id="4" name="Slide Number Placeholder 3"/>
          <p:cNvSpPr>
            <a:spLocks noGrp="1"/>
          </p:cNvSpPr>
          <p:nvPr>
            <p:ph type="sldNum" sz="quarter" idx="5"/>
          </p:nvPr>
        </p:nvSpPr>
        <p:spPr/>
        <p:txBody>
          <a:bodyPr/>
          <a:lstStyle/>
          <a:p>
            <a:fld id="{4B54D000-F376-344C-B0BD-FE45703F64D2}" type="slidenum">
              <a:rPr lang="en-US" smtClean="0"/>
              <a:t>7</a:t>
            </a:fld>
            <a:endParaRPr lang="en-US"/>
          </a:p>
        </p:txBody>
      </p:sp>
    </p:spTree>
    <p:extLst>
      <p:ext uri="{BB962C8B-B14F-4D97-AF65-F5344CB8AC3E}">
        <p14:creationId xmlns:p14="http://schemas.microsoft.com/office/powerpoint/2010/main" val="1695917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this link https://</a:t>
            </a:r>
            <a:r>
              <a:rPr lang="en-US" dirty="0" err="1"/>
              <a:t>nhm.primo.exlibrisgroup.com</a:t>
            </a:r>
            <a:r>
              <a:rPr lang="en-US" dirty="0"/>
              <a:t>/view/</a:t>
            </a:r>
            <a:r>
              <a:rPr lang="en-US" dirty="0" err="1"/>
              <a:t>BookReaderViewer</a:t>
            </a:r>
            <a:r>
              <a:rPr lang="en-US" dirty="0"/>
              <a:t>/44NHM_INST/12190875980002081</a:t>
            </a:r>
          </a:p>
          <a:p>
            <a:endParaRPr lang="en-US" dirty="0"/>
          </a:p>
        </p:txBody>
      </p:sp>
      <p:sp>
        <p:nvSpPr>
          <p:cNvPr id="4" name="Slide Number Placeholder 3"/>
          <p:cNvSpPr>
            <a:spLocks noGrp="1"/>
          </p:cNvSpPr>
          <p:nvPr>
            <p:ph type="sldNum" sz="quarter" idx="5"/>
          </p:nvPr>
        </p:nvSpPr>
        <p:spPr/>
        <p:txBody>
          <a:bodyPr/>
          <a:lstStyle/>
          <a:p>
            <a:fld id="{4B54D000-F376-344C-B0BD-FE45703F64D2}" type="slidenum">
              <a:rPr lang="en-US" smtClean="0"/>
              <a:t>19</a:t>
            </a:fld>
            <a:endParaRPr lang="en-US"/>
          </a:p>
        </p:txBody>
      </p:sp>
    </p:spTree>
    <p:extLst>
      <p:ext uri="{BB962C8B-B14F-4D97-AF65-F5344CB8AC3E}">
        <p14:creationId xmlns:p14="http://schemas.microsoft.com/office/powerpoint/2010/main" val="3739276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18D7A-5440-B018-D13A-6C29397374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D0805D3-63EC-9022-C4D8-0AB19675A1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F25AAC-CB03-D76C-5D5D-4865F249AD82}"/>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94FB97BB-DC2F-FC94-D290-8A7BD862E8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AAD8F3-E835-F738-17FE-42BFD3B10D66}"/>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1919275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7D197-0939-86E1-028E-CD1C69FC4E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73109B-704F-6D80-BF63-A29B0BC5AD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BCC53F-CE80-D835-5E83-2C0FFC87A78D}"/>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ED417569-3F0A-2444-A2E2-CCE2DF4645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20553B-4433-E328-C28E-ABA2B31CD7E0}"/>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1406046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DAF05-AD91-C14C-29E2-46B83E69B1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4241D64-6EB7-4FAE-6841-72367D27A2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2C8EA5-2F1F-3477-9E92-32B771D6EA25}"/>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6F145F70-511F-76A5-2019-6FFDC216C4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858D58-54AE-AD9F-6BCB-F83324B82CC9}"/>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3772959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932-A9C3-6808-82EF-B2739742DD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E82D97-CE8F-5B57-3AF0-5DFF0FEBA03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774B3E2-171B-91FE-CA26-B56A980EE1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90A2FA-1C57-D092-A87F-69ADCDFACE4B}"/>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6" name="Footer Placeholder 5">
            <a:extLst>
              <a:ext uri="{FF2B5EF4-FFF2-40B4-BE49-F238E27FC236}">
                <a16:creationId xmlns:a16="http://schemas.microsoft.com/office/drawing/2014/main" id="{7A2F22E1-2BEE-4572-2629-9BF6CBB5BD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CE5298-D99B-E126-40CA-0973059F7D6D}"/>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2085700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2A16-A61B-B4DD-D480-E4886244CF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C4C339-443A-D15F-8E61-2D98B6908E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414EA5-3420-3159-1669-22B2EB9B74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F9AC2FF-EC86-971E-F1E9-15EDD6A2A6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0E44CD4-5359-35CE-8CF6-915D2ADB1D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A0F7EE5-D3A6-CCDB-3DE3-47C46091C242}"/>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8" name="Footer Placeholder 7">
            <a:extLst>
              <a:ext uri="{FF2B5EF4-FFF2-40B4-BE49-F238E27FC236}">
                <a16:creationId xmlns:a16="http://schemas.microsoft.com/office/drawing/2014/main" id="{D9BF086A-5B3F-B15D-742C-AED66E2E16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EBEC4E-B8D8-504F-D70F-EB1A1D952141}"/>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2034031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5B8BA-48B6-B3D0-18CD-DB8397B1EE3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D4AA611-FE83-727E-2208-0C15BA67AFCE}"/>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4" name="Footer Placeholder 3">
            <a:extLst>
              <a:ext uri="{FF2B5EF4-FFF2-40B4-BE49-F238E27FC236}">
                <a16:creationId xmlns:a16="http://schemas.microsoft.com/office/drawing/2014/main" id="{AABE54E4-74FA-002A-1F0D-595FAF8D8C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E521BEF-AE1A-C289-F73B-3015292423EB}"/>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1698955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4DEA63-FFB2-81A8-FD31-F72AB6878626}"/>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3" name="Footer Placeholder 2">
            <a:extLst>
              <a:ext uri="{FF2B5EF4-FFF2-40B4-BE49-F238E27FC236}">
                <a16:creationId xmlns:a16="http://schemas.microsoft.com/office/drawing/2014/main" id="{B1539D31-8B04-5812-73A1-948C84A1BD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9D0886-D528-758E-8FE6-42174CD23338}"/>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1075986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DA57-9713-564B-E789-8E8CB5B36E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FC663C5-AD3B-624C-B022-296CFE2C7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E5243DD-2956-F962-4FA1-EC865F954C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7C358A-E11E-4B8A-9F10-D0A95856988C}"/>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6" name="Footer Placeholder 5">
            <a:extLst>
              <a:ext uri="{FF2B5EF4-FFF2-40B4-BE49-F238E27FC236}">
                <a16:creationId xmlns:a16="http://schemas.microsoft.com/office/drawing/2014/main" id="{7A1CFD06-9018-D6BD-BB21-D3A55B67BB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729BE8-5FA6-1B68-081F-94C4FECB6EC2}"/>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3083294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B5306-269C-05F3-2C8D-51EA7E36A2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F8749A8-C6D6-7915-29A5-645772F34C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700C545-5917-7602-BE27-C9814916E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2CAF3C-D6DE-AE95-79FE-2960A344282E}"/>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6" name="Footer Placeholder 5">
            <a:extLst>
              <a:ext uri="{FF2B5EF4-FFF2-40B4-BE49-F238E27FC236}">
                <a16:creationId xmlns:a16="http://schemas.microsoft.com/office/drawing/2014/main" id="{485BDFCA-4EC6-DC20-1139-487E89824B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4F0F2C-647F-115A-DB7C-F295DBEF447E}"/>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68456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AC31-8ADC-9F62-8DAD-FABD80C25B9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44A77E-D021-89C6-AEE5-AC0D5E2CD1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7878BE-2DF0-CE95-C123-0F2FD705439C}"/>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F6D56FDF-8F20-AEF2-58D7-1A0192862E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3BBA10-812B-F847-1F09-A56C207DEEDD}"/>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2016976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405172-AB5F-D162-AFF0-5665E27664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217C09-4802-403F-0809-56B4243807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EC07F8-08D0-3906-D0E8-49E1AEE6C35B}"/>
              </a:ext>
            </a:extLst>
          </p:cNvPr>
          <p:cNvSpPr>
            <a:spLocks noGrp="1"/>
          </p:cNvSpPr>
          <p:nvPr>
            <p:ph type="dt" sz="half" idx="10"/>
          </p:nvPr>
        </p:nvSpPr>
        <p:spPr/>
        <p:txBody>
          <a:body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5C8576C6-5B17-8AFC-B8F4-107C50881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174C35-A190-8754-5282-7E77FA2B68D8}"/>
              </a:ext>
            </a:extLst>
          </p:cNvPr>
          <p:cNvSpPr>
            <a:spLocks noGrp="1"/>
          </p:cNvSpPr>
          <p:nvPr>
            <p:ph type="sldNum" sz="quarter" idx="12"/>
          </p:nvPr>
        </p:nvSpPr>
        <p:spPr/>
        <p:txBody>
          <a:bodyPr/>
          <a:lstStyle/>
          <a:p>
            <a:fld id="{BAEAB351-DE5E-4742-9A00-D26B3F354CF5}" type="slidenum">
              <a:rPr lang="en-US" smtClean="0"/>
              <a:t>‹#›</a:t>
            </a:fld>
            <a:endParaRPr lang="en-US"/>
          </a:p>
        </p:txBody>
      </p:sp>
    </p:spTree>
    <p:extLst>
      <p:ext uri="{BB962C8B-B14F-4D97-AF65-F5344CB8AC3E}">
        <p14:creationId xmlns:p14="http://schemas.microsoft.com/office/powerpoint/2010/main" val="694483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50170B-4BFD-EF51-983C-CAEB352A8D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17F6BC7-49B7-44E3-973B-53AABB6142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92BC81-DFFD-8D06-5D30-CFE6DAC981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9CA812-F24B-F243-9D98-7B5CE0C19183}" type="datetimeFigureOut">
              <a:rPr lang="en-US" smtClean="0"/>
              <a:t>10/23/23</a:t>
            </a:fld>
            <a:endParaRPr lang="en-US"/>
          </a:p>
        </p:txBody>
      </p:sp>
      <p:sp>
        <p:nvSpPr>
          <p:cNvPr id="5" name="Footer Placeholder 4">
            <a:extLst>
              <a:ext uri="{FF2B5EF4-FFF2-40B4-BE49-F238E27FC236}">
                <a16:creationId xmlns:a16="http://schemas.microsoft.com/office/drawing/2014/main" id="{B24FD8A9-FEC5-8AF8-B5BD-EFCAAE0279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843C36-65BD-1C7B-EFA6-73C0FA0C39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AB351-DE5E-4742-9A00-D26B3F354CF5}" type="slidenum">
              <a:rPr lang="en-US" smtClean="0"/>
              <a:t>‹#›</a:t>
            </a:fld>
            <a:endParaRPr lang="en-US"/>
          </a:p>
        </p:txBody>
      </p:sp>
    </p:spTree>
    <p:extLst>
      <p:ext uri="{BB962C8B-B14F-4D97-AF65-F5344CB8AC3E}">
        <p14:creationId xmlns:p14="http://schemas.microsoft.com/office/powerpoint/2010/main" val="1270606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news.bbc.co.uk/1/hi/sci/tech/733747.stm"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utenberg.org/files/60542/60542-h/60542-h.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tate.org.uk/art/art-terms/a/albumen-pri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Timeline_for_invention_in_the_arts" TargetMode="External"/><Relationship Id="rId2" Type="http://schemas.openxmlformats.org/officeDocument/2006/relationships/hyperlink" Target="https://www.artsy.net/article/artsy-editorial-9-inventions-revolutionized-artmaking-paint-tubes-neon" TargetMode="External"/><Relationship Id="rId1" Type="http://schemas.openxmlformats.org/officeDocument/2006/relationships/slideLayout" Target="../slideLayouts/slideLayout2.xml"/><Relationship Id="rId4" Type="http://schemas.openxmlformats.org/officeDocument/2006/relationships/hyperlink" Target="http://www.patenting-art.com/history/timlin-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EFE51-83C1-FB1F-5023-1D4011FB3575}"/>
              </a:ext>
            </a:extLst>
          </p:cNvPr>
          <p:cNvSpPr>
            <a:spLocks noGrp="1"/>
          </p:cNvSpPr>
          <p:nvPr>
            <p:ph type="ctrTitle"/>
          </p:nvPr>
        </p:nvSpPr>
        <p:spPr/>
        <p:txBody>
          <a:bodyPr/>
          <a:lstStyle/>
          <a:p>
            <a:r>
              <a:rPr lang="en-US" dirty="0"/>
              <a:t>Inventions</a:t>
            </a:r>
          </a:p>
        </p:txBody>
      </p:sp>
    </p:spTree>
    <p:extLst>
      <p:ext uri="{BB962C8B-B14F-4D97-AF65-F5344CB8AC3E}">
        <p14:creationId xmlns:p14="http://schemas.microsoft.com/office/powerpoint/2010/main" val="789655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0EBC4-6808-718B-968E-B59871F451C4}"/>
              </a:ext>
            </a:extLst>
          </p:cNvPr>
          <p:cNvSpPr>
            <a:spLocks noGrp="1"/>
          </p:cNvSpPr>
          <p:nvPr>
            <p:ph type="title"/>
          </p:nvPr>
        </p:nvSpPr>
        <p:spPr>
          <a:xfrm>
            <a:off x="838200" y="365125"/>
            <a:ext cx="10515600" cy="638485"/>
          </a:xfrm>
        </p:spPr>
        <p:txBody>
          <a:bodyPr>
            <a:normAutofit fontScale="90000"/>
          </a:bodyPr>
          <a:lstStyle/>
          <a:p>
            <a:r>
              <a:rPr lang="en-US" dirty="0"/>
              <a:t>Paint</a:t>
            </a:r>
          </a:p>
        </p:txBody>
      </p:sp>
      <p:sp>
        <p:nvSpPr>
          <p:cNvPr id="3" name="Content Placeholder 2">
            <a:extLst>
              <a:ext uri="{FF2B5EF4-FFF2-40B4-BE49-F238E27FC236}">
                <a16:creationId xmlns:a16="http://schemas.microsoft.com/office/drawing/2014/main" id="{33F7C9F6-34F7-0802-F986-994600D9A6F3}"/>
              </a:ext>
            </a:extLst>
          </p:cNvPr>
          <p:cNvSpPr>
            <a:spLocks noGrp="1"/>
          </p:cNvSpPr>
          <p:nvPr>
            <p:ph idx="1"/>
          </p:nvPr>
        </p:nvSpPr>
        <p:spPr>
          <a:xfrm>
            <a:off x="525966" y="873063"/>
            <a:ext cx="10515600" cy="1151751"/>
          </a:xfrm>
        </p:spPr>
        <p:txBody>
          <a:bodyPr/>
          <a:lstStyle/>
          <a:p>
            <a:pPr marL="0" indent="0">
              <a:buNone/>
            </a:pPr>
            <a:r>
              <a:rPr lang="en-US" dirty="0"/>
              <a:t>350.000 BC Pigment and paint grinding equipment found in a cave at Twin Rivers Zambia.</a:t>
            </a:r>
          </a:p>
        </p:txBody>
      </p:sp>
      <p:sp>
        <p:nvSpPr>
          <p:cNvPr id="4" name="TextBox 3">
            <a:extLst>
              <a:ext uri="{FF2B5EF4-FFF2-40B4-BE49-F238E27FC236}">
                <a16:creationId xmlns:a16="http://schemas.microsoft.com/office/drawing/2014/main" id="{9D0DDC58-5D12-C44E-7503-97F64E3B3F11}"/>
              </a:ext>
            </a:extLst>
          </p:cNvPr>
          <p:cNvSpPr txBox="1"/>
          <p:nvPr/>
        </p:nvSpPr>
        <p:spPr>
          <a:xfrm>
            <a:off x="6746488" y="6155693"/>
            <a:ext cx="4760470" cy="369332"/>
          </a:xfrm>
          <a:prstGeom prst="rect">
            <a:avLst/>
          </a:prstGeom>
          <a:noFill/>
        </p:spPr>
        <p:txBody>
          <a:bodyPr wrap="none" rtlCol="0">
            <a:spAutoFit/>
          </a:bodyPr>
          <a:lstStyle/>
          <a:p>
            <a:r>
              <a:rPr lang="en-US" dirty="0">
                <a:hlinkClick r:id="rId2"/>
              </a:rPr>
              <a:t>http://news.bbc.co.uk/1/hi/sci/tech/733747.stm</a:t>
            </a:r>
            <a:endParaRPr lang="en-US" dirty="0"/>
          </a:p>
        </p:txBody>
      </p:sp>
      <p:sp>
        <p:nvSpPr>
          <p:cNvPr id="6" name="TextBox 5">
            <a:extLst>
              <a:ext uri="{FF2B5EF4-FFF2-40B4-BE49-F238E27FC236}">
                <a16:creationId xmlns:a16="http://schemas.microsoft.com/office/drawing/2014/main" id="{9EC82E68-4381-0D5A-52D2-5ED6699C91AF}"/>
              </a:ext>
            </a:extLst>
          </p:cNvPr>
          <p:cNvSpPr txBox="1"/>
          <p:nvPr/>
        </p:nvSpPr>
        <p:spPr>
          <a:xfrm>
            <a:off x="127545" y="5500622"/>
            <a:ext cx="11936910" cy="369332"/>
          </a:xfrm>
          <a:prstGeom prst="rect">
            <a:avLst/>
          </a:prstGeom>
          <a:noFill/>
        </p:spPr>
        <p:txBody>
          <a:bodyPr wrap="square">
            <a:spAutoFit/>
          </a:bodyPr>
          <a:lstStyle/>
          <a:p>
            <a:r>
              <a:rPr lang="en-US" dirty="0"/>
              <a:t>This abalone shell was found with ocher and a grinding stone. The iron oxide was used as a pigment to paint bodies and walls</a:t>
            </a:r>
          </a:p>
        </p:txBody>
      </p:sp>
      <p:pic>
        <p:nvPicPr>
          <p:cNvPr id="10" name="Picture 9" descr="A close-up of a rock&#10;&#10;Description automatically generated with medium confidence">
            <a:extLst>
              <a:ext uri="{FF2B5EF4-FFF2-40B4-BE49-F238E27FC236}">
                <a16:creationId xmlns:a16="http://schemas.microsoft.com/office/drawing/2014/main" id="{DE2024D8-C480-316D-BCC7-9B66CF7A4905}"/>
              </a:ext>
            </a:extLst>
          </p:cNvPr>
          <p:cNvPicPr>
            <a:picLocks noChangeAspect="1"/>
          </p:cNvPicPr>
          <p:nvPr/>
        </p:nvPicPr>
        <p:blipFill>
          <a:blip r:embed="rId3"/>
          <a:stretch>
            <a:fillRect/>
          </a:stretch>
        </p:blipFill>
        <p:spPr>
          <a:xfrm>
            <a:off x="255090" y="2107418"/>
            <a:ext cx="5528676" cy="3114747"/>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3BB11077-6E8B-2443-C5FA-84C16473D45C}"/>
              </a:ext>
            </a:extLst>
          </p:cNvPr>
          <p:cNvPicPr>
            <a:picLocks noChangeAspect="1"/>
          </p:cNvPicPr>
          <p:nvPr/>
        </p:nvPicPr>
        <p:blipFill>
          <a:blip r:embed="rId4"/>
          <a:stretch>
            <a:fillRect/>
          </a:stretch>
        </p:blipFill>
        <p:spPr>
          <a:xfrm>
            <a:off x="6410837" y="2100137"/>
            <a:ext cx="5191246" cy="3114747"/>
          </a:xfrm>
          <a:prstGeom prst="rect">
            <a:avLst/>
          </a:prstGeom>
        </p:spPr>
      </p:pic>
    </p:spTree>
    <p:extLst>
      <p:ext uri="{BB962C8B-B14F-4D97-AF65-F5344CB8AC3E}">
        <p14:creationId xmlns:p14="http://schemas.microsoft.com/office/powerpoint/2010/main" val="226344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848C6-CFD2-7E59-AED8-C80DD158AAEB}"/>
              </a:ext>
            </a:extLst>
          </p:cNvPr>
          <p:cNvSpPr>
            <a:spLocks noGrp="1"/>
          </p:cNvSpPr>
          <p:nvPr>
            <p:ph type="title"/>
          </p:nvPr>
        </p:nvSpPr>
        <p:spPr/>
        <p:txBody>
          <a:bodyPr/>
          <a:lstStyle/>
          <a:p>
            <a:r>
              <a:rPr lang="en-US" dirty="0"/>
              <a:t>22,000 BC  Sculpture</a:t>
            </a:r>
          </a:p>
        </p:txBody>
      </p:sp>
      <p:sp>
        <p:nvSpPr>
          <p:cNvPr id="3" name="Content Placeholder 2">
            <a:extLst>
              <a:ext uri="{FF2B5EF4-FFF2-40B4-BE49-F238E27FC236}">
                <a16:creationId xmlns:a16="http://schemas.microsoft.com/office/drawing/2014/main" id="{7F04EE16-1CDB-47F5-55D9-A9E0072ECBA9}"/>
              </a:ext>
            </a:extLst>
          </p:cNvPr>
          <p:cNvSpPr>
            <a:spLocks noGrp="1"/>
          </p:cNvSpPr>
          <p:nvPr>
            <p:ph idx="1"/>
          </p:nvPr>
        </p:nvSpPr>
        <p:spPr/>
        <p:txBody>
          <a:bodyPr/>
          <a:lstStyle/>
          <a:p>
            <a:pPr marL="0" indent="0">
              <a:buNone/>
            </a:pPr>
            <a:r>
              <a:rPr lang="en-US" dirty="0"/>
              <a:t>Paleolithic </a:t>
            </a:r>
          </a:p>
          <a:p>
            <a:pPr marL="0" indent="0">
              <a:buNone/>
            </a:pPr>
            <a:r>
              <a:rPr lang="en-US" dirty="0"/>
              <a:t>Venus of Willendorf</a:t>
            </a:r>
          </a:p>
          <a:p>
            <a:pPr marL="0" indent="0">
              <a:buNone/>
            </a:pPr>
            <a:endParaRPr lang="en-US" dirty="0"/>
          </a:p>
          <a:p>
            <a:pPr marL="0" indent="0">
              <a:buNone/>
            </a:pPr>
            <a:endParaRPr lang="en-US" dirty="0"/>
          </a:p>
        </p:txBody>
      </p:sp>
      <p:pic>
        <p:nvPicPr>
          <p:cNvPr id="5" name="Picture 4" descr="A picture containing bear, teddy, stuffed, indoor&#10;&#10;Description automatically generated">
            <a:extLst>
              <a:ext uri="{FF2B5EF4-FFF2-40B4-BE49-F238E27FC236}">
                <a16:creationId xmlns:a16="http://schemas.microsoft.com/office/drawing/2014/main" id="{142B9595-DFF8-EA38-54A3-0A1041642315}"/>
              </a:ext>
            </a:extLst>
          </p:cNvPr>
          <p:cNvPicPr>
            <a:picLocks noChangeAspect="1"/>
          </p:cNvPicPr>
          <p:nvPr/>
        </p:nvPicPr>
        <p:blipFill>
          <a:blip r:embed="rId2"/>
          <a:stretch>
            <a:fillRect/>
          </a:stretch>
        </p:blipFill>
        <p:spPr>
          <a:xfrm>
            <a:off x="7602311" y="0"/>
            <a:ext cx="3611202" cy="6858000"/>
          </a:xfrm>
          <a:prstGeom prst="rect">
            <a:avLst/>
          </a:prstGeom>
        </p:spPr>
      </p:pic>
      <p:sp>
        <p:nvSpPr>
          <p:cNvPr id="6" name="TextBox 5">
            <a:extLst>
              <a:ext uri="{FF2B5EF4-FFF2-40B4-BE49-F238E27FC236}">
                <a16:creationId xmlns:a16="http://schemas.microsoft.com/office/drawing/2014/main" id="{0005CCB7-7404-DAC5-705C-80ABA8CC4FEF}"/>
              </a:ext>
            </a:extLst>
          </p:cNvPr>
          <p:cNvSpPr txBox="1"/>
          <p:nvPr/>
        </p:nvSpPr>
        <p:spPr>
          <a:xfrm>
            <a:off x="434898" y="6371471"/>
            <a:ext cx="8260210" cy="369332"/>
          </a:xfrm>
          <a:prstGeom prst="rect">
            <a:avLst/>
          </a:prstGeom>
          <a:noFill/>
        </p:spPr>
        <p:txBody>
          <a:bodyPr wrap="none" rtlCol="0">
            <a:spAutoFit/>
          </a:bodyPr>
          <a:lstStyle/>
          <a:p>
            <a:r>
              <a:rPr lang="en-US" dirty="0"/>
              <a:t>https://</a:t>
            </a:r>
            <a:r>
              <a:rPr lang="en-US" dirty="0" err="1"/>
              <a:t>www.nhm-wien.ac.at</a:t>
            </a:r>
            <a:r>
              <a:rPr lang="en-US" dirty="0"/>
              <a:t>/</a:t>
            </a:r>
            <a:r>
              <a:rPr lang="en-US" dirty="0" err="1"/>
              <a:t>en</a:t>
            </a:r>
            <a:r>
              <a:rPr lang="en-US" dirty="0"/>
              <a:t>/exhibitions/</a:t>
            </a:r>
            <a:r>
              <a:rPr lang="en-US" dirty="0" err="1"/>
              <a:t>permanent_exhibitions</a:t>
            </a:r>
            <a:r>
              <a:rPr lang="en-US" dirty="0"/>
              <a:t>/</a:t>
            </a:r>
            <a:r>
              <a:rPr lang="en-US" dirty="0" err="1"/>
              <a:t>mezzanine_level</a:t>
            </a:r>
            <a:endParaRPr lang="en-US" dirty="0"/>
          </a:p>
        </p:txBody>
      </p:sp>
    </p:spTree>
    <p:extLst>
      <p:ext uri="{BB962C8B-B14F-4D97-AF65-F5344CB8AC3E}">
        <p14:creationId xmlns:p14="http://schemas.microsoft.com/office/powerpoint/2010/main" val="1011796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7B1D5-58E0-B401-AB7B-D22B618ADDC1}"/>
              </a:ext>
            </a:extLst>
          </p:cNvPr>
          <p:cNvSpPr>
            <a:spLocks noGrp="1"/>
          </p:cNvSpPr>
          <p:nvPr>
            <p:ph type="title"/>
          </p:nvPr>
        </p:nvSpPr>
        <p:spPr/>
        <p:txBody>
          <a:bodyPr/>
          <a:lstStyle/>
          <a:p>
            <a:r>
              <a:rPr lang="en-US" dirty="0"/>
              <a:t>4000 BC </a:t>
            </a:r>
            <a:r>
              <a:rPr lang="en-US" dirty="0" err="1"/>
              <a:t>Papyrys</a:t>
            </a:r>
            <a:r>
              <a:rPr lang="en-US" dirty="0"/>
              <a:t> </a:t>
            </a:r>
          </a:p>
        </p:txBody>
      </p:sp>
      <p:sp>
        <p:nvSpPr>
          <p:cNvPr id="3" name="Content Placeholder 2">
            <a:extLst>
              <a:ext uri="{FF2B5EF4-FFF2-40B4-BE49-F238E27FC236}">
                <a16:creationId xmlns:a16="http://schemas.microsoft.com/office/drawing/2014/main" id="{F6B93BE1-B116-87CC-22AD-0120C06A6C55}"/>
              </a:ext>
            </a:extLst>
          </p:cNvPr>
          <p:cNvSpPr>
            <a:spLocks noGrp="1"/>
          </p:cNvSpPr>
          <p:nvPr>
            <p:ph idx="1"/>
          </p:nvPr>
        </p:nvSpPr>
        <p:spPr/>
        <p:txBody>
          <a:bodyPr/>
          <a:lstStyle/>
          <a:p>
            <a:pPr marL="0" indent="0">
              <a:buNone/>
            </a:pPr>
            <a:r>
              <a:rPr lang="en-US" dirty="0"/>
              <a:t>Precursor of paper Pounded Reeds- Egypt</a:t>
            </a:r>
          </a:p>
        </p:txBody>
      </p:sp>
      <p:sp>
        <p:nvSpPr>
          <p:cNvPr id="4" name="TextBox 3">
            <a:extLst>
              <a:ext uri="{FF2B5EF4-FFF2-40B4-BE49-F238E27FC236}">
                <a16:creationId xmlns:a16="http://schemas.microsoft.com/office/drawing/2014/main" id="{AD840CD9-63A9-CFF9-F615-2A7A959BEDA5}"/>
              </a:ext>
            </a:extLst>
          </p:cNvPr>
          <p:cNvSpPr txBox="1"/>
          <p:nvPr/>
        </p:nvSpPr>
        <p:spPr>
          <a:xfrm>
            <a:off x="1059366" y="6400800"/>
            <a:ext cx="5735609" cy="369332"/>
          </a:xfrm>
          <a:prstGeom prst="rect">
            <a:avLst/>
          </a:prstGeom>
          <a:noFill/>
        </p:spPr>
        <p:txBody>
          <a:bodyPr wrap="none" rtlCol="0">
            <a:spAutoFit/>
          </a:bodyPr>
          <a:lstStyle/>
          <a:p>
            <a:r>
              <a:rPr lang="en-GB" b="0" i="0" dirty="0">
                <a:solidFill>
                  <a:srgbClr val="333333"/>
                </a:solidFill>
                <a:effectLst/>
                <a:latin typeface="MetSerif"/>
              </a:rPr>
              <a:t>Book of the Dead of the Priest of Horus, Imhotep (</a:t>
            </a:r>
            <a:r>
              <a:rPr lang="en-GB" b="0" i="0" dirty="0" err="1">
                <a:solidFill>
                  <a:srgbClr val="333333"/>
                </a:solidFill>
                <a:effectLst/>
                <a:latin typeface="MetSerif"/>
              </a:rPr>
              <a:t>Imuthes</a:t>
            </a:r>
            <a:r>
              <a:rPr lang="en-GB" b="0" i="0" dirty="0">
                <a:solidFill>
                  <a:srgbClr val="333333"/>
                </a:solidFill>
                <a:effectLst/>
                <a:latin typeface="MetSerif"/>
              </a:rPr>
              <a:t>)</a:t>
            </a:r>
            <a:endParaRPr lang="en-US" dirty="0"/>
          </a:p>
        </p:txBody>
      </p:sp>
      <p:pic>
        <p:nvPicPr>
          <p:cNvPr id="6" name="Picture 5" descr="A picture containing text, container, basket&#10;&#10;Description automatically generated">
            <a:extLst>
              <a:ext uri="{FF2B5EF4-FFF2-40B4-BE49-F238E27FC236}">
                <a16:creationId xmlns:a16="http://schemas.microsoft.com/office/drawing/2014/main" id="{49B0D739-B66E-7854-D927-8922D0AFC9A7}"/>
              </a:ext>
            </a:extLst>
          </p:cNvPr>
          <p:cNvPicPr>
            <a:picLocks noChangeAspect="1"/>
          </p:cNvPicPr>
          <p:nvPr/>
        </p:nvPicPr>
        <p:blipFill>
          <a:blip r:embed="rId2"/>
          <a:stretch>
            <a:fillRect/>
          </a:stretch>
        </p:blipFill>
        <p:spPr>
          <a:xfrm>
            <a:off x="133173" y="2419039"/>
            <a:ext cx="11954239" cy="2888941"/>
          </a:xfrm>
          <a:prstGeom prst="rect">
            <a:avLst/>
          </a:prstGeom>
        </p:spPr>
      </p:pic>
    </p:spTree>
    <p:extLst>
      <p:ext uri="{BB962C8B-B14F-4D97-AF65-F5344CB8AC3E}">
        <p14:creationId xmlns:p14="http://schemas.microsoft.com/office/powerpoint/2010/main" val="282651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A424-CB28-7CFD-575F-4FF92F529E0D}"/>
              </a:ext>
            </a:extLst>
          </p:cNvPr>
          <p:cNvSpPr>
            <a:spLocks noGrp="1"/>
          </p:cNvSpPr>
          <p:nvPr>
            <p:ph type="title"/>
          </p:nvPr>
        </p:nvSpPr>
        <p:spPr>
          <a:xfrm>
            <a:off x="236034" y="164404"/>
            <a:ext cx="10515600" cy="738846"/>
          </a:xfrm>
        </p:spPr>
        <p:txBody>
          <a:bodyPr/>
          <a:lstStyle/>
          <a:p>
            <a:r>
              <a:rPr lang="en-US" dirty="0"/>
              <a:t>450 BC Chiaroscuro</a:t>
            </a:r>
          </a:p>
        </p:txBody>
      </p:sp>
      <p:pic>
        <p:nvPicPr>
          <p:cNvPr id="5" name="Picture 4">
            <a:extLst>
              <a:ext uri="{FF2B5EF4-FFF2-40B4-BE49-F238E27FC236}">
                <a16:creationId xmlns:a16="http://schemas.microsoft.com/office/drawing/2014/main" id="{EB086557-3E13-CFBD-F8D2-34D621D6F9BB}"/>
              </a:ext>
            </a:extLst>
          </p:cNvPr>
          <p:cNvPicPr>
            <a:picLocks noChangeAspect="1"/>
          </p:cNvPicPr>
          <p:nvPr/>
        </p:nvPicPr>
        <p:blipFill>
          <a:blip r:embed="rId3"/>
          <a:stretch>
            <a:fillRect/>
          </a:stretch>
        </p:blipFill>
        <p:spPr>
          <a:xfrm>
            <a:off x="7210755" y="362122"/>
            <a:ext cx="3033842" cy="4854146"/>
          </a:xfrm>
          <a:prstGeom prst="rect">
            <a:avLst/>
          </a:prstGeom>
        </p:spPr>
      </p:pic>
      <p:sp>
        <p:nvSpPr>
          <p:cNvPr id="8" name="TextBox 7">
            <a:extLst>
              <a:ext uri="{FF2B5EF4-FFF2-40B4-BE49-F238E27FC236}">
                <a16:creationId xmlns:a16="http://schemas.microsoft.com/office/drawing/2014/main" id="{298201A7-8DB6-C403-A2B3-9C7819DEBF78}"/>
              </a:ext>
            </a:extLst>
          </p:cNvPr>
          <p:cNvSpPr txBox="1"/>
          <p:nvPr/>
        </p:nvSpPr>
        <p:spPr>
          <a:xfrm>
            <a:off x="7210755" y="5308601"/>
            <a:ext cx="3754941" cy="646331"/>
          </a:xfrm>
          <a:prstGeom prst="rect">
            <a:avLst/>
          </a:prstGeom>
          <a:noFill/>
        </p:spPr>
        <p:txBody>
          <a:bodyPr wrap="square" rtlCol="0">
            <a:spAutoFit/>
          </a:bodyPr>
          <a:lstStyle/>
          <a:p>
            <a:r>
              <a:rPr lang="en-US" dirty="0"/>
              <a:t>Leonardo da Vinci (</a:t>
            </a:r>
            <a:r>
              <a:rPr lang="en-GB" b="0" i="0" dirty="0">
                <a:solidFill>
                  <a:srgbClr val="4A4A4A"/>
                </a:solidFill>
                <a:effectLst/>
                <a:latin typeface="Roboto" panose="02000000000000000000" pitchFamily="2" charset="0"/>
              </a:rPr>
              <a:t>1483)</a:t>
            </a:r>
            <a:r>
              <a:rPr lang="en-US" dirty="0"/>
              <a:t> Panels from the S. Francesco Altarpiece, Milan</a:t>
            </a:r>
          </a:p>
        </p:txBody>
      </p:sp>
      <p:pic>
        <p:nvPicPr>
          <p:cNvPr id="10" name="Picture 9">
            <a:extLst>
              <a:ext uri="{FF2B5EF4-FFF2-40B4-BE49-F238E27FC236}">
                <a16:creationId xmlns:a16="http://schemas.microsoft.com/office/drawing/2014/main" id="{9C6324F9-566E-6E9F-3CAD-DF1E7D5468DB}"/>
              </a:ext>
            </a:extLst>
          </p:cNvPr>
          <p:cNvPicPr>
            <a:picLocks noChangeAspect="1"/>
          </p:cNvPicPr>
          <p:nvPr/>
        </p:nvPicPr>
        <p:blipFill>
          <a:blip r:embed="rId4"/>
          <a:stretch>
            <a:fillRect/>
          </a:stretch>
        </p:blipFill>
        <p:spPr>
          <a:xfrm>
            <a:off x="1036683" y="1057602"/>
            <a:ext cx="4855286" cy="4096647"/>
          </a:xfrm>
          <a:prstGeom prst="rect">
            <a:avLst/>
          </a:prstGeom>
        </p:spPr>
      </p:pic>
      <p:sp>
        <p:nvSpPr>
          <p:cNvPr id="11" name="TextBox 10">
            <a:extLst>
              <a:ext uri="{FF2B5EF4-FFF2-40B4-BE49-F238E27FC236}">
                <a16:creationId xmlns:a16="http://schemas.microsoft.com/office/drawing/2014/main" id="{EB8E159B-5A21-9B91-AF43-58A5C25B5BD6}"/>
              </a:ext>
            </a:extLst>
          </p:cNvPr>
          <p:cNvSpPr txBox="1"/>
          <p:nvPr/>
        </p:nvSpPr>
        <p:spPr>
          <a:xfrm>
            <a:off x="1036683" y="5216268"/>
            <a:ext cx="3033842" cy="1477328"/>
          </a:xfrm>
          <a:prstGeom prst="rect">
            <a:avLst/>
          </a:prstGeom>
          <a:noFill/>
        </p:spPr>
        <p:txBody>
          <a:bodyPr wrap="square" rtlCol="0">
            <a:spAutoFit/>
          </a:bodyPr>
          <a:lstStyle/>
          <a:p>
            <a:r>
              <a:rPr lang="en-GB" b="0" i="0" dirty="0">
                <a:solidFill>
                  <a:srgbClr val="212121"/>
                </a:solidFill>
                <a:effectLst/>
                <a:latin typeface="-apple-system"/>
              </a:rPr>
              <a:t>Caravaggio, Michelangelo(c. 1608-1610) </a:t>
            </a:r>
            <a:r>
              <a:rPr lang="en-GB" b="0" i="1" dirty="0">
                <a:solidFill>
                  <a:srgbClr val="212121"/>
                </a:solidFill>
                <a:effectLst/>
                <a:latin typeface="-apple-system"/>
              </a:rPr>
              <a:t>Salome receives the Head of John the Baptist </a:t>
            </a:r>
            <a:r>
              <a:rPr lang="en-GB" b="0" dirty="0">
                <a:solidFill>
                  <a:srgbClr val="212121"/>
                </a:solidFill>
                <a:effectLst/>
                <a:latin typeface="-apple-system"/>
              </a:rPr>
              <a:t>[</a:t>
            </a:r>
            <a:r>
              <a:rPr lang="en-GB" b="0" i="0" dirty="0">
                <a:solidFill>
                  <a:srgbClr val="212121"/>
                </a:solidFill>
                <a:effectLst/>
                <a:latin typeface="-apple-system"/>
              </a:rPr>
              <a:t>Oil on canvas]  Baroque c. 1608-1610</a:t>
            </a:r>
            <a:endParaRPr lang="en-US" dirty="0"/>
          </a:p>
        </p:txBody>
      </p:sp>
    </p:spTree>
    <p:extLst>
      <p:ext uri="{BB962C8B-B14F-4D97-AF65-F5344CB8AC3E}">
        <p14:creationId xmlns:p14="http://schemas.microsoft.com/office/powerpoint/2010/main" val="4291072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0E7BD-81AA-26A5-5157-363DDFFB13B7}"/>
              </a:ext>
            </a:extLst>
          </p:cNvPr>
          <p:cNvSpPr>
            <a:spLocks noGrp="1"/>
          </p:cNvSpPr>
          <p:nvPr>
            <p:ph type="title"/>
          </p:nvPr>
        </p:nvSpPr>
        <p:spPr>
          <a:xfrm>
            <a:off x="838200" y="365125"/>
            <a:ext cx="4503234" cy="1325563"/>
          </a:xfrm>
        </p:spPr>
        <p:txBody>
          <a:bodyPr/>
          <a:lstStyle/>
          <a:p>
            <a:r>
              <a:rPr lang="en-US" dirty="0"/>
              <a:t>1306 more Realistic painting </a:t>
            </a:r>
          </a:p>
        </p:txBody>
      </p:sp>
      <p:sp>
        <p:nvSpPr>
          <p:cNvPr id="3" name="Content Placeholder 2">
            <a:extLst>
              <a:ext uri="{FF2B5EF4-FFF2-40B4-BE49-F238E27FC236}">
                <a16:creationId xmlns:a16="http://schemas.microsoft.com/office/drawing/2014/main" id="{14BE2A24-6D3C-A6D8-FDA0-FC70E89A1730}"/>
              </a:ext>
            </a:extLst>
          </p:cNvPr>
          <p:cNvSpPr>
            <a:spLocks noGrp="1"/>
          </p:cNvSpPr>
          <p:nvPr>
            <p:ph idx="1"/>
          </p:nvPr>
        </p:nvSpPr>
        <p:spPr>
          <a:xfrm>
            <a:off x="636978" y="3151188"/>
            <a:ext cx="4302012" cy="2043848"/>
          </a:xfrm>
        </p:spPr>
        <p:txBody>
          <a:bodyPr>
            <a:normAutofit/>
          </a:bodyPr>
          <a:lstStyle/>
          <a:p>
            <a:pPr marL="0" indent="0">
              <a:buNone/>
            </a:pPr>
            <a:r>
              <a:rPr lang="en-US" sz="2000" dirty="0"/>
              <a:t>Giotto di </a:t>
            </a:r>
            <a:r>
              <a:rPr lang="en-US" sz="2000" dirty="0" err="1"/>
              <a:t>Bondono</a:t>
            </a:r>
            <a:endParaRPr lang="en-US" sz="2000" dirty="0"/>
          </a:p>
          <a:p>
            <a:pPr marL="0" indent="0">
              <a:buNone/>
            </a:pPr>
            <a:r>
              <a:rPr lang="en-US" sz="2000" dirty="0"/>
              <a:t>Using depth perspective and </a:t>
            </a:r>
            <a:r>
              <a:rPr lang="en-US" sz="2000" dirty="0" err="1"/>
              <a:t>tempral</a:t>
            </a:r>
            <a:r>
              <a:rPr lang="en-US" sz="2000" dirty="0"/>
              <a:t> realism to present a single moment in time.</a:t>
            </a:r>
          </a:p>
        </p:txBody>
      </p:sp>
      <p:sp>
        <p:nvSpPr>
          <p:cNvPr id="4" name="TextBox 3">
            <a:extLst>
              <a:ext uri="{FF2B5EF4-FFF2-40B4-BE49-F238E27FC236}">
                <a16:creationId xmlns:a16="http://schemas.microsoft.com/office/drawing/2014/main" id="{16269694-C371-4E41-4343-A3897042A936}"/>
              </a:ext>
            </a:extLst>
          </p:cNvPr>
          <p:cNvSpPr txBox="1"/>
          <p:nvPr/>
        </p:nvSpPr>
        <p:spPr>
          <a:xfrm>
            <a:off x="446049" y="6311900"/>
            <a:ext cx="4302012" cy="369332"/>
          </a:xfrm>
          <a:prstGeom prst="rect">
            <a:avLst/>
          </a:prstGeom>
          <a:noFill/>
        </p:spPr>
        <p:txBody>
          <a:bodyPr wrap="none" rtlCol="0">
            <a:spAutoFit/>
          </a:bodyPr>
          <a:lstStyle/>
          <a:p>
            <a:r>
              <a:rPr lang="en-GB" b="0" i="1" dirty="0">
                <a:solidFill>
                  <a:srgbClr val="333333"/>
                </a:solidFill>
                <a:effectLst/>
                <a:latin typeface="MetSerif"/>
              </a:rPr>
              <a:t>The Adoration of the Magi </a:t>
            </a:r>
            <a:r>
              <a:rPr lang="en-GB" b="0" i="0" dirty="0">
                <a:solidFill>
                  <a:srgbClr val="333333"/>
                </a:solidFill>
                <a:effectLst/>
                <a:latin typeface="MetSans"/>
              </a:rPr>
              <a:t>possibly ca. 1320</a:t>
            </a:r>
            <a:endParaRPr lang="en-US" dirty="0"/>
          </a:p>
        </p:txBody>
      </p:sp>
      <p:pic>
        <p:nvPicPr>
          <p:cNvPr id="6" name="Picture 5" descr="A picture containing text, indoor, painting, several&#10;&#10;Description automatically generated">
            <a:extLst>
              <a:ext uri="{FF2B5EF4-FFF2-40B4-BE49-F238E27FC236}">
                <a16:creationId xmlns:a16="http://schemas.microsoft.com/office/drawing/2014/main" id="{B84CB6E4-36B1-651F-1F03-26C43988F48D}"/>
              </a:ext>
            </a:extLst>
          </p:cNvPr>
          <p:cNvPicPr>
            <a:picLocks noChangeAspect="1"/>
          </p:cNvPicPr>
          <p:nvPr/>
        </p:nvPicPr>
        <p:blipFill>
          <a:blip r:embed="rId2"/>
          <a:stretch>
            <a:fillRect/>
          </a:stretch>
        </p:blipFill>
        <p:spPr>
          <a:xfrm>
            <a:off x="5519737" y="0"/>
            <a:ext cx="6672263" cy="6858000"/>
          </a:xfrm>
          <a:prstGeom prst="rect">
            <a:avLst/>
          </a:prstGeom>
        </p:spPr>
      </p:pic>
    </p:spTree>
    <p:extLst>
      <p:ext uri="{BB962C8B-B14F-4D97-AF65-F5344CB8AC3E}">
        <p14:creationId xmlns:p14="http://schemas.microsoft.com/office/powerpoint/2010/main" val="1383535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A99D-BEE8-D0CB-2C1E-4FF0FBD57B50}"/>
              </a:ext>
            </a:extLst>
          </p:cNvPr>
          <p:cNvSpPr>
            <a:spLocks noGrp="1"/>
          </p:cNvSpPr>
          <p:nvPr>
            <p:ph type="title"/>
          </p:nvPr>
        </p:nvSpPr>
        <p:spPr>
          <a:xfrm>
            <a:off x="138112" y="213305"/>
            <a:ext cx="7862888" cy="1325563"/>
          </a:xfrm>
        </p:spPr>
        <p:txBody>
          <a:bodyPr/>
          <a:lstStyle/>
          <a:p>
            <a:r>
              <a:rPr lang="en-US" dirty="0"/>
              <a:t>1440s woodcut block printing blocks</a:t>
            </a:r>
          </a:p>
        </p:txBody>
      </p:sp>
      <p:sp>
        <p:nvSpPr>
          <p:cNvPr id="3" name="Content Placeholder 2">
            <a:extLst>
              <a:ext uri="{FF2B5EF4-FFF2-40B4-BE49-F238E27FC236}">
                <a16:creationId xmlns:a16="http://schemas.microsoft.com/office/drawing/2014/main" id="{7B27B9BC-260D-906D-8024-D1CF15D002C7}"/>
              </a:ext>
            </a:extLst>
          </p:cNvPr>
          <p:cNvSpPr>
            <a:spLocks noGrp="1"/>
          </p:cNvSpPr>
          <p:nvPr>
            <p:ph idx="1"/>
          </p:nvPr>
        </p:nvSpPr>
        <p:spPr>
          <a:xfrm>
            <a:off x="189480" y="2318847"/>
            <a:ext cx="6642934" cy="3222703"/>
          </a:xfrm>
        </p:spPr>
        <p:txBody>
          <a:bodyPr>
            <a:normAutofit/>
          </a:bodyPr>
          <a:lstStyle/>
          <a:p>
            <a:pPr marL="0" indent="0">
              <a:buNone/>
            </a:pPr>
            <a:r>
              <a:rPr lang="en-US" sz="2000" dirty="0"/>
              <a:t>European printers invent woodcut block printing blocks of wood cut with text and illustrations to print entire pages for book. The invention is rendered obsolete in the 1450s when Johannes Gutenberg invents movable metal type for printing pages.</a:t>
            </a:r>
          </a:p>
          <a:p>
            <a:pPr marL="0" indent="0">
              <a:buNone/>
            </a:pPr>
            <a:r>
              <a:rPr lang="en-US" sz="2000" dirty="0"/>
              <a:t>Block book printing</a:t>
            </a:r>
          </a:p>
          <a:p>
            <a:pPr marL="0" indent="0">
              <a:buNone/>
            </a:pPr>
            <a:endParaRPr lang="en-US" dirty="0"/>
          </a:p>
          <a:p>
            <a:pPr marL="0" indent="0">
              <a:buNone/>
            </a:pPr>
            <a:endParaRPr lang="en-US" dirty="0"/>
          </a:p>
        </p:txBody>
      </p:sp>
      <p:pic>
        <p:nvPicPr>
          <p:cNvPr id="6" name="Picture 5" descr="A picture containing text, newspaper&#10;&#10;Description automatically generated">
            <a:extLst>
              <a:ext uri="{FF2B5EF4-FFF2-40B4-BE49-F238E27FC236}">
                <a16:creationId xmlns:a16="http://schemas.microsoft.com/office/drawing/2014/main" id="{56BBB7C1-99D2-5D7F-26CA-6CB5437E8920}"/>
              </a:ext>
            </a:extLst>
          </p:cNvPr>
          <p:cNvPicPr>
            <a:picLocks noChangeAspect="1"/>
          </p:cNvPicPr>
          <p:nvPr/>
        </p:nvPicPr>
        <p:blipFill>
          <a:blip r:embed="rId3"/>
          <a:stretch>
            <a:fillRect/>
          </a:stretch>
        </p:blipFill>
        <p:spPr>
          <a:xfrm>
            <a:off x="7258048" y="89907"/>
            <a:ext cx="4356355" cy="6104448"/>
          </a:xfrm>
          <a:prstGeom prst="rect">
            <a:avLst/>
          </a:prstGeom>
        </p:spPr>
      </p:pic>
      <p:sp>
        <p:nvSpPr>
          <p:cNvPr id="8" name="TextBox 7">
            <a:extLst>
              <a:ext uri="{FF2B5EF4-FFF2-40B4-BE49-F238E27FC236}">
                <a16:creationId xmlns:a16="http://schemas.microsoft.com/office/drawing/2014/main" id="{0651D0B9-3E78-C016-C144-F962575E81DE}"/>
              </a:ext>
            </a:extLst>
          </p:cNvPr>
          <p:cNvSpPr txBox="1"/>
          <p:nvPr/>
        </p:nvSpPr>
        <p:spPr>
          <a:xfrm>
            <a:off x="6832414" y="6194355"/>
            <a:ext cx="5207621" cy="646331"/>
          </a:xfrm>
          <a:prstGeom prst="rect">
            <a:avLst/>
          </a:prstGeom>
          <a:noFill/>
        </p:spPr>
        <p:txBody>
          <a:bodyPr wrap="square">
            <a:spAutoFit/>
          </a:bodyPr>
          <a:lstStyle/>
          <a:p>
            <a:pPr algn="l">
              <a:buFont typeface="Arial" panose="020B0604020202020204" pitchFamily="34" charset="0"/>
              <a:buChar char="•"/>
            </a:pPr>
            <a:r>
              <a:rPr lang="en-GB" b="0" i="0" dirty="0">
                <a:solidFill>
                  <a:srgbClr val="242424"/>
                </a:solidFill>
                <a:effectLst/>
                <a:latin typeface="Open Sans" panose="020F0502020204030204" pitchFamily="34" charset="0"/>
              </a:rPr>
              <a:t>Paupers' Bible 1470 </a:t>
            </a:r>
            <a:r>
              <a:rPr lang="en-GB" b="0" i="0" dirty="0">
                <a:solidFill>
                  <a:srgbClr val="242424"/>
                </a:solidFill>
                <a:effectLst/>
                <a:latin typeface="Open Sans" panose="020B0606030504020204" pitchFamily="34" charset="0"/>
              </a:rPr>
              <a:t>Friedrich Walther and the carpenter Hans </a:t>
            </a:r>
            <a:r>
              <a:rPr lang="en-GB" b="0" i="0" dirty="0" err="1">
                <a:solidFill>
                  <a:srgbClr val="242424"/>
                </a:solidFill>
                <a:effectLst/>
                <a:latin typeface="Open Sans" panose="020B0606030504020204" pitchFamily="34" charset="0"/>
              </a:rPr>
              <a:t>Hurning</a:t>
            </a:r>
            <a:r>
              <a:rPr lang="en-GB" b="0" i="0" dirty="0">
                <a:solidFill>
                  <a:srgbClr val="242424"/>
                </a:solidFill>
                <a:effectLst/>
                <a:latin typeface="Open Sans" panose="020F0502020204030204" pitchFamily="34" charset="0"/>
              </a:rPr>
              <a:t> .</a:t>
            </a:r>
          </a:p>
        </p:txBody>
      </p:sp>
    </p:spTree>
    <p:extLst>
      <p:ext uri="{BB962C8B-B14F-4D97-AF65-F5344CB8AC3E}">
        <p14:creationId xmlns:p14="http://schemas.microsoft.com/office/powerpoint/2010/main" val="92496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9EAD-EA7F-8225-3C35-588B5DD4E06E}"/>
              </a:ext>
            </a:extLst>
          </p:cNvPr>
          <p:cNvSpPr>
            <a:spLocks noGrp="1"/>
          </p:cNvSpPr>
          <p:nvPr>
            <p:ph type="title"/>
          </p:nvPr>
        </p:nvSpPr>
        <p:spPr>
          <a:xfrm>
            <a:off x="267629" y="84606"/>
            <a:ext cx="11086171" cy="738845"/>
          </a:xfrm>
        </p:spPr>
        <p:txBody>
          <a:bodyPr>
            <a:normAutofit/>
          </a:bodyPr>
          <a:lstStyle/>
          <a:p>
            <a:r>
              <a:rPr lang="en-US" dirty="0"/>
              <a:t>1450s Johannes Gutenberg movable metal type</a:t>
            </a:r>
          </a:p>
        </p:txBody>
      </p:sp>
      <p:sp>
        <p:nvSpPr>
          <p:cNvPr id="3" name="Content Placeholder 2">
            <a:extLst>
              <a:ext uri="{FF2B5EF4-FFF2-40B4-BE49-F238E27FC236}">
                <a16:creationId xmlns:a16="http://schemas.microsoft.com/office/drawing/2014/main" id="{D99D3FDA-C02D-26E0-219F-14CEAD048987}"/>
              </a:ext>
            </a:extLst>
          </p:cNvPr>
          <p:cNvSpPr>
            <a:spLocks noGrp="1"/>
          </p:cNvSpPr>
          <p:nvPr>
            <p:ph idx="1"/>
          </p:nvPr>
        </p:nvSpPr>
        <p:spPr>
          <a:xfrm>
            <a:off x="1255441" y="908747"/>
            <a:ext cx="9681117" cy="4466141"/>
          </a:xfrm>
        </p:spPr>
        <p:txBody>
          <a:bodyPr>
            <a:noAutofit/>
          </a:bodyPr>
          <a:lstStyle/>
          <a:p>
            <a:pPr marL="0" indent="0">
              <a:lnSpc>
                <a:spcPct val="100000"/>
              </a:lnSpc>
              <a:buNone/>
            </a:pPr>
            <a:r>
              <a:rPr lang="en-GB" sz="2000" b="0" i="0" dirty="0">
                <a:solidFill>
                  <a:srgbClr val="000000"/>
                </a:solidFill>
                <a:effectLst/>
              </a:rPr>
              <a:t>Gutenberg is generally credited with the invention of practical movable type. He made metal moulds, into which he poured hot liquid metal, to produce separate letters the same shape as those written by hand. These letters were similar, more readable, and more durable than wooden blocks. These could be re used.</a:t>
            </a:r>
          </a:p>
          <a:p>
            <a:pPr marL="0" indent="0">
              <a:lnSpc>
                <a:spcPct val="100000"/>
              </a:lnSpc>
              <a:buNone/>
            </a:pPr>
            <a:br>
              <a:rPr lang="en-GB" sz="2000" dirty="0"/>
            </a:br>
            <a:r>
              <a:rPr lang="en-GB" sz="2000" b="0" i="0" dirty="0">
                <a:solidFill>
                  <a:srgbClr val="000000"/>
                </a:solidFill>
                <a:effectLst/>
              </a:rPr>
              <a:t>Gutenberg also introduced a hand printing press to press the type against paper. Ink was rolled over the raised surfaces of the hand-set letters held within a wooden frame, and the frame was then pressed against the paper. The press enabled sharp impressions on both sides of a sheet of paper and many repetitions. After a page was printed, the type could be reused for printing other pages.</a:t>
            </a:r>
            <a:endParaRPr lang="en-US" sz="2000" dirty="0"/>
          </a:p>
        </p:txBody>
      </p:sp>
      <p:sp>
        <p:nvSpPr>
          <p:cNvPr id="6" name="TextBox 5">
            <a:extLst>
              <a:ext uri="{FF2B5EF4-FFF2-40B4-BE49-F238E27FC236}">
                <a16:creationId xmlns:a16="http://schemas.microsoft.com/office/drawing/2014/main" id="{571B65D3-98AA-DBC7-2C4F-62085F250196}"/>
              </a:ext>
            </a:extLst>
          </p:cNvPr>
          <p:cNvSpPr txBox="1"/>
          <p:nvPr/>
        </p:nvSpPr>
        <p:spPr>
          <a:xfrm>
            <a:off x="885826" y="6488668"/>
            <a:ext cx="6108916" cy="369332"/>
          </a:xfrm>
          <a:prstGeom prst="rect">
            <a:avLst/>
          </a:prstGeom>
          <a:noFill/>
        </p:spPr>
        <p:txBody>
          <a:bodyPr wrap="none" rtlCol="0">
            <a:spAutoFit/>
          </a:bodyPr>
          <a:lstStyle/>
          <a:p>
            <a:r>
              <a:rPr lang="en-US" sz="1800" dirty="0">
                <a:hlinkClick r:id="rId2"/>
              </a:rPr>
              <a:t>https://www.gutenberg.org/files/60542/60542-h/60542-h.htm</a:t>
            </a:r>
            <a:endParaRPr lang="en-US" sz="1800" dirty="0"/>
          </a:p>
        </p:txBody>
      </p:sp>
    </p:spTree>
    <p:extLst>
      <p:ext uri="{BB962C8B-B14F-4D97-AF65-F5344CB8AC3E}">
        <p14:creationId xmlns:p14="http://schemas.microsoft.com/office/powerpoint/2010/main" val="3349049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76F3A-3985-F183-D160-69027F62318C}"/>
              </a:ext>
            </a:extLst>
          </p:cNvPr>
          <p:cNvSpPr>
            <a:spLocks noGrp="1"/>
          </p:cNvSpPr>
          <p:nvPr>
            <p:ph type="title"/>
          </p:nvPr>
        </p:nvSpPr>
        <p:spPr>
          <a:xfrm>
            <a:off x="492512" y="242463"/>
            <a:ext cx="10515600" cy="616182"/>
          </a:xfrm>
        </p:spPr>
        <p:txBody>
          <a:bodyPr>
            <a:normAutofit fontScale="90000"/>
          </a:bodyPr>
          <a:lstStyle/>
          <a:p>
            <a:r>
              <a:rPr lang="en-US" dirty="0"/>
              <a:t>15</a:t>
            </a:r>
            <a:r>
              <a:rPr lang="en-US" baseline="30000" dirty="0"/>
              <a:t>th</a:t>
            </a:r>
            <a:r>
              <a:rPr lang="en-US" dirty="0"/>
              <a:t> Century Linear Perspective</a:t>
            </a:r>
          </a:p>
        </p:txBody>
      </p:sp>
      <p:sp>
        <p:nvSpPr>
          <p:cNvPr id="3" name="Content Placeholder 2">
            <a:extLst>
              <a:ext uri="{FF2B5EF4-FFF2-40B4-BE49-F238E27FC236}">
                <a16:creationId xmlns:a16="http://schemas.microsoft.com/office/drawing/2014/main" id="{9208ABAA-9963-B966-7BE5-E4FBE77D4946}"/>
              </a:ext>
            </a:extLst>
          </p:cNvPr>
          <p:cNvSpPr>
            <a:spLocks noGrp="1"/>
          </p:cNvSpPr>
          <p:nvPr>
            <p:ph idx="1"/>
          </p:nvPr>
        </p:nvSpPr>
        <p:spPr>
          <a:xfrm>
            <a:off x="1816255" y="1001677"/>
            <a:ext cx="8559490" cy="2223141"/>
          </a:xfrm>
        </p:spPr>
        <p:txBody>
          <a:bodyPr>
            <a:normAutofit/>
          </a:bodyPr>
          <a:lstStyle/>
          <a:p>
            <a:pPr marL="0" indent="0" algn="l" fontAlgn="base">
              <a:buNone/>
            </a:pPr>
            <a:r>
              <a:rPr lang="en-GB" sz="2000" b="1" dirty="0">
                <a:solidFill>
                  <a:srgbClr val="000C30"/>
                </a:solidFill>
                <a:effectLst/>
              </a:rPr>
              <a:t>Filippo Brunelleschi</a:t>
            </a:r>
            <a:r>
              <a:rPr lang="en-GB" sz="2000" b="0" dirty="0">
                <a:solidFill>
                  <a:srgbClr val="000C30"/>
                </a:solidFill>
                <a:effectLst/>
              </a:rPr>
              <a:t> </a:t>
            </a:r>
            <a:r>
              <a:rPr lang="en-GB" sz="2000" b="0" i="0" dirty="0">
                <a:solidFill>
                  <a:srgbClr val="000C30"/>
                </a:solidFill>
                <a:effectLst/>
              </a:rPr>
              <a:t> an Italian designer and a key figure in architecture, generally well known for developing a technique for linear perspective in art.</a:t>
            </a:r>
          </a:p>
          <a:p>
            <a:endParaRPr lang="en-US" dirty="0"/>
          </a:p>
        </p:txBody>
      </p:sp>
      <p:pic>
        <p:nvPicPr>
          <p:cNvPr id="6" name="Picture 5" descr="A picture containing sky, outdoor, old&#10;&#10;Description automatically generated">
            <a:extLst>
              <a:ext uri="{FF2B5EF4-FFF2-40B4-BE49-F238E27FC236}">
                <a16:creationId xmlns:a16="http://schemas.microsoft.com/office/drawing/2014/main" id="{F2DF6B55-3EF9-6129-EEC6-C0DF433BE4AA}"/>
              </a:ext>
            </a:extLst>
          </p:cNvPr>
          <p:cNvPicPr>
            <a:picLocks noChangeAspect="1"/>
          </p:cNvPicPr>
          <p:nvPr/>
        </p:nvPicPr>
        <p:blipFill>
          <a:blip r:embed="rId2"/>
          <a:stretch>
            <a:fillRect/>
          </a:stretch>
        </p:blipFill>
        <p:spPr>
          <a:xfrm>
            <a:off x="2141034" y="2151312"/>
            <a:ext cx="7393258" cy="3917467"/>
          </a:xfrm>
          <a:prstGeom prst="rect">
            <a:avLst/>
          </a:prstGeom>
        </p:spPr>
      </p:pic>
      <p:sp>
        <p:nvSpPr>
          <p:cNvPr id="8" name="TextBox 7">
            <a:extLst>
              <a:ext uri="{FF2B5EF4-FFF2-40B4-BE49-F238E27FC236}">
                <a16:creationId xmlns:a16="http://schemas.microsoft.com/office/drawing/2014/main" id="{71835B84-8C65-3EDC-BC44-E9FE53B018F2}"/>
              </a:ext>
            </a:extLst>
          </p:cNvPr>
          <p:cNvSpPr txBox="1"/>
          <p:nvPr/>
        </p:nvSpPr>
        <p:spPr>
          <a:xfrm>
            <a:off x="7355127" y="6106843"/>
            <a:ext cx="4382461" cy="369332"/>
          </a:xfrm>
          <a:prstGeom prst="rect">
            <a:avLst/>
          </a:prstGeom>
          <a:noFill/>
        </p:spPr>
        <p:txBody>
          <a:bodyPr wrap="square" rtlCol="0">
            <a:spAutoFit/>
          </a:bodyPr>
          <a:lstStyle/>
          <a:p>
            <a:r>
              <a:rPr lang="en-US" dirty="0"/>
              <a:t>ZT Tosha </a:t>
            </a:r>
            <a:r>
              <a:rPr lang="en-GB" b="0" i="0" dirty="0">
                <a:solidFill>
                  <a:srgbClr val="21242C"/>
                </a:solidFill>
                <a:effectLst/>
                <a:latin typeface="Lato" panose="020F0502020204030203" pitchFamily="34" charset="0"/>
              </a:rPr>
              <a:t>Baptistry in Florence (c. 1420)</a:t>
            </a:r>
            <a:endParaRPr lang="en-US" dirty="0"/>
          </a:p>
        </p:txBody>
      </p:sp>
    </p:spTree>
    <p:extLst>
      <p:ext uri="{BB962C8B-B14F-4D97-AF65-F5344CB8AC3E}">
        <p14:creationId xmlns:p14="http://schemas.microsoft.com/office/powerpoint/2010/main" val="1716291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25F5-9F75-6F3A-2D72-4FE8A43EBAFA}"/>
              </a:ext>
            </a:extLst>
          </p:cNvPr>
          <p:cNvSpPr>
            <a:spLocks noGrp="1"/>
          </p:cNvSpPr>
          <p:nvPr>
            <p:ph type="title"/>
          </p:nvPr>
        </p:nvSpPr>
        <p:spPr>
          <a:xfrm>
            <a:off x="291365" y="176637"/>
            <a:ext cx="10515600" cy="850900"/>
          </a:xfrm>
        </p:spPr>
        <p:txBody>
          <a:bodyPr/>
          <a:lstStyle/>
          <a:p>
            <a:r>
              <a:rPr lang="en-US" dirty="0"/>
              <a:t>Type</a:t>
            </a:r>
          </a:p>
        </p:txBody>
      </p:sp>
      <p:pic>
        <p:nvPicPr>
          <p:cNvPr id="5" name="Picture 4" descr="A picture containing text, fabric&#10;&#10;Description automatically generated">
            <a:extLst>
              <a:ext uri="{FF2B5EF4-FFF2-40B4-BE49-F238E27FC236}">
                <a16:creationId xmlns:a16="http://schemas.microsoft.com/office/drawing/2014/main" id="{BC57EB1A-7AEE-076C-E0ED-AEF421362748}"/>
              </a:ext>
            </a:extLst>
          </p:cNvPr>
          <p:cNvPicPr>
            <a:picLocks noChangeAspect="1"/>
          </p:cNvPicPr>
          <p:nvPr/>
        </p:nvPicPr>
        <p:blipFill>
          <a:blip r:embed="rId2"/>
          <a:stretch>
            <a:fillRect/>
          </a:stretch>
        </p:blipFill>
        <p:spPr>
          <a:xfrm>
            <a:off x="1628196" y="323657"/>
            <a:ext cx="5287843" cy="5276850"/>
          </a:xfrm>
          <a:prstGeom prst="rect">
            <a:avLst/>
          </a:prstGeom>
        </p:spPr>
      </p:pic>
      <p:sp>
        <p:nvSpPr>
          <p:cNvPr id="6" name="TextBox 5">
            <a:extLst>
              <a:ext uri="{FF2B5EF4-FFF2-40B4-BE49-F238E27FC236}">
                <a16:creationId xmlns:a16="http://schemas.microsoft.com/office/drawing/2014/main" id="{F6F5EEC5-EFF9-97E1-5C1C-398390975730}"/>
              </a:ext>
            </a:extLst>
          </p:cNvPr>
          <p:cNvSpPr txBox="1"/>
          <p:nvPr/>
        </p:nvSpPr>
        <p:spPr>
          <a:xfrm>
            <a:off x="7522990" y="323657"/>
            <a:ext cx="2329612"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Geoffroy Tory</a:t>
            </a:r>
          </a:p>
        </p:txBody>
      </p:sp>
      <p:sp>
        <p:nvSpPr>
          <p:cNvPr id="7" name="TextBox 6">
            <a:extLst>
              <a:ext uri="{FF2B5EF4-FFF2-40B4-BE49-F238E27FC236}">
                <a16:creationId xmlns:a16="http://schemas.microsoft.com/office/drawing/2014/main" id="{70D294F9-312A-5DFF-8310-73D88BE2E40B}"/>
              </a:ext>
            </a:extLst>
          </p:cNvPr>
          <p:cNvSpPr txBox="1"/>
          <p:nvPr/>
        </p:nvSpPr>
        <p:spPr>
          <a:xfrm>
            <a:off x="7493216" y="840009"/>
            <a:ext cx="4122522" cy="4401205"/>
          </a:xfrm>
          <a:prstGeom prst="rect">
            <a:avLst/>
          </a:prstGeom>
          <a:noFill/>
        </p:spPr>
        <p:txBody>
          <a:bodyPr wrap="square">
            <a:spAutoFit/>
          </a:bodyPr>
          <a:lstStyle/>
          <a:p>
            <a:r>
              <a:rPr lang="en-GB" sz="2000" b="0" i="0" dirty="0">
                <a:solidFill>
                  <a:srgbClr val="000000"/>
                </a:solidFill>
                <a:effectLst/>
                <a:cs typeface="Arial" panose="020B0604020202020204" pitchFamily="34" charset="0"/>
              </a:rPr>
              <a:t>Woodcutter, printer, typographer and author; he settled in Paris where he set up a printing business. He specialised in printing books in French at a time when Latin was the norm, and he introduced signs adapted to the French language like the apostrophe, the accent, and the cedilla. He exposed his typographical principles in his essay, 'Champ-fleury' (1529), which he illustrated himself. He was appointed royal printer in 1530 and librarian of the University of Paris in 1532. </a:t>
            </a:r>
            <a:endParaRPr lang="en-US" sz="2000" dirty="0">
              <a:cs typeface="Arial" panose="020B0604020202020204" pitchFamily="34" charset="0"/>
            </a:endParaRPr>
          </a:p>
        </p:txBody>
      </p:sp>
    </p:spTree>
    <p:extLst>
      <p:ext uri="{BB962C8B-B14F-4D97-AF65-F5344CB8AC3E}">
        <p14:creationId xmlns:p14="http://schemas.microsoft.com/office/powerpoint/2010/main" val="3276979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n open book with writing&#10;&#10;Description automatically generated with medium confidence">
            <a:extLst>
              <a:ext uri="{FF2B5EF4-FFF2-40B4-BE49-F238E27FC236}">
                <a16:creationId xmlns:a16="http://schemas.microsoft.com/office/drawing/2014/main" id="{EA333ED5-66BC-4114-02F4-EFC707CAC01B}"/>
              </a:ext>
            </a:extLst>
          </p:cNvPr>
          <p:cNvPicPr>
            <a:picLocks noGrp="1" noChangeAspect="1"/>
          </p:cNvPicPr>
          <p:nvPr>
            <p:ph idx="1"/>
          </p:nvPr>
        </p:nvPicPr>
        <p:blipFill>
          <a:blip r:embed="rId2"/>
          <a:stretch>
            <a:fillRect/>
          </a:stretch>
        </p:blipFill>
        <p:spPr>
          <a:xfrm>
            <a:off x="6433943" y="721964"/>
            <a:ext cx="5329823" cy="4764088"/>
          </a:xfrm>
        </p:spPr>
      </p:pic>
      <p:sp>
        <p:nvSpPr>
          <p:cNvPr id="5" name="TextBox 4">
            <a:extLst>
              <a:ext uri="{FF2B5EF4-FFF2-40B4-BE49-F238E27FC236}">
                <a16:creationId xmlns:a16="http://schemas.microsoft.com/office/drawing/2014/main" id="{CDE89BCF-0AE9-A942-23DD-CEC58F9490C6}"/>
              </a:ext>
            </a:extLst>
          </p:cNvPr>
          <p:cNvSpPr txBox="1"/>
          <p:nvPr/>
        </p:nvSpPr>
        <p:spPr>
          <a:xfrm>
            <a:off x="216361" y="8286"/>
            <a:ext cx="6099716" cy="6863417"/>
          </a:xfrm>
          <a:prstGeom prst="rect">
            <a:avLst/>
          </a:prstGeom>
          <a:noFill/>
        </p:spPr>
        <p:txBody>
          <a:bodyPr wrap="square">
            <a:spAutoFit/>
          </a:bodyPr>
          <a:lstStyle/>
          <a:p>
            <a:r>
              <a:rPr lang="en-US" sz="2000" dirty="0"/>
              <a:t>Paris, 1542</a:t>
            </a:r>
          </a:p>
          <a:p>
            <a:r>
              <a:rPr lang="en-US" sz="2000" dirty="0"/>
              <a:t>This copy of Mallard's 1542 printing of this Tory Book of Hours is the only copy in an America library. It is illustrated with eighteen large woodcuts, five small woodcut, woodcut borders and initial letters after designs by Geoffrey Tory and first used in 1529. A few of the woodcuts are highlighted with light watercolor, now dulled by cleaning. The artistic rendering of the borders and the pair of woodcuts of the "Annunciation," are defined by an exceptional clarity of line, the precise use of shading, and by a skill at translation that transforms a well-known image into a tiny masterpiece. Tory created at least three other pairs of images of the Angel Gabriel and the Virgin Mary for his various editions of the Book of Hours. But in this rendering the compositional structure, the physical representation of the figures, and the beauty of the two portraits, present refinements that are only hinted at in his other designs. Here, Tory combines characteristics of Renaissance painting learned during his tours of Italy at the beginning of the century with the French manuscript tradition of animated borders decorating missals and prayer books.</a:t>
            </a:r>
          </a:p>
        </p:txBody>
      </p:sp>
    </p:spTree>
    <p:extLst>
      <p:ext uri="{BB962C8B-B14F-4D97-AF65-F5344CB8AC3E}">
        <p14:creationId xmlns:p14="http://schemas.microsoft.com/office/powerpoint/2010/main" val="1885775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55DE1EC-9668-1147-B01F-1EDF24E25E36}"/>
              </a:ext>
            </a:extLst>
          </p:cNvPr>
          <p:cNvSpPr>
            <a:spLocks noGrp="1"/>
          </p:cNvSpPr>
          <p:nvPr>
            <p:ph type="title"/>
          </p:nvPr>
        </p:nvSpPr>
        <p:spPr/>
        <p:txBody>
          <a:bodyPr/>
          <a:lstStyle/>
          <a:p>
            <a:r>
              <a:rPr lang="en-US" altLang="en-US" dirty="0"/>
              <a:t>1770s</a:t>
            </a:r>
          </a:p>
        </p:txBody>
      </p:sp>
      <p:sp>
        <p:nvSpPr>
          <p:cNvPr id="3" name="Content Placeholder 2">
            <a:extLst>
              <a:ext uri="{FF2B5EF4-FFF2-40B4-BE49-F238E27FC236}">
                <a16:creationId xmlns:a16="http://schemas.microsoft.com/office/drawing/2014/main" id="{96390BB9-3883-E346-8309-184E806D114F}"/>
              </a:ext>
            </a:extLst>
          </p:cNvPr>
          <p:cNvSpPr>
            <a:spLocks noGrp="1"/>
          </p:cNvSpPr>
          <p:nvPr>
            <p:ph idx="1"/>
          </p:nvPr>
        </p:nvSpPr>
        <p:spPr/>
        <p:txBody>
          <a:bodyPr>
            <a:normAutofit/>
          </a:bodyPr>
          <a:lstStyle/>
          <a:p>
            <a:pPr>
              <a:lnSpc>
                <a:spcPct val="90000"/>
              </a:lnSpc>
            </a:pPr>
            <a:r>
              <a:rPr lang="en-US" altLang="en-US" sz="2700" dirty="0"/>
              <a:t>The neo-classical movement, Wedgwood needed to respond quickly - in January 1771 he wrote to his Ornamental Ware partner, Thomas Bentley - </a:t>
            </a:r>
            <a:r>
              <a:rPr lang="en-US" altLang="en-US" sz="2700" b="1" dirty="0"/>
              <a:t>'I am </a:t>
            </a:r>
            <a:r>
              <a:rPr lang="en-US" altLang="en-US" sz="2700" b="1" dirty="0" err="1"/>
              <a:t>makeing</a:t>
            </a:r>
            <a:r>
              <a:rPr lang="en-US" altLang="en-US" sz="2700" b="1" dirty="0"/>
              <a:t> new </a:t>
            </a:r>
            <a:r>
              <a:rPr lang="en-US" altLang="en-US" sz="2700" b="1" dirty="0" err="1"/>
              <a:t>experim.ts</a:t>
            </a:r>
            <a:r>
              <a:rPr lang="en-US" altLang="en-US" sz="2700" b="1" dirty="0"/>
              <a:t> with several </a:t>
            </a:r>
            <a:r>
              <a:rPr lang="en-US" altLang="en-US" sz="2700" b="1" dirty="0" err="1"/>
              <a:t>difft</a:t>
            </a:r>
            <a:r>
              <a:rPr lang="en-US" altLang="en-US" sz="2700" b="1" dirty="0"/>
              <a:t>. objects in view......To make a white body, </a:t>
            </a:r>
            <a:r>
              <a:rPr lang="en-US" altLang="en-US" sz="2700" b="1" dirty="0" err="1"/>
              <a:t>succeptible</a:t>
            </a:r>
            <a:r>
              <a:rPr lang="en-US" altLang="en-US" sz="2700" b="1" dirty="0"/>
              <a:t> of being </a:t>
            </a:r>
            <a:r>
              <a:rPr lang="en-US" altLang="en-US" sz="2700" b="1" dirty="0" err="1"/>
              <a:t>colour'd</a:t>
            </a:r>
            <a:r>
              <a:rPr lang="en-US" altLang="en-US" sz="2700" b="1" dirty="0"/>
              <a:t> &amp; which shall polish itself in burning </a:t>
            </a:r>
            <a:r>
              <a:rPr lang="en-US" altLang="en-US" sz="2700" b="1" dirty="0" err="1"/>
              <a:t>Bisket</a:t>
            </a:r>
            <a:r>
              <a:rPr lang="en-US" altLang="en-US" sz="2700" b="1" dirty="0"/>
              <a:t>.’</a:t>
            </a:r>
          </a:p>
          <a:p>
            <a:pPr>
              <a:lnSpc>
                <a:spcPct val="90000"/>
              </a:lnSpc>
            </a:pPr>
            <a:r>
              <a:rPr lang="en-US" altLang="en-US" sz="2700" dirty="0"/>
              <a:t>A recipe was not quickly found, and some three and a half years later Josiah, in his own words was a man in </a:t>
            </a:r>
            <a:r>
              <a:rPr lang="en-US" altLang="en-US" sz="2700" b="1" dirty="0"/>
              <a:t>- '...the midst of a course of experiments', adding at the end of his letter - 'Farewell - I am almost crazy.'</a:t>
            </a:r>
            <a:endParaRPr lang="en-US" altLang="en-US" sz="2700" dirty="0"/>
          </a:p>
        </p:txBody>
      </p:sp>
    </p:spTree>
    <p:extLst>
      <p:ext uri="{BB962C8B-B14F-4D97-AF65-F5344CB8AC3E}">
        <p14:creationId xmlns:p14="http://schemas.microsoft.com/office/powerpoint/2010/main" val="3613251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B8B2-590A-D849-899F-5C8C1B77B3CA}"/>
              </a:ext>
            </a:extLst>
          </p:cNvPr>
          <p:cNvSpPr>
            <a:spLocks noGrp="1"/>
          </p:cNvSpPr>
          <p:nvPr>
            <p:ph type="title"/>
          </p:nvPr>
        </p:nvSpPr>
        <p:spPr>
          <a:xfrm>
            <a:off x="197005" y="175555"/>
            <a:ext cx="7624879" cy="716543"/>
          </a:xfrm>
        </p:spPr>
        <p:txBody>
          <a:bodyPr>
            <a:normAutofit/>
          </a:bodyPr>
          <a:lstStyle/>
          <a:p>
            <a:r>
              <a:rPr lang="en-US" altLang="en-US" sz="4000" dirty="0"/>
              <a:t>Wedgwood experiments with </a:t>
            </a:r>
            <a:r>
              <a:rPr lang="en-US" altLang="en-US" sz="4000" dirty="0" err="1"/>
              <a:t>colour</a:t>
            </a:r>
            <a:endParaRPr lang="en-US" altLang="en-US" sz="4000" dirty="0"/>
          </a:p>
        </p:txBody>
      </p:sp>
      <p:pic>
        <p:nvPicPr>
          <p:cNvPr id="35843" name="Content Placeholder 3" descr="jasper_palette.jpeg">
            <a:extLst>
              <a:ext uri="{FF2B5EF4-FFF2-40B4-BE49-F238E27FC236}">
                <a16:creationId xmlns:a16="http://schemas.microsoft.com/office/drawing/2014/main" id="{A09909D8-54A5-B44E-9A10-D20BE5BF8D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0" r="668"/>
          <a:stretch/>
        </p:blipFill>
        <p:spPr>
          <a:xfrm>
            <a:off x="197005" y="892098"/>
            <a:ext cx="5898995" cy="5740070"/>
          </a:xfrm>
        </p:spPr>
      </p:pic>
      <p:pic>
        <p:nvPicPr>
          <p:cNvPr id="3" name="Picture 4" descr="3584-004-D742904D.jpg">
            <a:extLst>
              <a:ext uri="{FF2B5EF4-FFF2-40B4-BE49-F238E27FC236}">
                <a16:creationId xmlns:a16="http://schemas.microsoft.com/office/drawing/2014/main" id="{30C86EF8-5EFA-3104-75CA-29B3310E3A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5029" y="814041"/>
            <a:ext cx="2152490" cy="3165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Content Placeholder 3" descr="antique-wedgwood-vase.jpg">
            <a:extLst>
              <a:ext uri="{FF2B5EF4-FFF2-40B4-BE49-F238E27FC236}">
                <a16:creationId xmlns:a16="http://schemas.microsoft.com/office/drawing/2014/main" id="{89DAC7D9-C0FF-AB4A-1299-51C4BCC9FBD8}"/>
              </a:ext>
            </a:extLst>
          </p:cNvPr>
          <p:cNvPicPr>
            <a:picLocks noChangeAspect="1"/>
          </p:cNvPicPr>
          <p:nvPr/>
        </p:nvPicPr>
        <p:blipFill rotWithShape="1">
          <a:blip r:embed="rId4">
            <a:extLst>
              <a:ext uri="{28A0092B-C50C-407E-A947-70E740481C1C}">
                <a14:useLocalDpi xmlns:a14="http://schemas.microsoft.com/office/drawing/2010/main" val="0"/>
              </a:ext>
            </a:extLst>
          </a:blip>
          <a:srcRect l="5055" r="6191"/>
          <a:stretch/>
        </p:blipFill>
        <p:spPr>
          <a:xfrm>
            <a:off x="8922257" y="2486025"/>
            <a:ext cx="3215724" cy="4371975"/>
          </a:xfrm>
          <a:prstGeom prst="rect">
            <a:avLst/>
          </a:prstGeom>
        </p:spPr>
      </p:pic>
      <p:sp>
        <p:nvSpPr>
          <p:cNvPr id="5" name="TextBox 4">
            <a:extLst>
              <a:ext uri="{FF2B5EF4-FFF2-40B4-BE49-F238E27FC236}">
                <a16:creationId xmlns:a16="http://schemas.microsoft.com/office/drawing/2014/main" id="{D16E7136-72A5-5DA1-349F-72EE8533C52E}"/>
              </a:ext>
            </a:extLst>
          </p:cNvPr>
          <p:cNvSpPr txBox="1"/>
          <p:nvPr/>
        </p:nvSpPr>
        <p:spPr>
          <a:xfrm>
            <a:off x="8626547" y="291933"/>
            <a:ext cx="3215723" cy="1569660"/>
          </a:xfrm>
          <a:prstGeom prst="rect">
            <a:avLst/>
          </a:prstGeom>
          <a:noFill/>
        </p:spPr>
        <p:txBody>
          <a:bodyPr wrap="square" rtlCol="0">
            <a:spAutoFit/>
          </a:bodyPr>
          <a:lstStyle/>
          <a:p>
            <a:r>
              <a:rPr lang="en-US" altLang="en-US" sz="2400" dirty="0"/>
              <a:t>Right Joshua Wedgwood Jasperware vase copy of a Roman glass  Portland vase (left)</a:t>
            </a:r>
            <a:endParaRPr lang="en-US" sz="2400" dirty="0"/>
          </a:p>
        </p:txBody>
      </p:sp>
      <p:sp>
        <p:nvSpPr>
          <p:cNvPr id="7" name="TextBox 5">
            <a:extLst>
              <a:ext uri="{FF2B5EF4-FFF2-40B4-BE49-F238E27FC236}">
                <a16:creationId xmlns:a16="http://schemas.microsoft.com/office/drawing/2014/main" id="{AA48CF5C-FE29-BB55-A89E-7CC6002BD65B}"/>
              </a:ext>
            </a:extLst>
          </p:cNvPr>
          <p:cNvSpPr txBox="1">
            <a:spLocks noChangeArrowheads="1"/>
          </p:cNvSpPr>
          <p:nvPr/>
        </p:nvSpPr>
        <p:spPr bwMode="auto">
          <a:xfrm>
            <a:off x="6096000" y="4010298"/>
            <a:ext cx="282625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37931725" indent="-37474525">
              <a:defRPr>
                <a:solidFill>
                  <a:schemeClr val="tx1"/>
                </a:solidFill>
                <a:latin typeface="Calibri" panose="020F0502020204030204" pitchFamily="34" charset="0"/>
                <a:ea typeface="ＭＳ Ｐゴシック" panose="020B0600070205080204" pitchFamily="34" charset="-128"/>
              </a:defRPr>
            </a:lvl2pPr>
            <a:lvl3pPr>
              <a:defRPr>
                <a:solidFill>
                  <a:schemeClr val="tx1"/>
                </a:solidFill>
                <a:latin typeface="Calibri" panose="020F0502020204030204" pitchFamily="34" charset="0"/>
                <a:ea typeface="ＭＳ Ｐゴシック" panose="020B0600070205080204" pitchFamily="34" charset="-128"/>
              </a:defRPr>
            </a:lvl3pPr>
            <a:lvl4pPr>
              <a:defRPr>
                <a:solidFill>
                  <a:schemeClr val="tx1"/>
                </a:solidFill>
                <a:latin typeface="Calibri" panose="020F0502020204030204" pitchFamily="34" charset="0"/>
                <a:ea typeface="ＭＳ Ｐゴシック" panose="020B0600070205080204" pitchFamily="34" charset="-128"/>
              </a:defRPr>
            </a:lvl4pPr>
            <a:lvl5pPr>
              <a:defRPr>
                <a:solidFill>
                  <a:schemeClr val="tx1"/>
                </a:solidFill>
                <a:latin typeface="Calibri" panose="020F0502020204030204" pitchFamily="34" charset="0"/>
                <a:ea typeface="ＭＳ Ｐゴシック" panose="020B0600070205080204" pitchFamily="34" charset="-128"/>
              </a:defRPr>
            </a:lvl5pPr>
            <a:lvl6pPr marL="457200" fontAlgn="base">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914400" fontAlgn="base">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1371600" fontAlgn="base">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1828800" fontAlgn="base">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r>
              <a:rPr lang="en-US" altLang="en-US" sz="2000" dirty="0"/>
              <a:t>Jasper - perhaps the name which is most synonymous with Wedgwood. The triumphant outcome of several thousand experiments undertaken by Wedgwood between 1770 and 1774.</a:t>
            </a:r>
          </a:p>
        </p:txBody>
      </p:sp>
    </p:spTree>
    <p:extLst>
      <p:ext uri="{BB962C8B-B14F-4D97-AF65-F5344CB8AC3E}">
        <p14:creationId xmlns:p14="http://schemas.microsoft.com/office/powerpoint/2010/main" val="2560716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C1DC4-0243-3510-D470-668F6984630E}"/>
              </a:ext>
            </a:extLst>
          </p:cNvPr>
          <p:cNvSpPr>
            <a:spLocks noGrp="1"/>
          </p:cNvSpPr>
          <p:nvPr>
            <p:ph type="title"/>
          </p:nvPr>
        </p:nvSpPr>
        <p:spPr>
          <a:xfrm>
            <a:off x="209550" y="179387"/>
            <a:ext cx="10515600" cy="720725"/>
          </a:xfrm>
        </p:spPr>
        <p:txBody>
          <a:bodyPr/>
          <a:lstStyle/>
          <a:p>
            <a:r>
              <a:rPr lang="en-GB" dirty="0">
                <a:solidFill>
                  <a:srgbClr val="000000"/>
                </a:solidFill>
                <a:latin typeface="Arial" panose="020B0604020202020204" pitchFamily="34" charset="0"/>
                <a:cs typeface="Arial" panose="020B0604020202020204" pitchFamily="34" charset="0"/>
              </a:rPr>
              <a:t>1730’s Sequential painting and printing</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584C0A-1B1B-594E-9FF5-B92C67DC80FD}"/>
              </a:ext>
            </a:extLst>
          </p:cNvPr>
          <p:cNvSpPr>
            <a:spLocks noGrp="1"/>
          </p:cNvSpPr>
          <p:nvPr>
            <p:ph idx="1"/>
          </p:nvPr>
        </p:nvSpPr>
        <p:spPr>
          <a:xfrm>
            <a:off x="209551" y="1253331"/>
            <a:ext cx="4210050" cy="4351338"/>
          </a:xfrm>
        </p:spPr>
        <p:txBody>
          <a:bodyPr>
            <a:normAutofit/>
          </a:bodyPr>
          <a:lstStyle/>
          <a:p>
            <a:pPr marL="0" indent="0">
              <a:lnSpc>
                <a:spcPct val="100000"/>
              </a:lnSpc>
              <a:buNone/>
            </a:pPr>
            <a:r>
              <a:rPr lang="en-GB" sz="2000" b="0" i="0" dirty="0">
                <a:solidFill>
                  <a:srgbClr val="000000"/>
                </a:solidFill>
                <a:effectLst/>
                <a:cs typeface="Arial" panose="020B0604020202020204" pitchFamily="34" charset="0"/>
              </a:rPr>
              <a:t>English artist </a:t>
            </a:r>
            <a:r>
              <a:rPr lang="en-GB" sz="2000" b="1" i="0" dirty="0">
                <a:solidFill>
                  <a:srgbClr val="000000"/>
                </a:solidFill>
                <a:effectLst/>
                <a:cs typeface="Arial" panose="020B0604020202020204" pitchFamily="34" charset="0"/>
              </a:rPr>
              <a:t>William Hogarth</a:t>
            </a:r>
            <a:r>
              <a:rPr lang="en-GB" sz="2000" b="0" i="0" dirty="0">
                <a:solidFill>
                  <a:srgbClr val="000000"/>
                </a:solidFill>
                <a:effectLst/>
                <a:cs typeface="Arial" panose="020B0604020202020204" pitchFamily="34" charset="0"/>
              </a:rPr>
              <a:t> invents the precursor to </a:t>
            </a:r>
            <a:r>
              <a:rPr lang="en-GB" sz="2000" b="1" i="0" dirty="0">
                <a:solidFill>
                  <a:srgbClr val="000000"/>
                </a:solidFill>
                <a:effectLst/>
                <a:cs typeface="Arial" panose="020B0604020202020204" pitchFamily="34" charset="0"/>
              </a:rPr>
              <a:t>comic strips</a:t>
            </a:r>
            <a:r>
              <a:rPr lang="en-GB" sz="2000" b="0" i="0" dirty="0">
                <a:solidFill>
                  <a:srgbClr val="000000"/>
                </a:solidFill>
                <a:effectLst/>
                <a:cs typeface="Arial" panose="020B0604020202020204" pitchFamily="34" charset="0"/>
              </a:rPr>
              <a:t> by painting sequences of </a:t>
            </a:r>
            <a:r>
              <a:rPr lang="en-GB" sz="2000" b="0" i="0" dirty="0" err="1">
                <a:solidFill>
                  <a:srgbClr val="000000"/>
                </a:solidFill>
                <a:effectLst/>
                <a:cs typeface="Arial" panose="020B0604020202020204" pitchFamily="34" charset="0"/>
              </a:rPr>
              <a:t>ancedotal</a:t>
            </a:r>
            <a:r>
              <a:rPr lang="en-GB" sz="2000" b="0" i="0" dirty="0">
                <a:solidFill>
                  <a:srgbClr val="000000"/>
                </a:solidFill>
                <a:effectLst/>
                <a:cs typeface="Arial" panose="020B0604020202020204" pitchFamily="34" charset="0"/>
              </a:rPr>
              <a:t> pictures that poked fun at the foibles of the day. He also invents </a:t>
            </a:r>
            <a:r>
              <a:rPr lang="en-GB" sz="2000" b="1" i="0" dirty="0" err="1">
                <a:solidFill>
                  <a:srgbClr val="000000"/>
                </a:solidFill>
                <a:effectLst/>
                <a:cs typeface="Arial" panose="020B0604020202020204" pitchFamily="34" charset="0"/>
              </a:rPr>
              <a:t>politcal</a:t>
            </a:r>
            <a:r>
              <a:rPr lang="en-GB" sz="2000" b="1" i="0" dirty="0">
                <a:solidFill>
                  <a:srgbClr val="000000"/>
                </a:solidFill>
                <a:effectLst/>
                <a:cs typeface="Arial" panose="020B0604020202020204" pitchFamily="34" charset="0"/>
              </a:rPr>
              <a:t> cartoons</a:t>
            </a:r>
            <a:r>
              <a:rPr lang="en-GB" sz="2000" b="0" i="0" dirty="0">
                <a:solidFill>
                  <a:srgbClr val="000000"/>
                </a:solidFill>
                <a:effectLst/>
                <a:cs typeface="Arial" panose="020B0604020202020204" pitchFamily="34" charset="0"/>
              </a:rPr>
              <a:t> where he satirizes the aristocracy and corrupt politicians.</a:t>
            </a:r>
            <a:endParaRPr lang="en-US" sz="2000" dirty="0">
              <a:cs typeface="Arial" panose="020B0604020202020204" pitchFamily="34" charset="0"/>
            </a:endParaRPr>
          </a:p>
        </p:txBody>
      </p:sp>
      <p:pic>
        <p:nvPicPr>
          <p:cNvPr id="5" name="Picture 4" descr="A group of people in a room&#10;&#10;Description automatically generated with medium confidence">
            <a:extLst>
              <a:ext uri="{FF2B5EF4-FFF2-40B4-BE49-F238E27FC236}">
                <a16:creationId xmlns:a16="http://schemas.microsoft.com/office/drawing/2014/main" id="{F11D87D6-100D-9771-7117-78CEFE3132AA}"/>
              </a:ext>
            </a:extLst>
          </p:cNvPr>
          <p:cNvPicPr>
            <a:picLocks noChangeAspect="1"/>
          </p:cNvPicPr>
          <p:nvPr/>
        </p:nvPicPr>
        <p:blipFill>
          <a:blip r:embed="rId2"/>
          <a:stretch>
            <a:fillRect/>
          </a:stretch>
        </p:blipFill>
        <p:spPr>
          <a:xfrm>
            <a:off x="4419600" y="900112"/>
            <a:ext cx="7772400" cy="4140569"/>
          </a:xfrm>
          <a:prstGeom prst="rect">
            <a:avLst/>
          </a:prstGeom>
        </p:spPr>
      </p:pic>
      <p:sp>
        <p:nvSpPr>
          <p:cNvPr id="6" name="TextBox 5">
            <a:extLst>
              <a:ext uri="{FF2B5EF4-FFF2-40B4-BE49-F238E27FC236}">
                <a16:creationId xmlns:a16="http://schemas.microsoft.com/office/drawing/2014/main" id="{0B233EE4-9054-27F8-DB79-BA485D372B80}"/>
              </a:ext>
            </a:extLst>
          </p:cNvPr>
          <p:cNvSpPr txBox="1"/>
          <p:nvPr/>
        </p:nvSpPr>
        <p:spPr>
          <a:xfrm>
            <a:off x="4419600" y="5138009"/>
            <a:ext cx="2677336" cy="369332"/>
          </a:xfrm>
          <a:prstGeom prst="rect">
            <a:avLst/>
          </a:prstGeom>
          <a:noFill/>
        </p:spPr>
        <p:txBody>
          <a:bodyPr wrap="none" rtlCol="0">
            <a:spAutoFit/>
          </a:bodyPr>
          <a:lstStyle/>
          <a:p>
            <a:r>
              <a:rPr lang="en-GB" b="0" i="1" dirty="0">
                <a:solidFill>
                  <a:srgbClr val="003366"/>
                </a:solidFill>
                <a:effectLst/>
                <a:latin typeface="NewsCycleRegular"/>
              </a:rPr>
              <a:t>A Harlot's Progress</a:t>
            </a:r>
            <a:r>
              <a:rPr lang="en-GB" dirty="0">
                <a:solidFill>
                  <a:srgbClr val="003366"/>
                </a:solidFill>
                <a:latin typeface="NewsCycleRegular"/>
              </a:rPr>
              <a:t> </a:t>
            </a:r>
            <a:r>
              <a:rPr lang="en-GB" b="0" i="0" dirty="0">
                <a:solidFill>
                  <a:srgbClr val="003366"/>
                </a:solidFill>
                <a:effectLst/>
                <a:latin typeface="NewsCycleRegular"/>
              </a:rPr>
              <a:t>(1731).</a:t>
            </a:r>
            <a:endParaRPr lang="en-US" dirty="0"/>
          </a:p>
        </p:txBody>
      </p:sp>
    </p:spTree>
    <p:extLst>
      <p:ext uri="{BB962C8B-B14F-4D97-AF65-F5344CB8AC3E}">
        <p14:creationId xmlns:p14="http://schemas.microsoft.com/office/powerpoint/2010/main" val="1341972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0AB37-8AED-FBAC-D7D7-84F05AE133D6}"/>
              </a:ext>
            </a:extLst>
          </p:cNvPr>
          <p:cNvSpPr>
            <a:spLocks noGrp="1"/>
          </p:cNvSpPr>
          <p:nvPr>
            <p:ph type="title"/>
          </p:nvPr>
        </p:nvSpPr>
        <p:spPr/>
        <p:txBody>
          <a:bodyPr/>
          <a:lstStyle/>
          <a:p>
            <a:endParaRPr lang="en-US"/>
          </a:p>
        </p:txBody>
      </p:sp>
      <p:pic>
        <p:nvPicPr>
          <p:cNvPr id="5" name="Content Placeholder 4" descr="A collage of a group of people in a room&#10;&#10;Description automatically generated with low confidence">
            <a:extLst>
              <a:ext uri="{FF2B5EF4-FFF2-40B4-BE49-F238E27FC236}">
                <a16:creationId xmlns:a16="http://schemas.microsoft.com/office/drawing/2014/main" id="{FE26FB72-0F4C-5905-9D44-77FFEC8CFD09}"/>
              </a:ext>
            </a:extLst>
          </p:cNvPr>
          <p:cNvPicPr>
            <a:picLocks noGrp="1" noChangeAspect="1"/>
          </p:cNvPicPr>
          <p:nvPr>
            <p:ph idx="1"/>
          </p:nvPr>
        </p:nvPicPr>
        <p:blipFill>
          <a:blip r:embed="rId2"/>
          <a:stretch>
            <a:fillRect/>
          </a:stretch>
        </p:blipFill>
        <p:spPr>
          <a:xfrm>
            <a:off x="303838" y="142874"/>
            <a:ext cx="11611937" cy="5898865"/>
          </a:xfrm>
        </p:spPr>
      </p:pic>
      <p:sp>
        <p:nvSpPr>
          <p:cNvPr id="6" name="TextBox 5">
            <a:extLst>
              <a:ext uri="{FF2B5EF4-FFF2-40B4-BE49-F238E27FC236}">
                <a16:creationId xmlns:a16="http://schemas.microsoft.com/office/drawing/2014/main" id="{573789A9-EC4A-37D3-1CFA-6CC5F2B87597}"/>
              </a:ext>
            </a:extLst>
          </p:cNvPr>
          <p:cNvSpPr txBox="1"/>
          <p:nvPr/>
        </p:nvSpPr>
        <p:spPr>
          <a:xfrm>
            <a:off x="449594" y="6185685"/>
            <a:ext cx="3655681" cy="369332"/>
          </a:xfrm>
          <a:prstGeom prst="rect">
            <a:avLst/>
          </a:prstGeom>
          <a:noFill/>
        </p:spPr>
        <p:txBody>
          <a:bodyPr wrap="none" rtlCol="0">
            <a:spAutoFit/>
          </a:bodyPr>
          <a:lstStyle/>
          <a:p>
            <a:r>
              <a:rPr lang="en-GB" b="0" dirty="0">
                <a:solidFill>
                  <a:srgbClr val="003366"/>
                </a:solidFill>
                <a:effectLst/>
                <a:latin typeface="NewsCycleRegular"/>
              </a:rPr>
              <a:t>Hogarth </a:t>
            </a:r>
            <a:r>
              <a:rPr lang="en-GB" dirty="0">
                <a:solidFill>
                  <a:srgbClr val="003366"/>
                </a:solidFill>
                <a:latin typeface="NewsCycleRegular"/>
              </a:rPr>
              <a:t>(1745).</a:t>
            </a:r>
            <a:r>
              <a:rPr lang="en-GB" b="0" i="1" dirty="0">
                <a:solidFill>
                  <a:srgbClr val="003366"/>
                </a:solidFill>
                <a:effectLst/>
                <a:latin typeface="NewsCycleRegular"/>
              </a:rPr>
              <a:t> Marriage </a:t>
            </a:r>
            <a:r>
              <a:rPr lang="en-GB" b="0" i="1" dirty="0" err="1">
                <a:solidFill>
                  <a:srgbClr val="003366"/>
                </a:solidFill>
                <a:effectLst/>
                <a:latin typeface="NewsCycleRegular"/>
              </a:rPr>
              <a:t>à</a:t>
            </a:r>
            <a:r>
              <a:rPr lang="en-GB" b="0" i="1" dirty="0">
                <a:solidFill>
                  <a:srgbClr val="003366"/>
                </a:solidFill>
                <a:effectLst/>
                <a:latin typeface="NewsCycleRegular"/>
              </a:rPr>
              <a:t>-la Mode </a:t>
            </a:r>
            <a:endParaRPr lang="en-US" dirty="0"/>
          </a:p>
        </p:txBody>
      </p:sp>
    </p:spTree>
    <p:extLst>
      <p:ext uri="{BB962C8B-B14F-4D97-AF65-F5344CB8AC3E}">
        <p14:creationId xmlns:p14="http://schemas.microsoft.com/office/powerpoint/2010/main" val="1362094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EC0CE-4F16-2D57-6D7F-12E289B012BC}"/>
              </a:ext>
            </a:extLst>
          </p:cNvPr>
          <p:cNvSpPr>
            <a:spLocks noGrp="1"/>
          </p:cNvSpPr>
          <p:nvPr>
            <p:ph type="title"/>
          </p:nvPr>
        </p:nvSpPr>
        <p:spPr/>
        <p:txBody>
          <a:bodyPr/>
          <a:lstStyle/>
          <a:p>
            <a:r>
              <a:rPr lang="en-US" dirty="0"/>
              <a:t>1798 lithography</a:t>
            </a:r>
          </a:p>
        </p:txBody>
      </p:sp>
      <p:sp>
        <p:nvSpPr>
          <p:cNvPr id="3" name="Content Placeholder 2">
            <a:extLst>
              <a:ext uri="{FF2B5EF4-FFF2-40B4-BE49-F238E27FC236}">
                <a16:creationId xmlns:a16="http://schemas.microsoft.com/office/drawing/2014/main" id="{338E69DE-A96A-23F2-2DB8-46C72CDCDE8F}"/>
              </a:ext>
            </a:extLst>
          </p:cNvPr>
          <p:cNvSpPr>
            <a:spLocks noGrp="1"/>
          </p:cNvSpPr>
          <p:nvPr>
            <p:ph idx="1"/>
          </p:nvPr>
        </p:nvSpPr>
        <p:spPr>
          <a:xfrm>
            <a:off x="838200" y="1758156"/>
            <a:ext cx="3248025" cy="1955200"/>
          </a:xfrm>
        </p:spPr>
        <p:txBody>
          <a:bodyPr>
            <a:normAutofit/>
          </a:bodyPr>
          <a:lstStyle/>
          <a:p>
            <a:pPr marL="0" indent="0">
              <a:buNone/>
            </a:pPr>
            <a:r>
              <a:rPr lang="en-US" sz="2000" dirty="0"/>
              <a:t>The German printer Aloys </a:t>
            </a:r>
            <a:r>
              <a:rPr lang="en-US" sz="2000" dirty="0" err="1"/>
              <a:t>Senefelder</a:t>
            </a:r>
            <a:r>
              <a:rPr lang="en-US" sz="2000" dirty="0"/>
              <a:t> invents lithography, a process for printing images based on the incompatibility of oil and water.</a:t>
            </a:r>
          </a:p>
        </p:txBody>
      </p:sp>
      <p:sp>
        <p:nvSpPr>
          <p:cNvPr id="5" name="TextBox 4">
            <a:extLst>
              <a:ext uri="{FF2B5EF4-FFF2-40B4-BE49-F238E27FC236}">
                <a16:creationId xmlns:a16="http://schemas.microsoft.com/office/drawing/2014/main" id="{7D2C311D-D72B-F84F-CA3B-059FE225DA85}"/>
              </a:ext>
            </a:extLst>
          </p:cNvPr>
          <p:cNvSpPr txBox="1"/>
          <p:nvPr/>
        </p:nvSpPr>
        <p:spPr>
          <a:xfrm>
            <a:off x="556465" y="4897785"/>
            <a:ext cx="6100762" cy="1477328"/>
          </a:xfrm>
          <a:prstGeom prst="rect">
            <a:avLst/>
          </a:prstGeom>
          <a:noFill/>
        </p:spPr>
        <p:txBody>
          <a:bodyPr wrap="square">
            <a:spAutoFit/>
          </a:bodyPr>
          <a:lstStyle/>
          <a:p>
            <a:r>
              <a:rPr lang="en-GB" b="0" i="0" dirty="0">
                <a:solidFill>
                  <a:srgbClr val="000000"/>
                </a:solidFill>
                <a:effectLst/>
                <a:latin typeface="Helvetica Neue" panose="02000503000000020004" pitchFamily="2" charset="0"/>
              </a:rPr>
              <a:t>Aloys </a:t>
            </a:r>
            <a:r>
              <a:rPr lang="en-GB" b="0" i="0" dirty="0" err="1">
                <a:solidFill>
                  <a:srgbClr val="000000"/>
                </a:solidFill>
                <a:effectLst/>
                <a:latin typeface="Helvetica Neue" panose="02000503000000020004" pitchFamily="2" charset="0"/>
              </a:rPr>
              <a:t>Senefelder</a:t>
            </a:r>
            <a:r>
              <a:rPr lang="en-GB" b="0" i="0" dirty="0">
                <a:solidFill>
                  <a:srgbClr val="000000"/>
                </a:solidFill>
                <a:effectLst/>
                <a:latin typeface="Helvetica Neue" panose="02000503000000020004" pitchFamily="2" charset="0"/>
              </a:rPr>
              <a:t> 1826-1830 (circa) Portrait of Louis Alexandre Berthier, Marshal of France, half-length, looking to the right, wearing high-collared jacket with epaulettes, sash, and insignia of the Legion of Honour</a:t>
            </a:r>
            <a:br>
              <a:rPr lang="en-GB" dirty="0"/>
            </a:br>
            <a:r>
              <a:rPr lang="en-GB" dirty="0"/>
              <a:t>[</a:t>
            </a:r>
            <a:r>
              <a:rPr lang="en-GB" b="0" i="0" dirty="0">
                <a:solidFill>
                  <a:srgbClr val="000000"/>
                </a:solidFill>
                <a:effectLst/>
                <a:latin typeface="Helvetica Neue" panose="02000503000000020004" pitchFamily="2" charset="0"/>
              </a:rPr>
              <a:t>Lithograph] </a:t>
            </a:r>
            <a:endParaRPr lang="en-US" dirty="0"/>
          </a:p>
        </p:txBody>
      </p:sp>
      <p:pic>
        <p:nvPicPr>
          <p:cNvPr id="7" name="Picture 6" descr="A picture containing text&#10;&#10;Description automatically generated">
            <a:extLst>
              <a:ext uri="{FF2B5EF4-FFF2-40B4-BE49-F238E27FC236}">
                <a16:creationId xmlns:a16="http://schemas.microsoft.com/office/drawing/2014/main" id="{C2748723-FC0E-EC32-D67A-27033EEC39BD}"/>
              </a:ext>
            </a:extLst>
          </p:cNvPr>
          <p:cNvPicPr>
            <a:picLocks noChangeAspect="1"/>
          </p:cNvPicPr>
          <p:nvPr/>
        </p:nvPicPr>
        <p:blipFill>
          <a:blip r:embed="rId2"/>
          <a:stretch>
            <a:fillRect/>
          </a:stretch>
        </p:blipFill>
        <p:spPr>
          <a:xfrm>
            <a:off x="5301184" y="48103"/>
            <a:ext cx="8983527" cy="6761794"/>
          </a:xfrm>
          <a:prstGeom prst="rect">
            <a:avLst/>
          </a:prstGeom>
        </p:spPr>
      </p:pic>
    </p:spTree>
    <p:extLst>
      <p:ext uri="{BB962C8B-B14F-4D97-AF65-F5344CB8AC3E}">
        <p14:creationId xmlns:p14="http://schemas.microsoft.com/office/powerpoint/2010/main" val="507133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ED3E5-713E-EA86-5D9F-0921A20D6047}"/>
              </a:ext>
            </a:extLst>
          </p:cNvPr>
          <p:cNvSpPr>
            <a:spLocks noGrp="1"/>
          </p:cNvSpPr>
          <p:nvPr>
            <p:ph type="title"/>
          </p:nvPr>
        </p:nvSpPr>
        <p:spPr>
          <a:xfrm>
            <a:off x="298938" y="176768"/>
            <a:ext cx="10515600" cy="1325563"/>
          </a:xfrm>
        </p:spPr>
        <p:txBody>
          <a:bodyPr/>
          <a:lstStyle/>
          <a:p>
            <a:r>
              <a:rPr lang="en-US" dirty="0"/>
              <a:t>1800 Un Trompe-l’oeil (Trick of the eyes)</a:t>
            </a:r>
          </a:p>
        </p:txBody>
      </p:sp>
      <p:sp>
        <p:nvSpPr>
          <p:cNvPr id="3" name="Content Placeholder 2">
            <a:extLst>
              <a:ext uri="{FF2B5EF4-FFF2-40B4-BE49-F238E27FC236}">
                <a16:creationId xmlns:a16="http://schemas.microsoft.com/office/drawing/2014/main" id="{CF7A1BD8-653A-A6A9-A6EB-2F31427087FD}"/>
              </a:ext>
            </a:extLst>
          </p:cNvPr>
          <p:cNvSpPr>
            <a:spLocks noGrp="1"/>
          </p:cNvSpPr>
          <p:nvPr>
            <p:ph idx="1"/>
          </p:nvPr>
        </p:nvSpPr>
        <p:spPr>
          <a:xfrm>
            <a:off x="298938" y="1465629"/>
            <a:ext cx="4249616" cy="4665540"/>
          </a:xfrm>
        </p:spPr>
        <p:txBody>
          <a:bodyPr>
            <a:normAutofit/>
          </a:bodyPr>
          <a:lstStyle/>
          <a:p>
            <a:pPr marL="0" indent="0">
              <a:buNone/>
            </a:pPr>
            <a:r>
              <a:rPr lang="en-US" sz="2000" dirty="0"/>
              <a:t>Louis-Léopold </a:t>
            </a:r>
            <a:r>
              <a:rPr lang="en-US" sz="2000" dirty="0" err="1"/>
              <a:t>Boilly</a:t>
            </a:r>
            <a:r>
              <a:rPr lang="en-US" sz="2000" dirty="0"/>
              <a:t> (1761–1845)</a:t>
            </a:r>
            <a:r>
              <a:rPr lang="en-US" sz="2000" i="1" dirty="0"/>
              <a:t> Trompe l'oeil Tabletop.</a:t>
            </a:r>
            <a:endParaRPr lang="en-US" sz="2000" dirty="0"/>
          </a:p>
          <a:p>
            <a:pPr marL="0" indent="0">
              <a:buNone/>
            </a:pPr>
            <a:r>
              <a:rPr lang="en-US" sz="2000" dirty="0"/>
              <a:t>National Trust, Wimpole Hall</a:t>
            </a:r>
          </a:p>
          <a:p>
            <a:pPr marL="0" indent="0">
              <a:buNone/>
            </a:pPr>
            <a:endParaRPr lang="en-US" sz="2000" dirty="0"/>
          </a:p>
          <a:p>
            <a:pPr marL="0" indent="0">
              <a:buNone/>
            </a:pPr>
            <a:r>
              <a:rPr lang="en-GB" sz="2000" b="0" i="0" dirty="0">
                <a:solidFill>
                  <a:srgbClr val="222222"/>
                </a:solidFill>
                <a:effectLst/>
              </a:rPr>
              <a:t>‘Although trick paintings of this kind were not invented by </a:t>
            </a:r>
            <a:r>
              <a:rPr lang="en-GB" sz="2000" b="0" i="0" dirty="0" err="1">
                <a:solidFill>
                  <a:srgbClr val="222222"/>
                </a:solidFill>
                <a:effectLst/>
              </a:rPr>
              <a:t>Boilly</a:t>
            </a:r>
            <a:r>
              <a:rPr lang="en-GB" sz="2000" b="0" i="0" dirty="0">
                <a:solidFill>
                  <a:srgbClr val="222222"/>
                </a:solidFill>
                <a:effectLst/>
              </a:rPr>
              <a:t>, he seems to have been the first to use the term </a:t>
            </a:r>
            <a:r>
              <a:rPr lang="en-GB" sz="2000" b="0" i="1" dirty="0">
                <a:solidFill>
                  <a:srgbClr val="222222"/>
                </a:solidFill>
                <a:effectLst/>
              </a:rPr>
              <a:t>trompe-l'oeil</a:t>
            </a:r>
            <a:r>
              <a:rPr lang="en-GB" sz="2000" b="0" i="0" dirty="0">
                <a:solidFill>
                  <a:srgbClr val="222222"/>
                </a:solidFill>
                <a:effectLst/>
              </a:rPr>
              <a:t> when he exhibited such a picture at the 1800.’</a:t>
            </a:r>
            <a:r>
              <a:rPr lang="en-US" sz="2000" b="0" i="0" dirty="0">
                <a:solidFill>
                  <a:srgbClr val="222222"/>
                </a:solidFill>
                <a:effectLst/>
              </a:rPr>
              <a:t> </a:t>
            </a:r>
            <a:endParaRPr lang="en-US" sz="2000" dirty="0"/>
          </a:p>
        </p:txBody>
      </p:sp>
      <p:pic>
        <p:nvPicPr>
          <p:cNvPr id="1026" name="Picture 2" descr="Trompe l'oeil Tabletop">
            <a:extLst>
              <a:ext uri="{FF2B5EF4-FFF2-40B4-BE49-F238E27FC236}">
                <a16:creationId xmlns:a16="http://schemas.microsoft.com/office/drawing/2014/main" id="{4BC95307-0E90-5FA0-F0A8-ECEE3BB206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3367" y="1378249"/>
            <a:ext cx="7224509" cy="4870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943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8CE74-2099-7950-CCBD-F57B0CEAE573}"/>
              </a:ext>
            </a:extLst>
          </p:cNvPr>
          <p:cNvSpPr>
            <a:spLocks noGrp="1"/>
          </p:cNvSpPr>
          <p:nvPr>
            <p:ph type="title"/>
          </p:nvPr>
        </p:nvSpPr>
        <p:spPr>
          <a:xfrm>
            <a:off x="246186" y="174869"/>
            <a:ext cx="6502400" cy="941388"/>
          </a:xfrm>
        </p:spPr>
        <p:txBody>
          <a:bodyPr/>
          <a:lstStyle/>
          <a:p>
            <a:r>
              <a:rPr lang="en-US" dirty="0"/>
              <a:t>1816 start of photography</a:t>
            </a:r>
          </a:p>
        </p:txBody>
      </p:sp>
      <p:sp>
        <p:nvSpPr>
          <p:cNvPr id="3" name="Content Placeholder 2">
            <a:extLst>
              <a:ext uri="{FF2B5EF4-FFF2-40B4-BE49-F238E27FC236}">
                <a16:creationId xmlns:a16="http://schemas.microsoft.com/office/drawing/2014/main" id="{E6FFC918-C3DA-2864-6F58-0D48FC3FD104}"/>
              </a:ext>
            </a:extLst>
          </p:cNvPr>
          <p:cNvSpPr>
            <a:spLocks noGrp="1"/>
          </p:cNvSpPr>
          <p:nvPr>
            <p:ph idx="1"/>
          </p:nvPr>
        </p:nvSpPr>
        <p:spPr>
          <a:xfrm>
            <a:off x="246186" y="1116257"/>
            <a:ext cx="4947137" cy="2697460"/>
          </a:xfrm>
        </p:spPr>
        <p:txBody>
          <a:bodyPr>
            <a:normAutofit/>
          </a:bodyPr>
          <a:lstStyle/>
          <a:p>
            <a:pPr marL="0" indent="0">
              <a:buNone/>
            </a:pPr>
            <a:r>
              <a:rPr lang="en-GB" sz="2000" b="0" i="0" dirty="0">
                <a:solidFill>
                  <a:srgbClr val="0A0A0A"/>
                </a:solidFill>
                <a:effectLst/>
                <a:latin typeface="Calibri" panose="020F0502020204030204" pitchFamily="34" charset="0"/>
                <a:cs typeface="Calibri" panose="020F0502020204030204" pitchFamily="34" charset="0"/>
              </a:rPr>
              <a:t>At his family estate in the nearby village of Saint-Loup-de-Varennes, he produced legible but fleeting camera pictures—or </a:t>
            </a:r>
            <a:r>
              <a:rPr lang="en-GB" sz="2000" b="0" i="1" dirty="0">
                <a:solidFill>
                  <a:srgbClr val="0A0A0A"/>
                </a:solidFill>
                <a:effectLst/>
                <a:latin typeface="Calibri" panose="020F0502020204030204" pitchFamily="34" charset="0"/>
                <a:cs typeface="Calibri" panose="020F0502020204030204" pitchFamily="34" charset="0"/>
              </a:rPr>
              <a:t>points de </a:t>
            </a:r>
            <a:r>
              <a:rPr lang="en-GB" sz="2000" b="0" i="1" dirty="0" err="1">
                <a:solidFill>
                  <a:srgbClr val="0A0A0A"/>
                </a:solidFill>
                <a:effectLst/>
                <a:latin typeface="Calibri" panose="020F0502020204030204" pitchFamily="34" charset="0"/>
                <a:cs typeface="Calibri" panose="020F0502020204030204" pitchFamily="34" charset="0"/>
              </a:rPr>
              <a:t>vue</a:t>
            </a:r>
            <a:r>
              <a:rPr lang="en-GB" sz="2000" b="0" i="0" dirty="0">
                <a:solidFill>
                  <a:srgbClr val="0A0A0A"/>
                </a:solidFill>
                <a:effectLst/>
                <a:latin typeface="Calibri" panose="020F0502020204030204" pitchFamily="34" charset="0"/>
                <a:cs typeface="Calibri" panose="020F0502020204030204" pitchFamily="34" charset="0"/>
              </a:rPr>
              <a:t>, as he called them—in 1816. Over the next decade he tried an array of chemicals, materials, and techniques to advance the process he ultimately called </a:t>
            </a:r>
            <a:r>
              <a:rPr lang="en-GB" sz="2000" b="0" i="1" dirty="0" err="1">
                <a:solidFill>
                  <a:srgbClr val="0A0A0A"/>
                </a:solidFill>
                <a:effectLst/>
                <a:latin typeface="Calibri" panose="020F0502020204030204" pitchFamily="34" charset="0"/>
                <a:cs typeface="Calibri" panose="020F0502020204030204" pitchFamily="34" charset="0"/>
              </a:rPr>
              <a:t>héliographie</a:t>
            </a:r>
            <a:r>
              <a:rPr lang="en-GB" sz="2000" b="0" i="0" dirty="0">
                <a:solidFill>
                  <a:srgbClr val="0A0A0A"/>
                </a:solidFill>
                <a:effectLst/>
                <a:latin typeface="Calibri" panose="020F0502020204030204" pitchFamily="34" charset="0"/>
                <a:cs typeface="Calibri" panose="020F0502020204030204" pitchFamily="34" charset="0"/>
              </a:rPr>
              <a:t>, or 'sun writing.'</a:t>
            </a:r>
            <a:endParaRPr lang="en-US" sz="2000" dirty="0">
              <a:latin typeface="Calibri" panose="020F0502020204030204" pitchFamily="34" charset="0"/>
              <a:cs typeface="Calibri" panose="020F0502020204030204" pitchFamily="34" charset="0"/>
            </a:endParaRPr>
          </a:p>
        </p:txBody>
      </p:sp>
      <p:pic>
        <p:nvPicPr>
          <p:cNvPr id="5" name="Picture 4" descr="A picture containing text, case&#10;&#10;Description automatically generated">
            <a:extLst>
              <a:ext uri="{FF2B5EF4-FFF2-40B4-BE49-F238E27FC236}">
                <a16:creationId xmlns:a16="http://schemas.microsoft.com/office/drawing/2014/main" id="{267D8202-679D-3C7D-4C9E-A66E919945F6}"/>
              </a:ext>
            </a:extLst>
          </p:cNvPr>
          <p:cNvPicPr>
            <a:picLocks noChangeAspect="1"/>
          </p:cNvPicPr>
          <p:nvPr/>
        </p:nvPicPr>
        <p:blipFill>
          <a:blip r:embed="rId2"/>
          <a:stretch>
            <a:fillRect/>
          </a:stretch>
        </p:blipFill>
        <p:spPr>
          <a:xfrm>
            <a:off x="5443414" y="938457"/>
            <a:ext cx="6502400" cy="5359400"/>
          </a:xfrm>
          <a:prstGeom prst="rect">
            <a:avLst/>
          </a:prstGeom>
        </p:spPr>
      </p:pic>
      <p:sp>
        <p:nvSpPr>
          <p:cNvPr id="7" name="TextBox 6">
            <a:extLst>
              <a:ext uri="{FF2B5EF4-FFF2-40B4-BE49-F238E27FC236}">
                <a16:creationId xmlns:a16="http://schemas.microsoft.com/office/drawing/2014/main" id="{D9733C54-B0BE-3AB6-E12D-47A7C2A6A8F2}"/>
              </a:ext>
            </a:extLst>
          </p:cNvPr>
          <p:cNvSpPr txBox="1"/>
          <p:nvPr/>
        </p:nvSpPr>
        <p:spPr>
          <a:xfrm>
            <a:off x="85298" y="5562962"/>
            <a:ext cx="5519004" cy="923330"/>
          </a:xfrm>
          <a:prstGeom prst="rect">
            <a:avLst/>
          </a:prstGeom>
          <a:noFill/>
        </p:spPr>
        <p:txBody>
          <a:bodyPr wrap="square">
            <a:spAutoFit/>
          </a:bodyPr>
          <a:lstStyle/>
          <a:p>
            <a:pPr marL="0" indent="0">
              <a:buNone/>
            </a:pPr>
            <a:r>
              <a:rPr lang="en-GB" sz="1800" b="0" i="0" dirty="0">
                <a:solidFill>
                  <a:srgbClr val="0A0A0A"/>
                </a:solidFill>
                <a:effectLst/>
              </a:rPr>
              <a:t>Joseph </a:t>
            </a:r>
            <a:r>
              <a:rPr lang="en-GB" sz="1800" b="0" i="0" dirty="0" err="1">
                <a:solidFill>
                  <a:srgbClr val="0A0A0A"/>
                </a:solidFill>
                <a:effectLst/>
              </a:rPr>
              <a:t>Nicéphore</a:t>
            </a:r>
            <a:r>
              <a:rPr lang="en-GB" sz="1800" b="0" i="0" dirty="0">
                <a:solidFill>
                  <a:srgbClr val="0A0A0A"/>
                </a:solidFill>
                <a:effectLst/>
              </a:rPr>
              <a:t> </a:t>
            </a:r>
            <a:r>
              <a:rPr lang="en-GB" sz="1800" b="0" i="0" dirty="0" err="1">
                <a:solidFill>
                  <a:srgbClr val="0A0A0A"/>
                </a:solidFill>
                <a:effectLst/>
              </a:rPr>
              <a:t>Niépce</a:t>
            </a:r>
            <a:r>
              <a:rPr lang="en-GB" sz="1800" b="0" i="0" dirty="0">
                <a:solidFill>
                  <a:srgbClr val="0A0A0A"/>
                </a:solidFill>
                <a:effectLst/>
              </a:rPr>
              <a:t> (French, 1765–1833), </a:t>
            </a:r>
            <a:r>
              <a:rPr lang="en-GB" sz="1800" b="0" i="1" dirty="0">
                <a:solidFill>
                  <a:srgbClr val="0A0A0A"/>
                </a:solidFill>
                <a:effectLst/>
              </a:rPr>
              <a:t>Untitled 'point de </a:t>
            </a:r>
            <a:r>
              <a:rPr lang="en-GB" sz="1800" b="0" i="1" dirty="0" err="1">
                <a:solidFill>
                  <a:srgbClr val="0A0A0A"/>
                </a:solidFill>
                <a:effectLst/>
              </a:rPr>
              <a:t>vue</a:t>
            </a:r>
            <a:r>
              <a:rPr lang="en-GB" sz="1800" b="0" i="1" dirty="0">
                <a:solidFill>
                  <a:srgbClr val="0A0A0A"/>
                </a:solidFill>
                <a:effectLst/>
              </a:rPr>
              <a:t>,</a:t>
            </a:r>
            <a:r>
              <a:rPr lang="en-GB" sz="1800" b="0" i="0" dirty="0">
                <a:solidFill>
                  <a:srgbClr val="0A0A0A"/>
                </a:solidFill>
                <a:effectLst/>
              </a:rPr>
              <a:t>' 1827. Heliograph on pewter, 16.7 x 20.3 x .15 cm. </a:t>
            </a:r>
            <a:r>
              <a:rPr lang="en-GB" sz="1800" b="0" i="0" dirty="0" err="1">
                <a:solidFill>
                  <a:srgbClr val="0A0A0A"/>
                </a:solidFill>
                <a:effectLst/>
              </a:rPr>
              <a:t>Gernsheim</a:t>
            </a:r>
            <a:r>
              <a:rPr lang="en-GB" sz="1800" b="0" i="0" dirty="0">
                <a:solidFill>
                  <a:srgbClr val="0A0A0A"/>
                </a:solidFill>
                <a:effectLst/>
              </a:rPr>
              <a:t> Collection, </a:t>
            </a:r>
          </a:p>
        </p:txBody>
      </p:sp>
    </p:spTree>
    <p:extLst>
      <p:ext uri="{BB962C8B-B14F-4D97-AF65-F5344CB8AC3E}">
        <p14:creationId xmlns:p14="http://schemas.microsoft.com/office/powerpoint/2010/main" val="1526579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BB1BD-5258-9CDA-5A86-3757C82796B7}"/>
              </a:ext>
            </a:extLst>
          </p:cNvPr>
          <p:cNvSpPr>
            <a:spLocks noGrp="1"/>
          </p:cNvSpPr>
          <p:nvPr>
            <p:ph type="title"/>
          </p:nvPr>
        </p:nvSpPr>
        <p:spPr>
          <a:xfrm>
            <a:off x="280988" y="365125"/>
            <a:ext cx="10515600" cy="949325"/>
          </a:xfrm>
        </p:spPr>
        <p:txBody>
          <a:bodyPr/>
          <a:lstStyle/>
          <a:p>
            <a:r>
              <a:rPr lang="en-US" dirty="0"/>
              <a:t>1843 photographically illustrated book</a:t>
            </a:r>
          </a:p>
        </p:txBody>
      </p:sp>
      <p:sp>
        <p:nvSpPr>
          <p:cNvPr id="3" name="Content Placeholder 2">
            <a:extLst>
              <a:ext uri="{FF2B5EF4-FFF2-40B4-BE49-F238E27FC236}">
                <a16:creationId xmlns:a16="http://schemas.microsoft.com/office/drawing/2014/main" id="{0EA0C901-34DF-467B-EFAD-1CFD3FFD914B}"/>
              </a:ext>
            </a:extLst>
          </p:cNvPr>
          <p:cNvSpPr>
            <a:spLocks noGrp="1"/>
          </p:cNvSpPr>
          <p:nvPr>
            <p:ph idx="1"/>
          </p:nvPr>
        </p:nvSpPr>
        <p:spPr>
          <a:xfrm>
            <a:off x="180975" y="1482725"/>
            <a:ext cx="6705600" cy="4351338"/>
          </a:xfrm>
        </p:spPr>
        <p:txBody>
          <a:bodyPr>
            <a:normAutofit fontScale="92500"/>
          </a:bodyPr>
          <a:lstStyle/>
          <a:p>
            <a:pPr marL="0" indent="0">
              <a:buNone/>
            </a:pPr>
            <a:r>
              <a:rPr lang="en-US" sz="2400" dirty="0"/>
              <a:t>Anna Atkins British algae: Cyanotype impressions</a:t>
            </a:r>
          </a:p>
          <a:p>
            <a:pPr marL="0" indent="0">
              <a:buNone/>
            </a:pPr>
            <a:endParaRPr lang="en-US" sz="2400" dirty="0"/>
          </a:p>
          <a:p>
            <a:pPr marL="0" indent="0">
              <a:buNone/>
            </a:pPr>
            <a:r>
              <a:rPr lang="en-US" sz="2400" dirty="0"/>
              <a:t>In 1853, the first printed book with photographs and text is published. The book, Cyanotypes of British and Foreign Flowering Plants and Ferns, was written by Anna Atkins.</a:t>
            </a:r>
          </a:p>
          <a:p>
            <a:pPr marL="0" indent="0" algn="l">
              <a:buNone/>
            </a:pPr>
            <a:r>
              <a:rPr lang="en-GB" sz="2400" b="0" i="0" dirty="0">
                <a:solidFill>
                  <a:srgbClr val="333333"/>
                </a:solidFill>
                <a:effectLst/>
              </a:rPr>
              <a:t>‘English botanical artist, collector and photographer Anna Atkins was the first person to illustrate a book with photographic images.</a:t>
            </a:r>
          </a:p>
          <a:p>
            <a:pPr marL="0" indent="0" algn="l">
              <a:buNone/>
            </a:pPr>
            <a:r>
              <a:rPr lang="en-GB" sz="2400" b="0" i="0" dirty="0">
                <a:solidFill>
                  <a:srgbClr val="333333"/>
                </a:solidFill>
                <a:effectLst/>
              </a:rPr>
              <a:t>Her nineteenth-century cyanotypes used light exposure and a simple chemical process to create impressively detailed blueprints of botanical specimens.’ </a:t>
            </a:r>
          </a:p>
          <a:p>
            <a:pPr marL="0" indent="0">
              <a:buNone/>
            </a:pPr>
            <a:endParaRPr lang="en-US" dirty="0"/>
          </a:p>
        </p:txBody>
      </p:sp>
      <p:pic>
        <p:nvPicPr>
          <p:cNvPr id="7" name="Picture 6" descr="A picture containing text, ceramic ware, porcelain&#10;&#10;Description automatically generated">
            <a:extLst>
              <a:ext uri="{FF2B5EF4-FFF2-40B4-BE49-F238E27FC236}">
                <a16:creationId xmlns:a16="http://schemas.microsoft.com/office/drawing/2014/main" id="{56C5CB0E-EAF5-7A3D-DFB8-8C66BAC969B1}"/>
              </a:ext>
            </a:extLst>
          </p:cNvPr>
          <p:cNvPicPr>
            <a:picLocks noChangeAspect="1"/>
          </p:cNvPicPr>
          <p:nvPr/>
        </p:nvPicPr>
        <p:blipFill>
          <a:blip r:embed="rId3"/>
          <a:stretch>
            <a:fillRect/>
          </a:stretch>
        </p:blipFill>
        <p:spPr>
          <a:xfrm>
            <a:off x="7235825" y="1909311"/>
            <a:ext cx="4775200" cy="3175000"/>
          </a:xfrm>
          <a:prstGeom prst="rect">
            <a:avLst/>
          </a:prstGeom>
        </p:spPr>
      </p:pic>
    </p:spTree>
    <p:extLst>
      <p:ext uri="{BB962C8B-B14F-4D97-AF65-F5344CB8AC3E}">
        <p14:creationId xmlns:p14="http://schemas.microsoft.com/office/powerpoint/2010/main" val="853334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18504-B921-743B-C23F-B45BE98D3383}"/>
              </a:ext>
            </a:extLst>
          </p:cNvPr>
          <p:cNvSpPr>
            <a:spLocks noGrp="1"/>
          </p:cNvSpPr>
          <p:nvPr>
            <p:ph type="title"/>
          </p:nvPr>
        </p:nvSpPr>
        <p:spPr>
          <a:xfrm>
            <a:off x="189571" y="-41520"/>
            <a:ext cx="12192000" cy="1325563"/>
          </a:xfrm>
        </p:spPr>
        <p:txBody>
          <a:bodyPr>
            <a:normAutofit/>
          </a:bodyPr>
          <a:lstStyle/>
          <a:p>
            <a:r>
              <a:rPr lang="en-US" sz="4000" dirty="0"/>
              <a:t>1872 Serial photomontage precursor of motion pictures</a:t>
            </a:r>
          </a:p>
        </p:txBody>
      </p:sp>
      <p:sp>
        <p:nvSpPr>
          <p:cNvPr id="5" name="TextBox 4">
            <a:extLst>
              <a:ext uri="{FF2B5EF4-FFF2-40B4-BE49-F238E27FC236}">
                <a16:creationId xmlns:a16="http://schemas.microsoft.com/office/drawing/2014/main" id="{D5AB36A7-BD0F-43B0-0375-FD0334619CE8}"/>
              </a:ext>
            </a:extLst>
          </p:cNvPr>
          <p:cNvSpPr txBox="1"/>
          <p:nvPr/>
        </p:nvSpPr>
        <p:spPr>
          <a:xfrm>
            <a:off x="2381250" y="5771685"/>
            <a:ext cx="10251282" cy="923330"/>
          </a:xfrm>
          <a:prstGeom prst="rect">
            <a:avLst/>
          </a:prstGeom>
          <a:noFill/>
        </p:spPr>
        <p:txBody>
          <a:bodyPr wrap="square">
            <a:spAutoFit/>
          </a:bodyPr>
          <a:lstStyle/>
          <a:p>
            <a:r>
              <a:rPr lang="en-GB" b="0" i="0" dirty="0">
                <a:solidFill>
                  <a:srgbClr val="313131"/>
                </a:solidFill>
                <a:effectLst/>
                <a:latin typeface="Tate regular"/>
              </a:rPr>
              <a:t>Eadweard </a:t>
            </a:r>
            <a:r>
              <a:rPr lang="en-GB" dirty="0">
                <a:solidFill>
                  <a:srgbClr val="313131"/>
                </a:solidFill>
                <a:latin typeface="Tate regular"/>
              </a:rPr>
              <a:t>Muybridge1887 </a:t>
            </a:r>
            <a:r>
              <a:rPr lang="en-GB" b="0" i="1" dirty="0">
                <a:solidFill>
                  <a:srgbClr val="313131"/>
                </a:solidFill>
                <a:effectLst/>
                <a:latin typeface="Tate regular"/>
              </a:rPr>
              <a:t>Head-spring, a flying pigeon interfering. Plate 365 </a:t>
            </a:r>
            <a:r>
              <a:rPr lang="en-GB" b="0" i="0" dirty="0">
                <a:solidFill>
                  <a:srgbClr val="313131"/>
                </a:solidFill>
                <a:effectLst/>
                <a:latin typeface="Tate regular"/>
              </a:rPr>
              <a:t> [albumen print]</a:t>
            </a:r>
          </a:p>
          <a:p>
            <a:r>
              <a:rPr lang="en-US" dirty="0">
                <a:hlinkClick r:id="rId2"/>
              </a:rPr>
              <a:t>https://www.tate.org.uk/art/art-terms/a/albumen-print</a:t>
            </a:r>
            <a:endParaRPr lang="en-GB" dirty="0">
              <a:solidFill>
                <a:srgbClr val="313131"/>
              </a:solidFill>
              <a:latin typeface="Tate regular"/>
            </a:endParaRPr>
          </a:p>
          <a:p>
            <a:endParaRPr lang="en-US" dirty="0"/>
          </a:p>
        </p:txBody>
      </p:sp>
      <p:pic>
        <p:nvPicPr>
          <p:cNvPr id="9" name="Picture 8" descr="A picture containing calendar&#10;&#10;Description automatically generated">
            <a:extLst>
              <a:ext uri="{FF2B5EF4-FFF2-40B4-BE49-F238E27FC236}">
                <a16:creationId xmlns:a16="http://schemas.microsoft.com/office/drawing/2014/main" id="{653DC34E-4652-EEBB-F49A-13C77785440E}"/>
              </a:ext>
            </a:extLst>
          </p:cNvPr>
          <p:cNvPicPr>
            <a:picLocks noChangeAspect="1"/>
          </p:cNvPicPr>
          <p:nvPr/>
        </p:nvPicPr>
        <p:blipFill>
          <a:blip r:embed="rId3"/>
          <a:stretch>
            <a:fillRect/>
          </a:stretch>
        </p:blipFill>
        <p:spPr>
          <a:xfrm>
            <a:off x="2381250" y="1027906"/>
            <a:ext cx="8067443" cy="4688771"/>
          </a:xfrm>
          <a:prstGeom prst="rect">
            <a:avLst/>
          </a:prstGeom>
        </p:spPr>
      </p:pic>
    </p:spTree>
    <p:extLst>
      <p:ext uri="{BB962C8B-B14F-4D97-AF65-F5344CB8AC3E}">
        <p14:creationId xmlns:p14="http://schemas.microsoft.com/office/powerpoint/2010/main" val="337729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5E9E7-EFEE-1AB2-3E90-31876094DC31}"/>
              </a:ext>
            </a:extLst>
          </p:cNvPr>
          <p:cNvSpPr>
            <a:spLocks noGrp="1"/>
          </p:cNvSpPr>
          <p:nvPr>
            <p:ph type="title"/>
          </p:nvPr>
        </p:nvSpPr>
        <p:spPr/>
        <p:txBody>
          <a:bodyPr/>
          <a:lstStyle/>
          <a:p>
            <a:r>
              <a:rPr lang="en-US" dirty="0"/>
              <a:t>1895 Serial comic strip</a:t>
            </a:r>
          </a:p>
        </p:txBody>
      </p:sp>
      <p:sp>
        <p:nvSpPr>
          <p:cNvPr id="3" name="Content Placeholder 2">
            <a:extLst>
              <a:ext uri="{FF2B5EF4-FFF2-40B4-BE49-F238E27FC236}">
                <a16:creationId xmlns:a16="http://schemas.microsoft.com/office/drawing/2014/main" id="{4CDF25B3-1201-6438-1AAB-FAA4755DA510}"/>
              </a:ext>
            </a:extLst>
          </p:cNvPr>
          <p:cNvSpPr>
            <a:spLocks noGrp="1"/>
          </p:cNvSpPr>
          <p:nvPr>
            <p:ph idx="1"/>
          </p:nvPr>
        </p:nvSpPr>
        <p:spPr>
          <a:xfrm>
            <a:off x="281629" y="1473665"/>
            <a:ext cx="5239870" cy="4859151"/>
          </a:xfrm>
        </p:spPr>
        <p:txBody>
          <a:bodyPr>
            <a:normAutofit fontScale="77500" lnSpcReduction="20000"/>
          </a:bodyPr>
          <a:lstStyle/>
          <a:p>
            <a:pPr marL="0" indent="0">
              <a:buNone/>
            </a:pPr>
            <a:r>
              <a:rPr lang="en-US" dirty="0"/>
              <a:t>Joseph Pulitzer with The Yellow Kid in the New World News paper</a:t>
            </a:r>
          </a:p>
          <a:p>
            <a:pPr marL="0" indent="0">
              <a:buNone/>
            </a:pPr>
            <a:r>
              <a:rPr lang="en-GB" b="0" i="0" dirty="0">
                <a:solidFill>
                  <a:srgbClr val="242424"/>
                </a:solidFill>
                <a:effectLst/>
              </a:rPr>
              <a:t>Like many cartoonists, Richard Felton </a:t>
            </a:r>
            <a:r>
              <a:rPr lang="en-GB" b="0" i="0" dirty="0" err="1">
                <a:solidFill>
                  <a:srgbClr val="242424"/>
                </a:solidFill>
                <a:effectLst/>
              </a:rPr>
              <a:t>Outcault</a:t>
            </a:r>
            <a:r>
              <a:rPr lang="en-GB" b="0" i="0" dirty="0">
                <a:solidFill>
                  <a:srgbClr val="242424"/>
                </a:solidFill>
                <a:effectLst/>
              </a:rPr>
              <a:t> switched from humorous magazine illustration to the newspaper funny pages in the 1890s. In 1896, as he intended to move his ragamuffin character, “The Yellow Kid,” from Joseph Pulitzer’s </a:t>
            </a:r>
            <a:r>
              <a:rPr lang="en-GB" b="0" i="1" dirty="0">
                <a:solidFill>
                  <a:srgbClr val="242424"/>
                </a:solidFill>
                <a:effectLst/>
              </a:rPr>
              <a:t>New York World</a:t>
            </a:r>
            <a:r>
              <a:rPr lang="en-GB" b="0" i="0" dirty="0">
                <a:solidFill>
                  <a:srgbClr val="242424"/>
                </a:solidFill>
                <a:effectLst/>
              </a:rPr>
              <a:t> to William Randolph Hearst’s </a:t>
            </a:r>
            <a:r>
              <a:rPr lang="en-GB" b="0" i="1" dirty="0">
                <a:solidFill>
                  <a:srgbClr val="242424"/>
                </a:solidFill>
                <a:effectLst/>
              </a:rPr>
              <a:t>New York Journal</a:t>
            </a:r>
            <a:r>
              <a:rPr lang="en-GB" b="0" i="0" dirty="0">
                <a:solidFill>
                  <a:srgbClr val="242424"/>
                </a:solidFill>
                <a:effectLst/>
              </a:rPr>
              <a:t>, </a:t>
            </a:r>
            <a:r>
              <a:rPr lang="en-GB" b="0" i="0" dirty="0" err="1">
                <a:solidFill>
                  <a:srgbClr val="242424"/>
                </a:solidFill>
                <a:effectLst/>
              </a:rPr>
              <a:t>Outcault</a:t>
            </a:r>
            <a:r>
              <a:rPr lang="en-GB" b="0" i="0" dirty="0">
                <a:solidFill>
                  <a:srgbClr val="242424"/>
                </a:solidFill>
                <a:effectLst/>
              </a:rPr>
              <a:t> sought advice from the Copyright Office. He was able to continue drawing the character but could not prevent Pulitzer from hiring George Luks to draw his Yellow Kid for the </a:t>
            </a:r>
            <a:r>
              <a:rPr lang="en-GB" b="0" i="1" dirty="0">
                <a:solidFill>
                  <a:srgbClr val="242424"/>
                </a:solidFill>
                <a:effectLst/>
              </a:rPr>
              <a:t>World</a:t>
            </a:r>
            <a:r>
              <a:rPr lang="en-GB" b="0" i="0" dirty="0">
                <a:solidFill>
                  <a:srgbClr val="242424"/>
                </a:solidFill>
                <a:effectLst/>
              </a:rPr>
              <a:t>. The commercial appeal of this character proved to publishers they could use comic strips to market their newspapers</a:t>
            </a:r>
            <a:endParaRPr lang="en-US" dirty="0"/>
          </a:p>
        </p:txBody>
      </p:sp>
      <p:sp>
        <p:nvSpPr>
          <p:cNvPr id="6" name="TextBox 5">
            <a:extLst>
              <a:ext uri="{FF2B5EF4-FFF2-40B4-BE49-F238E27FC236}">
                <a16:creationId xmlns:a16="http://schemas.microsoft.com/office/drawing/2014/main" id="{B691C1F9-7473-C74F-1B1E-BE8C08C555AF}"/>
              </a:ext>
            </a:extLst>
          </p:cNvPr>
          <p:cNvSpPr txBox="1"/>
          <p:nvPr/>
        </p:nvSpPr>
        <p:spPr>
          <a:xfrm>
            <a:off x="6096000" y="5409486"/>
            <a:ext cx="6096000" cy="923330"/>
          </a:xfrm>
          <a:prstGeom prst="rect">
            <a:avLst/>
          </a:prstGeom>
          <a:noFill/>
        </p:spPr>
        <p:txBody>
          <a:bodyPr wrap="square" rtlCol="0">
            <a:spAutoFit/>
          </a:bodyPr>
          <a:lstStyle/>
          <a:p>
            <a:r>
              <a:rPr lang="en-US" dirty="0"/>
              <a:t>Richard Felton </a:t>
            </a:r>
            <a:r>
              <a:rPr lang="en-US" dirty="0" err="1"/>
              <a:t>Outcault</a:t>
            </a:r>
            <a:r>
              <a:rPr lang="en-US" dirty="0"/>
              <a:t> (1863–1928). Copyright deposit for “The Yellow Dugan Kid,” September 7, 1896. Graphite, watercolor, and India ink drawing. </a:t>
            </a:r>
          </a:p>
        </p:txBody>
      </p:sp>
      <p:pic>
        <p:nvPicPr>
          <p:cNvPr id="8" name="Picture 7" descr="Text, letter&#10;&#10;Description automatically generated">
            <a:extLst>
              <a:ext uri="{FF2B5EF4-FFF2-40B4-BE49-F238E27FC236}">
                <a16:creationId xmlns:a16="http://schemas.microsoft.com/office/drawing/2014/main" id="{A1823B15-C65D-6A9A-D9C6-8FBB9E9ACB85}"/>
              </a:ext>
            </a:extLst>
          </p:cNvPr>
          <p:cNvPicPr>
            <a:picLocks noChangeAspect="1"/>
          </p:cNvPicPr>
          <p:nvPr/>
        </p:nvPicPr>
        <p:blipFill>
          <a:blip r:embed="rId2"/>
          <a:stretch>
            <a:fillRect/>
          </a:stretch>
        </p:blipFill>
        <p:spPr>
          <a:xfrm>
            <a:off x="6227849" y="782533"/>
            <a:ext cx="5832301" cy="4206326"/>
          </a:xfrm>
          <a:prstGeom prst="rect">
            <a:avLst/>
          </a:prstGeom>
        </p:spPr>
      </p:pic>
    </p:spTree>
    <p:extLst>
      <p:ext uri="{BB962C8B-B14F-4D97-AF65-F5344CB8AC3E}">
        <p14:creationId xmlns:p14="http://schemas.microsoft.com/office/powerpoint/2010/main" val="3373670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text, covered, outdoor, different&#10;&#10;Description automatically generated">
            <a:extLst>
              <a:ext uri="{FF2B5EF4-FFF2-40B4-BE49-F238E27FC236}">
                <a16:creationId xmlns:a16="http://schemas.microsoft.com/office/drawing/2014/main" id="{22BAB267-DACC-2F73-861C-E502F06C8322}"/>
              </a:ext>
            </a:extLst>
          </p:cNvPr>
          <p:cNvPicPr>
            <a:picLocks noGrp="1" noChangeAspect="1"/>
          </p:cNvPicPr>
          <p:nvPr>
            <p:ph idx="1"/>
          </p:nvPr>
        </p:nvPicPr>
        <p:blipFill>
          <a:blip r:embed="rId2"/>
          <a:stretch>
            <a:fillRect/>
          </a:stretch>
        </p:blipFill>
        <p:spPr>
          <a:xfrm>
            <a:off x="421341" y="109276"/>
            <a:ext cx="5116606" cy="5987518"/>
          </a:xfrm>
        </p:spPr>
      </p:pic>
      <p:sp>
        <p:nvSpPr>
          <p:cNvPr id="5" name="TextBox 4">
            <a:extLst>
              <a:ext uri="{FF2B5EF4-FFF2-40B4-BE49-F238E27FC236}">
                <a16:creationId xmlns:a16="http://schemas.microsoft.com/office/drawing/2014/main" id="{6C71E958-74C6-7AA7-78F2-6F8D213C6432}"/>
              </a:ext>
            </a:extLst>
          </p:cNvPr>
          <p:cNvSpPr txBox="1"/>
          <p:nvPr/>
        </p:nvSpPr>
        <p:spPr>
          <a:xfrm>
            <a:off x="421341" y="6169709"/>
            <a:ext cx="11349318" cy="646331"/>
          </a:xfrm>
          <a:prstGeom prst="rect">
            <a:avLst/>
          </a:prstGeom>
          <a:noFill/>
        </p:spPr>
        <p:txBody>
          <a:bodyPr wrap="square">
            <a:spAutoFit/>
          </a:bodyPr>
          <a:lstStyle/>
          <a:p>
            <a:r>
              <a:rPr lang="en-US" dirty="0"/>
              <a:t>R. F. </a:t>
            </a:r>
            <a:r>
              <a:rPr lang="en-US" dirty="0" err="1"/>
              <a:t>Outcault</a:t>
            </a:r>
            <a:r>
              <a:rPr lang="en-US" dirty="0"/>
              <a:t> (1863–1928), The Yellow Kid, He Meets Tige and Mary Jane And, July 7, 1907. Ink and watercolor over graphite </a:t>
            </a:r>
            <a:r>
              <a:rPr lang="en-US" dirty="0" err="1"/>
              <a:t>underdrawing</a:t>
            </a:r>
            <a:r>
              <a:rPr lang="en-US" dirty="0"/>
              <a:t>.</a:t>
            </a:r>
          </a:p>
        </p:txBody>
      </p:sp>
      <p:sp>
        <p:nvSpPr>
          <p:cNvPr id="9" name="TextBox 8">
            <a:extLst>
              <a:ext uri="{FF2B5EF4-FFF2-40B4-BE49-F238E27FC236}">
                <a16:creationId xmlns:a16="http://schemas.microsoft.com/office/drawing/2014/main" id="{9DA6A436-E145-1E90-8523-591B180D9506}"/>
              </a:ext>
            </a:extLst>
          </p:cNvPr>
          <p:cNvSpPr txBox="1"/>
          <p:nvPr/>
        </p:nvSpPr>
        <p:spPr>
          <a:xfrm>
            <a:off x="8088966" y="702378"/>
            <a:ext cx="3459255" cy="4801314"/>
          </a:xfrm>
          <a:prstGeom prst="rect">
            <a:avLst/>
          </a:prstGeom>
          <a:noFill/>
        </p:spPr>
        <p:txBody>
          <a:bodyPr wrap="square">
            <a:spAutoFit/>
          </a:bodyPr>
          <a:lstStyle/>
          <a:p>
            <a:r>
              <a:rPr lang="en-US" dirty="0"/>
              <a:t>The Yellow Kid and Buster Brown</a:t>
            </a:r>
          </a:p>
          <a:p>
            <a:r>
              <a:rPr lang="en-US" dirty="0"/>
              <a:t>In 1902, Richard Felton </a:t>
            </a:r>
            <a:r>
              <a:rPr lang="en-US" dirty="0" err="1"/>
              <a:t>Outcault</a:t>
            </a:r>
            <a:r>
              <a:rPr lang="en-US" dirty="0"/>
              <a:t> created the enduring character, Buster Brown. When the cartoonist brought Buster Brown to the New York American in 1906, his previous employer the New York Herald sued and won the rights to retain the name. Buster Brown’s name does not appear in this drawing, however the artist used his first recurring character, the Yellow Kid, as a foil to replay the bitterness of his earlier experience in which the World kept publishing the Yellow Kid after </a:t>
            </a:r>
            <a:r>
              <a:rPr lang="en-US" dirty="0" err="1"/>
              <a:t>Outcault</a:t>
            </a:r>
            <a:r>
              <a:rPr lang="en-US" dirty="0"/>
              <a:t> changed newspapers.</a:t>
            </a:r>
          </a:p>
        </p:txBody>
      </p:sp>
    </p:spTree>
    <p:extLst>
      <p:ext uri="{BB962C8B-B14F-4D97-AF65-F5344CB8AC3E}">
        <p14:creationId xmlns:p14="http://schemas.microsoft.com/office/powerpoint/2010/main" val="2529538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15505-4E14-9C46-BAED-C38C6AB71CE4}"/>
              </a:ext>
            </a:extLst>
          </p:cNvPr>
          <p:cNvSpPr>
            <a:spLocks noGrp="1"/>
          </p:cNvSpPr>
          <p:nvPr>
            <p:ph type="title"/>
          </p:nvPr>
        </p:nvSpPr>
        <p:spPr/>
        <p:txBody>
          <a:bodyPr/>
          <a:lstStyle/>
          <a:p>
            <a:r>
              <a:rPr lang="en-US" dirty="0"/>
              <a:t>1912 Collage</a:t>
            </a:r>
          </a:p>
        </p:txBody>
      </p:sp>
      <p:sp>
        <p:nvSpPr>
          <p:cNvPr id="3" name="Content Placeholder 2">
            <a:extLst>
              <a:ext uri="{FF2B5EF4-FFF2-40B4-BE49-F238E27FC236}">
                <a16:creationId xmlns:a16="http://schemas.microsoft.com/office/drawing/2014/main" id="{8F75BD92-576D-9DF6-5C5D-D34FFBCB0A9A}"/>
              </a:ext>
            </a:extLst>
          </p:cNvPr>
          <p:cNvSpPr>
            <a:spLocks noGrp="1"/>
          </p:cNvSpPr>
          <p:nvPr>
            <p:ph idx="1"/>
          </p:nvPr>
        </p:nvSpPr>
        <p:spPr>
          <a:xfrm>
            <a:off x="838200" y="1569147"/>
            <a:ext cx="3276600" cy="4351338"/>
          </a:xfrm>
        </p:spPr>
        <p:txBody>
          <a:bodyPr>
            <a:normAutofit/>
          </a:bodyPr>
          <a:lstStyle/>
          <a:p>
            <a:pPr marL="0" indent="0">
              <a:buNone/>
            </a:pPr>
            <a:r>
              <a:rPr lang="en-US" sz="2000" dirty="0"/>
              <a:t>Picasso (1912) ‘</a:t>
            </a:r>
            <a:r>
              <a:rPr lang="en-US" sz="2000" i="1" dirty="0"/>
              <a:t>Still life with Chair Caning’ </a:t>
            </a:r>
            <a:r>
              <a:rPr lang="en-US" sz="2000" dirty="0"/>
              <a:t>Collage</a:t>
            </a:r>
          </a:p>
          <a:p>
            <a:pPr marL="0" indent="0">
              <a:buNone/>
            </a:pPr>
            <a:r>
              <a:rPr lang="en-US" sz="2000" dirty="0"/>
              <a:t>[Oil and printed oilcloth on canvas edged with rope] Paris: </a:t>
            </a:r>
            <a:r>
              <a:rPr lang="en-GB" sz="2000" b="0" i="0" dirty="0" err="1">
                <a:solidFill>
                  <a:srgbClr val="333333"/>
                </a:solidFill>
                <a:effectLst/>
              </a:rPr>
              <a:t>Musée</a:t>
            </a:r>
            <a:r>
              <a:rPr lang="en-GB" sz="2000" b="0" i="0" dirty="0">
                <a:solidFill>
                  <a:srgbClr val="333333"/>
                </a:solidFill>
                <a:effectLst/>
              </a:rPr>
              <a:t> National Picasso-Paris</a:t>
            </a:r>
            <a:endParaRPr lang="en-US" sz="2000" dirty="0"/>
          </a:p>
        </p:txBody>
      </p:sp>
      <p:pic>
        <p:nvPicPr>
          <p:cNvPr id="5" name="Picture 4" descr="A coin with a person's face on it&#10;&#10;Description automatically generated with low confidence">
            <a:extLst>
              <a:ext uri="{FF2B5EF4-FFF2-40B4-BE49-F238E27FC236}">
                <a16:creationId xmlns:a16="http://schemas.microsoft.com/office/drawing/2014/main" id="{EF81A1B5-2D24-2A94-557A-DE082D6A2094}"/>
              </a:ext>
            </a:extLst>
          </p:cNvPr>
          <p:cNvPicPr>
            <a:picLocks noChangeAspect="1"/>
          </p:cNvPicPr>
          <p:nvPr/>
        </p:nvPicPr>
        <p:blipFill>
          <a:blip r:embed="rId2"/>
          <a:stretch>
            <a:fillRect/>
          </a:stretch>
        </p:blipFill>
        <p:spPr>
          <a:xfrm>
            <a:off x="4516718" y="206375"/>
            <a:ext cx="7569200" cy="6286500"/>
          </a:xfrm>
          <a:prstGeom prst="rect">
            <a:avLst/>
          </a:prstGeom>
        </p:spPr>
      </p:pic>
    </p:spTree>
    <p:extLst>
      <p:ext uri="{BB962C8B-B14F-4D97-AF65-F5344CB8AC3E}">
        <p14:creationId xmlns:p14="http://schemas.microsoft.com/office/powerpoint/2010/main" val="3585783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0AD8F-9F4C-D004-1280-2F40FA6E2D9A}"/>
              </a:ext>
            </a:extLst>
          </p:cNvPr>
          <p:cNvSpPr>
            <a:spLocks noGrp="1"/>
          </p:cNvSpPr>
          <p:nvPr>
            <p:ph type="title"/>
          </p:nvPr>
        </p:nvSpPr>
        <p:spPr/>
        <p:txBody>
          <a:bodyPr/>
          <a:lstStyle/>
          <a:p>
            <a:r>
              <a:rPr lang="en-GB" sz="4400" dirty="0">
                <a:solidFill>
                  <a:srgbClr val="000000"/>
                </a:solidFill>
                <a:effectLst/>
                <a:latin typeface="Arial" panose="020B0604020202020204" pitchFamily="34" charset="0"/>
                <a:ea typeface="Times New Roman" panose="02020603050405020304" pitchFamily="18" charset="0"/>
              </a:rPr>
              <a:t>DADA 1915</a:t>
            </a:r>
            <a:endParaRPr lang="en-US" dirty="0"/>
          </a:p>
        </p:txBody>
      </p:sp>
      <p:sp>
        <p:nvSpPr>
          <p:cNvPr id="3" name="Content Placeholder 2">
            <a:extLst>
              <a:ext uri="{FF2B5EF4-FFF2-40B4-BE49-F238E27FC236}">
                <a16:creationId xmlns:a16="http://schemas.microsoft.com/office/drawing/2014/main" id="{F280F608-BC20-702F-A4FE-0E073E0BA0D3}"/>
              </a:ext>
            </a:extLst>
          </p:cNvPr>
          <p:cNvSpPr>
            <a:spLocks noGrp="1"/>
          </p:cNvSpPr>
          <p:nvPr>
            <p:ph idx="1"/>
          </p:nvPr>
        </p:nvSpPr>
        <p:spPr>
          <a:xfrm>
            <a:off x="838200" y="1458410"/>
            <a:ext cx="3305537" cy="4718553"/>
          </a:xfrm>
        </p:spPr>
        <p:txBody>
          <a:bodyPr>
            <a:normAutofit/>
          </a:bodyPr>
          <a:lstStyle/>
          <a:p>
            <a:pPr marL="0" indent="0">
              <a:buNone/>
            </a:pPr>
            <a:r>
              <a:rPr lang="en-GB" sz="2000" b="0" i="0" dirty="0">
                <a:solidFill>
                  <a:srgbClr val="313131"/>
                </a:solidFill>
                <a:effectLst/>
                <a:latin typeface="Tate regular"/>
              </a:rPr>
              <a:t>Dada was an art movement formed during the First World War in Zurich in negative reaction to the horrors and folly of the war. The art, poetry and performance produced by dada artists is often satirical and nonsensical in nature</a:t>
            </a:r>
          </a:p>
          <a:p>
            <a:pPr marL="0" indent="0">
              <a:buNone/>
            </a:pPr>
            <a:endParaRPr lang="en-US" dirty="0"/>
          </a:p>
        </p:txBody>
      </p:sp>
      <p:sp>
        <p:nvSpPr>
          <p:cNvPr id="6" name="TextBox 5">
            <a:extLst>
              <a:ext uri="{FF2B5EF4-FFF2-40B4-BE49-F238E27FC236}">
                <a16:creationId xmlns:a16="http://schemas.microsoft.com/office/drawing/2014/main" id="{4268C058-168A-6DAD-EA2D-AA606730B83E}"/>
              </a:ext>
            </a:extLst>
          </p:cNvPr>
          <p:cNvSpPr txBox="1"/>
          <p:nvPr/>
        </p:nvSpPr>
        <p:spPr>
          <a:xfrm>
            <a:off x="5766534" y="6083818"/>
            <a:ext cx="6099858" cy="646331"/>
          </a:xfrm>
          <a:prstGeom prst="rect">
            <a:avLst/>
          </a:prstGeom>
          <a:noFill/>
        </p:spPr>
        <p:txBody>
          <a:bodyPr wrap="square">
            <a:spAutoFit/>
          </a:bodyPr>
          <a:lstStyle/>
          <a:p>
            <a:r>
              <a:rPr lang="en-US" dirty="0"/>
              <a:t>Raoul Hausmann (1919–20) </a:t>
            </a:r>
            <a:r>
              <a:rPr lang="en-US" i="1" dirty="0"/>
              <a:t>The Art Critic</a:t>
            </a:r>
          </a:p>
          <a:p>
            <a:r>
              <a:rPr lang="en-US" dirty="0"/>
              <a:t> [</a:t>
            </a:r>
            <a:r>
              <a:rPr lang="en-GB" b="0" i="0" dirty="0">
                <a:solidFill>
                  <a:srgbClr val="313131"/>
                </a:solidFill>
                <a:effectLst/>
                <a:latin typeface="Tate regular"/>
              </a:rPr>
              <a:t>Lithograph and printed paper on paper] Tate</a:t>
            </a:r>
            <a:endParaRPr lang="en-US" dirty="0"/>
          </a:p>
        </p:txBody>
      </p:sp>
      <p:pic>
        <p:nvPicPr>
          <p:cNvPr id="8" name="Picture 7" descr="Text&#10;&#10;Description automatically generated">
            <a:extLst>
              <a:ext uri="{FF2B5EF4-FFF2-40B4-BE49-F238E27FC236}">
                <a16:creationId xmlns:a16="http://schemas.microsoft.com/office/drawing/2014/main" id="{FDAEBC19-683F-95F9-AFF5-FF1CAD63E868}"/>
              </a:ext>
            </a:extLst>
          </p:cNvPr>
          <p:cNvPicPr>
            <a:picLocks noChangeAspect="1"/>
          </p:cNvPicPr>
          <p:nvPr/>
        </p:nvPicPr>
        <p:blipFill>
          <a:blip r:embed="rId2"/>
          <a:stretch>
            <a:fillRect/>
          </a:stretch>
        </p:blipFill>
        <p:spPr>
          <a:xfrm>
            <a:off x="5102805" y="127851"/>
            <a:ext cx="4770401" cy="5907346"/>
          </a:xfrm>
          <a:prstGeom prst="rect">
            <a:avLst/>
          </a:prstGeom>
        </p:spPr>
      </p:pic>
    </p:spTree>
    <p:extLst>
      <p:ext uri="{BB962C8B-B14F-4D97-AF65-F5344CB8AC3E}">
        <p14:creationId xmlns:p14="http://schemas.microsoft.com/office/powerpoint/2010/main" val="2848182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12087-1509-8F11-CB02-FA004D925114}"/>
              </a:ext>
            </a:extLst>
          </p:cNvPr>
          <p:cNvSpPr>
            <a:spLocks noGrp="1"/>
          </p:cNvSpPr>
          <p:nvPr>
            <p:ph type="title"/>
          </p:nvPr>
        </p:nvSpPr>
        <p:spPr/>
        <p:txBody>
          <a:bodyPr/>
          <a:lstStyle/>
          <a:p>
            <a:r>
              <a:rPr lang="en-US" dirty="0"/>
              <a:t>1957 Helvetica typeface</a:t>
            </a:r>
          </a:p>
        </p:txBody>
      </p:sp>
      <p:sp>
        <p:nvSpPr>
          <p:cNvPr id="3" name="Content Placeholder 2">
            <a:extLst>
              <a:ext uri="{FF2B5EF4-FFF2-40B4-BE49-F238E27FC236}">
                <a16:creationId xmlns:a16="http://schemas.microsoft.com/office/drawing/2014/main" id="{DB33B567-3EAC-A6D4-3E8F-4CD7995CE1EC}"/>
              </a:ext>
            </a:extLst>
          </p:cNvPr>
          <p:cNvSpPr>
            <a:spLocks noGrp="1"/>
          </p:cNvSpPr>
          <p:nvPr>
            <p:ph idx="1"/>
          </p:nvPr>
        </p:nvSpPr>
        <p:spPr>
          <a:xfrm>
            <a:off x="838200" y="1499616"/>
            <a:ext cx="6531864" cy="4677347"/>
          </a:xfrm>
        </p:spPr>
        <p:txBody>
          <a:bodyPr>
            <a:normAutofit/>
          </a:bodyPr>
          <a:lstStyle/>
          <a:p>
            <a:pPr marL="0" indent="0">
              <a:buNone/>
            </a:pPr>
            <a:r>
              <a:rPr lang="en-US" sz="2000" dirty="0"/>
              <a:t>Helvetica was originally called Neue Haas </a:t>
            </a:r>
            <a:r>
              <a:rPr lang="en-US" sz="2000" dirty="0" err="1"/>
              <a:t>Grotesk</a:t>
            </a:r>
            <a:r>
              <a:rPr lang="en-US" sz="2000" dirty="0"/>
              <a:t> and was designed in 1957 by typeface designer Max </a:t>
            </a:r>
            <a:r>
              <a:rPr lang="en-US" sz="2000" dirty="0" err="1"/>
              <a:t>Miedinger</a:t>
            </a:r>
            <a:r>
              <a:rPr lang="en-US" sz="2000" dirty="0"/>
              <a:t> and Eduard Hoffmann, The typeface became part of the 1960s' and 1970s' much-adopted modernist Swiss </a:t>
            </a:r>
            <a:r>
              <a:rPr lang="en-US" sz="2000" dirty="0" err="1"/>
              <a:t>deisgn</a:t>
            </a:r>
            <a:r>
              <a:rPr lang="en-US" sz="2000" dirty="0"/>
              <a:t> style, and in 1980 was included as one of the original 11 typefaces supplied with publishing-friendly Apple Computers. By the 2000s, it became of the most widely distributed typefaces in the world.</a:t>
            </a:r>
          </a:p>
        </p:txBody>
      </p:sp>
      <p:pic>
        <p:nvPicPr>
          <p:cNvPr id="5" name="Picture 4" descr="Text&#10;&#10;Description automatically generated">
            <a:extLst>
              <a:ext uri="{FF2B5EF4-FFF2-40B4-BE49-F238E27FC236}">
                <a16:creationId xmlns:a16="http://schemas.microsoft.com/office/drawing/2014/main" id="{2479F2DA-8C1E-A371-1FCD-D0DBC1D24EF0}"/>
              </a:ext>
            </a:extLst>
          </p:cNvPr>
          <p:cNvPicPr>
            <a:picLocks noChangeAspect="1"/>
          </p:cNvPicPr>
          <p:nvPr/>
        </p:nvPicPr>
        <p:blipFill>
          <a:blip r:embed="rId2"/>
          <a:stretch>
            <a:fillRect/>
          </a:stretch>
        </p:blipFill>
        <p:spPr>
          <a:xfrm>
            <a:off x="7691628" y="681037"/>
            <a:ext cx="4343400" cy="5130800"/>
          </a:xfrm>
          <a:prstGeom prst="rect">
            <a:avLst/>
          </a:prstGeom>
        </p:spPr>
      </p:pic>
    </p:spTree>
    <p:extLst>
      <p:ext uri="{BB962C8B-B14F-4D97-AF65-F5344CB8AC3E}">
        <p14:creationId xmlns:p14="http://schemas.microsoft.com/office/powerpoint/2010/main" val="2154302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56610-646E-3396-34A0-6C047D3BCF3F}"/>
              </a:ext>
            </a:extLst>
          </p:cNvPr>
          <p:cNvSpPr>
            <a:spLocks noGrp="1"/>
          </p:cNvSpPr>
          <p:nvPr>
            <p:ph type="title"/>
          </p:nvPr>
        </p:nvSpPr>
        <p:spPr/>
        <p:txBody>
          <a:bodyPr/>
          <a:lstStyle/>
          <a:p>
            <a:r>
              <a:rPr lang="en-US" dirty="0"/>
              <a:t>1962 graphical computer game</a:t>
            </a:r>
          </a:p>
        </p:txBody>
      </p:sp>
      <p:sp>
        <p:nvSpPr>
          <p:cNvPr id="3" name="Content Placeholder 2">
            <a:extLst>
              <a:ext uri="{FF2B5EF4-FFF2-40B4-BE49-F238E27FC236}">
                <a16:creationId xmlns:a16="http://schemas.microsoft.com/office/drawing/2014/main" id="{0B91800E-99B6-9E5A-B46E-253F84EF438F}"/>
              </a:ext>
            </a:extLst>
          </p:cNvPr>
          <p:cNvSpPr>
            <a:spLocks noGrp="1"/>
          </p:cNvSpPr>
          <p:nvPr>
            <p:ph idx="1"/>
          </p:nvPr>
        </p:nvSpPr>
        <p:spPr>
          <a:xfrm>
            <a:off x="582706" y="1583577"/>
            <a:ext cx="5132294" cy="4909297"/>
          </a:xfrm>
        </p:spPr>
        <p:txBody>
          <a:bodyPr>
            <a:normAutofit/>
          </a:bodyPr>
          <a:lstStyle/>
          <a:p>
            <a:pPr marL="0" indent="0">
              <a:buNone/>
            </a:pPr>
            <a:r>
              <a:rPr lang="en-US" sz="2000" dirty="0"/>
              <a:t>Students at MIT, using a PDP-1 computer, invent the first graphical computer game, </a:t>
            </a:r>
            <a:r>
              <a:rPr lang="en-US" sz="2000" dirty="0" err="1"/>
              <a:t>Spacewar</a:t>
            </a:r>
            <a:r>
              <a:rPr lang="en-US" sz="2000" dirty="0"/>
              <a:t>. Earlier in 1958, Willy Higginbotham at Brookhaven National Laboratory had invented an electronic circuit, with pushbutton input and oscilloscope output, to let two people play a simple game of tennis.</a:t>
            </a:r>
          </a:p>
          <a:p>
            <a:pPr marL="0" indent="0">
              <a:buNone/>
            </a:pPr>
            <a:r>
              <a:rPr lang="en-GB" sz="2000" b="0" i="0" dirty="0">
                <a:solidFill>
                  <a:srgbClr val="353535"/>
                </a:solidFill>
                <a:effectLst/>
              </a:rPr>
              <a:t>Clean and compelling, </a:t>
            </a:r>
            <a:r>
              <a:rPr lang="en-GB" sz="2000" b="0" i="1" dirty="0">
                <a:solidFill>
                  <a:srgbClr val="353535"/>
                </a:solidFill>
                <a:effectLst/>
              </a:rPr>
              <a:t>Spacewar!</a:t>
            </a:r>
            <a:r>
              <a:rPr lang="en-GB" sz="2000" b="0" i="0" dirty="0">
                <a:solidFill>
                  <a:srgbClr val="353535"/>
                </a:solidFill>
                <a:effectLst/>
              </a:rPr>
              <a:t> pitted two player-controlled ships against one another and rewarded superior strategists. The PDP-1 lacked the memory to accommodate AI opponents</a:t>
            </a:r>
            <a:endParaRPr lang="en-US" sz="2000" dirty="0"/>
          </a:p>
        </p:txBody>
      </p:sp>
      <p:pic>
        <p:nvPicPr>
          <p:cNvPr id="5" name="Picture 4" descr="A picture containing text&#10;&#10;Description automatically generated">
            <a:extLst>
              <a:ext uri="{FF2B5EF4-FFF2-40B4-BE49-F238E27FC236}">
                <a16:creationId xmlns:a16="http://schemas.microsoft.com/office/drawing/2014/main" id="{19110316-1DFA-2E15-668F-D1227A94B805}"/>
              </a:ext>
            </a:extLst>
          </p:cNvPr>
          <p:cNvPicPr>
            <a:picLocks noChangeAspect="1"/>
          </p:cNvPicPr>
          <p:nvPr/>
        </p:nvPicPr>
        <p:blipFill>
          <a:blip r:embed="rId2"/>
          <a:stretch>
            <a:fillRect/>
          </a:stretch>
        </p:blipFill>
        <p:spPr>
          <a:xfrm>
            <a:off x="5715000" y="1289104"/>
            <a:ext cx="6545729" cy="4909297"/>
          </a:xfrm>
          <a:prstGeom prst="rect">
            <a:avLst/>
          </a:prstGeom>
        </p:spPr>
      </p:pic>
    </p:spTree>
    <p:extLst>
      <p:ext uri="{BB962C8B-B14F-4D97-AF65-F5344CB8AC3E}">
        <p14:creationId xmlns:p14="http://schemas.microsoft.com/office/powerpoint/2010/main" val="3277358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D75B-6292-0740-813D-E8CA10AA7D08}"/>
              </a:ext>
            </a:extLst>
          </p:cNvPr>
          <p:cNvSpPr>
            <a:spLocks noGrp="1"/>
          </p:cNvSpPr>
          <p:nvPr>
            <p:ph type="title"/>
          </p:nvPr>
        </p:nvSpPr>
        <p:spPr>
          <a:xfrm>
            <a:off x="838200" y="365125"/>
            <a:ext cx="10515600" cy="777875"/>
          </a:xfrm>
        </p:spPr>
        <p:txBody>
          <a:bodyPr/>
          <a:lstStyle/>
          <a:p>
            <a:r>
              <a:rPr lang="en-US" dirty="0"/>
              <a:t>1963 Anime</a:t>
            </a:r>
          </a:p>
        </p:txBody>
      </p:sp>
      <p:sp>
        <p:nvSpPr>
          <p:cNvPr id="3" name="Content Placeholder 2">
            <a:extLst>
              <a:ext uri="{FF2B5EF4-FFF2-40B4-BE49-F238E27FC236}">
                <a16:creationId xmlns:a16="http://schemas.microsoft.com/office/drawing/2014/main" id="{5666E62A-EE06-FDE8-216C-D86B5D9ADA6A}"/>
              </a:ext>
            </a:extLst>
          </p:cNvPr>
          <p:cNvSpPr>
            <a:spLocks noGrp="1"/>
          </p:cNvSpPr>
          <p:nvPr>
            <p:ph idx="1"/>
          </p:nvPr>
        </p:nvSpPr>
        <p:spPr>
          <a:xfrm>
            <a:off x="434789" y="1832736"/>
            <a:ext cx="5257800" cy="4859151"/>
          </a:xfrm>
        </p:spPr>
        <p:txBody>
          <a:bodyPr>
            <a:normAutofit/>
          </a:bodyPr>
          <a:lstStyle/>
          <a:p>
            <a:pPr marL="0" indent="0">
              <a:buNone/>
            </a:pPr>
            <a:r>
              <a:rPr lang="en-US" sz="2000" dirty="0">
                <a:latin typeface="Calibri" panose="020F0502020204030204" pitchFamily="34" charset="0"/>
                <a:cs typeface="Calibri" panose="020F0502020204030204" pitchFamily="34" charset="0"/>
              </a:rPr>
              <a:t>Osamu </a:t>
            </a:r>
            <a:r>
              <a:rPr lang="en-US" sz="2000" dirty="0" err="1">
                <a:latin typeface="Calibri" panose="020F0502020204030204" pitchFamily="34" charset="0"/>
                <a:cs typeface="Calibri" panose="020F0502020204030204" pitchFamily="34" charset="0"/>
              </a:rPr>
              <a:t>Tezuka</a:t>
            </a:r>
            <a:r>
              <a:rPr lang="en-US" sz="2000" dirty="0">
                <a:latin typeface="Calibri" panose="020F0502020204030204" pitchFamily="34" charset="0"/>
                <a:cs typeface="Calibri" panose="020F0502020204030204" pitchFamily="34" charset="0"/>
              </a:rPr>
              <a:t> in Japan invents anime, with his anime </a:t>
            </a:r>
            <a:r>
              <a:rPr lang="en-US" sz="2000" i="1" dirty="0" err="1">
                <a:latin typeface="Calibri" panose="020F0502020204030204" pitchFamily="34" charset="0"/>
                <a:cs typeface="Calibri" panose="020F0502020204030204" pitchFamily="34" charset="0"/>
              </a:rPr>
              <a:t>Tetsuwan</a:t>
            </a:r>
            <a:r>
              <a:rPr lang="en-US" sz="2000" i="1" dirty="0">
                <a:latin typeface="Calibri" panose="020F0502020204030204" pitchFamily="34" charset="0"/>
                <a:cs typeface="Calibri" panose="020F0502020204030204" pitchFamily="34" charset="0"/>
              </a:rPr>
              <a:t> </a:t>
            </a:r>
            <a:r>
              <a:rPr lang="en-US" sz="2000" i="1" dirty="0" err="1">
                <a:latin typeface="Calibri" panose="020F0502020204030204" pitchFamily="34" charset="0"/>
                <a:cs typeface="Calibri" panose="020F0502020204030204" pitchFamily="34" charset="0"/>
              </a:rPr>
              <a:t>Atomu</a:t>
            </a:r>
            <a:endParaRPr lang="en-US" sz="2000" i="1" dirty="0">
              <a:latin typeface="Calibri" panose="020F0502020204030204" pitchFamily="34" charset="0"/>
              <a:cs typeface="Calibri" panose="020F0502020204030204" pitchFamily="34" charset="0"/>
            </a:endParaRPr>
          </a:p>
          <a:p>
            <a:pPr marL="0" indent="0">
              <a:buNone/>
            </a:pPr>
            <a:r>
              <a:rPr lang="en-GB" sz="2000" b="1" i="1" dirty="0">
                <a:solidFill>
                  <a:srgbClr val="3A3A3A"/>
                </a:solidFill>
                <a:effectLst/>
                <a:latin typeface="Calibri" panose="020F0502020204030204" pitchFamily="34" charset="0"/>
                <a:cs typeface="Calibri" panose="020F0502020204030204" pitchFamily="34" charset="0"/>
              </a:rPr>
              <a:t>Astro Boy</a:t>
            </a:r>
            <a:r>
              <a:rPr lang="en-GB" sz="2000" b="0" i="0" dirty="0">
                <a:solidFill>
                  <a:srgbClr val="3A3A3A"/>
                </a:solidFill>
                <a:effectLst/>
                <a:latin typeface="Calibri" panose="020F0502020204030204" pitchFamily="34" charset="0"/>
                <a:cs typeface="Calibri" panose="020F0502020204030204" pitchFamily="34" charset="0"/>
              </a:rPr>
              <a:t> (known in Japanese as </a:t>
            </a:r>
            <a:r>
              <a:rPr lang="en-GB" sz="2000" b="0" i="1" dirty="0">
                <a:solidFill>
                  <a:srgbClr val="3A3A3A"/>
                </a:solidFill>
                <a:effectLst/>
                <a:latin typeface="Calibri" panose="020F0502020204030204" pitchFamily="34" charset="0"/>
                <a:cs typeface="Calibri" panose="020F0502020204030204" pitchFamily="34" charset="0"/>
              </a:rPr>
              <a:t>"</a:t>
            </a:r>
            <a:r>
              <a:rPr lang="en-GB" sz="2000" b="0" i="1" dirty="0" err="1">
                <a:solidFill>
                  <a:srgbClr val="3A3A3A"/>
                </a:solidFill>
                <a:effectLst/>
                <a:latin typeface="Calibri" panose="020F0502020204030204" pitchFamily="34" charset="0"/>
                <a:cs typeface="Calibri" panose="020F0502020204030204" pitchFamily="34" charset="0"/>
              </a:rPr>
              <a:t>Tetsuwan</a:t>
            </a:r>
            <a:r>
              <a:rPr lang="en-GB" sz="2000" b="0" i="1" dirty="0">
                <a:solidFill>
                  <a:srgbClr val="3A3A3A"/>
                </a:solidFill>
                <a:effectLst/>
                <a:latin typeface="Calibri" panose="020F0502020204030204" pitchFamily="34" charset="0"/>
                <a:cs typeface="Calibri" panose="020F0502020204030204" pitchFamily="34" charset="0"/>
              </a:rPr>
              <a:t> </a:t>
            </a:r>
            <a:r>
              <a:rPr lang="en-GB" sz="2000" b="0" i="1" dirty="0" err="1">
                <a:solidFill>
                  <a:srgbClr val="3A3A3A"/>
                </a:solidFill>
                <a:effectLst/>
                <a:latin typeface="Calibri" panose="020F0502020204030204" pitchFamily="34" charset="0"/>
                <a:cs typeface="Calibri" panose="020F0502020204030204" pitchFamily="34" charset="0"/>
              </a:rPr>
              <a:t>Atomu</a:t>
            </a:r>
            <a:r>
              <a:rPr lang="en-GB" sz="2000" b="0" i="1" dirty="0">
                <a:solidFill>
                  <a:srgbClr val="3A3A3A"/>
                </a:solidFill>
                <a:effectLst/>
                <a:latin typeface="Calibri" panose="020F0502020204030204" pitchFamily="34" charset="0"/>
                <a:cs typeface="Calibri" panose="020F0502020204030204" pitchFamily="34" charset="0"/>
              </a:rPr>
              <a:t>"</a:t>
            </a:r>
            <a:r>
              <a:rPr lang="en-GB" sz="2000" b="0" i="0" dirty="0">
                <a:solidFill>
                  <a:srgbClr val="3A3A3A"/>
                </a:solidFill>
                <a:effectLst/>
                <a:latin typeface="Calibri" panose="020F0502020204030204" pitchFamily="34" charset="0"/>
                <a:cs typeface="Calibri" panose="020F0502020204030204" pitchFamily="34" charset="0"/>
              </a:rPr>
              <a:t> </a:t>
            </a:r>
            <a:r>
              <a:rPr lang="ja-JP" altLang="en-US" sz="2000" b="0" i="0">
                <a:solidFill>
                  <a:srgbClr val="3A3A3A"/>
                </a:solidFill>
                <a:effectLst/>
                <a:latin typeface="Calibri" panose="020F0502020204030204" pitchFamily="34" charset="0"/>
                <a:cs typeface="Calibri" panose="020F0502020204030204" pitchFamily="34" charset="0"/>
              </a:rPr>
              <a:t>鉄腕アトム</a:t>
            </a:r>
            <a:r>
              <a:rPr lang="en-US" altLang="ja-JP" sz="2000" b="0" i="0" dirty="0">
                <a:solidFill>
                  <a:srgbClr val="3A3A3A"/>
                </a:solidFill>
                <a:effectLst/>
                <a:latin typeface="Calibri" panose="020F0502020204030204" pitchFamily="34" charset="0"/>
                <a:cs typeface="Calibri" panose="020F0502020204030204" pitchFamily="34" charset="0"/>
              </a:rPr>
              <a:t>, </a:t>
            </a:r>
            <a:r>
              <a:rPr lang="en-GB" sz="2000" b="0" i="0" dirty="0">
                <a:solidFill>
                  <a:srgbClr val="3A3A3A"/>
                </a:solidFill>
                <a:effectLst/>
                <a:latin typeface="Calibri" panose="020F0502020204030204" pitchFamily="34" charset="0"/>
                <a:cs typeface="Calibri" panose="020F0502020204030204" pitchFamily="34" charset="0"/>
              </a:rPr>
              <a:t>or </a:t>
            </a:r>
            <a:r>
              <a:rPr lang="en-GB" sz="2000" b="1" i="1" dirty="0">
                <a:solidFill>
                  <a:srgbClr val="3A3A3A"/>
                </a:solidFill>
                <a:effectLst/>
                <a:latin typeface="Calibri" panose="020F0502020204030204" pitchFamily="34" charset="0"/>
                <a:cs typeface="Calibri" panose="020F0502020204030204" pitchFamily="34" charset="0"/>
              </a:rPr>
              <a:t>Mighty Atom</a:t>
            </a:r>
            <a:r>
              <a:rPr lang="en-GB" sz="2000" b="0" i="0" dirty="0">
                <a:solidFill>
                  <a:srgbClr val="3A3A3A"/>
                </a:solidFill>
                <a:effectLst/>
                <a:latin typeface="Calibri" panose="020F0502020204030204" pitchFamily="34" charset="0"/>
                <a:cs typeface="Calibri" panose="020F0502020204030204" pitchFamily="34" charset="0"/>
              </a:rPr>
              <a:t>) is a manga series written by Osamu </a:t>
            </a:r>
            <a:r>
              <a:rPr lang="en-GB" sz="2000" b="0" i="0" dirty="0" err="1">
                <a:solidFill>
                  <a:srgbClr val="3A3A3A"/>
                </a:solidFill>
                <a:effectLst/>
                <a:latin typeface="Calibri" panose="020F0502020204030204" pitchFamily="34" charset="0"/>
                <a:cs typeface="Calibri" panose="020F0502020204030204" pitchFamily="34" charset="0"/>
              </a:rPr>
              <a:t>Tezuka</a:t>
            </a:r>
            <a:r>
              <a:rPr lang="en-GB" sz="2000" b="0" i="0" dirty="0">
                <a:solidFill>
                  <a:srgbClr val="3A3A3A"/>
                </a:solidFill>
                <a:effectLst/>
                <a:latin typeface="Calibri" panose="020F0502020204030204" pitchFamily="34" charset="0"/>
                <a:cs typeface="Calibri" panose="020F0502020204030204" pitchFamily="34" charset="0"/>
              </a:rPr>
              <a:t>, originally serialized in </a:t>
            </a:r>
            <a:r>
              <a:rPr lang="en-GB" sz="2000" b="0" i="0" u="none" strike="noStrike" dirty="0">
                <a:effectLst/>
                <a:latin typeface="Calibri" panose="020F0502020204030204" pitchFamily="34" charset="0"/>
                <a:cs typeface="Calibri" panose="020F0502020204030204" pitchFamily="34" charset="0"/>
              </a:rPr>
              <a:t>Shonen</a:t>
            </a:r>
            <a:r>
              <a:rPr lang="en-GB" sz="2000" b="0" i="0" dirty="0">
                <a:solidFill>
                  <a:srgbClr val="3A3A3A"/>
                </a:solidFill>
                <a:effectLst/>
                <a:latin typeface="Calibri" panose="020F0502020204030204" pitchFamily="34" charset="0"/>
                <a:cs typeface="Calibri" panose="020F0502020204030204" pitchFamily="34" charset="0"/>
              </a:rPr>
              <a:t> from April 3, 1952 until March 12, 1968. </a:t>
            </a:r>
            <a:r>
              <a:rPr lang="en-GB" sz="2000" b="0" i="1" dirty="0">
                <a:solidFill>
                  <a:srgbClr val="3A3A3A"/>
                </a:solidFill>
                <a:effectLst/>
                <a:latin typeface="Calibri" panose="020F0502020204030204" pitchFamily="34" charset="0"/>
                <a:cs typeface="Calibri" panose="020F0502020204030204" pitchFamily="34" charset="0"/>
              </a:rPr>
              <a:t>Astro Boy</a:t>
            </a:r>
            <a:r>
              <a:rPr lang="en-GB" sz="2000" b="0" i="0" dirty="0">
                <a:solidFill>
                  <a:srgbClr val="3A3A3A"/>
                </a:solidFill>
                <a:effectLst/>
                <a:latin typeface="Calibri" panose="020F0502020204030204" pitchFamily="34" charset="0"/>
                <a:cs typeface="Calibri" panose="020F0502020204030204" pitchFamily="34" charset="0"/>
              </a:rPr>
              <a:t> was also serialized in several other various publication until 1981. </a:t>
            </a:r>
            <a:endParaRPr lang="en-US" sz="2000" dirty="0">
              <a:latin typeface="Calibri" panose="020F0502020204030204" pitchFamily="34" charset="0"/>
              <a:cs typeface="Calibri" panose="020F050202020403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7C8BF500-1E81-05A1-C88C-58B069162A70}"/>
              </a:ext>
            </a:extLst>
          </p:cNvPr>
          <p:cNvPicPr>
            <a:picLocks noChangeAspect="1"/>
          </p:cNvPicPr>
          <p:nvPr/>
        </p:nvPicPr>
        <p:blipFill>
          <a:blip r:embed="rId2"/>
          <a:stretch>
            <a:fillRect/>
          </a:stretch>
        </p:blipFill>
        <p:spPr>
          <a:xfrm>
            <a:off x="7041029" y="365125"/>
            <a:ext cx="4146924" cy="5974382"/>
          </a:xfrm>
          <a:prstGeom prst="rect">
            <a:avLst/>
          </a:prstGeom>
        </p:spPr>
      </p:pic>
      <p:sp>
        <p:nvSpPr>
          <p:cNvPr id="6" name="TextBox 5">
            <a:extLst>
              <a:ext uri="{FF2B5EF4-FFF2-40B4-BE49-F238E27FC236}">
                <a16:creationId xmlns:a16="http://schemas.microsoft.com/office/drawing/2014/main" id="{0DBE7065-60E3-1441-D0A6-EEA79C9FEF98}"/>
              </a:ext>
            </a:extLst>
          </p:cNvPr>
          <p:cNvSpPr txBox="1"/>
          <p:nvPr/>
        </p:nvSpPr>
        <p:spPr>
          <a:xfrm>
            <a:off x="434789" y="6169459"/>
            <a:ext cx="4454553" cy="369332"/>
          </a:xfrm>
          <a:prstGeom prst="rect">
            <a:avLst/>
          </a:prstGeom>
          <a:noFill/>
        </p:spPr>
        <p:txBody>
          <a:bodyPr wrap="none" rtlCol="0">
            <a:spAutoFit/>
          </a:bodyPr>
          <a:lstStyle/>
          <a:p>
            <a:r>
              <a:rPr lang="en-US" dirty="0"/>
              <a:t>https://</a:t>
            </a:r>
            <a:r>
              <a:rPr lang="en-US" dirty="0" err="1"/>
              <a:t>astroboy.fandom.com</a:t>
            </a:r>
            <a:r>
              <a:rPr lang="en-US" dirty="0"/>
              <a:t>/wiki/</a:t>
            </a:r>
            <a:r>
              <a:rPr lang="en-US" dirty="0" err="1"/>
              <a:t>Astro_Boy</a:t>
            </a:r>
            <a:endParaRPr lang="en-US" dirty="0"/>
          </a:p>
        </p:txBody>
      </p:sp>
    </p:spTree>
    <p:extLst>
      <p:ext uri="{BB962C8B-B14F-4D97-AF65-F5344CB8AC3E}">
        <p14:creationId xmlns:p14="http://schemas.microsoft.com/office/powerpoint/2010/main" val="2892667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B21F9-1074-BA32-7CFB-E5141B5CB4B5}"/>
              </a:ext>
            </a:extLst>
          </p:cNvPr>
          <p:cNvSpPr>
            <a:spLocks noGrp="1"/>
          </p:cNvSpPr>
          <p:nvPr>
            <p:ph type="title"/>
          </p:nvPr>
        </p:nvSpPr>
        <p:spPr/>
        <p:txBody>
          <a:bodyPr/>
          <a:lstStyle/>
          <a:p>
            <a:r>
              <a:rPr lang="en-US" dirty="0"/>
              <a:t>1984 Apple Macintosh personal Computer</a:t>
            </a:r>
          </a:p>
        </p:txBody>
      </p:sp>
      <p:sp>
        <p:nvSpPr>
          <p:cNvPr id="3" name="Content Placeholder 2">
            <a:extLst>
              <a:ext uri="{FF2B5EF4-FFF2-40B4-BE49-F238E27FC236}">
                <a16:creationId xmlns:a16="http://schemas.microsoft.com/office/drawing/2014/main" id="{B63E5F15-A664-7CA3-EBA1-8BFE1D432D91}"/>
              </a:ext>
            </a:extLst>
          </p:cNvPr>
          <p:cNvSpPr>
            <a:spLocks noGrp="1"/>
          </p:cNvSpPr>
          <p:nvPr>
            <p:ph idx="1"/>
          </p:nvPr>
        </p:nvSpPr>
        <p:spPr>
          <a:xfrm>
            <a:off x="838200" y="1825625"/>
            <a:ext cx="3898392" cy="4351338"/>
          </a:xfrm>
        </p:spPr>
        <p:txBody>
          <a:bodyPr>
            <a:normAutofit/>
          </a:bodyPr>
          <a:lstStyle/>
          <a:p>
            <a:pPr marL="0" indent="0">
              <a:buNone/>
            </a:pPr>
            <a:r>
              <a:rPr lang="en-US" sz="1800" dirty="0"/>
              <a:t>The Apple Macintosh revolutionized the entire computer industry by the year of 1984. Steve Jobs and his ingenious Macintosh team arranged for the computer to be used by the normal “person in the street” – and not only by experts.</a:t>
            </a:r>
          </a:p>
        </p:txBody>
      </p:sp>
      <p:sp>
        <p:nvSpPr>
          <p:cNvPr id="7" name="TextBox 6">
            <a:extLst>
              <a:ext uri="{FF2B5EF4-FFF2-40B4-BE49-F238E27FC236}">
                <a16:creationId xmlns:a16="http://schemas.microsoft.com/office/drawing/2014/main" id="{B6ED2A62-B31A-811E-02C1-5FD3132E4F4B}"/>
              </a:ext>
            </a:extLst>
          </p:cNvPr>
          <p:cNvSpPr txBox="1"/>
          <p:nvPr/>
        </p:nvSpPr>
        <p:spPr>
          <a:xfrm>
            <a:off x="6670548" y="6211669"/>
            <a:ext cx="6099048" cy="369332"/>
          </a:xfrm>
          <a:prstGeom prst="rect">
            <a:avLst/>
          </a:prstGeom>
          <a:noFill/>
        </p:spPr>
        <p:txBody>
          <a:bodyPr wrap="square">
            <a:spAutoFit/>
          </a:bodyPr>
          <a:lstStyle/>
          <a:p>
            <a:r>
              <a:rPr lang="en-GB" b="0" i="1" dirty="0">
                <a:solidFill>
                  <a:srgbClr val="444444"/>
                </a:solidFill>
                <a:effectLst/>
                <a:latin typeface="Verdana" panose="020B0604030504040204" pitchFamily="34" charset="0"/>
              </a:rPr>
              <a:t>Apple Macintosh (1984)</a:t>
            </a:r>
            <a:endParaRPr lang="en-US" dirty="0"/>
          </a:p>
        </p:txBody>
      </p:sp>
      <p:pic>
        <p:nvPicPr>
          <p:cNvPr id="9" name="Picture 8" descr="A picture containing text, electronics, computer&#10;&#10;Description automatically generated">
            <a:extLst>
              <a:ext uri="{FF2B5EF4-FFF2-40B4-BE49-F238E27FC236}">
                <a16:creationId xmlns:a16="http://schemas.microsoft.com/office/drawing/2014/main" id="{6FE39349-BF03-9CEC-95D0-08E596973A05}"/>
              </a:ext>
            </a:extLst>
          </p:cNvPr>
          <p:cNvPicPr>
            <a:picLocks noChangeAspect="1"/>
          </p:cNvPicPr>
          <p:nvPr/>
        </p:nvPicPr>
        <p:blipFill>
          <a:blip r:embed="rId2"/>
          <a:stretch>
            <a:fillRect/>
          </a:stretch>
        </p:blipFill>
        <p:spPr>
          <a:xfrm>
            <a:off x="5344160" y="1585004"/>
            <a:ext cx="6378448" cy="4245654"/>
          </a:xfrm>
          <a:prstGeom prst="rect">
            <a:avLst/>
          </a:prstGeom>
        </p:spPr>
      </p:pic>
    </p:spTree>
    <p:extLst>
      <p:ext uri="{BB962C8B-B14F-4D97-AF65-F5344CB8AC3E}">
        <p14:creationId xmlns:p14="http://schemas.microsoft.com/office/powerpoint/2010/main" val="1900489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0AD8F-9F4C-D004-1280-2F40FA6E2D9A}"/>
              </a:ext>
            </a:extLst>
          </p:cNvPr>
          <p:cNvSpPr>
            <a:spLocks noGrp="1"/>
          </p:cNvSpPr>
          <p:nvPr>
            <p:ph type="title"/>
          </p:nvPr>
        </p:nvSpPr>
        <p:spPr/>
        <p:txBody>
          <a:bodyPr/>
          <a:lstStyle/>
          <a:p>
            <a:r>
              <a:rPr lang="en-GB" sz="4400" dirty="0">
                <a:solidFill>
                  <a:srgbClr val="000000"/>
                </a:solidFill>
                <a:effectLst/>
                <a:latin typeface="Arial" panose="020B0604020202020204" pitchFamily="34" charset="0"/>
                <a:ea typeface="Times New Roman" panose="02020603050405020304" pitchFamily="18" charset="0"/>
              </a:rPr>
              <a:t>David Carson 1990s-</a:t>
            </a:r>
            <a:endParaRPr lang="en-US" dirty="0"/>
          </a:p>
        </p:txBody>
      </p:sp>
      <p:sp>
        <p:nvSpPr>
          <p:cNvPr id="3" name="Content Placeholder 2">
            <a:extLst>
              <a:ext uri="{FF2B5EF4-FFF2-40B4-BE49-F238E27FC236}">
                <a16:creationId xmlns:a16="http://schemas.microsoft.com/office/drawing/2014/main" id="{F280F608-BC20-702F-A4FE-0E073E0BA0D3}"/>
              </a:ext>
            </a:extLst>
          </p:cNvPr>
          <p:cNvSpPr>
            <a:spLocks noGrp="1"/>
          </p:cNvSpPr>
          <p:nvPr>
            <p:ph idx="1"/>
          </p:nvPr>
        </p:nvSpPr>
        <p:spPr>
          <a:xfrm>
            <a:off x="838200" y="1690688"/>
            <a:ext cx="5979289" cy="4351338"/>
          </a:xfrm>
        </p:spPr>
        <p:txBody>
          <a:bodyPr>
            <a:normAutofit/>
          </a:bodyPr>
          <a:lstStyle/>
          <a:p>
            <a:pPr marL="0" indent="0">
              <a:buNone/>
            </a:pPr>
            <a:r>
              <a:rPr lang="en-US" sz="2000" dirty="0"/>
              <a:t>David Carson is a prominent contemporary graphic designer and art director. His unconventional and experimental graphic style revolutionized the graphic designing scene in America during 1990s. He was the art director of the magazine </a:t>
            </a:r>
            <a:r>
              <a:rPr lang="en-US" sz="2000" i="1" dirty="0"/>
              <a:t>Ray Gun</a:t>
            </a:r>
            <a:r>
              <a:rPr lang="en-US" sz="2000" dirty="0"/>
              <a:t>, in which he introduced the innovative typographies and distinct layouts. He is claimed to be the godfather of ‘grunge typography’ which he employed perpetually in his magazine issues.</a:t>
            </a:r>
          </a:p>
        </p:txBody>
      </p:sp>
      <p:sp>
        <p:nvSpPr>
          <p:cNvPr id="4" name="TextBox 3">
            <a:extLst>
              <a:ext uri="{FF2B5EF4-FFF2-40B4-BE49-F238E27FC236}">
                <a16:creationId xmlns:a16="http://schemas.microsoft.com/office/drawing/2014/main" id="{0DB285F3-A4C5-D942-A3B8-B2A2FA0F4EBD}"/>
              </a:ext>
            </a:extLst>
          </p:cNvPr>
          <p:cNvSpPr txBox="1"/>
          <p:nvPr/>
        </p:nvSpPr>
        <p:spPr>
          <a:xfrm>
            <a:off x="735980" y="5380672"/>
            <a:ext cx="11385663" cy="923330"/>
          </a:xfrm>
          <a:prstGeom prst="rect">
            <a:avLst/>
          </a:prstGeom>
          <a:noFill/>
        </p:spPr>
        <p:txBody>
          <a:bodyPr wrap="square" rtlCol="0">
            <a:spAutoFit/>
          </a:bodyPr>
          <a:lstStyle/>
          <a:p>
            <a:r>
              <a:rPr lang="en-GB" b="0" i="0" dirty="0">
                <a:solidFill>
                  <a:srgbClr val="000000"/>
                </a:solidFill>
                <a:effectLst/>
              </a:rPr>
              <a:t>Ray Gun magazine proved to be an exploration of typography, layout and visual storytelling that would shift the approach of many graphic designers. The magazine was founded in 1992 and led by the work of David Carson, who served as its art director for the first three years</a:t>
            </a:r>
          </a:p>
        </p:txBody>
      </p:sp>
      <p:pic>
        <p:nvPicPr>
          <p:cNvPr id="6" name="Picture 5" descr="A picture containing text, book&#10;&#10;Description automatically generated">
            <a:extLst>
              <a:ext uri="{FF2B5EF4-FFF2-40B4-BE49-F238E27FC236}">
                <a16:creationId xmlns:a16="http://schemas.microsoft.com/office/drawing/2014/main" id="{D848D1B3-287B-D809-25EB-4E797C476E65}"/>
              </a:ext>
            </a:extLst>
          </p:cNvPr>
          <p:cNvPicPr>
            <a:picLocks noChangeAspect="1"/>
          </p:cNvPicPr>
          <p:nvPr/>
        </p:nvPicPr>
        <p:blipFill>
          <a:blip r:embed="rId2"/>
          <a:stretch>
            <a:fillRect/>
          </a:stretch>
        </p:blipFill>
        <p:spPr>
          <a:xfrm>
            <a:off x="7087620" y="219918"/>
            <a:ext cx="4266180" cy="5051157"/>
          </a:xfrm>
          <a:prstGeom prst="rect">
            <a:avLst/>
          </a:prstGeom>
        </p:spPr>
      </p:pic>
    </p:spTree>
    <p:extLst>
      <p:ext uri="{BB962C8B-B14F-4D97-AF65-F5344CB8AC3E}">
        <p14:creationId xmlns:p14="http://schemas.microsoft.com/office/powerpoint/2010/main" val="35356539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90B9-2CBA-4EFD-2F73-C48F94234867}"/>
              </a:ext>
            </a:extLst>
          </p:cNvPr>
          <p:cNvSpPr>
            <a:spLocks noGrp="1"/>
          </p:cNvSpPr>
          <p:nvPr>
            <p:ph type="title"/>
          </p:nvPr>
        </p:nvSpPr>
        <p:spPr/>
        <p:txBody>
          <a:bodyPr/>
          <a:lstStyle/>
          <a:p>
            <a:r>
              <a:rPr lang="en-GB" b="1" dirty="0">
                <a:latin typeface="Arial" panose="020B0604020202020204" pitchFamily="34" charset="0"/>
                <a:ea typeface="Calibri" panose="020F0502020204030204" pitchFamily="34" charset="0"/>
                <a:cs typeface="Times New Roman" panose="02020603050405020304" pitchFamily="18" charset="0"/>
              </a:rPr>
              <a:t>Task Week 4</a:t>
            </a:r>
            <a:br>
              <a:rPr lang="en-GB"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69A95A6-603F-5079-AD07-8E13EBFBBE4E}"/>
              </a:ext>
            </a:extLst>
          </p:cNvPr>
          <p:cNvSpPr>
            <a:spLocks noGrp="1"/>
          </p:cNvSpPr>
          <p:nvPr>
            <p:ph idx="1"/>
          </p:nvPr>
        </p:nvSpPr>
        <p:spPr>
          <a:xfrm>
            <a:off x="838200" y="1328738"/>
            <a:ext cx="10515600" cy="4848225"/>
          </a:xfrm>
        </p:spPr>
        <p:txBody>
          <a:bodyPr>
            <a:noAutofit/>
          </a:bodyPr>
          <a:lstStyle/>
          <a:p>
            <a:pPr marL="0" indent="0">
              <a:buNone/>
            </a:pPr>
            <a:r>
              <a:rPr lang="en-GB" dirty="0">
                <a:effectLst/>
                <a:latin typeface="Arial" panose="020B0604020202020204" pitchFamily="34" charset="0"/>
                <a:ea typeface="Calibri" panose="020F0502020204030204" pitchFamily="34" charset="0"/>
                <a:cs typeface="Times New Roman" panose="02020603050405020304" pitchFamily="18" charset="0"/>
              </a:rPr>
              <a:t>To explore referencing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effectLst/>
                <a:latin typeface="Arial" panose="020B0604020202020204" pitchFamily="34" charset="0"/>
                <a:ea typeface="Calibri" panose="020F0502020204030204" pitchFamily="34" charset="0"/>
                <a:cs typeface="Times New Roman" panose="02020603050405020304" pitchFamily="18" charset="0"/>
              </a:rPr>
              <a:t>Produce a piece of writing with a quotation and image, use in cite or in text references include a referencing list with accurate Harvard referencing.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65871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9CAA1-41C5-D34F-C192-BE55CF273E28}"/>
              </a:ext>
            </a:extLst>
          </p:cNvPr>
          <p:cNvSpPr>
            <a:spLocks noGrp="1"/>
          </p:cNvSpPr>
          <p:nvPr>
            <p:ph type="title"/>
          </p:nvPr>
        </p:nvSpPr>
        <p:spPr/>
        <p:txBody>
          <a:bodyPr/>
          <a:lstStyle/>
          <a:p>
            <a:r>
              <a:rPr lang="en-US" dirty="0"/>
              <a:t>Just to explore for me!</a:t>
            </a:r>
          </a:p>
        </p:txBody>
      </p:sp>
      <p:sp>
        <p:nvSpPr>
          <p:cNvPr id="3" name="Content Placeholder 2">
            <a:extLst>
              <a:ext uri="{FF2B5EF4-FFF2-40B4-BE49-F238E27FC236}">
                <a16:creationId xmlns:a16="http://schemas.microsoft.com/office/drawing/2014/main" id="{6387D183-3934-EB79-8E8A-F31CFE31BB08}"/>
              </a:ext>
            </a:extLst>
          </p:cNvPr>
          <p:cNvSpPr>
            <a:spLocks noGrp="1"/>
          </p:cNvSpPr>
          <p:nvPr>
            <p:ph idx="1"/>
          </p:nvPr>
        </p:nvSpPr>
        <p:spPr/>
        <p:txBody>
          <a:bodyPr/>
          <a:lstStyle/>
          <a:p>
            <a:r>
              <a:rPr lang="en-US" dirty="0">
                <a:hlinkClick r:id="rId2"/>
              </a:rPr>
              <a:t>https://www.artsy.net/article/artsy-editorial-9-inventions-revolutionized-artmaking-paint-tubes-neon</a:t>
            </a:r>
            <a:endParaRPr lang="en-US" dirty="0"/>
          </a:p>
          <a:p>
            <a:endParaRPr lang="en-US" dirty="0"/>
          </a:p>
          <a:p>
            <a:r>
              <a:rPr lang="en-US" dirty="0">
                <a:hlinkClick r:id="rId3"/>
              </a:rPr>
              <a:t>https://en.wikipedia.org/wiki/Timeline_for_invention_in_the_arts</a:t>
            </a:r>
            <a:endParaRPr lang="en-US" dirty="0"/>
          </a:p>
          <a:p>
            <a:r>
              <a:rPr lang="en-US" dirty="0">
                <a:hlinkClick r:id="rId4"/>
              </a:rPr>
              <a:t>http://www.patenting-art.com/history/timlin-e.htm</a:t>
            </a:r>
            <a:endParaRPr lang="en-US" dirty="0"/>
          </a:p>
          <a:p>
            <a:endParaRPr lang="en-US" dirty="0"/>
          </a:p>
        </p:txBody>
      </p:sp>
    </p:spTree>
    <p:extLst>
      <p:ext uri="{BB962C8B-B14F-4D97-AF65-F5344CB8AC3E}">
        <p14:creationId xmlns:p14="http://schemas.microsoft.com/office/powerpoint/2010/main" val="1865973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3243</TotalTime>
  <Words>2306</Words>
  <Application>Microsoft Macintosh PowerPoint</Application>
  <PresentationFormat>Widescreen</PresentationFormat>
  <Paragraphs>111</Paragraphs>
  <Slides>31</Slides>
  <Notes>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31</vt:i4>
      </vt:variant>
    </vt:vector>
  </HeadingPairs>
  <TitlesOfParts>
    <vt:vector size="46" baseType="lpstr">
      <vt:lpstr>-apple-system</vt:lpstr>
      <vt:lpstr>Arial</vt:lpstr>
      <vt:lpstr>Avenir-Next</vt:lpstr>
      <vt:lpstr>Calibri</vt:lpstr>
      <vt:lpstr>Calibri Light</vt:lpstr>
      <vt:lpstr>Helvetica Neue</vt:lpstr>
      <vt:lpstr>Lato</vt:lpstr>
      <vt:lpstr>MetSans</vt:lpstr>
      <vt:lpstr>MetSerif</vt:lpstr>
      <vt:lpstr>NewsCycleRegular</vt:lpstr>
      <vt:lpstr>Open Sans</vt:lpstr>
      <vt:lpstr>Roboto</vt:lpstr>
      <vt:lpstr>Tate regular</vt:lpstr>
      <vt:lpstr>Verdana</vt:lpstr>
      <vt:lpstr>Office Theme</vt:lpstr>
      <vt:lpstr>Inventions</vt:lpstr>
      <vt:lpstr>Paint</vt:lpstr>
      <vt:lpstr>22,000 BC  Sculpture</vt:lpstr>
      <vt:lpstr>4000 BC Papyrys </vt:lpstr>
      <vt:lpstr>450 BC Chiaroscuro</vt:lpstr>
      <vt:lpstr>1306 more Realistic painting </vt:lpstr>
      <vt:lpstr>1440s woodcut block printing blocks</vt:lpstr>
      <vt:lpstr>1450s Johannes Gutenberg movable metal type</vt:lpstr>
      <vt:lpstr>15th Century Linear Perspective</vt:lpstr>
      <vt:lpstr>Type</vt:lpstr>
      <vt:lpstr>PowerPoint Presentation</vt:lpstr>
      <vt:lpstr>1770s</vt:lpstr>
      <vt:lpstr>Wedgwood experiments with colour</vt:lpstr>
      <vt:lpstr>1730’s Sequential painting and printing</vt:lpstr>
      <vt:lpstr>PowerPoint Presentation</vt:lpstr>
      <vt:lpstr>1798 lithography</vt:lpstr>
      <vt:lpstr>1800 Un Trompe-l’oeil (Trick of the eyes)</vt:lpstr>
      <vt:lpstr>1816 start of photography</vt:lpstr>
      <vt:lpstr>1843 photographically illustrated book</vt:lpstr>
      <vt:lpstr>1872 Serial photomontage precursor of motion pictures</vt:lpstr>
      <vt:lpstr>1895 Serial comic strip</vt:lpstr>
      <vt:lpstr>PowerPoint Presentation</vt:lpstr>
      <vt:lpstr>1912 Collage</vt:lpstr>
      <vt:lpstr>DADA 1915</vt:lpstr>
      <vt:lpstr>1957 Helvetica typeface</vt:lpstr>
      <vt:lpstr>1962 graphical computer game</vt:lpstr>
      <vt:lpstr>1963 Anime</vt:lpstr>
      <vt:lpstr>1984 Apple Macintosh personal Computer</vt:lpstr>
      <vt:lpstr>David Carson 1990s-</vt:lpstr>
      <vt:lpstr>Task Week 4 </vt:lpstr>
      <vt:lpstr>Just to explore for 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Inventions</dc:title>
  <dc:creator>Gwenllian Beynon</dc:creator>
  <cp:lastModifiedBy>Chris Harrendence</cp:lastModifiedBy>
  <cp:revision>24</cp:revision>
  <dcterms:created xsi:type="dcterms:W3CDTF">2022-10-17T12:15:59Z</dcterms:created>
  <dcterms:modified xsi:type="dcterms:W3CDTF">2023-10-24T08:13:58Z</dcterms:modified>
</cp:coreProperties>
</file>