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8" r:id="rId1"/>
  </p:sldMasterIdLst>
  <p:notesMasterIdLst>
    <p:notesMasterId r:id="rId9"/>
  </p:notesMasterIdLst>
  <p:sldIdLst>
    <p:sldId id="256" r:id="rId2"/>
    <p:sldId id="262" r:id="rId3"/>
    <p:sldId id="257" r:id="rId4"/>
    <p:sldId id="258" r:id="rId5"/>
    <p:sldId id="259" r:id="rId6"/>
    <p:sldId id="260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68614"/>
  </p:normalViewPr>
  <p:slideViewPr>
    <p:cSldViewPr snapToGrid="0" snapToObjects="1">
      <p:cViewPr varScale="1">
        <p:scale>
          <a:sx n="70" d="100"/>
          <a:sy n="70" d="100"/>
        </p:scale>
        <p:origin x="-672" y="-10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notesMaster" Target="notesMasters/notesMaster1.xml"/><Relationship Id="rId10" Type="http://schemas.openxmlformats.org/officeDocument/2006/relationships/printerSettings" Target="printerSettings/printerSettings1.bin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11ECE4-4093-864B-BBD2-73CCE4294020}" type="datetimeFigureOut">
              <a:rPr lang="en-GB" smtClean="0"/>
              <a:t>08/12/20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AC3F87-32C6-9946-91EF-B0D6D8747B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7205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AC3F87-32C6-9946-91EF-B0D6D8747B6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142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AC3F87-32C6-9946-91EF-B0D6D8747B6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6382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AC3F87-32C6-9946-91EF-B0D6D8747B6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0475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AC3F87-32C6-9946-91EF-B0D6D8747B6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0453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AC3F87-32C6-9946-91EF-B0D6D8747B6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7904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AC3F87-32C6-9946-91EF-B0D6D8747B6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4712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AC3F87-32C6-9946-91EF-B0D6D8747B6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7720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17929C0-C153-9D4B-9B75-EE82225B88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E4B159A5-C4C1-1F4C-BE73-F1B4FBE6C5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9EC3D7B-09A9-8947-98CA-41368D050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B53AF-AF0B-3940-9084-88D2F689BD73}" type="datetimeFigureOut">
              <a:rPr lang="en-GB" smtClean="0"/>
              <a:t>08/12/20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4E231074-25A6-1644-A355-8831588CB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A409881-6B86-DF41-8ACD-C75C088F0D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593BA-ECA2-C441-8872-AE9A66C41A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8474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B930593-A125-874A-8DCD-7BE906B6D7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5858BF7-1EA7-5E43-960A-978C5507E9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F906233B-3A8D-A345-830E-482DA7734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B53AF-AF0B-3940-9084-88D2F689BD73}" type="datetimeFigureOut">
              <a:rPr lang="en-GB" smtClean="0"/>
              <a:t>08/12/20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71B93DC6-4167-1E4D-9683-9491BB8A3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3C9BB93-4F26-D84F-9C33-76719E0F1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593BA-ECA2-C441-8872-AE9A66C41A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5889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83FC56B-6C04-8E46-83A3-1270F38D3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A11B9AE1-B285-954A-BDD7-FEFC001BB3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4F41F1B-2F67-5E44-BF4A-B3D2F354D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B53AF-AF0B-3940-9084-88D2F689BD73}" type="datetimeFigureOut">
              <a:rPr lang="en-GB" smtClean="0"/>
              <a:t>08/12/20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5F2292B-63FE-AC49-AB9A-B2C78DE498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66FB531-0CD1-624F-A308-0BFC532200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593BA-ECA2-C441-8872-AE9A66C41A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478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7EB4ACD-C041-F948-8703-9E440D2A96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5FA30C2-2A80-174E-A145-1E6B31AB6A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AE26BA82-68E2-BC49-A39F-D5F52E6FF7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780F0E7F-F421-2746-AC93-55C70EB4A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B53AF-AF0B-3940-9084-88D2F689BD73}" type="datetimeFigureOut">
              <a:rPr lang="en-GB" smtClean="0"/>
              <a:t>08/12/20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733847C2-38A0-1E4D-B001-F0D8A1F0B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5D5CB6A6-A8A7-FC4A-A01B-69A19F3E12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593BA-ECA2-C441-8872-AE9A66C41A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074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E3CF80A-C888-1640-BCC1-0DB64F9780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C4E9CAF4-34FF-9342-801F-8B23044E98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86C66282-EE61-B645-936B-086774E317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8C2888E5-EB65-1E4F-8CAA-BE500919F27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624DE013-B679-CE4D-8A13-6F8B89C3BF2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D969A630-AEDA-1048-98B6-EF8A31E45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B53AF-AF0B-3940-9084-88D2F689BD73}" type="datetimeFigureOut">
              <a:rPr lang="en-GB" smtClean="0"/>
              <a:t>08/12/20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373054F9-0686-404A-9535-13305213B8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A1A06C0B-3919-1243-BAE3-74CEC733D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593BA-ECA2-C441-8872-AE9A66C41A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8875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9548609-ED79-A349-8BEB-D0FFB3C2A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08798E78-DDB5-364E-9EE5-ABC0B547F4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B53AF-AF0B-3940-9084-88D2F689BD73}" type="datetimeFigureOut">
              <a:rPr lang="en-GB" smtClean="0"/>
              <a:t>08/12/20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EBB274E1-6188-3740-AC67-4BF362AA9F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C0A4A146-C3CC-3946-883B-2541BDC2B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593BA-ECA2-C441-8872-AE9A66C41A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0956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953C1946-4A24-A84B-B2AA-68D1DAB204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B53AF-AF0B-3940-9084-88D2F689BD73}" type="datetimeFigureOut">
              <a:rPr lang="en-GB" smtClean="0"/>
              <a:t>08/12/20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673DC699-F03E-C641-A2EB-C30DFEE7D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1A588AEC-60DF-C544-95B0-6F2C9FA25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593BA-ECA2-C441-8872-AE9A66C41A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1965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0651D58-D469-B449-95F3-E57437C92B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5372102-9C3C-CD47-8239-1FC45066B4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2764D3DC-D7BD-0F45-A090-1B087A5834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26BED27C-9C1B-8E4E-AD45-8EF86A7DA2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B53AF-AF0B-3940-9084-88D2F689BD73}" type="datetimeFigureOut">
              <a:rPr lang="en-GB" smtClean="0"/>
              <a:t>08/12/20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4C961275-C4FB-E84A-9C04-F81CC84BDB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5F18383C-7398-1C4D-B7FD-ECC9D101B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593BA-ECA2-C441-8872-AE9A66C41A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2047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062228A-7990-2D48-86F2-54E5CE881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48E2F8E2-F780-2F43-80E1-325746FE27C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A587FBAF-79F7-A244-876C-75737B4850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E11DD57D-A105-F44B-BFDF-5564AD5FF8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B53AF-AF0B-3940-9084-88D2F689BD73}" type="datetimeFigureOut">
              <a:rPr lang="en-GB" smtClean="0"/>
              <a:t>08/12/20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5D89397F-ECB7-CD45-967A-4AEA42ED38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589637BC-9D42-A84D-92C8-77C797FAF4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593BA-ECA2-C441-8872-AE9A66C41A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8620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FEB961B-ED2C-7540-9CD5-F67627F34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BDD95459-597E-584D-8AEB-97263A28B8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B3817FA-4984-BC4A-9A06-57804F8475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B53AF-AF0B-3940-9084-88D2F689BD73}" type="datetimeFigureOut">
              <a:rPr lang="en-GB" smtClean="0"/>
              <a:t>08/12/20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4FEF98DC-D9CF-144C-9A00-0102316D47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999F5CDA-DCB6-1946-AC87-2B0B2C8AA8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593BA-ECA2-C441-8872-AE9A66C41A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3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12FD5AFD-256B-F440-9C5A-20F35F1EEE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7C00F75F-E83D-AE4C-927C-CE347CC9C3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9990DEA-3660-2641-8C0A-14A7F14E15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B53AF-AF0B-3940-9084-88D2F689BD73}" type="datetimeFigureOut">
              <a:rPr lang="en-GB" smtClean="0"/>
              <a:t>08/12/20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4F12F856-4A90-684A-B86E-AC51807F3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AB011D8-C3B6-5643-9362-87EBB4D7F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593BA-ECA2-C441-8872-AE9A66C41A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6234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F638C316-70D8-5145-A68A-BAC800E13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8A9207C0-78A4-054F-AB2C-D9CE097824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CD592AE-795B-7644-A380-D71D6551FEF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7B53AF-AF0B-3940-9084-88D2F689BD73}" type="datetimeFigureOut">
              <a:rPr lang="en-GB" smtClean="0"/>
              <a:t>08/12/20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C001F2DF-85B3-9743-80B4-CEE35305B7E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06BF068-43B8-8C41-85A6-79645630C8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E593BA-ECA2-C441-8872-AE9A66C41A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310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4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png"/><Relationship Id="rId5" Type="http://schemas.openxmlformats.org/officeDocument/2006/relationships/image" Target="../media/image5.png"/><Relationship Id="rId6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4" Type="http://schemas.openxmlformats.org/officeDocument/2006/relationships/image" Target="../media/image8.jpeg"/><Relationship Id="rId5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4" Type="http://schemas.openxmlformats.org/officeDocument/2006/relationships/image" Target="../media/image11.png"/><Relationship Id="rId5" Type="http://schemas.openxmlformats.org/officeDocument/2006/relationships/image" Target="../media/image12.jpeg"/><Relationship Id="rId6" Type="http://schemas.openxmlformats.org/officeDocument/2006/relationships/image" Target="../media/image13.jpeg"/><Relationship Id="rId7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4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4" Type="http://schemas.openxmlformats.org/officeDocument/2006/relationships/image" Target="../media/image18.jpeg"/><Relationship Id="rId5" Type="http://schemas.openxmlformats.org/officeDocument/2006/relationships/image" Target="../media/image19.jpeg"/><Relationship Id="rId6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73">
            <a:extLst>
              <a:ext uri="{FF2B5EF4-FFF2-40B4-BE49-F238E27FC236}">
                <a16:creationId xmlns:a16="http://schemas.microsoft.com/office/drawing/2014/main" xmlns="" id="{6234BCC6-39B9-47D9-8BF8-C665401AE23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Medidata shows COVID-19 impact on clinical trials">
            <a:extLst>
              <a:ext uri="{FF2B5EF4-FFF2-40B4-BE49-F238E27FC236}">
                <a16:creationId xmlns:a16="http://schemas.microsoft.com/office/drawing/2014/main" xmlns="" id="{F20B2930-4FAE-674B-A8C4-AA1B988EAC5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71" r="-1" b="14019"/>
          <a:stretch/>
        </p:blipFill>
        <p:spPr bwMode="auto"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4" descr="Waste &amp; Recycling Expo Canada">
            <a:extLst>
              <a:ext uri="{FF2B5EF4-FFF2-40B4-BE49-F238E27FC236}">
                <a16:creationId xmlns:a16="http://schemas.microsoft.com/office/drawing/2014/main" xmlns="" id="{EBE2DD28-3975-064A-A598-1C6033BDAE2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70" r="1" b="1"/>
          <a:stretch/>
        </p:blipFill>
        <p:spPr bwMode="auto"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3080" name="Freeform: Shape 75">
            <a:extLst>
              <a:ext uri="{FF2B5EF4-FFF2-40B4-BE49-F238E27FC236}">
                <a16:creationId xmlns:a16="http://schemas.microsoft.com/office/drawing/2014/main" xmlns="" id="{72A9CE9D-DAC3-40AF-B504-78A64A909F9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081" name="Freeform: Shape 77">
            <a:extLst>
              <a:ext uri="{FF2B5EF4-FFF2-40B4-BE49-F238E27FC236}">
                <a16:creationId xmlns:a16="http://schemas.microsoft.com/office/drawing/2014/main" xmlns="" id="{506D7452-6CDE-4381-86CE-07B2459383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12A879E6-7E11-E846-8B75-65BB0A6963E6}"/>
              </a:ext>
            </a:extLst>
          </p:cNvPr>
          <p:cNvSpPr txBox="1"/>
          <p:nvPr/>
        </p:nvSpPr>
        <p:spPr>
          <a:xfrm>
            <a:off x="480430" y="2227988"/>
            <a:ext cx="5019074" cy="277408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u="sng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Covid-19 Impact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u="sng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Waste and Recycling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u="sng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Europe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xmlns="" id="{762DA937-8B55-4317-BD32-98D7AF30E39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"/>
            </a:endParaRPr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xmlns="" id="{C52EE5A8-045B-4D39-8ED1-513334085EE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89098" y="4461119"/>
            <a:ext cx="501907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755792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6" name="Picture 8" descr="MPs call for 25p 'latte levy' to combat UK disposable cup waste | Financial  Times">
            <a:extLst>
              <a:ext uri="{FF2B5EF4-FFF2-40B4-BE49-F238E27FC236}">
                <a16:creationId xmlns:a16="http://schemas.microsoft.com/office/drawing/2014/main" xmlns="" id="{0E216294-1B8F-7648-B877-BDA8E0D76C6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"/>
          <a:stretch/>
        </p:blipFill>
        <p:spPr bwMode="auto">
          <a:xfrm>
            <a:off x="0" y="1021"/>
            <a:ext cx="12192000" cy="6855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FED9F52E-7EAF-7C48-A64A-4F8B7331BAD7}"/>
              </a:ext>
            </a:extLst>
          </p:cNvPr>
          <p:cNvSpPr txBox="1"/>
          <p:nvPr/>
        </p:nvSpPr>
        <p:spPr>
          <a:xfrm>
            <a:off x="499789" y="2301603"/>
            <a:ext cx="4558309" cy="3486455"/>
          </a:xfrm>
          <a:prstGeom prst="rect">
            <a:avLst/>
          </a:prstGeom>
          <a:solidFill>
            <a:schemeClr val="accent2">
              <a:alpha val="58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</a:rPr>
              <a:t>Restaurant / Cafe Closures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Re-fill cups stopped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Increase in single-use plastic/cardboard cups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</a:rPr>
              <a:t>Shop Closures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Increase in online shopping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Increase in plastic and cardboard waste 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/>
            </a:r>
            <a:br>
              <a:rPr lang="en-US" sz="1400" dirty="0"/>
            </a:br>
            <a:endParaRPr lang="en-US" sz="1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2AE5C585-0280-A141-BBB1-389534FA601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164" r="13584" b="-3"/>
          <a:stretch/>
        </p:blipFill>
        <p:spPr>
          <a:xfrm>
            <a:off x="5925809" y="2837001"/>
            <a:ext cx="2743200" cy="2743200"/>
          </a:xfrm>
          <a:custGeom>
            <a:avLst/>
            <a:gdLst/>
            <a:ahLst/>
            <a:cxnLst/>
            <a:rect l="l" t="t" r="r" b="b"/>
            <a:pathLst>
              <a:path w="2880360" h="2880360">
                <a:moveTo>
                  <a:pt x="1440180" y="0"/>
                </a:moveTo>
                <a:cubicBezTo>
                  <a:pt x="2235569" y="0"/>
                  <a:pt x="2880360" y="644791"/>
                  <a:pt x="2880360" y="1440180"/>
                </a:cubicBezTo>
                <a:cubicBezTo>
                  <a:pt x="2880360" y="2235569"/>
                  <a:pt x="2235569" y="2880360"/>
                  <a:pt x="1440180" y="2880360"/>
                </a:cubicBezTo>
                <a:cubicBezTo>
                  <a:pt x="644791" y="2880360"/>
                  <a:pt x="0" y="2235569"/>
                  <a:pt x="0" y="1440180"/>
                </a:cubicBezTo>
                <a:cubicBezTo>
                  <a:pt x="0" y="644791"/>
                  <a:pt x="644791" y="0"/>
                  <a:pt x="1440180" y="0"/>
                </a:cubicBezTo>
                <a:close/>
              </a:path>
            </a:pathLst>
          </a:custGeom>
        </p:spPr>
      </p:pic>
      <p:pic>
        <p:nvPicPr>
          <p:cNvPr id="2050" name="Picture 2" descr="Eco Plant Reusable Coffee Cups | Branded Coffee Cups">
            <a:extLst>
              <a:ext uri="{FF2B5EF4-FFF2-40B4-BE49-F238E27FC236}">
                <a16:creationId xmlns:a16="http://schemas.microsoft.com/office/drawing/2014/main" xmlns="" id="{E6422239-4353-1642-8962-E4838CA57CB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3582"/>
          <a:stretch/>
        </p:blipFill>
        <p:spPr bwMode="auto">
          <a:xfrm>
            <a:off x="8160603" y="2"/>
            <a:ext cx="4034316" cy="3486455"/>
          </a:xfrm>
          <a:custGeom>
            <a:avLst/>
            <a:gdLst/>
            <a:ahLst/>
            <a:cxnLst/>
            <a:rect l="l" t="t" r="r" b="b"/>
            <a:pathLst>
              <a:path w="4034316" h="3486455">
                <a:moveTo>
                  <a:pt x="280681" y="0"/>
                </a:moveTo>
                <a:lnTo>
                  <a:pt x="4034316" y="0"/>
                </a:lnTo>
                <a:lnTo>
                  <a:pt x="4034316" y="2800630"/>
                </a:lnTo>
                <a:lnTo>
                  <a:pt x="3874752" y="2945652"/>
                </a:lnTo>
                <a:cubicBezTo>
                  <a:pt x="3465371" y="3283503"/>
                  <a:pt x="2940535" y="3486455"/>
                  <a:pt x="2368296" y="3486455"/>
                </a:cubicBezTo>
                <a:cubicBezTo>
                  <a:pt x="1060322" y="3486455"/>
                  <a:pt x="0" y="2426133"/>
                  <a:pt x="0" y="1118159"/>
                </a:cubicBezTo>
                <a:cubicBezTo>
                  <a:pt x="0" y="791166"/>
                  <a:pt x="66270" y="479650"/>
                  <a:pt x="186113" y="19631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Amazon FINALLY vows to cut back on excessive plastic packaging | Daily Mail  Online">
            <a:extLst>
              <a:ext uri="{FF2B5EF4-FFF2-40B4-BE49-F238E27FC236}">
                <a16:creationId xmlns:a16="http://schemas.microsoft.com/office/drawing/2014/main" xmlns="" id="{2D07BF03-C29B-5647-9274-AD4F133284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51" r="18230" b="1"/>
          <a:stretch/>
        </p:blipFill>
        <p:spPr bwMode="auto">
          <a:xfrm>
            <a:off x="9129290" y="4197216"/>
            <a:ext cx="3062710" cy="2660795"/>
          </a:xfrm>
          <a:custGeom>
            <a:avLst/>
            <a:gdLst/>
            <a:ahLst/>
            <a:cxnLst/>
            <a:rect l="l" t="t" r="r" b="b"/>
            <a:pathLst>
              <a:path w="3062710" h="2660795">
                <a:moveTo>
                  <a:pt x="1723644" y="0"/>
                </a:moveTo>
                <a:cubicBezTo>
                  <a:pt x="2259111" y="0"/>
                  <a:pt x="2737550" y="244172"/>
                  <a:pt x="3053691" y="627247"/>
                </a:cubicBezTo>
                <a:lnTo>
                  <a:pt x="3062710" y="639308"/>
                </a:lnTo>
                <a:lnTo>
                  <a:pt x="3062710" y="2660795"/>
                </a:lnTo>
                <a:lnTo>
                  <a:pt x="278239" y="2660795"/>
                </a:lnTo>
                <a:lnTo>
                  <a:pt x="208035" y="2545235"/>
                </a:lnTo>
                <a:cubicBezTo>
                  <a:pt x="75362" y="2301006"/>
                  <a:pt x="0" y="2021126"/>
                  <a:pt x="0" y="1723644"/>
                </a:cubicBezTo>
                <a:cubicBezTo>
                  <a:pt x="0" y="771702"/>
                  <a:pt x="771702" y="0"/>
                  <a:pt x="172364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Pentagon 7">
            <a:extLst>
              <a:ext uri="{FF2B5EF4-FFF2-40B4-BE49-F238E27FC236}">
                <a16:creationId xmlns:a16="http://schemas.microsoft.com/office/drawing/2014/main" xmlns="" id="{97F73069-BAB9-494F-BE99-E2524950E5A3}"/>
              </a:ext>
            </a:extLst>
          </p:cNvPr>
          <p:cNvSpPr/>
          <p:nvPr/>
        </p:nvSpPr>
        <p:spPr>
          <a:xfrm>
            <a:off x="350325" y="342900"/>
            <a:ext cx="8465063" cy="1213676"/>
          </a:xfrm>
          <a:prstGeom prst="homePlate">
            <a:avLst/>
          </a:prstGeom>
          <a:solidFill>
            <a:schemeClr val="accent2">
              <a:alpha val="7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Multiply 3">
            <a:extLst>
              <a:ext uri="{FF2B5EF4-FFF2-40B4-BE49-F238E27FC236}">
                <a16:creationId xmlns:a16="http://schemas.microsoft.com/office/drawing/2014/main" xmlns="" id="{D9BEF9B4-8146-D340-98C7-92C1457274FA}"/>
              </a:ext>
            </a:extLst>
          </p:cNvPr>
          <p:cNvSpPr/>
          <p:nvPr/>
        </p:nvSpPr>
        <p:spPr>
          <a:xfrm>
            <a:off x="8436913" y="0"/>
            <a:ext cx="3632303" cy="3327574"/>
          </a:xfrm>
          <a:prstGeom prst="mathMultiply">
            <a:avLst>
              <a:gd name="adj1" fmla="val 22062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4109A8B8-7092-6B4E-8D48-5676243773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789" y="327484"/>
            <a:ext cx="7485652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u="sng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Plastic &amp; Cardboard </a:t>
            </a:r>
            <a:r>
              <a:rPr lang="en-US" u="sng" kern="1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Waste</a:t>
            </a:r>
            <a:r>
              <a:rPr lang="en-US" u="sng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CAD427C6-67C3-7145-B36F-690AC483138D}"/>
              </a:ext>
            </a:extLst>
          </p:cNvPr>
          <p:cNvSpPr/>
          <p:nvPr/>
        </p:nvSpPr>
        <p:spPr>
          <a:xfrm>
            <a:off x="499789" y="6351735"/>
            <a:ext cx="37788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(European Environment Agency, 2020)</a:t>
            </a:r>
          </a:p>
        </p:txBody>
      </p:sp>
    </p:spTree>
    <p:extLst>
      <p:ext uri="{BB962C8B-B14F-4D97-AF65-F5344CB8AC3E}">
        <p14:creationId xmlns:p14="http://schemas.microsoft.com/office/powerpoint/2010/main" val="17627410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2" name="Rectangle 70">
            <a:extLst>
              <a:ext uri="{FF2B5EF4-FFF2-40B4-BE49-F238E27FC236}">
                <a16:creationId xmlns:a16="http://schemas.microsoft.com/office/drawing/2014/main" xmlns="" id="{FC3D2873-2194-4FB0-BFBA-7E7EEB98486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PPE hygiene: the importance of effective decontamination | IOSH Magazine">
            <a:extLst>
              <a:ext uri="{FF2B5EF4-FFF2-40B4-BE49-F238E27FC236}">
                <a16:creationId xmlns:a16="http://schemas.microsoft.com/office/drawing/2014/main" xmlns="" id="{1B53734B-F3AE-914D-BAAC-C60DBB589D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892" b="1"/>
          <a:stretch/>
        </p:blipFill>
        <p:spPr bwMode="auto">
          <a:xfrm>
            <a:off x="8529321" y="10"/>
            <a:ext cx="3662680" cy="3401558"/>
          </a:xfrm>
          <a:custGeom>
            <a:avLst/>
            <a:gdLst/>
            <a:ahLst/>
            <a:cxnLst/>
            <a:rect l="l" t="t" r="r" b="b"/>
            <a:pathLst>
              <a:path w="3662680" h="3401568">
                <a:moveTo>
                  <a:pt x="0" y="0"/>
                </a:moveTo>
                <a:lnTo>
                  <a:pt x="3662680" y="0"/>
                </a:lnTo>
                <a:lnTo>
                  <a:pt x="3662680" y="3401568"/>
                </a:lnTo>
                <a:lnTo>
                  <a:pt x="774527" y="3401568"/>
                </a:lnTo>
                <a:lnTo>
                  <a:pt x="769892" y="3133175"/>
                </a:lnTo>
                <a:cubicBezTo>
                  <a:pt x="732577" y="2055441"/>
                  <a:pt x="492520" y="1056020"/>
                  <a:pt x="104445" y="21503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alls for more PPE for maritime workers to limit COVID-19 spread on vessels  – IHS Markit Safety at Sea">
            <a:extLst>
              <a:ext uri="{FF2B5EF4-FFF2-40B4-BE49-F238E27FC236}">
                <a16:creationId xmlns:a16="http://schemas.microsoft.com/office/drawing/2014/main" xmlns="" id="{5D8E2238-BF70-E041-A527-60E9493AB85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202" b="-2"/>
          <a:stretch/>
        </p:blipFill>
        <p:spPr bwMode="auto">
          <a:xfrm>
            <a:off x="5115314" y="10"/>
            <a:ext cx="4118110" cy="3401558"/>
          </a:xfrm>
          <a:custGeom>
            <a:avLst/>
            <a:gdLst/>
            <a:ahLst/>
            <a:cxnLst/>
            <a:rect l="l" t="t" r="r" b="b"/>
            <a:pathLst>
              <a:path w="4118110" h="3401568">
                <a:moveTo>
                  <a:pt x="0" y="0"/>
                </a:moveTo>
                <a:lnTo>
                  <a:pt x="3343575" y="0"/>
                </a:lnTo>
                <a:lnTo>
                  <a:pt x="3448028" y="215050"/>
                </a:lnTo>
                <a:cubicBezTo>
                  <a:pt x="3836103" y="1056037"/>
                  <a:pt x="4076161" y="2055458"/>
                  <a:pt x="4113475" y="3133192"/>
                </a:cubicBezTo>
                <a:lnTo>
                  <a:pt x="4118110" y="3401568"/>
                </a:lnTo>
                <a:lnTo>
                  <a:pt x="801224" y="3401568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ow face masks, gloves and other coronavirus waste is polluting our ocean |  World Economic Forum">
            <a:extLst>
              <a:ext uri="{FF2B5EF4-FFF2-40B4-BE49-F238E27FC236}">
                <a16:creationId xmlns:a16="http://schemas.microsoft.com/office/drawing/2014/main" xmlns="" id="{F1411BF0-B60C-1B4F-BA17-CE6628260D2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695" b="-1"/>
          <a:stretch/>
        </p:blipFill>
        <p:spPr bwMode="auto">
          <a:xfrm>
            <a:off x="5168353" y="3456432"/>
            <a:ext cx="7023646" cy="3401568"/>
          </a:xfrm>
          <a:custGeom>
            <a:avLst/>
            <a:gdLst/>
            <a:ahLst/>
            <a:cxnLst/>
            <a:rect l="l" t="t" r="r" b="b"/>
            <a:pathLst>
              <a:path w="7023646" h="3401568">
                <a:moveTo>
                  <a:pt x="749132" y="0"/>
                </a:moveTo>
                <a:lnTo>
                  <a:pt x="7023646" y="0"/>
                </a:lnTo>
                <a:lnTo>
                  <a:pt x="7023646" y="3401568"/>
                </a:lnTo>
                <a:lnTo>
                  <a:pt x="0" y="3401568"/>
                </a:lnTo>
                <a:lnTo>
                  <a:pt x="79008" y="3238906"/>
                </a:lnTo>
                <a:cubicBezTo>
                  <a:pt x="502362" y="2321466"/>
                  <a:pt x="749563" y="1215476"/>
                  <a:pt x="749563" y="2495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73" name="Freeform: Shape 72">
            <a:extLst>
              <a:ext uri="{FF2B5EF4-FFF2-40B4-BE49-F238E27FC236}">
                <a16:creationId xmlns:a16="http://schemas.microsoft.com/office/drawing/2014/main" xmlns="" id="{B228652A-FD81-4A3C-B164-2012BF4EEA5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5927943" cy="6858000"/>
          </a:xfrm>
          <a:custGeom>
            <a:avLst/>
            <a:gdLst>
              <a:gd name="connsiteX0" fmla="*/ 0 w 5927943"/>
              <a:gd name="connsiteY0" fmla="*/ 0 h 6858000"/>
              <a:gd name="connsiteX1" fmla="*/ 5129522 w 5927943"/>
              <a:gd name="connsiteY1" fmla="*/ 0 h 6858000"/>
              <a:gd name="connsiteX2" fmla="*/ 5289639 w 5927943"/>
              <a:gd name="connsiteY2" fmla="*/ 323150 h 6858000"/>
              <a:gd name="connsiteX3" fmla="*/ 5927943 w 5927943"/>
              <a:gd name="connsiteY3" fmla="*/ 3476847 h 6858000"/>
              <a:gd name="connsiteX4" fmla="*/ 5289639 w 5927943"/>
              <a:gd name="connsiteY4" fmla="*/ 6630545 h 6858000"/>
              <a:gd name="connsiteX5" fmla="*/ 5176937 w 5927943"/>
              <a:gd name="connsiteY5" fmla="*/ 6858000 h 6858000"/>
              <a:gd name="connsiteX6" fmla="*/ 0 w 592794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27943" h="6858000">
                <a:moveTo>
                  <a:pt x="0" y="0"/>
                </a:moveTo>
                <a:lnTo>
                  <a:pt x="5129522" y="0"/>
                </a:lnTo>
                <a:lnTo>
                  <a:pt x="5289639" y="323150"/>
                </a:lnTo>
                <a:cubicBezTo>
                  <a:pt x="5692631" y="1223391"/>
                  <a:pt x="5927943" y="2308646"/>
                  <a:pt x="5927943" y="3476847"/>
                </a:cubicBezTo>
                <a:cubicBezTo>
                  <a:pt x="5927943" y="4645048"/>
                  <a:pt x="5692631" y="5730304"/>
                  <a:pt x="5289639" y="6630545"/>
                </a:cubicBezTo>
                <a:lnTo>
                  <a:pt x="517693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75" name="Freeform: Shape 74">
            <a:extLst>
              <a:ext uri="{FF2B5EF4-FFF2-40B4-BE49-F238E27FC236}">
                <a16:creationId xmlns:a16="http://schemas.microsoft.com/office/drawing/2014/main" xmlns="" id="{FE8F25D8-4980-4C67-9E0C-7BE94C9CBF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5917310" cy="6858000"/>
          </a:xfrm>
          <a:custGeom>
            <a:avLst/>
            <a:gdLst>
              <a:gd name="connsiteX0" fmla="*/ 0 w 5917310"/>
              <a:gd name="connsiteY0" fmla="*/ 0 h 6858000"/>
              <a:gd name="connsiteX1" fmla="*/ 5118889 w 5917310"/>
              <a:gd name="connsiteY1" fmla="*/ 0 h 6858000"/>
              <a:gd name="connsiteX2" fmla="*/ 5279006 w 5917310"/>
              <a:gd name="connsiteY2" fmla="*/ 323150 h 6858000"/>
              <a:gd name="connsiteX3" fmla="*/ 5917310 w 5917310"/>
              <a:gd name="connsiteY3" fmla="*/ 3476847 h 6858000"/>
              <a:gd name="connsiteX4" fmla="*/ 5279006 w 5917310"/>
              <a:gd name="connsiteY4" fmla="*/ 6630545 h 6858000"/>
              <a:gd name="connsiteX5" fmla="*/ 5166304 w 5917310"/>
              <a:gd name="connsiteY5" fmla="*/ 6858000 h 6858000"/>
              <a:gd name="connsiteX6" fmla="*/ 0 w 591731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17310" h="6858000">
                <a:moveTo>
                  <a:pt x="0" y="0"/>
                </a:moveTo>
                <a:lnTo>
                  <a:pt x="5118889" y="0"/>
                </a:lnTo>
                <a:lnTo>
                  <a:pt x="5279006" y="323150"/>
                </a:lnTo>
                <a:cubicBezTo>
                  <a:pt x="5681998" y="1223391"/>
                  <a:pt x="5917310" y="2308646"/>
                  <a:pt x="5917310" y="3476847"/>
                </a:cubicBezTo>
                <a:cubicBezTo>
                  <a:pt x="5917310" y="4645048"/>
                  <a:pt x="5681998" y="5730304"/>
                  <a:pt x="5279006" y="6630545"/>
                </a:cubicBezTo>
                <a:lnTo>
                  <a:pt x="5166304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9FAAF413-D3A7-E648-90C1-A8D1B26D0F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697" y="1011565"/>
            <a:ext cx="5020056" cy="277063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u="sng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Protective Equipment Waste  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xmlns="" id="{1A214C69-1234-4E5D-91CD-BEA00204258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xmlns="" id="{F86E49C8-40C0-4E80-BAC0-9A66298F1D1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89098" y="4461119"/>
            <a:ext cx="501907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E91BC04A-4441-A94D-AE11-CBAAECF0915F}"/>
              </a:ext>
            </a:extLst>
          </p:cNvPr>
          <p:cNvSpPr/>
          <p:nvPr/>
        </p:nvSpPr>
        <p:spPr>
          <a:xfrm>
            <a:off x="346697" y="6118214"/>
            <a:ext cx="17491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(Acrplus 2020) </a:t>
            </a:r>
          </a:p>
        </p:txBody>
      </p:sp>
    </p:spTree>
    <p:extLst>
      <p:ext uri="{BB962C8B-B14F-4D97-AF65-F5344CB8AC3E}">
        <p14:creationId xmlns:p14="http://schemas.microsoft.com/office/powerpoint/2010/main" val="10908525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8" name="Rectangle 191">
            <a:extLst>
              <a:ext uri="{FF2B5EF4-FFF2-40B4-BE49-F238E27FC236}">
                <a16:creationId xmlns:a16="http://schemas.microsoft.com/office/drawing/2014/main" xmlns="" id="{0EFD753D-6A49-46DD-9E82-AA6E2C62B46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39" name="Rectangle 192">
            <a:extLst>
              <a:ext uri="{FF2B5EF4-FFF2-40B4-BE49-F238E27FC236}">
                <a16:creationId xmlns:a16="http://schemas.microsoft.com/office/drawing/2014/main" xmlns="" id="{138A5824-1F4A-4EE7-BC13-5BB48FC0809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20045" y="318582"/>
            <a:ext cx="4556762" cy="2028511"/>
          </a:xfrm>
          <a:prstGeom prst="rect">
            <a:avLst/>
          </a:prstGeom>
          <a:solidFill>
            <a:srgbClr val="3336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80F31E3-4F88-F14A-BEFD-E74E613358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475" y="637523"/>
            <a:ext cx="5017152" cy="138673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u="sng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Waste and Recycling: Barcelona </a:t>
            </a:r>
          </a:p>
        </p:txBody>
      </p:sp>
      <p:pic>
        <p:nvPicPr>
          <p:cNvPr id="1030" name="Picture 6" descr="Spanish Government approves draft law introducing tax on plastic waste,  expected to raise €724 million - Olive Press News Spain">
            <a:extLst>
              <a:ext uri="{FF2B5EF4-FFF2-40B4-BE49-F238E27FC236}">
                <a16:creationId xmlns:a16="http://schemas.microsoft.com/office/drawing/2014/main" xmlns="" id="{AA48D8AA-95B3-0C46-93E7-B3FDCACF20A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297" b="5340"/>
          <a:stretch/>
        </p:blipFill>
        <p:spPr bwMode="auto">
          <a:xfrm>
            <a:off x="4968250" y="324472"/>
            <a:ext cx="4556762" cy="201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Design Flagmap Of Spain High-Res Vector Graphic - Getty Images">
            <a:extLst>
              <a:ext uri="{FF2B5EF4-FFF2-40B4-BE49-F238E27FC236}">
                <a16:creationId xmlns:a16="http://schemas.microsoft.com/office/drawing/2014/main" xmlns="" id="{6871F7CD-6762-8942-BF26-BF0225D605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99" r="4" b="8145"/>
          <a:stretch/>
        </p:blipFill>
        <p:spPr bwMode="auto">
          <a:xfrm>
            <a:off x="9617743" y="333326"/>
            <a:ext cx="2251026" cy="2013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ow do you fix healthcare's medical waste problem? - BBC Future">
            <a:extLst>
              <a:ext uri="{FF2B5EF4-FFF2-40B4-BE49-F238E27FC236}">
                <a16:creationId xmlns:a16="http://schemas.microsoft.com/office/drawing/2014/main" xmlns="" id="{763AF9EC-EF1A-C84D-A4C9-61180267B3F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35" r="20937" b="-1"/>
          <a:stretch/>
        </p:blipFill>
        <p:spPr bwMode="auto">
          <a:xfrm>
            <a:off x="320044" y="2429124"/>
            <a:ext cx="4556762" cy="4100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4" name="Rectangle 193">
            <a:extLst>
              <a:ext uri="{FF2B5EF4-FFF2-40B4-BE49-F238E27FC236}">
                <a16:creationId xmlns:a16="http://schemas.microsoft.com/office/drawing/2014/main" xmlns="" id="{0F8BFD3B-29FB-4A95-BB51-220F8A6C574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966650" y="2429124"/>
            <a:ext cx="4561251" cy="4108837"/>
          </a:xfrm>
          <a:prstGeom prst="rect">
            <a:avLst/>
          </a:prstGeom>
          <a:solidFill>
            <a:srgbClr val="3336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387369E5-3118-4449-8110-AE5C97A1D3BF}"/>
              </a:ext>
            </a:extLst>
          </p:cNvPr>
          <p:cNvSpPr txBox="1"/>
          <p:nvPr/>
        </p:nvSpPr>
        <p:spPr>
          <a:xfrm>
            <a:off x="4921727" y="2758930"/>
            <a:ext cx="4284442" cy="34550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Medical waste increased by 350% (1200 </a:t>
            </a:r>
            <a:r>
              <a:rPr lang="en-US" sz="20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tonnes</a:t>
            </a: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compared to 275 </a:t>
            </a:r>
            <a:r>
              <a:rPr lang="en-US" sz="20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tonnes</a:t>
            </a:r>
            <a:r>
              <a:rPr lang="en-US" sz="20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normally produced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Overall waste = 25% reduction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Mixed waste = 12% reduction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Recycled items (Cardboard, Glass &amp; Paper) = 20% reduction </a:t>
            </a:r>
          </a:p>
        </p:txBody>
      </p:sp>
      <p:pic>
        <p:nvPicPr>
          <p:cNvPr id="1034" name="Picture 10" descr="The Coronavirus Pandemic Is a Disaster for Tourism. These 20 Countries Will  Suffer the Most.">
            <a:extLst>
              <a:ext uri="{FF2B5EF4-FFF2-40B4-BE49-F238E27FC236}">
                <a16:creationId xmlns:a16="http://schemas.microsoft.com/office/drawing/2014/main" xmlns="" id="{03B60E80-2D53-0940-9DCF-EEBE523EB57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041" b="-3"/>
          <a:stretch/>
        </p:blipFill>
        <p:spPr bwMode="auto">
          <a:xfrm>
            <a:off x="9617746" y="2426918"/>
            <a:ext cx="2251025" cy="1998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What NOT to Put in the Bin | Earth 911">
            <a:extLst>
              <a:ext uri="{FF2B5EF4-FFF2-40B4-BE49-F238E27FC236}">
                <a16:creationId xmlns:a16="http://schemas.microsoft.com/office/drawing/2014/main" xmlns="" id="{48AB6578-E768-8A4D-AA41-26D21B37A2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36" r="21037" b="-2"/>
          <a:stretch/>
        </p:blipFill>
        <p:spPr bwMode="auto">
          <a:xfrm>
            <a:off x="9617746" y="4499919"/>
            <a:ext cx="2251024" cy="2036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F52D4813-E787-974D-9ED2-5C35F86957A2}"/>
              </a:ext>
            </a:extLst>
          </p:cNvPr>
          <p:cNvSpPr/>
          <p:nvPr/>
        </p:nvSpPr>
        <p:spPr>
          <a:xfrm>
            <a:off x="3172530" y="6035811"/>
            <a:ext cx="17491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(Acrplus 2020) </a:t>
            </a:r>
          </a:p>
        </p:txBody>
      </p:sp>
    </p:spTree>
    <p:extLst>
      <p:ext uri="{BB962C8B-B14F-4D97-AF65-F5344CB8AC3E}">
        <p14:creationId xmlns:p14="http://schemas.microsoft.com/office/powerpoint/2010/main" val="39482540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80F31E3-4F88-F14A-BEFD-E74E613358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50" y="514738"/>
            <a:ext cx="424900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u="sng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Waste and Recycling: Milan 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47D03CD8-C9DB-B243-983A-467F44031A5A}"/>
              </a:ext>
            </a:extLst>
          </p:cNvPr>
          <p:cNvSpPr/>
          <p:nvPr/>
        </p:nvSpPr>
        <p:spPr>
          <a:xfrm>
            <a:off x="377202" y="2391957"/>
            <a:ext cx="5877296" cy="31816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Waste as a whole = 27.5% reduction: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Residual waste = 24.4%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reduction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Plastic and Metal waste = 16.3% reduction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Cardboard and Paper =  20% decrease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Glass waste = 16.7% reduction </a:t>
            </a:r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xmlns="" id="{A86541C6-61B1-4DAA-B57A-EAF3F24F049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4933310" y="1"/>
            <a:ext cx="6488456" cy="3036711"/>
          </a:xfrm>
          <a:custGeom>
            <a:avLst/>
            <a:gdLst>
              <a:gd name="connsiteX0" fmla="*/ 0 w 6488456"/>
              <a:gd name="connsiteY0" fmla="*/ 0 h 3036711"/>
              <a:gd name="connsiteX1" fmla="*/ 6488456 w 6488456"/>
              <a:gd name="connsiteY1" fmla="*/ 0 h 3036711"/>
              <a:gd name="connsiteX2" fmla="*/ 6482686 w 6488456"/>
              <a:gd name="connsiteY2" fmla="*/ 114279 h 3036711"/>
              <a:gd name="connsiteX3" fmla="*/ 3244228 w 6488456"/>
              <a:gd name="connsiteY3" fmla="*/ 3036711 h 3036711"/>
              <a:gd name="connsiteX4" fmla="*/ 5771 w 6488456"/>
              <a:gd name="connsiteY4" fmla="*/ 114279 h 303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8456" h="3036711">
                <a:moveTo>
                  <a:pt x="0" y="0"/>
                </a:moveTo>
                <a:lnTo>
                  <a:pt x="6488456" y="0"/>
                </a:lnTo>
                <a:lnTo>
                  <a:pt x="6482686" y="114279"/>
                </a:lnTo>
                <a:cubicBezTo>
                  <a:pt x="6315984" y="1755766"/>
                  <a:pt x="4929697" y="3036711"/>
                  <a:pt x="3244228" y="3036711"/>
                </a:cubicBezTo>
                <a:cubicBezTo>
                  <a:pt x="1558760" y="3036711"/>
                  <a:pt x="172473" y="1755766"/>
                  <a:pt x="5771" y="114279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052" name="Picture 4" descr="Packaging Waste is the Worst: 4 Ways to Reduce Waste - RECYCLING magazine">
            <a:extLst>
              <a:ext uri="{FF2B5EF4-FFF2-40B4-BE49-F238E27FC236}">
                <a16:creationId xmlns:a16="http://schemas.microsoft.com/office/drawing/2014/main" xmlns="" id="{AF5C1378-08CB-B140-B013-220E2CEABE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325" r="1" b="4362"/>
          <a:stretch/>
        </p:blipFill>
        <p:spPr bwMode="auto">
          <a:xfrm>
            <a:off x="5142944" y="3"/>
            <a:ext cx="6069184" cy="2839783"/>
          </a:xfrm>
          <a:custGeom>
            <a:avLst/>
            <a:gdLst/>
            <a:ahLst/>
            <a:cxnLst/>
            <a:rect l="l" t="t" r="r" b="b"/>
            <a:pathLst>
              <a:path w="6069184" h="2839783">
                <a:moveTo>
                  <a:pt x="0" y="0"/>
                </a:moveTo>
                <a:lnTo>
                  <a:pt x="6069184" y="0"/>
                </a:lnTo>
                <a:lnTo>
                  <a:pt x="6063823" y="106160"/>
                </a:lnTo>
                <a:cubicBezTo>
                  <a:pt x="5907891" y="1641596"/>
                  <a:pt x="4611168" y="2839783"/>
                  <a:pt x="3034592" y="2839783"/>
                </a:cubicBezTo>
                <a:cubicBezTo>
                  <a:pt x="1458016" y="2839783"/>
                  <a:pt x="161292" y="1641596"/>
                  <a:pt x="5360" y="10616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Freeform: Shape 74">
            <a:extLst>
              <a:ext uri="{FF2B5EF4-FFF2-40B4-BE49-F238E27FC236}">
                <a16:creationId xmlns:a16="http://schemas.microsoft.com/office/drawing/2014/main" xmlns="" id="{71750011-2006-46BB-AFDE-C6E46175233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6993989" y="2900758"/>
            <a:ext cx="5198011" cy="3957242"/>
          </a:xfrm>
          <a:custGeom>
            <a:avLst/>
            <a:gdLst>
              <a:gd name="connsiteX0" fmla="*/ 1942747 w 5198011"/>
              <a:gd name="connsiteY0" fmla="*/ 0 h 3957242"/>
              <a:gd name="connsiteX1" fmla="*/ 5198011 w 5198011"/>
              <a:gd name="connsiteY1" fmla="*/ 3255264 h 3957242"/>
              <a:gd name="connsiteX2" fmla="*/ 5131876 w 5198011"/>
              <a:gd name="connsiteY2" fmla="*/ 3911314 h 3957242"/>
              <a:gd name="connsiteX3" fmla="*/ 5120066 w 5198011"/>
              <a:gd name="connsiteY3" fmla="*/ 3957242 h 3957242"/>
              <a:gd name="connsiteX4" fmla="*/ 0 w 5198011"/>
              <a:gd name="connsiteY4" fmla="*/ 3957242 h 3957242"/>
              <a:gd name="connsiteX5" fmla="*/ 0 w 5198011"/>
              <a:gd name="connsiteY5" fmla="*/ 647700 h 3957242"/>
              <a:gd name="connsiteX6" fmla="*/ 122698 w 5198011"/>
              <a:gd name="connsiteY6" fmla="*/ 555948 h 3957242"/>
              <a:gd name="connsiteX7" fmla="*/ 1942747 w 5198011"/>
              <a:gd name="connsiteY7" fmla="*/ 0 h 3957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198011" h="3957242">
                <a:moveTo>
                  <a:pt x="1942747" y="0"/>
                </a:moveTo>
                <a:cubicBezTo>
                  <a:pt x="3740580" y="0"/>
                  <a:pt x="5198011" y="1457431"/>
                  <a:pt x="5198011" y="3255264"/>
                </a:cubicBezTo>
                <a:cubicBezTo>
                  <a:pt x="5198011" y="3479993"/>
                  <a:pt x="5175239" y="3699404"/>
                  <a:pt x="5131876" y="3911314"/>
                </a:cubicBezTo>
                <a:lnTo>
                  <a:pt x="5120066" y="3957242"/>
                </a:lnTo>
                <a:lnTo>
                  <a:pt x="0" y="3957242"/>
                </a:lnTo>
                <a:lnTo>
                  <a:pt x="0" y="647700"/>
                </a:lnTo>
                <a:lnTo>
                  <a:pt x="122698" y="555948"/>
                </a:lnTo>
                <a:cubicBezTo>
                  <a:pt x="642241" y="204951"/>
                  <a:pt x="1268560" y="0"/>
                  <a:pt x="1942747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050" name="Picture 2" descr="Italy Map with Italian Flag Art Print by havocgirl | Society6">
            <a:extLst>
              <a:ext uri="{FF2B5EF4-FFF2-40B4-BE49-F238E27FC236}">
                <a16:creationId xmlns:a16="http://schemas.microsoft.com/office/drawing/2014/main" xmlns="" id="{6DBBAACB-2FEE-694A-A6CD-BE5900DD2D2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19" r="2" b="13939"/>
          <a:stretch/>
        </p:blipFill>
        <p:spPr bwMode="auto">
          <a:xfrm>
            <a:off x="7190587" y="3124784"/>
            <a:ext cx="5001415" cy="3733214"/>
          </a:xfrm>
          <a:custGeom>
            <a:avLst/>
            <a:gdLst/>
            <a:ahLst/>
            <a:cxnLst/>
            <a:rect l="l" t="t" r="r" b="b"/>
            <a:pathLst>
              <a:path w="5001415" h="3733214">
                <a:moveTo>
                  <a:pt x="3044952" y="0"/>
                </a:moveTo>
                <a:cubicBezTo>
                  <a:pt x="3780687" y="0"/>
                  <a:pt x="4455477" y="260939"/>
                  <a:pt x="4981824" y="695319"/>
                </a:cubicBezTo>
                <a:lnTo>
                  <a:pt x="5001415" y="713124"/>
                </a:lnTo>
                <a:lnTo>
                  <a:pt x="5001415" y="3733214"/>
                </a:lnTo>
                <a:lnTo>
                  <a:pt x="81043" y="3733214"/>
                </a:lnTo>
                <a:lnTo>
                  <a:pt x="61862" y="3658617"/>
                </a:lnTo>
                <a:cubicBezTo>
                  <a:pt x="21301" y="3460397"/>
                  <a:pt x="0" y="3255162"/>
                  <a:pt x="0" y="3044952"/>
                </a:cubicBezTo>
                <a:cubicBezTo>
                  <a:pt x="0" y="1363271"/>
                  <a:pt x="1363271" y="0"/>
                  <a:pt x="3044952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A2BEB8F1-3283-0542-9944-B188EF0DF585}"/>
              </a:ext>
            </a:extLst>
          </p:cNvPr>
          <p:cNvSpPr/>
          <p:nvPr/>
        </p:nvSpPr>
        <p:spPr>
          <a:xfrm>
            <a:off x="331150" y="6158596"/>
            <a:ext cx="37376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-webkit-standard"/>
              </a:rPr>
              <a:t>(European Environment Agency 2020)</a:t>
            </a: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F5B31710-08B9-244B-92A6-4772561C6271}"/>
              </a:ext>
            </a:extLst>
          </p:cNvPr>
          <p:cNvSpPr/>
          <p:nvPr/>
        </p:nvSpPr>
        <p:spPr>
          <a:xfrm>
            <a:off x="377202" y="4788811"/>
            <a:ext cx="6096000" cy="78483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Household waste = 14.4% decrease </a:t>
            </a:r>
          </a:p>
          <a:p>
            <a:pPr>
              <a:spcAft>
                <a:spcPts val="600"/>
              </a:spcAft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Commercial Food Waste  = 80.5% reduction </a:t>
            </a:r>
          </a:p>
        </p:txBody>
      </p:sp>
    </p:spTree>
    <p:extLst>
      <p:ext uri="{BB962C8B-B14F-4D97-AF65-F5344CB8AC3E}">
        <p14:creationId xmlns:p14="http://schemas.microsoft.com/office/powerpoint/2010/main" val="34125828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8" name="Rectangle 191">
            <a:extLst>
              <a:ext uri="{FF2B5EF4-FFF2-40B4-BE49-F238E27FC236}">
                <a16:creationId xmlns:a16="http://schemas.microsoft.com/office/drawing/2014/main" xmlns="" id="{33CD251C-A887-4D2F-925B-FC097198538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43964D21-3518-7D4D-8462-71787FEA8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477" y="1594290"/>
            <a:ext cx="4223690" cy="154442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u="sng" kern="1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Illegal Waste </a:t>
            </a:r>
            <a:r>
              <a:rPr lang="en-US" sz="4000" u="sng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Disposal </a:t>
            </a:r>
          </a:p>
        </p:txBody>
      </p:sp>
      <p:grpSp>
        <p:nvGrpSpPr>
          <p:cNvPr id="3089" name="Group 192">
            <a:extLst>
              <a:ext uri="{FF2B5EF4-FFF2-40B4-BE49-F238E27FC236}">
                <a16:creationId xmlns:a16="http://schemas.microsoft.com/office/drawing/2014/main" xmlns="" id="{770AE191-D2EA-45C9-A44D-830C188F74C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472021" y="518649"/>
            <a:ext cx="1128382" cy="847206"/>
            <a:chOff x="8183879" y="1000124"/>
            <a:chExt cx="1562267" cy="1172973"/>
          </a:xfrm>
        </p:grpSpPr>
        <p:sp>
          <p:nvSpPr>
            <p:cNvPr id="3090" name="Freeform 5">
              <a:extLst>
                <a:ext uri="{FF2B5EF4-FFF2-40B4-BE49-F238E27FC236}">
                  <a16:creationId xmlns:a16="http://schemas.microsoft.com/office/drawing/2014/main" xmlns="" id="{23A0E4C1-B7A6-4637-AC51-4A5AE3841FF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91" name="Freeform 5">
              <a:extLst>
                <a:ext uri="{FF2B5EF4-FFF2-40B4-BE49-F238E27FC236}">
                  <a16:creationId xmlns:a16="http://schemas.microsoft.com/office/drawing/2014/main" xmlns="" id="{F4E8C039-CC58-44F3-8A7B-E0A934C1D01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ED99040B-796B-D641-B6AD-D4D43657B8A3}"/>
              </a:ext>
            </a:extLst>
          </p:cNvPr>
          <p:cNvSpPr txBox="1"/>
          <p:nvPr/>
        </p:nvSpPr>
        <p:spPr>
          <a:xfrm>
            <a:off x="333856" y="3689945"/>
            <a:ext cx="5348023" cy="327232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Increase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household items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Different countries / Different ways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3084" name="Picture 12" descr="New German sports betting online and land-based licenses upcoming">
            <a:extLst>
              <a:ext uri="{FF2B5EF4-FFF2-40B4-BE49-F238E27FC236}">
                <a16:creationId xmlns:a16="http://schemas.microsoft.com/office/drawing/2014/main" xmlns="" id="{A59182ED-0632-FB44-A74B-5629523226A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85" r="16035" b="6"/>
          <a:stretch/>
        </p:blipFill>
        <p:spPr bwMode="auto">
          <a:xfrm>
            <a:off x="5774744" y="10"/>
            <a:ext cx="2575351" cy="2324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Glasshoughton Household Waste Recycling Centre">
            <a:extLst>
              <a:ext uri="{FF2B5EF4-FFF2-40B4-BE49-F238E27FC236}">
                <a16:creationId xmlns:a16="http://schemas.microsoft.com/office/drawing/2014/main" xmlns="" id="{0AA7BCF7-DBC7-524A-BAAE-91F1CFEA371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68" r="18910" b="-2"/>
          <a:stretch/>
        </p:blipFill>
        <p:spPr bwMode="auto">
          <a:xfrm>
            <a:off x="8396527" y="6187"/>
            <a:ext cx="3749040" cy="2317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Thumbs down: British workers don't rate their employers">
            <a:extLst>
              <a:ext uri="{FF2B5EF4-FFF2-40B4-BE49-F238E27FC236}">
                <a16:creationId xmlns:a16="http://schemas.microsoft.com/office/drawing/2014/main" xmlns="" id="{23FBF063-E770-3642-9B10-DA05974515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0" r="1" b="1"/>
          <a:stretch/>
        </p:blipFill>
        <p:spPr bwMode="auto">
          <a:xfrm>
            <a:off x="5901396" y="3474722"/>
            <a:ext cx="2448699" cy="2209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>
            <a:extLst>
              <a:ext uri="{FF2B5EF4-FFF2-40B4-BE49-F238E27FC236}">
                <a16:creationId xmlns:a16="http://schemas.microsoft.com/office/drawing/2014/main" xmlns="" id="{003C8437-90E3-A940-BDDF-C8151DA0282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20" r="10841" b="1"/>
          <a:stretch/>
        </p:blipFill>
        <p:spPr bwMode="auto">
          <a:xfrm>
            <a:off x="8442960" y="3474719"/>
            <a:ext cx="3749040" cy="220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54220FFF-886C-6242-9985-483DAA384617}"/>
              </a:ext>
            </a:extLst>
          </p:cNvPr>
          <p:cNvSpPr/>
          <p:nvPr/>
        </p:nvSpPr>
        <p:spPr>
          <a:xfrm>
            <a:off x="8977081" y="5315187"/>
            <a:ext cx="26807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(Sarkodie &amp; Owusu, 2020)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4C6B61DE-96E5-154D-9041-E741A37AC323}"/>
              </a:ext>
            </a:extLst>
          </p:cNvPr>
          <p:cNvSpPr/>
          <p:nvPr/>
        </p:nvSpPr>
        <p:spPr>
          <a:xfrm>
            <a:off x="8442960" y="85774"/>
            <a:ext cx="24287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(Interreg Europe 2020)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A5EC7DA4-0860-D344-B77C-D1950F2F8909}"/>
              </a:ext>
            </a:extLst>
          </p:cNvPr>
          <p:cNvSpPr/>
          <p:nvPr/>
        </p:nvSpPr>
        <p:spPr>
          <a:xfrm>
            <a:off x="5774744" y="5832387"/>
            <a:ext cx="5787762" cy="9079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UK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– Waste &amp;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Recycling centres closed </a:t>
            </a:r>
          </a:p>
          <a:p>
            <a:pPr>
              <a:spcAft>
                <a:spcPts val="600"/>
              </a:spcAft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= 300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% increase in illegal waste disposal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7FE05DA4-B5EE-F64B-A626-D178634AB7C7}"/>
              </a:ext>
            </a:extLst>
          </p:cNvPr>
          <p:cNvSpPr/>
          <p:nvPr/>
        </p:nvSpPr>
        <p:spPr>
          <a:xfrm>
            <a:off x="5872691" y="2418910"/>
            <a:ext cx="6228839" cy="9079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Germany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– Waste &amp;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Recycling centres open</a:t>
            </a:r>
          </a:p>
          <a:p>
            <a:pPr>
              <a:spcAft>
                <a:spcPts val="600"/>
              </a:spcAft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Large queues = no illegal waste disposal  </a:t>
            </a:r>
          </a:p>
        </p:txBody>
      </p:sp>
      <p:sp>
        <p:nvSpPr>
          <p:cNvPr id="9" name="AutoShape 6" descr="Germany - Wikipedia">
            <a:extLst>
              <a:ext uri="{FF2B5EF4-FFF2-40B4-BE49-F238E27FC236}">
                <a16:creationId xmlns:a16="http://schemas.microsoft.com/office/drawing/2014/main" xmlns="" id="{DB760235-6C5E-8F4A-9872-E4ACF94917D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254500" y="2324100"/>
            <a:ext cx="3683000" cy="220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4157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0671A8AE-40A1-4631-A6B8-581AFF06548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11DB7C78-D155-4FF2-AE3A-4F42B0BA6B1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5627" b="-1"/>
          <a:stretch/>
        </p:blipFill>
        <p:spPr>
          <a:xfrm>
            <a:off x="3523488" y="500342"/>
            <a:ext cx="866851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AB58EF07-17C2-48CF-ABB0-EEF1F17CB8F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EBB491D2-E8B2-3A45-A518-FC38FBD31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794140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Thank you for listening </a:t>
            </a:r>
            <a:br>
              <a:rPr lang="en-US" sz="4800" dirty="0"/>
            </a:br>
            <a:r>
              <a:rPr lang="en-US" sz="4800" dirty="0"/>
              <a:t>Any questions?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AF2F604E-43BE-4DC3-B983-E071523364F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08C9B587-E65E-4B52-B37C-ABEBB6E8792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502454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232</Words>
  <Application>Microsoft Macintosh PowerPoint</Application>
  <PresentationFormat>Custom</PresentationFormat>
  <Paragraphs>56</Paragraphs>
  <Slides>7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PowerPoint Presentation</vt:lpstr>
      <vt:lpstr>Plastic &amp; Cardboard Waste </vt:lpstr>
      <vt:lpstr>Personal Protective Equipment Waste  </vt:lpstr>
      <vt:lpstr>Waste and Recycling: Barcelona </vt:lpstr>
      <vt:lpstr>Waste and Recycling: Milan  </vt:lpstr>
      <vt:lpstr>Illegal Waste Disposal </vt:lpstr>
      <vt:lpstr>Thank you for listening  Any questions?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Rhiannon Lloyd</dc:creator>
  <cp:lastModifiedBy>Rhiannon Lloyd</cp:lastModifiedBy>
  <cp:revision>10</cp:revision>
  <dcterms:created xsi:type="dcterms:W3CDTF">2020-12-05T15:30:36Z</dcterms:created>
  <dcterms:modified xsi:type="dcterms:W3CDTF">2020-12-08T21:44:32Z</dcterms:modified>
</cp:coreProperties>
</file>