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0" r:id="rId1"/>
  </p:sldMasterIdLst>
  <p:notesMasterIdLst>
    <p:notesMasterId r:id="rId14"/>
  </p:notesMasterIdLst>
  <p:sldIdLst>
    <p:sldId id="256" r:id="rId2"/>
    <p:sldId id="276" r:id="rId3"/>
    <p:sldId id="261" r:id="rId4"/>
    <p:sldId id="259" r:id="rId5"/>
    <p:sldId id="257" r:id="rId6"/>
    <p:sldId id="273" r:id="rId7"/>
    <p:sldId id="277" r:id="rId8"/>
    <p:sldId id="262" r:id="rId9"/>
    <p:sldId id="278" r:id="rId10"/>
    <p:sldId id="280" r:id="rId11"/>
    <p:sldId id="267" r:id="rId12"/>
    <p:sldId id="28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21" autoAdjust="0"/>
    <p:restoredTop sz="93810" autoAdjust="0"/>
  </p:normalViewPr>
  <p:slideViewPr>
    <p:cSldViewPr snapToGrid="0">
      <p:cViewPr varScale="1">
        <p:scale>
          <a:sx n="109" d="100"/>
          <a:sy n="109" d="100"/>
        </p:scale>
        <p:origin x="726" y="31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03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6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4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463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60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526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01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553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54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553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332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458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916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96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150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3857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429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500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4048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8563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511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D7A5-2DBA-4098-BA51-EF2C4EE56CD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84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1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  <p:sldLayoutId id="2147483942" r:id="rId12"/>
    <p:sldLayoutId id="2147483943" r:id="rId13"/>
    <p:sldLayoutId id="2147483944" r:id="rId14"/>
    <p:sldLayoutId id="2147483945" r:id="rId15"/>
    <p:sldLayoutId id="21474839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rywellmind.com/support-and-criticism-of-paigets-stage-theory-2795460" TargetMode="External"/><Relationship Id="rId3" Type="http://schemas.openxmlformats.org/officeDocument/2006/relationships/hyperlink" Target="https://www/" TargetMode="External"/><Relationship Id="rId7" Type="http://schemas.openxmlformats.org/officeDocument/2006/relationships/hyperlink" Target="https://www.verywellhealth.com/cognitive-development-5220803" TargetMode="External"/><Relationship Id="rId2" Type="http://schemas.openxmlformats.org/officeDocument/2006/relationships/hyperlink" Target="https://www.simplypsychology.org/Piaget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xplorepsychology.com/piagets-stages-cognitive-development/" TargetMode="External"/><Relationship Id="rId5" Type="http://schemas.openxmlformats.org/officeDocument/2006/relationships/hyperlink" Target="https://www.bedsutonchildrenshealth.nhs.uk/child-development-and-growing-up/milstones/3y-years/" TargetMode="External"/><Relationship Id="rId4" Type="http://schemas.openxmlformats.org/officeDocument/2006/relationships/hyperlink" Target="http://www.buckshealthcare.nhs.uk/cyp/pifs/development-guide-forms-3-to-5-yea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15171" y="1528577"/>
            <a:ext cx="9576194" cy="2891023"/>
          </a:xfrm>
        </p:spPr>
        <p:txBody>
          <a:bodyPr>
            <a:normAutofit fontScale="85000" lnSpcReduction="2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Module: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  <a: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LCHS4010</a:t>
            </a:r>
            <a:b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Individual  Presentation </a:t>
            </a:r>
            <a:endParaRPr lang="en-GB" sz="2800" b="1" spc="-1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Programme: Certificate of Higher Education in Health and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Social Care</a:t>
            </a: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Akinwande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Otegbeye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Student ID: 2422050</a:t>
            </a: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Lecturer: Bianca Sanfilippo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9B2B5D-1BA6-71B1-67A9-305F25F24123}"/>
              </a:ext>
            </a:extLst>
          </p:cNvPr>
          <p:cNvSpPr txBox="1"/>
          <p:nvPr/>
        </p:nvSpPr>
        <p:spPr>
          <a:xfrm>
            <a:off x="633046" y="4519247"/>
            <a:ext cx="747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8568B9BF-3E8F-4F66-AE00-74D4A63613E4}" type="slidenum">
              <a:rPr lang="en-GB" smtClean="0">
                <a:solidFill>
                  <a:schemeClr val="bg1"/>
                </a:solidFill>
              </a:rPr>
              <a:t>1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7558" y="685800"/>
            <a:ext cx="9385466" cy="1046747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Psychology &amp; Developmental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4560" y="3089709"/>
            <a:ext cx="9159240" cy="3087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Psychology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The study of the human mind and behaviour.</a:t>
            </a: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Focuses on how people grow and change across the lifespan, especially in early childhood. 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(Simply Psychology,2025)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AC2E3E-9140-9DB8-0B67-A72127D293AF}"/>
              </a:ext>
            </a:extLst>
          </p:cNvPr>
          <p:cNvSpPr txBox="1"/>
          <p:nvPr/>
        </p:nvSpPr>
        <p:spPr>
          <a:xfrm>
            <a:off x="596610" y="756139"/>
            <a:ext cx="678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98D6FB47-C2F6-4AD9-B3D8-99BC0BE27579}" type="slidenum">
              <a:rPr lang="en-GB" smtClean="0">
                <a:solidFill>
                  <a:schemeClr val="bg1"/>
                </a:solidFill>
              </a:rPr>
              <a:t>2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AA8E-62BA-F719-DFA8-7090D20F5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5647" y="152400"/>
            <a:ext cx="8816228" cy="744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Early Childhood (3–5 Years) – Amira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B32BE-DA3E-783F-312A-524C523AA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3928" y="1461247"/>
            <a:ext cx="8887947" cy="26799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 dirty="0"/>
              <a:t>• 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Amira is anxious when separated from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carers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• 	Limited verbal communication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• 	Avoids group play   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(Buckinghamshire Healthcare   NHS,2024)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1E110F-E05B-3AF8-D505-4FCFB14DEA3C}"/>
              </a:ext>
            </a:extLst>
          </p:cNvPr>
          <p:cNvSpPr txBox="1"/>
          <p:nvPr/>
        </p:nvSpPr>
        <p:spPr>
          <a:xfrm>
            <a:off x="668215" y="800100"/>
            <a:ext cx="633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7D7CFEF3-60BC-4A63-BE98-51AB2A9A58A1}" type="slidenum">
              <a:rPr lang="en-GB" smtClean="0">
                <a:solidFill>
                  <a:schemeClr val="bg1"/>
                </a:solidFill>
              </a:rPr>
              <a:t>3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241" y="216404"/>
            <a:ext cx="9641541" cy="617314"/>
          </a:xfrm>
        </p:spPr>
        <p:txBody>
          <a:bodyPr>
            <a:noAutofit/>
          </a:bodyPr>
          <a:lstStyle/>
          <a:p>
            <a:r>
              <a:rPr lang="en-GB" sz="2800" b="1" dirty="0"/>
              <a:t>Developmental Changes in Early Childhood (3–5)</a:t>
            </a:r>
            <a:br>
              <a:rPr lang="en-GB" sz="2800" b="1" dirty="0"/>
            </a:br>
            <a:endParaRPr lang="en-GB" sz="2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6F32E-6EAB-2EE4-DB3D-DA7725AA07F2}"/>
              </a:ext>
            </a:extLst>
          </p:cNvPr>
          <p:cNvSpPr txBox="1"/>
          <p:nvPr/>
        </p:nvSpPr>
        <p:spPr>
          <a:xfrm>
            <a:off x="680484" y="1371601"/>
            <a:ext cx="10770781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sz="2400" dirty="0">
              <a:solidFill>
                <a:srgbClr val="000000"/>
              </a:solidFill>
              <a:latin typeface="-webkit-standard"/>
            </a:endParaRP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FC0AD50-EE59-3025-1F34-3A32DA6C3C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36025"/>
              </p:ext>
            </p:extLst>
          </p:nvPr>
        </p:nvGraphicFramePr>
        <p:xfrm>
          <a:off x="1632266" y="1198999"/>
          <a:ext cx="10114834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6770">
                  <a:extLst>
                    <a:ext uri="{9D8B030D-6E8A-4147-A177-3AD203B41FA5}">
                      <a16:colId xmlns:a16="http://schemas.microsoft.com/office/drawing/2014/main" val="1065097522"/>
                    </a:ext>
                  </a:extLst>
                </a:gridCol>
                <a:gridCol w="4898064">
                  <a:extLst>
                    <a:ext uri="{9D8B030D-6E8A-4147-A177-3AD203B41FA5}">
                      <a16:colId xmlns:a16="http://schemas.microsoft.com/office/drawing/2014/main" val="1792865448"/>
                    </a:ext>
                  </a:extLst>
                </a:gridCol>
              </a:tblGrid>
              <a:tr h="343978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Domain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Key Development</a:t>
                      </a: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9360598"/>
                  </a:ext>
                </a:extLst>
              </a:tr>
              <a:tr h="593715">
                <a:tc>
                  <a:txBody>
                    <a:bodyPr/>
                    <a:lstStyle/>
                    <a:p>
                      <a:r>
                        <a:rPr lang="en-GB" dirty="0"/>
                        <a:t>Physical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coordination; can run,  jump, use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28141"/>
                  </a:ext>
                </a:extLst>
              </a:tr>
              <a:tr h="343978">
                <a:tc>
                  <a:txBody>
                    <a:bodyPr/>
                    <a:lstStyle/>
                    <a:p>
                      <a:r>
                        <a:rPr lang="en-GB" dirty="0"/>
                        <a:t>Intellectual/Language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Expanding vocabulary; imaginative play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8733933"/>
                  </a:ext>
                </a:extLst>
              </a:tr>
              <a:tr h="343978">
                <a:tc>
                  <a:txBody>
                    <a:bodyPr/>
                    <a:lstStyle/>
                    <a:p>
                      <a:r>
                        <a:rPr lang="en-GB" dirty="0"/>
                        <a:t>Emotional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Begins self-regulation; needs reassurance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3674065"/>
                  </a:ext>
                </a:extLst>
              </a:tr>
              <a:tr h="593715"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Learns sharing, turn-taking, peer interaction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170074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60F12DA-EA70-31C5-1A40-726530A7CC50}"/>
              </a:ext>
            </a:extLst>
          </p:cNvPr>
          <p:cNvSpPr txBox="1"/>
          <p:nvPr/>
        </p:nvSpPr>
        <p:spPr>
          <a:xfrm>
            <a:off x="1632265" y="3934617"/>
            <a:ext cx="68259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(Bedfordshire &amp; Luton Children’s Health, 2024).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665A77-F946-FD79-0748-7301DC34A8B6}"/>
              </a:ext>
            </a:extLst>
          </p:cNvPr>
          <p:cNvSpPr txBox="1"/>
          <p:nvPr/>
        </p:nvSpPr>
        <p:spPr>
          <a:xfrm>
            <a:off x="511218" y="828756"/>
            <a:ext cx="594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BB68F059-626D-4AF3-8BF0-1EBFDECCD6C8}" type="slidenum">
              <a:rPr lang="en-GB" smtClean="0">
                <a:solidFill>
                  <a:schemeClr val="bg1"/>
                </a:solidFill>
              </a:rPr>
              <a:t>4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9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4ACDC-72FD-A35B-7599-C4F5A3D2A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8471" y="0"/>
            <a:ext cx="4760258" cy="519953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Jean Piaget – Background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ADA9FE-0331-C939-53F0-F803B715B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3616" y="1771837"/>
            <a:ext cx="4032738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 </a:t>
            </a:r>
            <a:r>
              <a:rPr lang="en-GB" sz="2000" dirty="0"/>
              <a:t>Born 1896, Switzerland; died</a:t>
            </a:r>
          </a:p>
          <a:p>
            <a:pPr marL="0" indent="0">
              <a:buNone/>
            </a:pPr>
            <a:r>
              <a:rPr lang="en-GB" sz="2000" dirty="0"/>
              <a:t>  1980</a:t>
            </a:r>
          </a:p>
          <a:p>
            <a:pPr marL="0" indent="0">
              <a:buNone/>
            </a:pPr>
            <a:r>
              <a:rPr lang="en-GB" sz="2000" dirty="0"/>
              <a:t>• Biologist turned child</a:t>
            </a:r>
          </a:p>
          <a:p>
            <a:pPr marL="0" indent="0">
              <a:buNone/>
            </a:pPr>
            <a:r>
              <a:rPr lang="en-GB" sz="2000" dirty="0"/>
              <a:t>   psychologist</a:t>
            </a:r>
          </a:p>
          <a:p>
            <a:pPr marL="0" indent="0">
              <a:buNone/>
            </a:pPr>
            <a:r>
              <a:rPr lang="en-GB" sz="2000" dirty="0"/>
              <a:t>• Developed Theory of</a:t>
            </a:r>
          </a:p>
          <a:p>
            <a:pPr marL="0" indent="0">
              <a:buNone/>
            </a:pPr>
            <a:r>
              <a:rPr lang="en-GB" sz="2000" dirty="0"/>
              <a:t>  Cognitive Development</a:t>
            </a:r>
          </a:p>
          <a:p>
            <a:pPr marL="0" indent="0">
              <a:buNone/>
            </a:pPr>
            <a:r>
              <a:rPr lang="en-GB" sz="2000" dirty="0"/>
              <a:t>• Believed children are active</a:t>
            </a:r>
          </a:p>
          <a:p>
            <a:pPr marL="0" indent="0">
              <a:buNone/>
            </a:pPr>
            <a:r>
              <a:rPr lang="en-GB" sz="2000" dirty="0"/>
              <a:t>  learners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(Explore Psychology, 2025)</a:t>
            </a:r>
          </a:p>
        </p:txBody>
      </p:sp>
      <p:pic>
        <p:nvPicPr>
          <p:cNvPr id="5" name="Content Placeholder 3" descr="Ben Martin/Getty Images">
            <a:extLst>
              <a:ext uri="{FF2B5EF4-FFF2-40B4-BE49-F238E27FC236}">
                <a16:creationId xmlns:a16="http://schemas.microsoft.com/office/drawing/2014/main" id="{BA56A609-BBFC-A6F9-2F62-0247D8ECCF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521" b="22184"/>
          <a:stretch/>
        </p:blipFill>
        <p:spPr>
          <a:xfrm>
            <a:off x="6185647" y="10"/>
            <a:ext cx="6004830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92E67F-B627-F3C6-4B33-4B81B92B356D}"/>
              </a:ext>
            </a:extLst>
          </p:cNvPr>
          <p:cNvSpPr txBox="1"/>
          <p:nvPr/>
        </p:nvSpPr>
        <p:spPr>
          <a:xfrm>
            <a:off x="788895" y="744070"/>
            <a:ext cx="421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14347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89DC-83E9-5716-5E13-90F793E57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3928" y="325370"/>
            <a:ext cx="9045766" cy="606960"/>
          </a:xfrm>
        </p:spPr>
        <p:txBody>
          <a:bodyPr anchor="b">
            <a:normAutofit fontScale="90000"/>
          </a:bodyPr>
          <a:lstStyle/>
          <a:p>
            <a:br>
              <a:rPr lang="en-GB" sz="3600" b="1" dirty="0"/>
            </a:br>
            <a:br>
              <a:rPr lang="en-GB" sz="3600" b="1" dirty="0"/>
            </a:br>
            <a:br>
              <a:rPr lang="en-GB" sz="5400" b="1" dirty="0"/>
            </a:br>
            <a:r>
              <a:rPr lang="en-GB" sz="3100" b="1" dirty="0"/>
              <a:t>Piaget’s Theory of Cognitive Development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4633C2-B7A4-4C16-A9A4-6FB49DA38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9301" y="1364558"/>
            <a:ext cx="6589059" cy="389083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• Four stages: Sensorimotor, Preoperational, Concrete Operational, Formal Operational</a:t>
            </a:r>
          </a:p>
          <a:p>
            <a:pPr marL="0" indent="0">
              <a:buNone/>
            </a:pPr>
            <a:r>
              <a:rPr lang="en-GB" sz="2800" dirty="0"/>
              <a:t>• Children construct knowledge through interaction</a:t>
            </a:r>
          </a:p>
          <a:p>
            <a:pPr marL="0" indent="0">
              <a:buNone/>
            </a:pPr>
            <a:r>
              <a:rPr lang="en-GB" sz="2800" dirty="0"/>
              <a:t>• Thinking evolves with age and</a:t>
            </a:r>
          </a:p>
          <a:p>
            <a:pPr marL="0" indent="0">
              <a:buNone/>
            </a:pPr>
            <a:r>
              <a:rPr lang="en-GB" sz="2800" dirty="0"/>
              <a:t>  </a:t>
            </a:r>
            <a:fld id="{2DEB5022-37CC-4C1F-AD51-D44ACE2D7FA3}" type="slidenum">
              <a:rPr lang="en-GB" sz="2800" smtClean="0"/>
              <a:t>6</a:t>
            </a:fld>
            <a:r>
              <a:rPr lang="en-GB" sz="2800" dirty="0"/>
              <a:t> experience</a:t>
            </a:r>
          </a:p>
          <a:p>
            <a:pPr marL="0" indent="0">
              <a:buNone/>
            </a:pPr>
            <a:r>
              <a:rPr lang="en-GB" sz="2800" dirty="0"/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Health, 2025).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Explore Jean Piaget's groundbreaking theory of cognitive development and  its impact on understanding how children learn and think across stages of  growth.">
            <a:extLst>
              <a:ext uri="{FF2B5EF4-FFF2-40B4-BE49-F238E27FC236}">
                <a16:creationId xmlns:a16="http://schemas.microsoft.com/office/drawing/2014/main" id="{A1D45C48-E8D4-4704-18C4-B696B58E8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8360" y="1168622"/>
            <a:ext cx="2857500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D76D21-A9F6-C275-011B-8B4FA2255F23}"/>
              </a:ext>
            </a:extLst>
          </p:cNvPr>
          <p:cNvSpPr txBox="1"/>
          <p:nvPr/>
        </p:nvSpPr>
        <p:spPr>
          <a:xfrm>
            <a:off x="685800" y="747664"/>
            <a:ext cx="729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48BBE138-3E71-4E1C-A166-73126F18AB90}" type="slidenum">
              <a:rPr lang="en-GB" smtClean="0">
                <a:solidFill>
                  <a:schemeClr val="bg1"/>
                </a:solidFill>
              </a:rPr>
              <a:t>6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645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BFCAE-A30F-8D2D-2283-F5065457D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118" y="224119"/>
            <a:ext cx="9161928" cy="815788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GB" sz="3600" b="1" kern="1200" dirty="0">
                <a:latin typeface="+mj-lt"/>
                <a:ea typeface="+mj-ea"/>
                <a:cs typeface="+mj-cs"/>
              </a:rPr>
            </a:br>
            <a:r>
              <a:rPr lang="en-GB" sz="3100" b="1" kern="1200" dirty="0">
                <a:latin typeface="+mj-lt"/>
                <a:ea typeface="+mj-ea"/>
                <a:cs typeface="+mj-cs"/>
              </a:rPr>
              <a:t>Applying Piaget’s Preoperational Stage to Amira</a:t>
            </a:r>
            <a:br>
              <a:rPr lang="en-GB" sz="3600" b="1" kern="1200" dirty="0">
                <a:latin typeface="+mj-lt"/>
                <a:ea typeface="+mj-ea"/>
                <a:cs typeface="+mj-cs"/>
              </a:rPr>
            </a:br>
            <a:endParaRPr lang="en-US" sz="3600" b="1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7EE65C-DBD6-4084-9370-F16F10DC93BF}"/>
              </a:ext>
            </a:extLst>
          </p:cNvPr>
          <p:cNvSpPr txBox="1"/>
          <p:nvPr/>
        </p:nvSpPr>
        <p:spPr>
          <a:xfrm>
            <a:off x="2537012" y="1582742"/>
            <a:ext cx="7252447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• Symbolic play helps express ideas</a:t>
            </a:r>
          </a:p>
          <a:p>
            <a:r>
              <a:rPr lang="en-GB" sz="2800" dirty="0"/>
              <a:t>• Egocentrism affects group interaction</a:t>
            </a:r>
          </a:p>
          <a:p>
            <a:r>
              <a:rPr lang="en-GB" sz="2800" dirty="0"/>
              <a:t>• Limited speech reflects early symbolic</a:t>
            </a:r>
          </a:p>
          <a:p>
            <a:r>
              <a:rPr lang="en-GB" sz="2800" dirty="0"/>
              <a:t>   thinking</a:t>
            </a:r>
          </a:p>
          <a:p>
            <a:r>
              <a:rPr lang="en-GB" sz="2800" dirty="0"/>
              <a:t>• Needs gentle communication and</a:t>
            </a:r>
          </a:p>
          <a:p>
            <a:r>
              <a:rPr lang="en-GB" sz="2800" dirty="0"/>
              <a:t>   imaginative play. </a:t>
            </a:r>
          </a:p>
          <a:p>
            <a:r>
              <a:rPr lang="en-GB" sz="2800" dirty="0"/>
              <a:t> 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(Healthline, 2025)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A149E2-AED4-360F-3CAC-898D178B7D39}"/>
              </a:ext>
            </a:extLst>
          </p:cNvPr>
          <p:cNvSpPr txBox="1"/>
          <p:nvPr/>
        </p:nvSpPr>
        <p:spPr>
          <a:xfrm>
            <a:off x="703385" y="782515"/>
            <a:ext cx="677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E61CF898-8098-45E3-A6E7-FEA6BF0058AB}" type="slidenum">
              <a:rPr lang="en-GB" smtClean="0">
                <a:solidFill>
                  <a:schemeClr val="bg1"/>
                </a:solidFill>
              </a:rPr>
              <a:t>7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228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3B50-2993-1C6F-573C-A9BAAD2A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152" y="365126"/>
            <a:ext cx="9614647" cy="54031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         Practical Strategies for Amira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0E659-83BA-011C-382A-226018127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0787" y="1735977"/>
            <a:ext cx="8108577" cy="258501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dirty="0"/>
              <a:t>• 	Symbolic play: Dolls, kitchen sets</a:t>
            </a:r>
          </a:p>
          <a:p>
            <a:pPr marL="0" indent="0">
              <a:buNone/>
            </a:pPr>
            <a:r>
              <a:rPr lang="en-GB" sz="2800" dirty="0"/>
              <a:t>• 	Hands-on learning: Sand, puzzles, drawing</a:t>
            </a:r>
          </a:p>
          <a:p>
            <a:pPr marL="0" indent="0">
              <a:buNone/>
            </a:pPr>
            <a:r>
              <a:rPr lang="en-GB" sz="2800" dirty="0"/>
              <a:t>• 	Language modelling: Clear, repeated phrases</a:t>
            </a:r>
          </a:p>
          <a:p>
            <a:pPr marL="0" indent="0">
              <a:buNone/>
            </a:pPr>
            <a:r>
              <a:rPr lang="en-GB" sz="2800" dirty="0"/>
              <a:t>• 	Consistent key person: Emotional security</a:t>
            </a:r>
          </a:p>
          <a:p>
            <a:pPr marL="0" indent="0">
              <a:buNone/>
            </a:pPr>
            <a:r>
              <a:rPr lang="en-GB" sz="2800" dirty="0"/>
              <a:t>• 	Peer interaction: Turn-taking games</a:t>
            </a:r>
          </a:p>
          <a:p>
            <a:pPr marL="0" indent="0">
              <a:buNone/>
            </a:pPr>
            <a:r>
              <a:rPr lang="en-GB" sz="2800" dirty="0"/>
              <a:t>• 	Positive reinforcement: Celebrate small wins. </a:t>
            </a:r>
          </a:p>
          <a:p>
            <a:pPr marL="0" indent="0">
              <a:buNone/>
            </a:pPr>
            <a:r>
              <a:rPr lang="en-GB" sz="2800" dirty="0"/>
              <a:t>    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(Speech and Language UK, 2025)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04C14D-E9C8-49CB-D169-3D22B08A78ED}"/>
              </a:ext>
            </a:extLst>
          </p:cNvPr>
          <p:cNvSpPr txBox="1"/>
          <p:nvPr/>
        </p:nvSpPr>
        <p:spPr>
          <a:xfrm>
            <a:off x="653470" y="791308"/>
            <a:ext cx="603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fld id="{8592E37D-5FD6-4CDB-B71E-7844704C9793}" type="slidenum">
              <a:rPr lang="en-GB" smtClean="0">
                <a:solidFill>
                  <a:schemeClr val="bg1"/>
                </a:solidFill>
              </a:rPr>
              <a:t>8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796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4A36D-4192-9271-C4A3-45EC1B04A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906" y="365125"/>
            <a:ext cx="9551894" cy="7554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                      Nature and Nurture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758A-4D3C-A9A5-CA0C-9FC71A485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4152" y="1523327"/>
            <a:ext cx="6340132" cy="352380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•Nature: Genetics, temperament</a:t>
            </a:r>
          </a:p>
          <a:p>
            <a:pPr marL="0" indent="0">
              <a:buNone/>
            </a:pPr>
            <a:r>
              <a:rPr lang="en-GB" sz="2800" dirty="0"/>
              <a:t>•Nurture: Environment, relationships</a:t>
            </a:r>
          </a:p>
          <a:p>
            <a:pPr marL="0" indent="0">
              <a:buNone/>
            </a:pPr>
            <a:r>
              <a:rPr lang="en-GB" sz="2800" dirty="0"/>
              <a:t>• Both shape Amira’s development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 (Simply Psychology, 2024)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45508B-98AF-83FB-1266-53F595314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430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8A36-34CF-EF83-5CF7-0B85DC70D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Critical Evaluation of Piaget’s Theory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A41AD-E3E8-0694-0337-EA24D7DB9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8364" y="1905000"/>
            <a:ext cx="7615518" cy="4953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Strengths:</a:t>
            </a:r>
          </a:p>
          <a:p>
            <a:pPr marL="0" indent="0">
              <a:buNone/>
            </a:pPr>
            <a:r>
              <a:rPr lang="en-GB" sz="2800" dirty="0"/>
              <a:t>• First to show children think differently</a:t>
            </a:r>
          </a:p>
          <a:p>
            <a:pPr marL="0" indent="0">
              <a:buNone/>
            </a:pPr>
            <a:r>
              <a:rPr lang="en-GB" sz="2800" dirty="0"/>
              <a:t>• Influenced child-centred education</a:t>
            </a:r>
          </a:p>
          <a:p>
            <a:pPr marL="0" indent="0">
              <a:buNone/>
            </a:pPr>
            <a:r>
              <a:rPr lang="en-GB" sz="2800" dirty="0"/>
              <a:t>• Inspired further research</a:t>
            </a:r>
          </a:p>
          <a:p>
            <a:pPr marL="0" indent="0">
              <a:buNone/>
            </a:pPr>
            <a:r>
              <a:rPr lang="en-GB" sz="2800" dirty="0"/>
              <a:t>Limitations:</a:t>
            </a:r>
          </a:p>
          <a:p>
            <a:pPr marL="0" indent="0">
              <a:buNone/>
            </a:pPr>
            <a:r>
              <a:rPr lang="en-GB" sz="2800" dirty="0"/>
              <a:t>• Underestimated young children</a:t>
            </a:r>
          </a:p>
          <a:p>
            <a:pPr marL="0" indent="0">
              <a:buNone/>
            </a:pPr>
            <a:r>
              <a:rPr lang="en-GB" sz="2800" dirty="0"/>
              <a:t>• Limited focus on social/cultural factors</a:t>
            </a:r>
          </a:p>
          <a:p>
            <a:pPr marL="0" indent="0">
              <a:buNone/>
            </a:pPr>
            <a:r>
              <a:rPr lang="en-GB" sz="2800" dirty="0"/>
              <a:t>• Small, biased sample  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Mind, 2025)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CFF92F-FE05-39C9-4AB3-A2239617B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491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8E24-A4D0-87D3-742B-C24116390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B0CC-4B0C-3B67-5BC6-215AE0D61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5521"/>
            <a:ext cx="10515600" cy="4351338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Amira’s development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reflects key features of Piaget’s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preoperational stage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— symbolic thought, egocentrism, and imaginative play.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By recognising her stage, practitioners can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respond with empathy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evidence-based strategies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Play, language, and consistent relationships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are vital tools for cognitive and emotional growth.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Development is shaped by both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nature and nurture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— biological potential and caring environments work together.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With understanding and patience, Amira can grow in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confidence, curiosity, and social connection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69636-06BC-E939-128E-04E4D6806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124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3661D-E0BC-177A-9C4C-20DCD9373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923365"/>
            <a:ext cx="8915400" cy="578516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Reference List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Simply Psychology (2025) Piaget’s Theory and Stages of Cognitive Development,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https://www.simplypsychology.org/Piaget.html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(Accessed: 9 November 2025).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Buckinghamshire Healthcare NHS (2024) 3 Years Developmental Milestones.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www.buckshealthcare.nhs.uk/cyp/pifs/development-guide-forms-3-to-5-years/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 ( Accessed: 9 November 2025).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Bedfordshire &amp; Luton Children’s Health (2024) 3-year development  Milestones.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https://www.bedsutonchildrenshealth.nhs.uk/child-development-and-growing-up/milstones/3y-years/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(Accessed: 9 November 2025).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Explore Psychology (2025) Jean Piaget’s Theory of Cognitive Development.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https://www.explorepsychology.com/piagets-stages-cognitive-development/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 Accessed 9 November 2025).</a:t>
            </a:r>
          </a:p>
          <a:p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Health(2025) Jean Piaget’s Cognitive Development Theory.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https://www.verywellhealth.com/cognitive-development-5220803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(Accessed: 9 November 2025).</a:t>
            </a:r>
          </a:p>
          <a:p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Mind (2025). Support and Criticism of Piaget’s Stage Theory.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https://www.verywellmind.com/support-and-criticism-of-paigets-stage-theory-2795460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(Accessed: 9 November 2025)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E93E81-AC39-899B-252C-CCAFD404C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0251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3231</TotalTime>
  <Words>754</Words>
  <Application>Microsoft Office PowerPoint</Application>
  <PresentationFormat>Widescreen</PresentationFormat>
  <Paragraphs>108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Gothic</vt:lpstr>
      <vt:lpstr>-webkit-standard</vt:lpstr>
      <vt:lpstr>Wingdings 3</vt:lpstr>
      <vt:lpstr>Wisp</vt:lpstr>
      <vt:lpstr>PowerPoint Presentation</vt:lpstr>
      <vt:lpstr>Understanding Psychology &amp; Developmental Psychology</vt:lpstr>
      <vt:lpstr> Early Childhood (3–5 Years) – Amira </vt:lpstr>
      <vt:lpstr>Developmental Changes in Early Childhood (3–5) </vt:lpstr>
      <vt:lpstr>Jean Piaget – Background </vt:lpstr>
      <vt:lpstr>   Piaget’s Theory of Cognitive Development</vt:lpstr>
      <vt:lpstr> Applying Piaget’s Preoperational Stage to Amira </vt:lpstr>
      <vt:lpstr>          Practical Strategies for Amira </vt:lpstr>
      <vt:lpstr>                       Nature and Nurture </vt:lpstr>
      <vt:lpstr> Critical Evaluation of Piaget’s Theory </vt:lpstr>
      <vt:lpstr>Conclusion: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lastModifiedBy>AKINWANDE OTEGBEYE</cp:lastModifiedBy>
  <cp:revision>57</cp:revision>
  <dcterms:created xsi:type="dcterms:W3CDTF">2023-06-15T09:39:33Z</dcterms:created>
  <dcterms:modified xsi:type="dcterms:W3CDTF">2025-11-10T01:27:34Z</dcterms:modified>
</cp:coreProperties>
</file>