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9" r:id="rId3"/>
    <p:sldId id="258" r:id="rId4"/>
    <p:sldId id="260" r:id="rId5"/>
    <p:sldId id="261" r:id="rId6"/>
    <p:sldId id="264" r:id="rId7"/>
    <p:sldId id="265"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576" y="-9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1643797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2613661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2086741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755406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3154804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3619814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4168866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3991384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3074143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3901812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C3BFDD-2869-41DA-B0FE-665ED82AF957}" type="datetimeFigureOut">
              <a:rPr lang="en-GB" smtClean="0"/>
              <a:pPr/>
              <a:t>15/02/2013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1023151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C3BFDD-2869-41DA-B0FE-665ED82AF957}" type="datetimeFigureOut">
              <a:rPr lang="en-GB" smtClean="0"/>
              <a:pPr/>
              <a:t>15/02/2013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5DD467-F9EC-44E6-83CD-E5920BEC0572}" type="slidenum">
              <a:rPr lang="en-GB" smtClean="0"/>
              <a:pPr/>
              <a:t>‹#›</a:t>
            </a:fld>
            <a:endParaRPr lang="en-GB"/>
          </a:p>
        </p:txBody>
      </p:sp>
    </p:spTree>
    <p:extLst>
      <p:ext uri="{BB962C8B-B14F-4D97-AF65-F5344CB8AC3E}">
        <p14:creationId xmlns:p14="http://schemas.microsoft.com/office/powerpoint/2010/main" xmlns="" val="296985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Introduction to Fieldwork</a:t>
            </a:r>
            <a:endParaRPr lang="en-GB" dirty="0">
              <a:solidFill>
                <a:schemeClr val="bg1"/>
              </a:solidFill>
            </a:endParaRPr>
          </a:p>
        </p:txBody>
      </p:sp>
      <p:pic>
        <p:nvPicPr>
          <p:cNvPr id="1028" name="Picture 4" descr="Highgate cemetery 3"/>
          <p:cNvPicPr>
            <a:picLocks noChangeAspect="1" noChangeArrowheads="1"/>
          </p:cNvPicPr>
          <p:nvPr/>
        </p:nvPicPr>
        <p:blipFill>
          <a:blip r:embed="rId2" cstate="print"/>
          <a:srcRect/>
          <a:stretch>
            <a:fillRect/>
          </a:stretch>
        </p:blipFill>
        <p:spPr bwMode="auto">
          <a:xfrm>
            <a:off x="1828800" y="1600200"/>
            <a:ext cx="5334000" cy="3752987"/>
          </a:xfrm>
          <a:prstGeom prst="rect">
            <a:avLst/>
          </a:prstGeom>
          <a:noFill/>
        </p:spPr>
      </p:pic>
      <p:sp>
        <p:nvSpPr>
          <p:cNvPr id="6" name="TextBox 5"/>
          <p:cNvSpPr txBox="1"/>
          <p:nvPr/>
        </p:nvSpPr>
        <p:spPr>
          <a:xfrm>
            <a:off x="1828800" y="5638800"/>
            <a:ext cx="5791200" cy="523220"/>
          </a:xfrm>
          <a:prstGeom prst="rect">
            <a:avLst/>
          </a:prstGeom>
          <a:noFill/>
        </p:spPr>
        <p:txBody>
          <a:bodyPr wrap="square" rtlCol="0">
            <a:spAutoFit/>
          </a:bodyPr>
          <a:lstStyle/>
          <a:p>
            <a:r>
              <a:rPr lang="en-GB" sz="2800" dirty="0" smtClean="0">
                <a:solidFill>
                  <a:schemeClr val="bg1"/>
                </a:solidFill>
              </a:rPr>
              <a:t>Handling data: the graveyard survey</a:t>
            </a:r>
            <a:endParaRPr lang="en-GB" sz="28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xmlns="" val="0"/>
              </a:ext>
            </a:extLst>
          </a:blip>
          <a:srcRect r="21943"/>
          <a:stretch/>
        </p:blipFill>
        <p:spPr>
          <a:xfrm>
            <a:off x="1259632" y="692696"/>
            <a:ext cx="6135114" cy="5287113"/>
          </a:xfrm>
          <a:prstGeom prst="rect">
            <a:avLst/>
          </a:prstGeom>
        </p:spPr>
      </p:pic>
      <p:sp>
        <p:nvSpPr>
          <p:cNvPr id="7" name="TextBox 6"/>
          <p:cNvSpPr txBox="1"/>
          <p:nvPr/>
        </p:nvSpPr>
        <p:spPr>
          <a:xfrm>
            <a:off x="1571032" y="2348880"/>
            <a:ext cx="5512313" cy="369332"/>
          </a:xfrm>
          <a:prstGeom prst="rect">
            <a:avLst/>
          </a:prstGeom>
          <a:solidFill>
            <a:schemeClr val="bg1"/>
          </a:solidFill>
          <a:ln>
            <a:solidFill>
              <a:schemeClr val="bg1"/>
            </a:solidFill>
          </a:ln>
        </p:spPr>
        <p:txBody>
          <a:bodyPr wrap="square" rtlCol="0">
            <a:spAutoFit/>
          </a:bodyPr>
          <a:lstStyle/>
          <a:p>
            <a:r>
              <a:rPr lang="en-GB" dirty="0" smtClean="0">
                <a:latin typeface="Arial" pitchFamily="34" charset="0"/>
                <a:cs typeface="Arial" pitchFamily="34" charset="0"/>
              </a:rPr>
              <a:t>A stem and leaf plot is a quick way to organise data. </a:t>
            </a:r>
            <a:endParaRPr lang="en-GB" dirty="0">
              <a:latin typeface="Arial" pitchFamily="34" charset="0"/>
              <a:cs typeface="Arial" pitchFamily="34" charset="0"/>
            </a:endParaRPr>
          </a:p>
        </p:txBody>
      </p:sp>
    </p:spTree>
    <p:extLst>
      <p:ext uri="{BB962C8B-B14F-4D97-AF65-F5344CB8AC3E}">
        <p14:creationId xmlns:p14="http://schemas.microsoft.com/office/powerpoint/2010/main" xmlns="" val="373179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404664"/>
            <a:ext cx="7416824" cy="5693866"/>
          </a:xfrm>
          <a:prstGeom prst="rect">
            <a:avLst/>
          </a:prstGeom>
        </p:spPr>
        <p:txBody>
          <a:bodyPr wrap="square">
            <a:spAutoFit/>
          </a:bodyPr>
          <a:lstStyle/>
          <a:p>
            <a:r>
              <a:rPr lang="en-GB" sz="2800" dirty="0">
                <a:solidFill>
                  <a:schemeClr val="bg1"/>
                </a:solidFill>
              </a:rPr>
              <a:t>Example stem and leaf plot showing student marks. We can see that one person got a 70 and one person got a 35. Most students got marks in the 50s, i.e. they got a 2.2.</a:t>
            </a:r>
          </a:p>
          <a:p>
            <a:r>
              <a:rPr lang="en-GB" sz="2800" dirty="0">
                <a:solidFill>
                  <a:schemeClr val="bg1"/>
                </a:solidFill>
              </a:rPr>
              <a:t> </a:t>
            </a:r>
          </a:p>
          <a:p>
            <a:r>
              <a:rPr lang="en-GB" sz="2800" dirty="0">
                <a:solidFill>
                  <a:schemeClr val="bg1"/>
                </a:solidFill>
              </a:rPr>
              <a:t>7│0</a:t>
            </a:r>
          </a:p>
          <a:p>
            <a:r>
              <a:rPr lang="en-GB" sz="2800" dirty="0">
                <a:solidFill>
                  <a:schemeClr val="bg1"/>
                </a:solidFill>
              </a:rPr>
              <a:t>6│0 1 2 2 3</a:t>
            </a:r>
          </a:p>
          <a:p>
            <a:r>
              <a:rPr lang="en-GB" sz="2800" dirty="0">
                <a:solidFill>
                  <a:schemeClr val="bg1"/>
                </a:solidFill>
              </a:rPr>
              <a:t>5│0 1 2 3 4 5 5 6 8</a:t>
            </a:r>
          </a:p>
          <a:p>
            <a:r>
              <a:rPr lang="en-GB" sz="2800" dirty="0">
                <a:solidFill>
                  <a:schemeClr val="bg1"/>
                </a:solidFill>
              </a:rPr>
              <a:t>4│0 2 5 8</a:t>
            </a:r>
          </a:p>
          <a:p>
            <a:r>
              <a:rPr lang="en-GB" sz="2800" dirty="0">
                <a:solidFill>
                  <a:schemeClr val="bg1"/>
                </a:solidFill>
              </a:rPr>
              <a:t>3│</a:t>
            </a:r>
            <a:r>
              <a:rPr lang="en-GB" sz="2800" dirty="0" smtClean="0">
                <a:solidFill>
                  <a:schemeClr val="bg1"/>
                </a:solidFill>
              </a:rPr>
              <a:t>5</a:t>
            </a:r>
          </a:p>
          <a:p>
            <a:endParaRPr lang="en-GB" sz="2800" dirty="0">
              <a:solidFill>
                <a:schemeClr val="bg1"/>
              </a:solidFill>
            </a:endParaRPr>
          </a:p>
          <a:p>
            <a:r>
              <a:rPr lang="en-GB" sz="2800" dirty="0" smtClean="0">
                <a:solidFill>
                  <a:schemeClr val="bg1"/>
                </a:solidFill>
              </a:rPr>
              <a:t>In this example, the ‘leaves’ are in numerical order, but they don’t have to be.</a:t>
            </a:r>
            <a:endParaRPr lang="en-GB" sz="2800" dirty="0">
              <a:solidFill>
                <a:schemeClr val="bg1"/>
              </a:solidFill>
            </a:endParaRPr>
          </a:p>
        </p:txBody>
      </p:sp>
    </p:spTree>
    <p:extLst>
      <p:ext uri="{BB962C8B-B14F-4D97-AF65-F5344CB8AC3E}">
        <p14:creationId xmlns:p14="http://schemas.microsoft.com/office/powerpoint/2010/main" xmlns="" val="686985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2681" y="548680"/>
            <a:ext cx="6624736" cy="5970865"/>
          </a:xfrm>
          <a:prstGeom prst="rect">
            <a:avLst/>
          </a:prstGeom>
          <a:noFill/>
        </p:spPr>
        <p:txBody>
          <a:bodyPr wrap="square" rtlCol="0">
            <a:spAutoFit/>
          </a:bodyPr>
          <a:lstStyle/>
          <a:p>
            <a:r>
              <a:rPr lang="en-GB" sz="2800" dirty="0" smtClean="0">
                <a:solidFill>
                  <a:schemeClr val="bg1"/>
                </a:solidFill>
              </a:rPr>
              <a:t>You can put your ‘leaves’ or units down in whatever order is easiest. The aim is simply to see the spread of the data, i.e. the pattern of where most of the numbers are. </a:t>
            </a:r>
          </a:p>
          <a:p>
            <a:endParaRPr lang="en-GB" sz="2800" dirty="0">
              <a:solidFill>
                <a:schemeClr val="bg1"/>
              </a:solidFill>
            </a:endParaRPr>
          </a:p>
          <a:p>
            <a:r>
              <a:rPr lang="en-GB" sz="2800" dirty="0" smtClean="0">
                <a:solidFill>
                  <a:schemeClr val="bg1"/>
                </a:solidFill>
              </a:rPr>
              <a:t>The peak here is in the 50s, and it is just as obvious when the ‘leaves’ are not in order.</a:t>
            </a:r>
          </a:p>
          <a:p>
            <a:endParaRPr lang="en-GB" sz="2800" dirty="0">
              <a:solidFill>
                <a:schemeClr val="bg1"/>
              </a:solidFill>
            </a:endParaRPr>
          </a:p>
          <a:p>
            <a:r>
              <a:rPr lang="en-GB" sz="2800" dirty="0" smtClean="0">
                <a:solidFill>
                  <a:schemeClr val="bg1"/>
                </a:solidFill>
              </a:rPr>
              <a:t>7</a:t>
            </a:r>
            <a:r>
              <a:rPr lang="en-GB" sz="2800" dirty="0">
                <a:solidFill>
                  <a:schemeClr val="bg1"/>
                </a:solidFill>
              </a:rPr>
              <a:t>│0</a:t>
            </a:r>
          </a:p>
          <a:p>
            <a:r>
              <a:rPr lang="en-GB" sz="2800" dirty="0">
                <a:solidFill>
                  <a:schemeClr val="bg1"/>
                </a:solidFill>
              </a:rPr>
              <a:t>6│3 1 2 0 2 </a:t>
            </a:r>
          </a:p>
          <a:p>
            <a:r>
              <a:rPr lang="en-GB" sz="2800" dirty="0">
                <a:solidFill>
                  <a:schemeClr val="bg1"/>
                </a:solidFill>
              </a:rPr>
              <a:t>5│0 1 8 2 4 5 5 6 </a:t>
            </a:r>
            <a:r>
              <a:rPr lang="en-GB" sz="2800" dirty="0" smtClean="0">
                <a:solidFill>
                  <a:schemeClr val="bg1"/>
                </a:solidFill>
              </a:rPr>
              <a:t>3</a:t>
            </a:r>
            <a:endParaRPr lang="en-GB" sz="2800" dirty="0">
              <a:solidFill>
                <a:schemeClr val="bg1"/>
              </a:solidFill>
            </a:endParaRPr>
          </a:p>
          <a:p>
            <a:r>
              <a:rPr lang="en-GB" sz="2800" dirty="0">
                <a:solidFill>
                  <a:schemeClr val="bg1"/>
                </a:solidFill>
              </a:rPr>
              <a:t>4│8 5 0 2 </a:t>
            </a:r>
          </a:p>
          <a:p>
            <a:r>
              <a:rPr lang="en-GB" sz="2800" dirty="0">
                <a:solidFill>
                  <a:schemeClr val="bg1"/>
                </a:solidFill>
              </a:rPr>
              <a:t>3│5</a:t>
            </a:r>
          </a:p>
          <a:p>
            <a:endParaRPr lang="en-GB" dirty="0">
              <a:solidFill>
                <a:schemeClr val="bg1"/>
              </a:solidFill>
            </a:endParaRPr>
          </a:p>
        </p:txBody>
      </p:sp>
    </p:spTree>
    <p:extLst>
      <p:ext uri="{BB962C8B-B14F-4D97-AF65-F5344CB8AC3E}">
        <p14:creationId xmlns:p14="http://schemas.microsoft.com/office/powerpoint/2010/main" xmlns="" val="3540956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03648" y="2593369"/>
            <a:ext cx="4104456" cy="301798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TextBox 2"/>
          <p:cNvSpPr txBox="1"/>
          <p:nvPr/>
        </p:nvSpPr>
        <p:spPr>
          <a:xfrm>
            <a:off x="1331640" y="764704"/>
            <a:ext cx="6433594" cy="1077218"/>
          </a:xfrm>
          <a:prstGeom prst="rect">
            <a:avLst/>
          </a:prstGeom>
          <a:noFill/>
        </p:spPr>
        <p:txBody>
          <a:bodyPr wrap="square" rtlCol="0">
            <a:spAutoFit/>
          </a:bodyPr>
          <a:lstStyle/>
          <a:p>
            <a:r>
              <a:rPr lang="en-GB" sz="3200" dirty="0" smtClean="0">
                <a:solidFill>
                  <a:schemeClr val="bg1"/>
                </a:solidFill>
                <a:latin typeface="Arial" pitchFamily="34" charset="0"/>
                <a:cs typeface="Arial" pitchFamily="34" charset="0"/>
              </a:rPr>
              <a:t>The best thing about stem and leaf plots is you can do them by hand.</a:t>
            </a:r>
            <a:endParaRPr lang="en-GB" sz="3200" dirty="0">
              <a:solidFill>
                <a:schemeClr val="bg1"/>
              </a:solidFill>
            </a:endParaRPr>
          </a:p>
        </p:txBody>
      </p:sp>
      <p:pic>
        <p:nvPicPr>
          <p:cNvPr id="5122" name="Picture 2" descr="http://www.alevelmedia.co.uk/custom/meerkat.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372200" y="2852936"/>
            <a:ext cx="1656184" cy="2268745"/>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7657222" y="2841133"/>
            <a:ext cx="216024" cy="523220"/>
          </a:xfrm>
          <a:prstGeom prst="rect">
            <a:avLst/>
          </a:prstGeom>
          <a:noFill/>
        </p:spPr>
        <p:txBody>
          <a:bodyPr wrap="square" rtlCol="0">
            <a:spAutoFit/>
          </a:bodyPr>
          <a:lstStyle/>
          <a:p>
            <a:r>
              <a:rPr lang="en-GB" sz="2800" dirty="0" smtClean="0">
                <a:solidFill>
                  <a:schemeClr val="bg1"/>
                </a:solidFill>
                <a:latin typeface="Arial Rounded MT Bold" pitchFamily="34" charset="0"/>
              </a:rPr>
              <a:t>!</a:t>
            </a:r>
            <a:endParaRPr lang="en-GB" sz="2800" dirty="0">
              <a:solidFill>
                <a:schemeClr val="bg1"/>
              </a:solidFill>
              <a:latin typeface="Arial Rounded MT Bold" pitchFamily="34" charset="0"/>
            </a:endParaRPr>
          </a:p>
        </p:txBody>
      </p:sp>
    </p:spTree>
    <p:extLst>
      <p:ext uri="{BB962C8B-B14F-4D97-AF65-F5344CB8AC3E}">
        <p14:creationId xmlns:p14="http://schemas.microsoft.com/office/powerpoint/2010/main" xmlns="" val="2487302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 xmlns:a14="http://schemas.microsoft.com/office/drawing/2010/main" val="0"/>
              </a:ext>
            </a:extLst>
          </a:blip>
          <a:stretch>
            <a:fillRect/>
          </a:stretch>
        </p:blipFill>
        <p:spPr>
          <a:xfrm>
            <a:off x="1187624" y="2204864"/>
            <a:ext cx="6621582" cy="3939422"/>
          </a:xfrm>
        </p:spPr>
      </p:pic>
      <p:sp>
        <p:nvSpPr>
          <p:cNvPr id="6" name="TextBox 5"/>
          <p:cNvSpPr txBox="1"/>
          <p:nvPr/>
        </p:nvSpPr>
        <p:spPr>
          <a:xfrm>
            <a:off x="808112" y="260648"/>
            <a:ext cx="8335888" cy="1200329"/>
          </a:xfrm>
          <a:prstGeom prst="rect">
            <a:avLst/>
          </a:prstGeom>
          <a:noFill/>
        </p:spPr>
        <p:txBody>
          <a:bodyPr wrap="square" rtlCol="0">
            <a:spAutoFit/>
          </a:bodyPr>
          <a:lstStyle/>
          <a:p>
            <a:r>
              <a:rPr lang="en-GB" sz="3600" dirty="0" smtClean="0">
                <a:solidFill>
                  <a:prstClr val="white"/>
                </a:solidFill>
              </a:rPr>
              <a:t>B</a:t>
            </a:r>
            <a:r>
              <a:rPr lang="en-GB" sz="3600" dirty="0" smtClean="0">
                <a:solidFill>
                  <a:prstClr val="white"/>
                </a:solidFill>
              </a:rPr>
              <a:t>ar chart showing quantities of different types of animal bone found on a site. </a:t>
            </a:r>
            <a:endParaRPr lang="en-GB" sz="3600" dirty="0">
              <a:solidFill>
                <a:prstClr val="white"/>
              </a:solidFill>
            </a:endParaRPr>
          </a:p>
        </p:txBody>
      </p:sp>
      <p:sp>
        <p:nvSpPr>
          <p:cNvPr id="5" name="TextBox 4"/>
          <p:cNvSpPr txBox="1"/>
          <p:nvPr/>
        </p:nvSpPr>
        <p:spPr>
          <a:xfrm>
            <a:off x="6732240" y="4437112"/>
            <a:ext cx="936104" cy="400110"/>
          </a:xfrm>
          <a:prstGeom prst="rect">
            <a:avLst/>
          </a:prstGeom>
          <a:noFill/>
        </p:spPr>
        <p:txBody>
          <a:bodyPr wrap="square" rtlCol="0">
            <a:spAutoFit/>
          </a:bodyPr>
          <a:lstStyle/>
          <a:p>
            <a:r>
              <a:rPr lang="en-GB" sz="2000" b="1" dirty="0" smtClean="0"/>
              <a:t>X axis</a:t>
            </a:r>
            <a:endParaRPr lang="en-GB" sz="2000" b="1" dirty="0"/>
          </a:p>
        </p:txBody>
      </p:sp>
      <p:sp>
        <p:nvSpPr>
          <p:cNvPr id="8" name="TextBox 7"/>
          <p:cNvSpPr txBox="1"/>
          <p:nvPr/>
        </p:nvSpPr>
        <p:spPr>
          <a:xfrm>
            <a:off x="1835696" y="3284984"/>
            <a:ext cx="864096" cy="369332"/>
          </a:xfrm>
          <a:prstGeom prst="rect">
            <a:avLst/>
          </a:prstGeom>
          <a:noFill/>
        </p:spPr>
        <p:txBody>
          <a:bodyPr wrap="square" rtlCol="0">
            <a:spAutoFit/>
          </a:bodyPr>
          <a:lstStyle/>
          <a:p>
            <a:r>
              <a:rPr lang="en-GB" b="1" dirty="0" smtClean="0"/>
              <a:t>Y axis</a:t>
            </a:r>
            <a:endParaRPr lang="en-GB" b="1" dirty="0"/>
          </a:p>
        </p:txBody>
      </p:sp>
      <p:sp>
        <p:nvSpPr>
          <p:cNvPr id="9" name="Up Arrow 8"/>
          <p:cNvSpPr/>
          <p:nvPr/>
        </p:nvSpPr>
        <p:spPr>
          <a:xfrm>
            <a:off x="2195736" y="2996952"/>
            <a:ext cx="144016" cy="28803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a:off x="2195736" y="3645024"/>
            <a:ext cx="144016" cy="2880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eft Arrow 10"/>
          <p:cNvSpPr/>
          <p:nvPr/>
        </p:nvSpPr>
        <p:spPr>
          <a:xfrm>
            <a:off x="6444208" y="4581128"/>
            <a:ext cx="216024" cy="14401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187624" y="1556792"/>
            <a:ext cx="6624736" cy="523220"/>
          </a:xfrm>
          <a:prstGeom prst="rect">
            <a:avLst/>
          </a:prstGeom>
          <a:noFill/>
        </p:spPr>
        <p:txBody>
          <a:bodyPr wrap="square" rtlCol="0">
            <a:spAutoFit/>
          </a:bodyPr>
          <a:lstStyle/>
          <a:p>
            <a:r>
              <a:rPr lang="en-GB" sz="2800" dirty="0" smtClean="0">
                <a:solidFill>
                  <a:schemeClr val="bg1"/>
                </a:solidFill>
              </a:rPr>
              <a:t>The category (animal bone) is on the ‘X’ axis.</a:t>
            </a:r>
            <a:endParaRPr lang="en-GB" sz="2800" dirty="0">
              <a:solidFill>
                <a:schemeClr val="bg1"/>
              </a:solidFill>
            </a:endParaRPr>
          </a:p>
        </p:txBody>
      </p:sp>
    </p:spTree>
    <p:extLst>
      <p:ext uri="{BB962C8B-B14F-4D97-AF65-F5344CB8AC3E}">
        <p14:creationId xmlns="" xmlns:p14="http://schemas.microsoft.com/office/powerpoint/2010/main" val="4286716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planetgeog.com/AQA%20Geography/New%20Spec/A2/Fieldwork/Inner%20city%20decline/sampling-method-diagrams.gif"/>
          <p:cNvPicPr>
            <a:picLocks noChangeAspect="1" noChangeArrowheads="1"/>
          </p:cNvPicPr>
          <p:nvPr/>
        </p:nvPicPr>
        <p:blipFill>
          <a:blip r:embed="rId2" cstate="print"/>
          <a:srcRect/>
          <a:stretch>
            <a:fillRect/>
          </a:stretch>
        </p:blipFill>
        <p:spPr bwMode="auto">
          <a:xfrm>
            <a:off x="0" y="0"/>
            <a:ext cx="5353050" cy="4572000"/>
          </a:xfrm>
          <a:prstGeom prst="rect">
            <a:avLst/>
          </a:prstGeom>
          <a:noFill/>
        </p:spPr>
      </p:pic>
      <p:pic>
        <p:nvPicPr>
          <p:cNvPr id="6" name="Picture 5" descr="http://www.webapps.cee.vt.edu/ewr/environmental/teach/smprimer/design/unaligned.jpg"/>
          <p:cNvPicPr>
            <a:picLocks noChangeAspect="1" noChangeArrowheads="1"/>
          </p:cNvPicPr>
          <p:nvPr/>
        </p:nvPicPr>
        <p:blipFill>
          <a:blip r:embed="rId3" cstate="print"/>
          <a:srcRect r="17608" b="9441"/>
          <a:stretch>
            <a:fillRect/>
          </a:stretch>
        </p:blipFill>
        <p:spPr bwMode="auto">
          <a:xfrm>
            <a:off x="1905000" y="4724400"/>
            <a:ext cx="2052150" cy="1905000"/>
          </a:xfrm>
          <a:prstGeom prst="rect">
            <a:avLst/>
          </a:prstGeom>
          <a:noFill/>
        </p:spPr>
      </p:pic>
      <p:sp>
        <p:nvSpPr>
          <p:cNvPr id="7" name="TextBox 6"/>
          <p:cNvSpPr txBox="1"/>
          <p:nvPr/>
        </p:nvSpPr>
        <p:spPr>
          <a:xfrm>
            <a:off x="4114800" y="4724400"/>
            <a:ext cx="4800600" cy="1938992"/>
          </a:xfrm>
          <a:prstGeom prst="rect">
            <a:avLst/>
          </a:prstGeom>
          <a:noFill/>
        </p:spPr>
        <p:txBody>
          <a:bodyPr wrap="square" rtlCol="0">
            <a:spAutoFit/>
          </a:bodyPr>
          <a:lstStyle/>
          <a:p>
            <a:r>
              <a:rPr lang="en-GB" sz="2400" dirty="0">
                <a:solidFill>
                  <a:prstClr val="white"/>
                </a:solidFill>
              </a:rPr>
              <a:t>Stratified sampling  (also called stratified random sampling) is a combination of random and systematic. It means taking random samples within a system.</a:t>
            </a:r>
          </a:p>
        </p:txBody>
      </p:sp>
      <p:sp>
        <p:nvSpPr>
          <p:cNvPr id="2" name="TextBox 1"/>
          <p:cNvSpPr txBox="1"/>
          <p:nvPr/>
        </p:nvSpPr>
        <p:spPr>
          <a:xfrm>
            <a:off x="5715000" y="381000"/>
            <a:ext cx="2514600" cy="2308324"/>
          </a:xfrm>
          <a:prstGeom prst="rect">
            <a:avLst/>
          </a:prstGeom>
          <a:noFill/>
        </p:spPr>
        <p:txBody>
          <a:bodyPr wrap="square" rtlCol="0">
            <a:spAutoFit/>
          </a:bodyPr>
          <a:lstStyle/>
          <a:p>
            <a:r>
              <a:rPr lang="en-GB" sz="2400" dirty="0">
                <a:solidFill>
                  <a:prstClr val="white"/>
                </a:solidFill>
              </a:rPr>
              <a:t>Problem with random sampling: all your samples could end up coming from one part of the site.</a:t>
            </a:r>
          </a:p>
        </p:txBody>
      </p:sp>
    </p:spTree>
    <p:extLst>
      <p:ext uri="{BB962C8B-B14F-4D97-AF65-F5344CB8AC3E}">
        <p14:creationId xmlns="" xmlns:p14="http://schemas.microsoft.com/office/powerpoint/2010/main" val="42154201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251</Words>
  <Application>Microsoft Office PowerPoint</Application>
  <PresentationFormat>On-screen Show (4:3)</PresentationFormat>
  <Paragraphs>29</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Introduction to Fieldwork</vt:lpstr>
      <vt:lpstr>Slide 2</vt:lpstr>
      <vt:lpstr>Slide 3</vt:lpstr>
      <vt:lpstr>Slide 4</vt:lpstr>
      <vt:lpstr>Slide 5</vt:lpstr>
      <vt:lpstr>Slide 6</vt:lpstr>
      <vt:lpstr>Slide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Erika Guttmann-Bond</dc:creator>
  <cp:lastModifiedBy>Erika</cp:lastModifiedBy>
  <cp:revision>8</cp:revision>
  <dcterms:created xsi:type="dcterms:W3CDTF">2013-02-15T11:00:26Z</dcterms:created>
  <dcterms:modified xsi:type="dcterms:W3CDTF">2013-02-15T21:54:26Z</dcterms:modified>
</cp:coreProperties>
</file>