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4.xml" ContentType="application/vnd.openxmlformats-officedocument.presentationml.tags+xml"/>
  <Override PartName="/ppt/notesSlides/notesSlide2.xml" ContentType="application/vnd.openxmlformats-officedocument.presentationml.notesSlide+xml"/>
  <Override PartName="/ppt/tags/tag5.xml" ContentType="application/vnd.openxmlformats-officedocument.presentationml.tags+xml"/>
  <Override PartName="/ppt/notesSlides/notesSlide3.xml" ContentType="application/vnd.openxmlformats-officedocument.presentationml.notesSlide+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notesSlides/notesSlide4.xml" ContentType="application/vnd.openxmlformats-officedocument.presentationml.notesSlide+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notesSlides/notesSlide5.xml" ContentType="application/vnd.openxmlformats-officedocument.presentationml.notesSlide+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notesSlides/notesSlide6.xml" ContentType="application/vnd.openxmlformats-officedocument.presentationml.notesSlide+xml"/>
  <Override PartName="/ppt/tags/tag32.xml" ContentType="application/vnd.openxmlformats-officedocument.presentationml.tags+xml"/>
  <Override PartName="/ppt/notesSlides/notesSlide7.xml" ContentType="application/vnd.openxmlformats-officedocument.presentationml.notesSlide+xml"/>
  <Override PartName="/ppt/tags/tag33.xml" ContentType="application/vnd.openxmlformats-officedocument.presentationml.tags+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40"/>
  </p:notesMasterIdLst>
  <p:sldIdLst>
    <p:sldId id="256" r:id="rId2"/>
    <p:sldId id="257" r:id="rId3"/>
    <p:sldId id="265" r:id="rId4"/>
    <p:sldId id="277" r:id="rId5"/>
    <p:sldId id="258" r:id="rId6"/>
    <p:sldId id="266" r:id="rId7"/>
    <p:sldId id="268" r:id="rId8"/>
    <p:sldId id="269" r:id="rId9"/>
    <p:sldId id="279" r:id="rId10"/>
    <p:sldId id="272" r:id="rId11"/>
    <p:sldId id="273" r:id="rId12"/>
    <p:sldId id="274" r:id="rId13"/>
    <p:sldId id="275" r:id="rId14"/>
    <p:sldId id="270" r:id="rId15"/>
    <p:sldId id="271" r:id="rId16"/>
    <p:sldId id="289" r:id="rId17"/>
    <p:sldId id="290" r:id="rId18"/>
    <p:sldId id="280" r:id="rId19"/>
    <p:sldId id="281" r:id="rId20"/>
    <p:sldId id="282" r:id="rId21"/>
    <p:sldId id="283" r:id="rId22"/>
    <p:sldId id="284" r:id="rId23"/>
    <p:sldId id="285" r:id="rId24"/>
    <p:sldId id="286" r:id="rId25"/>
    <p:sldId id="287" r:id="rId26"/>
    <p:sldId id="288" r:id="rId27"/>
    <p:sldId id="292" r:id="rId28"/>
    <p:sldId id="293" r:id="rId29"/>
    <p:sldId id="294" r:id="rId30"/>
    <p:sldId id="295" r:id="rId31"/>
    <p:sldId id="297" r:id="rId32"/>
    <p:sldId id="298" r:id="rId33"/>
    <p:sldId id="299" r:id="rId34"/>
    <p:sldId id="300" r:id="rId35"/>
    <p:sldId id="301" r:id="rId36"/>
    <p:sldId id="302" r:id="rId37"/>
    <p:sldId id="303" r:id="rId38"/>
    <p:sldId id="304"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78353" autoAdjust="0"/>
  </p:normalViewPr>
  <p:slideViewPr>
    <p:cSldViewPr snapToGrid="0">
      <p:cViewPr>
        <p:scale>
          <a:sx n="82" d="100"/>
          <a:sy n="82" d="100"/>
        </p:scale>
        <p:origin x="168" y="-3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537F92-DFDF-419F-95F0-E18F1075AA08}" type="doc">
      <dgm:prSet loTypeId="urn:microsoft.com/office/officeart/2005/8/layout/lProcess2" loCatId="list" qsTypeId="urn:microsoft.com/office/officeart/2005/8/quickstyle/simple1" qsCatId="simple" csTypeId="urn:microsoft.com/office/officeart/2005/8/colors/accent0_3" csCatId="mainScheme" phldr="1"/>
      <dgm:spPr/>
      <dgm:t>
        <a:bodyPr/>
        <a:lstStyle/>
        <a:p>
          <a:endParaRPr lang="en-GB"/>
        </a:p>
      </dgm:t>
    </dgm:pt>
    <dgm:pt modelId="{A99E771D-A5C2-433D-B669-997C71FAD57D}">
      <dgm:prSet phldrT="[Text]"/>
      <dgm:spPr/>
      <dgm:t>
        <a:bodyPr/>
        <a:lstStyle/>
        <a:p>
          <a:r>
            <a:rPr lang="en-GB" dirty="0"/>
            <a:t>Self Awareness</a:t>
          </a:r>
        </a:p>
      </dgm:t>
    </dgm:pt>
    <dgm:pt modelId="{9E1AB8A3-D3AA-46B7-90DD-BFFA43D30124}" type="parTrans" cxnId="{65F7397F-C369-4953-9DC3-409D46F34AC5}">
      <dgm:prSet/>
      <dgm:spPr/>
      <dgm:t>
        <a:bodyPr/>
        <a:lstStyle/>
        <a:p>
          <a:endParaRPr lang="en-GB"/>
        </a:p>
      </dgm:t>
    </dgm:pt>
    <dgm:pt modelId="{8A5273AB-7575-4918-BA6F-64432BC02590}" type="sibTrans" cxnId="{65F7397F-C369-4953-9DC3-409D46F34AC5}">
      <dgm:prSet/>
      <dgm:spPr/>
      <dgm:t>
        <a:bodyPr/>
        <a:lstStyle/>
        <a:p>
          <a:endParaRPr lang="en-GB"/>
        </a:p>
      </dgm:t>
    </dgm:pt>
    <dgm:pt modelId="{6082BCE2-D57C-40AD-AF4C-8452E789E90B}">
      <dgm:prSet phldrT="[Text]"/>
      <dgm:spPr/>
      <dgm:t>
        <a:bodyPr/>
        <a:lstStyle/>
        <a:p>
          <a:r>
            <a:rPr lang="en-GB" dirty="0"/>
            <a:t>Relationships</a:t>
          </a:r>
        </a:p>
        <a:p>
          <a:r>
            <a:rPr lang="en-GB" dirty="0"/>
            <a:t>Strengths</a:t>
          </a:r>
        </a:p>
        <a:p>
          <a:r>
            <a:rPr lang="en-GB" dirty="0"/>
            <a:t>Weaknesses</a:t>
          </a:r>
        </a:p>
        <a:p>
          <a:r>
            <a:rPr lang="en-GB" dirty="0"/>
            <a:t>Empathy</a:t>
          </a:r>
        </a:p>
        <a:p>
          <a:r>
            <a:rPr lang="en-GB" dirty="0"/>
            <a:t>Influence</a:t>
          </a:r>
        </a:p>
        <a:p>
          <a:r>
            <a:rPr lang="en-GB" dirty="0"/>
            <a:t>Impact</a:t>
          </a:r>
        </a:p>
      </dgm:t>
    </dgm:pt>
    <dgm:pt modelId="{816F7118-0790-4EBA-8E94-69802793770C}" type="parTrans" cxnId="{C15D1169-A520-455E-B089-BABBA38F1221}">
      <dgm:prSet/>
      <dgm:spPr/>
      <dgm:t>
        <a:bodyPr/>
        <a:lstStyle/>
        <a:p>
          <a:endParaRPr lang="en-GB"/>
        </a:p>
      </dgm:t>
    </dgm:pt>
    <dgm:pt modelId="{A5E09AA4-B5E1-442B-AE75-24CCE13E4B58}" type="sibTrans" cxnId="{C15D1169-A520-455E-B089-BABBA38F1221}">
      <dgm:prSet/>
      <dgm:spPr/>
      <dgm:t>
        <a:bodyPr/>
        <a:lstStyle/>
        <a:p>
          <a:endParaRPr lang="en-GB"/>
        </a:p>
      </dgm:t>
    </dgm:pt>
    <dgm:pt modelId="{9BB13C64-A49F-44BD-942F-FCF2B876F9D4}">
      <dgm:prSet phldrT="[Text]"/>
      <dgm:spPr/>
      <dgm:t>
        <a:bodyPr/>
        <a:lstStyle/>
        <a:p>
          <a:r>
            <a:rPr lang="en-GB" dirty="0"/>
            <a:t>Appreciates the impact of moods, behaviours, thoughts and language on followers</a:t>
          </a:r>
        </a:p>
      </dgm:t>
    </dgm:pt>
    <dgm:pt modelId="{245E0093-3C47-4B13-8D05-98C1C65F015B}" type="parTrans" cxnId="{6E4CBC13-6607-4268-B22B-118B6CE47E7B}">
      <dgm:prSet/>
      <dgm:spPr/>
      <dgm:t>
        <a:bodyPr/>
        <a:lstStyle/>
        <a:p>
          <a:endParaRPr lang="en-GB"/>
        </a:p>
      </dgm:t>
    </dgm:pt>
    <dgm:pt modelId="{1C4415C1-6C8A-440C-892D-2A3EB98D0786}" type="sibTrans" cxnId="{6E4CBC13-6607-4268-B22B-118B6CE47E7B}">
      <dgm:prSet/>
      <dgm:spPr/>
      <dgm:t>
        <a:bodyPr/>
        <a:lstStyle/>
        <a:p>
          <a:endParaRPr lang="en-GB"/>
        </a:p>
      </dgm:t>
    </dgm:pt>
    <dgm:pt modelId="{FA3B49A3-2BD0-462E-B81E-929D1B30BEF5}">
      <dgm:prSet phldrT="[Text]"/>
      <dgm:spPr/>
      <dgm:t>
        <a:bodyPr/>
        <a:lstStyle/>
        <a:p>
          <a:r>
            <a:rPr lang="en-GB" dirty="0"/>
            <a:t>Ethics</a:t>
          </a:r>
        </a:p>
      </dgm:t>
    </dgm:pt>
    <dgm:pt modelId="{B213275D-891C-4590-A2DF-DB7053059D0B}" type="parTrans" cxnId="{E16AD4AD-2BC5-4219-AB7E-1F167FB9F743}">
      <dgm:prSet/>
      <dgm:spPr/>
      <dgm:t>
        <a:bodyPr/>
        <a:lstStyle/>
        <a:p>
          <a:endParaRPr lang="en-GB"/>
        </a:p>
      </dgm:t>
    </dgm:pt>
    <dgm:pt modelId="{CA055513-4260-4246-BC65-7B300380082A}" type="sibTrans" cxnId="{E16AD4AD-2BC5-4219-AB7E-1F167FB9F743}">
      <dgm:prSet/>
      <dgm:spPr/>
      <dgm:t>
        <a:bodyPr/>
        <a:lstStyle/>
        <a:p>
          <a:endParaRPr lang="en-GB"/>
        </a:p>
      </dgm:t>
    </dgm:pt>
    <dgm:pt modelId="{60986EA4-4463-4E11-8FBB-526982CCC42B}">
      <dgm:prSet phldrT="[Text]"/>
      <dgm:spPr/>
      <dgm:t>
        <a:bodyPr/>
        <a:lstStyle/>
        <a:p>
          <a:r>
            <a:rPr lang="en-GB" dirty="0"/>
            <a:t>Integrity</a:t>
          </a:r>
        </a:p>
        <a:p>
          <a:r>
            <a:rPr lang="en-GB" dirty="0"/>
            <a:t>Honour</a:t>
          </a:r>
        </a:p>
        <a:p>
          <a:r>
            <a:rPr lang="en-GB" dirty="0"/>
            <a:t>Courage</a:t>
          </a:r>
        </a:p>
        <a:p>
          <a:r>
            <a:rPr lang="en-GB" dirty="0"/>
            <a:t>Honesty</a:t>
          </a:r>
        </a:p>
        <a:p>
          <a:r>
            <a:rPr lang="en-GB" dirty="0"/>
            <a:t>Transparency</a:t>
          </a:r>
        </a:p>
        <a:p>
          <a:r>
            <a:rPr lang="en-GB" dirty="0"/>
            <a:t>Fairness</a:t>
          </a:r>
        </a:p>
      </dgm:t>
    </dgm:pt>
    <dgm:pt modelId="{360A9BDA-7FAF-41D3-9068-42728B20884A}" type="parTrans" cxnId="{5A2944C8-2B0B-4291-BBD7-57B29FFD15F9}">
      <dgm:prSet/>
      <dgm:spPr/>
      <dgm:t>
        <a:bodyPr/>
        <a:lstStyle/>
        <a:p>
          <a:endParaRPr lang="en-GB"/>
        </a:p>
      </dgm:t>
    </dgm:pt>
    <dgm:pt modelId="{9E99A6CA-8D8E-4625-A558-F3A197D26D74}" type="sibTrans" cxnId="{5A2944C8-2B0B-4291-BBD7-57B29FFD15F9}">
      <dgm:prSet/>
      <dgm:spPr/>
      <dgm:t>
        <a:bodyPr/>
        <a:lstStyle/>
        <a:p>
          <a:endParaRPr lang="en-GB"/>
        </a:p>
      </dgm:t>
    </dgm:pt>
    <dgm:pt modelId="{0A3CBC45-532A-4CAF-9616-4F32BFDEA16A}">
      <dgm:prSet phldrT="[Text]"/>
      <dgm:spPr/>
      <dgm:t>
        <a:bodyPr/>
        <a:lstStyle/>
        <a:p>
          <a:r>
            <a:rPr lang="en-GB" dirty="0"/>
            <a:t>Has the courage to speak up for what they believe in</a:t>
          </a:r>
        </a:p>
      </dgm:t>
    </dgm:pt>
    <dgm:pt modelId="{0B41C796-45B4-4EA3-9026-6FB5AE61AC12}" type="parTrans" cxnId="{E53BCA76-47B8-41DA-8703-919922EED3CD}">
      <dgm:prSet/>
      <dgm:spPr/>
      <dgm:t>
        <a:bodyPr/>
        <a:lstStyle/>
        <a:p>
          <a:endParaRPr lang="en-GB"/>
        </a:p>
      </dgm:t>
    </dgm:pt>
    <dgm:pt modelId="{4E02527E-06AD-434E-8F77-B49173B8748E}" type="sibTrans" cxnId="{E53BCA76-47B8-41DA-8703-919922EED3CD}">
      <dgm:prSet/>
      <dgm:spPr/>
      <dgm:t>
        <a:bodyPr/>
        <a:lstStyle/>
        <a:p>
          <a:endParaRPr lang="en-GB"/>
        </a:p>
      </dgm:t>
    </dgm:pt>
    <dgm:pt modelId="{659690D5-2FDB-49A0-A330-5561AF605C2C}">
      <dgm:prSet phldrT="[Text]"/>
      <dgm:spPr/>
      <dgm:t>
        <a:bodyPr/>
        <a:lstStyle/>
        <a:p>
          <a:r>
            <a:rPr lang="en-GB" dirty="0"/>
            <a:t>Self Regulation</a:t>
          </a:r>
        </a:p>
      </dgm:t>
    </dgm:pt>
    <dgm:pt modelId="{DDC37BFE-9872-494E-81EE-F9C96F25E7ED}" type="parTrans" cxnId="{B36A4D33-17DF-4BB4-9FA5-A559DD495FD2}">
      <dgm:prSet/>
      <dgm:spPr/>
      <dgm:t>
        <a:bodyPr/>
        <a:lstStyle/>
        <a:p>
          <a:endParaRPr lang="en-GB"/>
        </a:p>
      </dgm:t>
    </dgm:pt>
    <dgm:pt modelId="{E39DE44A-E549-42E4-8B69-D137C8A7E9C2}" type="sibTrans" cxnId="{B36A4D33-17DF-4BB4-9FA5-A559DD495FD2}">
      <dgm:prSet/>
      <dgm:spPr/>
      <dgm:t>
        <a:bodyPr/>
        <a:lstStyle/>
        <a:p>
          <a:endParaRPr lang="en-GB"/>
        </a:p>
      </dgm:t>
    </dgm:pt>
    <dgm:pt modelId="{9FDC3B31-1D1B-4EDF-97FF-BADBACFB37C4}">
      <dgm:prSet phldrT="[Text]"/>
      <dgm:spPr/>
      <dgm:t>
        <a:bodyPr/>
        <a:lstStyle/>
        <a:p>
          <a:r>
            <a:rPr lang="en-GB" dirty="0"/>
            <a:t>Discipline</a:t>
          </a:r>
        </a:p>
        <a:p>
          <a:r>
            <a:rPr lang="en-GB" dirty="0"/>
            <a:t>Energy</a:t>
          </a:r>
        </a:p>
        <a:p>
          <a:r>
            <a:rPr lang="en-GB" dirty="0"/>
            <a:t>Flexibility</a:t>
          </a:r>
        </a:p>
        <a:p>
          <a:r>
            <a:rPr lang="en-GB" dirty="0"/>
            <a:t>Emotional control</a:t>
          </a:r>
        </a:p>
        <a:p>
          <a:r>
            <a:rPr lang="en-GB" dirty="0"/>
            <a:t>Patience</a:t>
          </a:r>
        </a:p>
        <a:p>
          <a:r>
            <a:rPr lang="en-GB" dirty="0"/>
            <a:t>Resilience</a:t>
          </a:r>
        </a:p>
      </dgm:t>
    </dgm:pt>
    <dgm:pt modelId="{B36FC786-BE27-4857-950C-892F61A1CE0C}" type="parTrans" cxnId="{493464D0-0785-4465-966E-6265B4146DEB}">
      <dgm:prSet/>
      <dgm:spPr/>
      <dgm:t>
        <a:bodyPr/>
        <a:lstStyle/>
        <a:p>
          <a:endParaRPr lang="en-GB"/>
        </a:p>
      </dgm:t>
    </dgm:pt>
    <dgm:pt modelId="{66AAE2F5-1F73-49BA-AD21-23D4236A7863}" type="sibTrans" cxnId="{493464D0-0785-4465-966E-6265B4146DEB}">
      <dgm:prSet/>
      <dgm:spPr/>
      <dgm:t>
        <a:bodyPr/>
        <a:lstStyle/>
        <a:p>
          <a:endParaRPr lang="en-GB"/>
        </a:p>
      </dgm:t>
    </dgm:pt>
    <dgm:pt modelId="{E861ED20-673D-4FB4-84CA-2E7A42AE2988}">
      <dgm:prSet phldrT="[Text]"/>
      <dgm:spPr/>
      <dgm:t>
        <a:bodyPr/>
        <a:lstStyle/>
        <a:p>
          <a:r>
            <a:rPr lang="en-GB" dirty="0"/>
            <a:t>Actively and deliberately is in control of their thoughts and emotions</a:t>
          </a:r>
        </a:p>
      </dgm:t>
    </dgm:pt>
    <dgm:pt modelId="{79DE65EC-7BE8-4D0E-BA4C-DB416957648A}" type="parTrans" cxnId="{807A47D6-3397-417E-B8D6-222EA0E7A8B3}">
      <dgm:prSet/>
      <dgm:spPr/>
      <dgm:t>
        <a:bodyPr/>
        <a:lstStyle/>
        <a:p>
          <a:endParaRPr lang="en-GB"/>
        </a:p>
      </dgm:t>
    </dgm:pt>
    <dgm:pt modelId="{3F56CC1A-D985-4DBB-9C51-D23068DE187C}" type="sibTrans" cxnId="{807A47D6-3397-417E-B8D6-222EA0E7A8B3}">
      <dgm:prSet/>
      <dgm:spPr/>
      <dgm:t>
        <a:bodyPr/>
        <a:lstStyle/>
        <a:p>
          <a:endParaRPr lang="en-GB"/>
        </a:p>
      </dgm:t>
    </dgm:pt>
    <dgm:pt modelId="{B89686B5-A3B0-4973-8864-53BD170232D4}" type="pres">
      <dgm:prSet presAssocID="{A4537F92-DFDF-419F-95F0-E18F1075AA08}" presName="theList" presStyleCnt="0">
        <dgm:presLayoutVars>
          <dgm:dir/>
          <dgm:animLvl val="lvl"/>
          <dgm:resizeHandles val="exact"/>
        </dgm:presLayoutVars>
      </dgm:prSet>
      <dgm:spPr/>
    </dgm:pt>
    <dgm:pt modelId="{F7CF8F4C-7569-4436-A382-5C0AB97EFEE3}" type="pres">
      <dgm:prSet presAssocID="{A99E771D-A5C2-433D-B669-997C71FAD57D}" presName="compNode" presStyleCnt="0"/>
      <dgm:spPr/>
    </dgm:pt>
    <dgm:pt modelId="{0874A439-2E5C-4373-950C-0E39926678A8}" type="pres">
      <dgm:prSet presAssocID="{A99E771D-A5C2-433D-B669-997C71FAD57D}" presName="aNode" presStyleLbl="bgShp" presStyleIdx="0" presStyleCnt="3"/>
      <dgm:spPr/>
    </dgm:pt>
    <dgm:pt modelId="{F000042E-9888-4881-B869-93D183227F5D}" type="pres">
      <dgm:prSet presAssocID="{A99E771D-A5C2-433D-B669-997C71FAD57D}" presName="textNode" presStyleLbl="bgShp" presStyleIdx="0" presStyleCnt="3"/>
      <dgm:spPr/>
    </dgm:pt>
    <dgm:pt modelId="{A50545FA-3ACC-4B1B-B992-5AC9BB84F6DB}" type="pres">
      <dgm:prSet presAssocID="{A99E771D-A5C2-433D-B669-997C71FAD57D}" presName="compChildNode" presStyleCnt="0"/>
      <dgm:spPr/>
    </dgm:pt>
    <dgm:pt modelId="{7A30A467-8EFC-4DE3-A8C7-ECEACF04BCC0}" type="pres">
      <dgm:prSet presAssocID="{A99E771D-A5C2-433D-B669-997C71FAD57D}" presName="theInnerList" presStyleCnt="0"/>
      <dgm:spPr/>
    </dgm:pt>
    <dgm:pt modelId="{2E7897B4-A448-4269-A26B-8AA5B154AED4}" type="pres">
      <dgm:prSet presAssocID="{6082BCE2-D57C-40AD-AF4C-8452E789E90B}" presName="childNode" presStyleLbl="node1" presStyleIdx="0" presStyleCnt="6">
        <dgm:presLayoutVars>
          <dgm:bulletEnabled val="1"/>
        </dgm:presLayoutVars>
      </dgm:prSet>
      <dgm:spPr/>
    </dgm:pt>
    <dgm:pt modelId="{1A9AA7A7-9533-48F3-9036-553B165AE6B7}" type="pres">
      <dgm:prSet presAssocID="{6082BCE2-D57C-40AD-AF4C-8452E789E90B}" presName="aSpace2" presStyleCnt="0"/>
      <dgm:spPr/>
    </dgm:pt>
    <dgm:pt modelId="{3E455D81-259B-4119-8699-ACDBCED62133}" type="pres">
      <dgm:prSet presAssocID="{9BB13C64-A49F-44BD-942F-FCF2B876F9D4}" presName="childNode" presStyleLbl="node1" presStyleIdx="1" presStyleCnt="6">
        <dgm:presLayoutVars>
          <dgm:bulletEnabled val="1"/>
        </dgm:presLayoutVars>
      </dgm:prSet>
      <dgm:spPr/>
    </dgm:pt>
    <dgm:pt modelId="{DCA46055-F4A6-4B77-B5AA-FF4432413BA9}" type="pres">
      <dgm:prSet presAssocID="{A99E771D-A5C2-433D-B669-997C71FAD57D}" presName="aSpace" presStyleCnt="0"/>
      <dgm:spPr/>
    </dgm:pt>
    <dgm:pt modelId="{DFD38104-C7B4-4C8E-8DEB-02B30B7B7477}" type="pres">
      <dgm:prSet presAssocID="{FA3B49A3-2BD0-462E-B81E-929D1B30BEF5}" presName="compNode" presStyleCnt="0"/>
      <dgm:spPr/>
    </dgm:pt>
    <dgm:pt modelId="{DCCEC61B-7604-4135-A791-251A01DA7153}" type="pres">
      <dgm:prSet presAssocID="{FA3B49A3-2BD0-462E-B81E-929D1B30BEF5}" presName="aNode" presStyleLbl="bgShp" presStyleIdx="1" presStyleCnt="3"/>
      <dgm:spPr/>
    </dgm:pt>
    <dgm:pt modelId="{7D3F138B-F886-4D95-BA51-828CD3D734CE}" type="pres">
      <dgm:prSet presAssocID="{FA3B49A3-2BD0-462E-B81E-929D1B30BEF5}" presName="textNode" presStyleLbl="bgShp" presStyleIdx="1" presStyleCnt="3"/>
      <dgm:spPr/>
    </dgm:pt>
    <dgm:pt modelId="{844F02F2-D5CA-47CF-9F00-CDDCF255AC5A}" type="pres">
      <dgm:prSet presAssocID="{FA3B49A3-2BD0-462E-B81E-929D1B30BEF5}" presName="compChildNode" presStyleCnt="0"/>
      <dgm:spPr/>
    </dgm:pt>
    <dgm:pt modelId="{7C2B67E7-FC6B-4C0D-8A28-2CD243F780CE}" type="pres">
      <dgm:prSet presAssocID="{FA3B49A3-2BD0-462E-B81E-929D1B30BEF5}" presName="theInnerList" presStyleCnt="0"/>
      <dgm:spPr/>
    </dgm:pt>
    <dgm:pt modelId="{B14FF25C-FBF6-4ED0-B1E0-2A4182A968EE}" type="pres">
      <dgm:prSet presAssocID="{60986EA4-4463-4E11-8FBB-526982CCC42B}" presName="childNode" presStyleLbl="node1" presStyleIdx="2" presStyleCnt="6">
        <dgm:presLayoutVars>
          <dgm:bulletEnabled val="1"/>
        </dgm:presLayoutVars>
      </dgm:prSet>
      <dgm:spPr/>
    </dgm:pt>
    <dgm:pt modelId="{F5AAFF5D-28E4-48F5-B621-88E87B58AA5B}" type="pres">
      <dgm:prSet presAssocID="{60986EA4-4463-4E11-8FBB-526982CCC42B}" presName="aSpace2" presStyleCnt="0"/>
      <dgm:spPr/>
    </dgm:pt>
    <dgm:pt modelId="{3F6E0941-0624-4099-80DC-3E602C104F77}" type="pres">
      <dgm:prSet presAssocID="{0A3CBC45-532A-4CAF-9616-4F32BFDEA16A}" presName="childNode" presStyleLbl="node1" presStyleIdx="3" presStyleCnt="6">
        <dgm:presLayoutVars>
          <dgm:bulletEnabled val="1"/>
        </dgm:presLayoutVars>
      </dgm:prSet>
      <dgm:spPr/>
    </dgm:pt>
    <dgm:pt modelId="{CF0F3A25-56FF-4D31-80D0-3BCA32A7C3A0}" type="pres">
      <dgm:prSet presAssocID="{FA3B49A3-2BD0-462E-B81E-929D1B30BEF5}" presName="aSpace" presStyleCnt="0"/>
      <dgm:spPr/>
    </dgm:pt>
    <dgm:pt modelId="{8D780DD2-5823-424C-A3C9-A02A676AE40A}" type="pres">
      <dgm:prSet presAssocID="{659690D5-2FDB-49A0-A330-5561AF605C2C}" presName="compNode" presStyleCnt="0"/>
      <dgm:spPr/>
    </dgm:pt>
    <dgm:pt modelId="{AA6CDF97-3AD4-45DB-A3AF-24A80F61AFE9}" type="pres">
      <dgm:prSet presAssocID="{659690D5-2FDB-49A0-A330-5561AF605C2C}" presName="aNode" presStyleLbl="bgShp" presStyleIdx="2" presStyleCnt="3"/>
      <dgm:spPr/>
    </dgm:pt>
    <dgm:pt modelId="{F6FC7510-995B-4412-B1ED-857C8F35ED7F}" type="pres">
      <dgm:prSet presAssocID="{659690D5-2FDB-49A0-A330-5561AF605C2C}" presName="textNode" presStyleLbl="bgShp" presStyleIdx="2" presStyleCnt="3"/>
      <dgm:spPr/>
    </dgm:pt>
    <dgm:pt modelId="{EA55D99D-B538-4026-B4D2-FAC8A95315A3}" type="pres">
      <dgm:prSet presAssocID="{659690D5-2FDB-49A0-A330-5561AF605C2C}" presName="compChildNode" presStyleCnt="0"/>
      <dgm:spPr/>
    </dgm:pt>
    <dgm:pt modelId="{87A4E105-9745-46D4-B7A1-BA1CAC0A394F}" type="pres">
      <dgm:prSet presAssocID="{659690D5-2FDB-49A0-A330-5561AF605C2C}" presName="theInnerList" presStyleCnt="0"/>
      <dgm:spPr/>
    </dgm:pt>
    <dgm:pt modelId="{096CDD2A-2BA2-428E-AC88-2683E952F425}" type="pres">
      <dgm:prSet presAssocID="{9FDC3B31-1D1B-4EDF-97FF-BADBACFB37C4}" presName="childNode" presStyleLbl="node1" presStyleIdx="4" presStyleCnt="6">
        <dgm:presLayoutVars>
          <dgm:bulletEnabled val="1"/>
        </dgm:presLayoutVars>
      </dgm:prSet>
      <dgm:spPr/>
    </dgm:pt>
    <dgm:pt modelId="{F8735B43-33D2-4DCD-890C-B7947A6B94AD}" type="pres">
      <dgm:prSet presAssocID="{9FDC3B31-1D1B-4EDF-97FF-BADBACFB37C4}" presName="aSpace2" presStyleCnt="0"/>
      <dgm:spPr/>
    </dgm:pt>
    <dgm:pt modelId="{162F7F32-EAA0-4310-9BE9-918132AE51EB}" type="pres">
      <dgm:prSet presAssocID="{E861ED20-673D-4FB4-84CA-2E7A42AE2988}" presName="childNode" presStyleLbl="node1" presStyleIdx="5" presStyleCnt="6">
        <dgm:presLayoutVars>
          <dgm:bulletEnabled val="1"/>
        </dgm:presLayoutVars>
      </dgm:prSet>
      <dgm:spPr/>
    </dgm:pt>
  </dgm:ptLst>
  <dgm:cxnLst>
    <dgm:cxn modelId="{6DCE3005-8084-4F09-86AD-39B8419EF416}" type="presOf" srcId="{E861ED20-673D-4FB4-84CA-2E7A42AE2988}" destId="{162F7F32-EAA0-4310-9BE9-918132AE51EB}" srcOrd="0" destOrd="0" presId="urn:microsoft.com/office/officeart/2005/8/layout/lProcess2"/>
    <dgm:cxn modelId="{6E4CBC13-6607-4268-B22B-118B6CE47E7B}" srcId="{A99E771D-A5C2-433D-B669-997C71FAD57D}" destId="{9BB13C64-A49F-44BD-942F-FCF2B876F9D4}" srcOrd="1" destOrd="0" parTransId="{245E0093-3C47-4B13-8D05-98C1C65F015B}" sibTransId="{1C4415C1-6C8A-440C-892D-2A3EB98D0786}"/>
    <dgm:cxn modelId="{D99EC51A-1B0C-450D-8EBB-92F01544BC94}" type="presOf" srcId="{9FDC3B31-1D1B-4EDF-97FF-BADBACFB37C4}" destId="{096CDD2A-2BA2-428E-AC88-2683E952F425}" srcOrd="0" destOrd="0" presId="urn:microsoft.com/office/officeart/2005/8/layout/lProcess2"/>
    <dgm:cxn modelId="{C210F71D-D0DE-4F74-8123-E85C9613907F}" type="presOf" srcId="{FA3B49A3-2BD0-462E-B81E-929D1B30BEF5}" destId="{DCCEC61B-7604-4135-A791-251A01DA7153}" srcOrd="0" destOrd="0" presId="urn:microsoft.com/office/officeart/2005/8/layout/lProcess2"/>
    <dgm:cxn modelId="{17330727-B03D-4F51-9F52-670E7B92B44D}" type="presOf" srcId="{6082BCE2-D57C-40AD-AF4C-8452E789E90B}" destId="{2E7897B4-A448-4269-A26B-8AA5B154AED4}" srcOrd="0" destOrd="0" presId="urn:microsoft.com/office/officeart/2005/8/layout/lProcess2"/>
    <dgm:cxn modelId="{32AFA42F-A8AF-4C5E-A3BC-743210812D4A}" type="presOf" srcId="{0A3CBC45-532A-4CAF-9616-4F32BFDEA16A}" destId="{3F6E0941-0624-4099-80DC-3E602C104F77}" srcOrd="0" destOrd="0" presId="urn:microsoft.com/office/officeart/2005/8/layout/lProcess2"/>
    <dgm:cxn modelId="{B36A4D33-17DF-4BB4-9FA5-A559DD495FD2}" srcId="{A4537F92-DFDF-419F-95F0-E18F1075AA08}" destId="{659690D5-2FDB-49A0-A330-5561AF605C2C}" srcOrd="2" destOrd="0" parTransId="{DDC37BFE-9872-494E-81EE-F9C96F25E7ED}" sibTransId="{E39DE44A-E549-42E4-8B69-D137C8A7E9C2}"/>
    <dgm:cxn modelId="{8966E040-96A6-4AF8-A213-67B366E31C96}" type="presOf" srcId="{FA3B49A3-2BD0-462E-B81E-929D1B30BEF5}" destId="{7D3F138B-F886-4D95-BA51-828CD3D734CE}" srcOrd="1" destOrd="0" presId="urn:microsoft.com/office/officeart/2005/8/layout/lProcess2"/>
    <dgm:cxn modelId="{C15D1169-A520-455E-B089-BABBA38F1221}" srcId="{A99E771D-A5C2-433D-B669-997C71FAD57D}" destId="{6082BCE2-D57C-40AD-AF4C-8452E789E90B}" srcOrd="0" destOrd="0" parTransId="{816F7118-0790-4EBA-8E94-69802793770C}" sibTransId="{A5E09AA4-B5E1-442B-AE75-24CCE13E4B58}"/>
    <dgm:cxn modelId="{D0C5FA49-4419-4BB6-A8F7-3C98DD48319C}" type="presOf" srcId="{A99E771D-A5C2-433D-B669-997C71FAD57D}" destId="{0874A439-2E5C-4373-950C-0E39926678A8}" srcOrd="0" destOrd="0" presId="urn:microsoft.com/office/officeart/2005/8/layout/lProcess2"/>
    <dgm:cxn modelId="{15CF2F4B-4FAA-4580-A19C-84BCD2881B77}" type="presOf" srcId="{A4537F92-DFDF-419F-95F0-E18F1075AA08}" destId="{B89686B5-A3B0-4973-8864-53BD170232D4}" srcOrd="0" destOrd="0" presId="urn:microsoft.com/office/officeart/2005/8/layout/lProcess2"/>
    <dgm:cxn modelId="{E53BCA76-47B8-41DA-8703-919922EED3CD}" srcId="{FA3B49A3-2BD0-462E-B81E-929D1B30BEF5}" destId="{0A3CBC45-532A-4CAF-9616-4F32BFDEA16A}" srcOrd="1" destOrd="0" parTransId="{0B41C796-45B4-4EA3-9026-6FB5AE61AC12}" sibTransId="{4E02527E-06AD-434E-8F77-B49173B8748E}"/>
    <dgm:cxn modelId="{65F7397F-C369-4953-9DC3-409D46F34AC5}" srcId="{A4537F92-DFDF-419F-95F0-E18F1075AA08}" destId="{A99E771D-A5C2-433D-B669-997C71FAD57D}" srcOrd="0" destOrd="0" parTransId="{9E1AB8A3-D3AA-46B7-90DD-BFFA43D30124}" sibTransId="{8A5273AB-7575-4918-BA6F-64432BC02590}"/>
    <dgm:cxn modelId="{35E88E88-6EE6-4C7F-8E79-87F7C1E7ABC0}" type="presOf" srcId="{A99E771D-A5C2-433D-B669-997C71FAD57D}" destId="{F000042E-9888-4881-B869-93D183227F5D}" srcOrd="1" destOrd="0" presId="urn:microsoft.com/office/officeart/2005/8/layout/lProcess2"/>
    <dgm:cxn modelId="{50FBCC95-94F3-413A-B4FA-1215736E332E}" type="presOf" srcId="{60986EA4-4463-4E11-8FBB-526982CCC42B}" destId="{B14FF25C-FBF6-4ED0-B1E0-2A4182A968EE}" srcOrd="0" destOrd="0" presId="urn:microsoft.com/office/officeart/2005/8/layout/lProcess2"/>
    <dgm:cxn modelId="{2BE54EA4-C801-4CF6-8838-6E1781E1484F}" type="presOf" srcId="{9BB13C64-A49F-44BD-942F-FCF2B876F9D4}" destId="{3E455D81-259B-4119-8699-ACDBCED62133}" srcOrd="0" destOrd="0" presId="urn:microsoft.com/office/officeart/2005/8/layout/lProcess2"/>
    <dgm:cxn modelId="{E16AD4AD-2BC5-4219-AB7E-1F167FB9F743}" srcId="{A4537F92-DFDF-419F-95F0-E18F1075AA08}" destId="{FA3B49A3-2BD0-462E-B81E-929D1B30BEF5}" srcOrd="1" destOrd="0" parTransId="{B213275D-891C-4590-A2DF-DB7053059D0B}" sibTransId="{CA055513-4260-4246-BC65-7B300380082A}"/>
    <dgm:cxn modelId="{604ED4B9-0888-4867-ABAD-E399F490B1B8}" type="presOf" srcId="{659690D5-2FDB-49A0-A330-5561AF605C2C}" destId="{F6FC7510-995B-4412-B1ED-857C8F35ED7F}" srcOrd="1" destOrd="0" presId="urn:microsoft.com/office/officeart/2005/8/layout/lProcess2"/>
    <dgm:cxn modelId="{5A2944C8-2B0B-4291-BBD7-57B29FFD15F9}" srcId="{FA3B49A3-2BD0-462E-B81E-929D1B30BEF5}" destId="{60986EA4-4463-4E11-8FBB-526982CCC42B}" srcOrd="0" destOrd="0" parTransId="{360A9BDA-7FAF-41D3-9068-42728B20884A}" sibTransId="{9E99A6CA-8D8E-4625-A558-F3A197D26D74}"/>
    <dgm:cxn modelId="{493464D0-0785-4465-966E-6265B4146DEB}" srcId="{659690D5-2FDB-49A0-A330-5561AF605C2C}" destId="{9FDC3B31-1D1B-4EDF-97FF-BADBACFB37C4}" srcOrd="0" destOrd="0" parTransId="{B36FC786-BE27-4857-950C-892F61A1CE0C}" sibTransId="{66AAE2F5-1F73-49BA-AD21-23D4236A7863}"/>
    <dgm:cxn modelId="{807A47D6-3397-417E-B8D6-222EA0E7A8B3}" srcId="{659690D5-2FDB-49A0-A330-5561AF605C2C}" destId="{E861ED20-673D-4FB4-84CA-2E7A42AE2988}" srcOrd="1" destOrd="0" parTransId="{79DE65EC-7BE8-4D0E-BA4C-DB416957648A}" sibTransId="{3F56CC1A-D985-4DBB-9C51-D23068DE187C}"/>
    <dgm:cxn modelId="{477BF8EB-BE03-409D-A6B4-DE54FDF967F2}" type="presOf" srcId="{659690D5-2FDB-49A0-A330-5561AF605C2C}" destId="{AA6CDF97-3AD4-45DB-A3AF-24A80F61AFE9}" srcOrd="0" destOrd="0" presId="urn:microsoft.com/office/officeart/2005/8/layout/lProcess2"/>
    <dgm:cxn modelId="{99AD63AC-816A-41E7-B6CC-ACE62F8EE141}" type="presParOf" srcId="{B89686B5-A3B0-4973-8864-53BD170232D4}" destId="{F7CF8F4C-7569-4436-A382-5C0AB97EFEE3}" srcOrd="0" destOrd="0" presId="urn:microsoft.com/office/officeart/2005/8/layout/lProcess2"/>
    <dgm:cxn modelId="{C1AEC9E3-E682-4269-9A79-92278F5A6794}" type="presParOf" srcId="{F7CF8F4C-7569-4436-A382-5C0AB97EFEE3}" destId="{0874A439-2E5C-4373-950C-0E39926678A8}" srcOrd="0" destOrd="0" presId="urn:microsoft.com/office/officeart/2005/8/layout/lProcess2"/>
    <dgm:cxn modelId="{8D8F23C9-576A-44AF-9314-FB027CEEF916}" type="presParOf" srcId="{F7CF8F4C-7569-4436-A382-5C0AB97EFEE3}" destId="{F000042E-9888-4881-B869-93D183227F5D}" srcOrd="1" destOrd="0" presId="urn:microsoft.com/office/officeart/2005/8/layout/lProcess2"/>
    <dgm:cxn modelId="{5756F4CA-8322-444C-BFB2-7313C17D942F}" type="presParOf" srcId="{F7CF8F4C-7569-4436-A382-5C0AB97EFEE3}" destId="{A50545FA-3ACC-4B1B-B992-5AC9BB84F6DB}" srcOrd="2" destOrd="0" presId="urn:microsoft.com/office/officeart/2005/8/layout/lProcess2"/>
    <dgm:cxn modelId="{2EBDACB9-F272-4CA0-9F69-E890AC4EFDFA}" type="presParOf" srcId="{A50545FA-3ACC-4B1B-B992-5AC9BB84F6DB}" destId="{7A30A467-8EFC-4DE3-A8C7-ECEACF04BCC0}" srcOrd="0" destOrd="0" presId="urn:microsoft.com/office/officeart/2005/8/layout/lProcess2"/>
    <dgm:cxn modelId="{B06F5C45-D34D-4AA3-9F40-6C30224AF5BC}" type="presParOf" srcId="{7A30A467-8EFC-4DE3-A8C7-ECEACF04BCC0}" destId="{2E7897B4-A448-4269-A26B-8AA5B154AED4}" srcOrd="0" destOrd="0" presId="urn:microsoft.com/office/officeart/2005/8/layout/lProcess2"/>
    <dgm:cxn modelId="{90B10805-8FBC-4FB3-9811-DE71E4471B2C}" type="presParOf" srcId="{7A30A467-8EFC-4DE3-A8C7-ECEACF04BCC0}" destId="{1A9AA7A7-9533-48F3-9036-553B165AE6B7}" srcOrd="1" destOrd="0" presId="urn:microsoft.com/office/officeart/2005/8/layout/lProcess2"/>
    <dgm:cxn modelId="{88F2C18F-C560-4387-8988-CFD6DFB29AF6}" type="presParOf" srcId="{7A30A467-8EFC-4DE3-A8C7-ECEACF04BCC0}" destId="{3E455D81-259B-4119-8699-ACDBCED62133}" srcOrd="2" destOrd="0" presId="urn:microsoft.com/office/officeart/2005/8/layout/lProcess2"/>
    <dgm:cxn modelId="{037CEB09-0FCA-4A88-833F-B7F1FE252B7A}" type="presParOf" srcId="{B89686B5-A3B0-4973-8864-53BD170232D4}" destId="{DCA46055-F4A6-4B77-B5AA-FF4432413BA9}" srcOrd="1" destOrd="0" presId="urn:microsoft.com/office/officeart/2005/8/layout/lProcess2"/>
    <dgm:cxn modelId="{CA2EAE9D-4C93-47E4-9C84-515DE56C5201}" type="presParOf" srcId="{B89686B5-A3B0-4973-8864-53BD170232D4}" destId="{DFD38104-C7B4-4C8E-8DEB-02B30B7B7477}" srcOrd="2" destOrd="0" presId="urn:microsoft.com/office/officeart/2005/8/layout/lProcess2"/>
    <dgm:cxn modelId="{B03EF28E-3F17-49D4-B1D9-648CB9BD94E7}" type="presParOf" srcId="{DFD38104-C7B4-4C8E-8DEB-02B30B7B7477}" destId="{DCCEC61B-7604-4135-A791-251A01DA7153}" srcOrd="0" destOrd="0" presId="urn:microsoft.com/office/officeart/2005/8/layout/lProcess2"/>
    <dgm:cxn modelId="{EF92E8CE-1A76-4004-9113-0DB048447432}" type="presParOf" srcId="{DFD38104-C7B4-4C8E-8DEB-02B30B7B7477}" destId="{7D3F138B-F886-4D95-BA51-828CD3D734CE}" srcOrd="1" destOrd="0" presId="urn:microsoft.com/office/officeart/2005/8/layout/lProcess2"/>
    <dgm:cxn modelId="{9031C35A-A83E-4982-9B8A-ED036F8F8006}" type="presParOf" srcId="{DFD38104-C7B4-4C8E-8DEB-02B30B7B7477}" destId="{844F02F2-D5CA-47CF-9F00-CDDCF255AC5A}" srcOrd="2" destOrd="0" presId="urn:microsoft.com/office/officeart/2005/8/layout/lProcess2"/>
    <dgm:cxn modelId="{C52D200E-036B-4452-B43F-365AB2A06F24}" type="presParOf" srcId="{844F02F2-D5CA-47CF-9F00-CDDCF255AC5A}" destId="{7C2B67E7-FC6B-4C0D-8A28-2CD243F780CE}" srcOrd="0" destOrd="0" presId="urn:microsoft.com/office/officeart/2005/8/layout/lProcess2"/>
    <dgm:cxn modelId="{675730E4-84B6-408E-A321-0113E4885E2B}" type="presParOf" srcId="{7C2B67E7-FC6B-4C0D-8A28-2CD243F780CE}" destId="{B14FF25C-FBF6-4ED0-B1E0-2A4182A968EE}" srcOrd="0" destOrd="0" presId="urn:microsoft.com/office/officeart/2005/8/layout/lProcess2"/>
    <dgm:cxn modelId="{53197468-6B59-4EDD-BDB4-7FA18A0871BF}" type="presParOf" srcId="{7C2B67E7-FC6B-4C0D-8A28-2CD243F780CE}" destId="{F5AAFF5D-28E4-48F5-B621-88E87B58AA5B}" srcOrd="1" destOrd="0" presId="urn:microsoft.com/office/officeart/2005/8/layout/lProcess2"/>
    <dgm:cxn modelId="{4A411A96-D44F-4776-A5C3-A1D363453B0C}" type="presParOf" srcId="{7C2B67E7-FC6B-4C0D-8A28-2CD243F780CE}" destId="{3F6E0941-0624-4099-80DC-3E602C104F77}" srcOrd="2" destOrd="0" presId="urn:microsoft.com/office/officeart/2005/8/layout/lProcess2"/>
    <dgm:cxn modelId="{AFDEEF93-C99A-4A6A-A72E-F59762827FFA}" type="presParOf" srcId="{B89686B5-A3B0-4973-8864-53BD170232D4}" destId="{CF0F3A25-56FF-4D31-80D0-3BCA32A7C3A0}" srcOrd="3" destOrd="0" presId="urn:microsoft.com/office/officeart/2005/8/layout/lProcess2"/>
    <dgm:cxn modelId="{D916BE3A-DD4A-408C-BFE2-D0961782BA7B}" type="presParOf" srcId="{B89686B5-A3B0-4973-8864-53BD170232D4}" destId="{8D780DD2-5823-424C-A3C9-A02A676AE40A}" srcOrd="4" destOrd="0" presId="urn:microsoft.com/office/officeart/2005/8/layout/lProcess2"/>
    <dgm:cxn modelId="{0D255BAE-ED39-4C0F-92FD-35115FB30B94}" type="presParOf" srcId="{8D780DD2-5823-424C-A3C9-A02A676AE40A}" destId="{AA6CDF97-3AD4-45DB-A3AF-24A80F61AFE9}" srcOrd="0" destOrd="0" presId="urn:microsoft.com/office/officeart/2005/8/layout/lProcess2"/>
    <dgm:cxn modelId="{5CD6AFA7-942C-4D52-927E-ADD6C34ED066}" type="presParOf" srcId="{8D780DD2-5823-424C-A3C9-A02A676AE40A}" destId="{F6FC7510-995B-4412-B1ED-857C8F35ED7F}" srcOrd="1" destOrd="0" presId="urn:microsoft.com/office/officeart/2005/8/layout/lProcess2"/>
    <dgm:cxn modelId="{9BA15E3A-BE6D-4C93-B3EC-997D96B996F2}" type="presParOf" srcId="{8D780DD2-5823-424C-A3C9-A02A676AE40A}" destId="{EA55D99D-B538-4026-B4D2-FAC8A95315A3}" srcOrd="2" destOrd="0" presId="urn:microsoft.com/office/officeart/2005/8/layout/lProcess2"/>
    <dgm:cxn modelId="{592669FC-11BF-4C9C-9AA0-FB56FD3F2396}" type="presParOf" srcId="{EA55D99D-B538-4026-B4D2-FAC8A95315A3}" destId="{87A4E105-9745-46D4-B7A1-BA1CAC0A394F}" srcOrd="0" destOrd="0" presId="urn:microsoft.com/office/officeart/2005/8/layout/lProcess2"/>
    <dgm:cxn modelId="{C5B818E5-F0A3-4CFE-B75E-58E990B6D8F1}" type="presParOf" srcId="{87A4E105-9745-46D4-B7A1-BA1CAC0A394F}" destId="{096CDD2A-2BA2-428E-AC88-2683E952F425}" srcOrd="0" destOrd="0" presId="urn:microsoft.com/office/officeart/2005/8/layout/lProcess2"/>
    <dgm:cxn modelId="{F4D3C1D0-2181-4542-9CD3-0398B1FE04DD}" type="presParOf" srcId="{87A4E105-9745-46D4-B7A1-BA1CAC0A394F}" destId="{F8735B43-33D2-4DCD-890C-B7947A6B94AD}" srcOrd="1" destOrd="0" presId="urn:microsoft.com/office/officeart/2005/8/layout/lProcess2"/>
    <dgm:cxn modelId="{7C9832AA-0695-40FC-ABA4-FFF61D59277F}" type="presParOf" srcId="{87A4E105-9745-46D4-B7A1-BA1CAC0A394F}" destId="{162F7F32-EAA0-4310-9BE9-918132AE51EB}" srcOrd="2" destOrd="0" presId="urn:microsoft.com/office/officeart/2005/8/layout/l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74A439-2E5C-4373-950C-0E39926678A8}">
      <dsp:nvSpPr>
        <dsp:cNvPr id="0" name=""/>
        <dsp:cNvSpPr/>
      </dsp:nvSpPr>
      <dsp:spPr>
        <a:xfrm>
          <a:off x="1004" y="0"/>
          <a:ext cx="2611933" cy="4876800"/>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Self Awareness</a:t>
          </a:r>
        </a:p>
      </dsp:txBody>
      <dsp:txXfrm>
        <a:off x="1004" y="0"/>
        <a:ext cx="2611933" cy="1463040"/>
      </dsp:txXfrm>
    </dsp:sp>
    <dsp:sp modelId="{2E7897B4-A448-4269-A26B-8AA5B154AED4}">
      <dsp:nvSpPr>
        <dsp:cNvPr id="0" name=""/>
        <dsp:cNvSpPr/>
      </dsp:nvSpPr>
      <dsp:spPr>
        <a:xfrm>
          <a:off x="262197" y="1464468"/>
          <a:ext cx="2089546" cy="1470421"/>
        </a:xfrm>
        <a:prstGeom prst="roundRect">
          <a:avLst>
            <a:gd name="adj" fmla="val 10000"/>
          </a:avLst>
        </a:prstGeom>
        <a:solidFill>
          <a:schemeClr val="dk2">
            <a:hueOff val="0"/>
            <a:satOff val="0"/>
            <a:lumOff val="0"/>
            <a:alphaOff val="0"/>
          </a:schemeClr>
        </a:solidFill>
        <a:ln w="2222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t>Relationships</a:t>
          </a:r>
        </a:p>
        <a:p>
          <a:pPr marL="0" lvl="0" indent="0" algn="ctr" defTabSz="533400">
            <a:lnSpc>
              <a:spcPct val="90000"/>
            </a:lnSpc>
            <a:spcBef>
              <a:spcPct val="0"/>
            </a:spcBef>
            <a:spcAft>
              <a:spcPct val="35000"/>
            </a:spcAft>
            <a:buNone/>
          </a:pPr>
          <a:r>
            <a:rPr lang="en-GB" sz="1200" kern="1200" dirty="0"/>
            <a:t>Strengths</a:t>
          </a:r>
        </a:p>
        <a:p>
          <a:pPr marL="0" lvl="0" indent="0" algn="ctr" defTabSz="533400">
            <a:lnSpc>
              <a:spcPct val="90000"/>
            </a:lnSpc>
            <a:spcBef>
              <a:spcPct val="0"/>
            </a:spcBef>
            <a:spcAft>
              <a:spcPct val="35000"/>
            </a:spcAft>
            <a:buNone/>
          </a:pPr>
          <a:r>
            <a:rPr lang="en-GB" sz="1200" kern="1200" dirty="0"/>
            <a:t>Weaknesses</a:t>
          </a:r>
        </a:p>
        <a:p>
          <a:pPr marL="0" lvl="0" indent="0" algn="ctr" defTabSz="533400">
            <a:lnSpc>
              <a:spcPct val="90000"/>
            </a:lnSpc>
            <a:spcBef>
              <a:spcPct val="0"/>
            </a:spcBef>
            <a:spcAft>
              <a:spcPct val="35000"/>
            </a:spcAft>
            <a:buNone/>
          </a:pPr>
          <a:r>
            <a:rPr lang="en-GB" sz="1200" kern="1200" dirty="0"/>
            <a:t>Empathy</a:t>
          </a:r>
        </a:p>
        <a:p>
          <a:pPr marL="0" lvl="0" indent="0" algn="ctr" defTabSz="533400">
            <a:lnSpc>
              <a:spcPct val="90000"/>
            </a:lnSpc>
            <a:spcBef>
              <a:spcPct val="0"/>
            </a:spcBef>
            <a:spcAft>
              <a:spcPct val="35000"/>
            </a:spcAft>
            <a:buNone/>
          </a:pPr>
          <a:r>
            <a:rPr lang="en-GB" sz="1200" kern="1200" dirty="0"/>
            <a:t>Influence</a:t>
          </a:r>
        </a:p>
        <a:p>
          <a:pPr marL="0" lvl="0" indent="0" algn="ctr" defTabSz="533400">
            <a:lnSpc>
              <a:spcPct val="90000"/>
            </a:lnSpc>
            <a:spcBef>
              <a:spcPct val="0"/>
            </a:spcBef>
            <a:spcAft>
              <a:spcPct val="35000"/>
            </a:spcAft>
            <a:buNone/>
          </a:pPr>
          <a:r>
            <a:rPr lang="en-GB" sz="1200" kern="1200" dirty="0"/>
            <a:t>Impact</a:t>
          </a:r>
        </a:p>
      </dsp:txBody>
      <dsp:txXfrm>
        <a:off x="305264" y="1507535"/>
        <a:ext cx="2003412" cy="1384287"/>
      </dsp:txXfrm>
    </dsp:sp>
    <dsp:sp modelId="{3E455D81-259B-4119-8699-ACDBCED62133}">
      <dsp:nvSpPr>
        <dsp:cNvPr id="0" name=""/>
        <dsp:cNvSpPr/>
      </dsp:nvSpPr>
      <dsp:spPr>
        <a:xfrm>
          <a:off x="262197" y="3161109"/>
          <a:ext cx="2089546" cy="1470421"/>
        </a:xfrm>
        <a:prstGeom prst="roundRect">
          <a:avLst>
            <a:gd name="adj" fmla="val 10000"/>
          </a:avLst>
        </a:prstGeom>
        <a:solidFill>
          <a:schemeClr val="dk2">
            <a:hueOff val="0"/>
            <a:satOff val="0"/>
            <a:lumOff val="0"/>
            <a:alphaOff val="0"/>
          </a:schemeClr>
        </a:solidFill>
        <a:ln w="2222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t>Appreciates the impact of moods, behaviours, thoughts and language on followers</a:t>
          </a:r>
        </a:p>
      </dsp:txBody>
      <dsp:txXfrm>
        <a:off x="305264" y="3204176"/>
        <a:ext cx="2003412" cy="1384287"/>
      </dsp:txXfrm>
    </dsp:sp>
    <dsp:sp modelId="{DCCEC61B-7604-4135-A791-251A01DA7153}">
      <dsp:nvSpPr>
        <dsp:cNvPr id="0" name=""/>
        <dsp:cNvSpPr/>
      </dsp:nvSpPr>
      <dsp:spPr>
        <a:xfrm>
          <a:off x="2808833" y="0"/>
          <a:ext cx="2611933" cy="4876800"/>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Ethics</a:t>
          </a:r>
        </a:p>
      </dsp:txBody>
      <dsp:txXfrm>
        <a:off x="2808833" y="0"/>
        <a:ext cx="2611933" cy="1463040"/>
      </dsp:txXfrm>
    </dsp:sp>
    <dsp:sp modelId="{B14FF25C-FBF6-4ED0-B1E0-2A4182A968EE}">
      <dsp:nvSpPr>
        <dsp:cNvPr id="0" name=""/>
        <dsp:cNvSpPr/>
      </dsp:nvSpPr>
      <dsp:spPr>
        <a:xfrm>
          <a:off x="3070026" y="1464468"/>
          <a:ext cx="2089546" cy="1470421"/>
        </a:xfrm>
        <a:prstGeom prst="roundRect">
          <a:avLst>
            <a:gd name="adj" fmla="val 10000"/>
          </a:avLst>
        </a:prstGeom>
        <a:solidFill>
          <a:schemeClr val="dk2">
            <a:hueOff val="0"/>
            <a:satOff val="0"/>
            <a:lumOff val="0"/>
            <a:alphaOff val="0"/>
          </a:schemeClr>
        </a:solidFill>
        <a:ln w="2222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t>Integrity</a:t>
          </a:r>
        </a:p>
        <a:p>
          <a:pPr marL="0" lvl="0" indent="0" algn="ctr" defTabSz="533400">
            <a:lnSpc>
              <a:spcPct val="90000"/>
            </a:lnSpc>
            <a:spcBef>
              <a:spcPct val="0"/>
            </a:spcBef>
            <a:spcAft>
              <a:spcPct val="35000"/>
            </a:spcAft>
            <a:buNone/>
          </a:pPr>
          <a:r>
            <a:rPr lang="en-GB" sz="1200" kern="1200" dirty="0"/>
            <a:t>Honour</a:t>
          </a:r>
        </a:p>
        <a:p>
          <a:pPr marL="0" lvl="0" indent="0" algn="ctr" defTabSz="533400">
            <a:lnSpc>
              <a:spcPct val="90000"/>
            </a:lnSpc>
            <a:spcBef>
              <a:spcPct val="0"/>
            </a:spcBef>
            <a:spcAft>
              <a:spcPct val="35000"/>
            </a:spcAft>
            <a:buNone/>
          </a:pPr>
          <a:r>
            <a:rPr lang="en-GB" sz="1200" kern="1200" dirty="0"/>
            <a:t>Courage</a:t>
          </a:r>
        </a:p>
        <a:p>
          <a:pPr marL="0" lvl="0" indent="0" algn="ctr" defTabSz="533400">
            <a:lnSpc>
              <a:spcPct val="90000"/>
            </a:lnSpc>
            <a:spcBef>
              <a:spcPct val="0"/>
            </a:spcBef>
            <a:spcAft>
              <a:spcPct val="35000"/>
            </a:spcAft>
            <a:buNone/>
          </a:pPr>
          <a:r>
            <a:rPr lang="en-GB" sz="1200" kern="1200" dirty="0"/>
            <a:t>Honesty</a:t>
          </a:r>
        </a:p>
        <a:p>
          <a:pPr marL="0" lvl="0" indent="0" algn="ctr" defTabSz="533400">
            <a:lnSpc>
              <a:spcPct val="90000"/>
            </a:lnSpc>
            <a:spcBef>
              <a:spcPct val="0"/>
            </a:spcBef>
            <a:spcAft>
              <a:spcPct val="35000"/>
            </a:spcAft>
            <a:buNone/>
          </a:pPr>
          <a:r>
            <a:rPr lang="en-GB" sz="1200" kern="1200" dirty="0"/>
            <a:t>Transparency</a:t>
          </a:r>
        </a:p>
        <a:p>
          <a:pPr marL="0" lvl="0" indent="0" algn="ctr" defTabSz="533400">
            <a:lnSpc>
              <a:spcPct val="90000"/>
            </a:lnSpc>
            <a:spcBef>
              <a:spcPct val="0"/>
            </a:spcBef>
            <a:spcAft>
              <a:spcPct val="35000"/>
            </a:spcAft>
            <a:buNone/>
          </a:pPr>
          <a:r>
            <a:rPr lang="en-GB" sz="1200" kern="1200" dirty="0"/>
            <a:t>Fairness</a:t>
          </a:r>
        </a:p>
      </dsp:txBody>
      <dsp:txXfrm>
        <a:off x="3113093" y="1507535"/>
        <a:ext cx="2003412" cy="1384287"/>
      </dsp:txXfrm>
    </dsp:sp>
    <dsp:sp modelId="{3F6E0941-0624-4099-80DC-3E602C104F77}">
      <dsp:nvSpPr>
        <dsp:cNvPr id="0" name=""/>
        <dsp:cNvSpPr/>
      </dsp:nvSpPr>
      <dsp:spPr>
        <a:xfrm>
          <a:off x="3070026" y="3161109"/>
          <a:ext cx="2089546" cy="1470421"/>
        </a:xfrm>
        <a:prstGeom prst="roundRect">
          <a:avLst>
            <a:gd name="adj" fmla="val 10000"/>
          </a:avLst>
        </a:prstGeom>
        <a:solidFill>
          <a:schemeClr val="dk2">
            <a:hueOff val="0"/>
            <a:satOff val="0"/>
            <a:lumOff val="0"/>
            <a:alphaOff val="0"/>
          </a:schemeClr>
        </a:solidFill>
        <a:ln w="2222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t>Has the courage to speak up for what they believe in</a:t>
          </a:r>
        </a:p>
      </dsp:txBody>
      <dsp:txXfrm>
        <a:off x="3113093" y="3204176"/>
        <a:ext cx="2003412" cy="1384287"/>
      </dsp:txXfrm>
    </dsp:sp>
    <dsp:sp modelId="{AA6CDF97-3AD4-45DB-A3AF-24A80F61AFE9}">
      <dsp:nvSpPr>
        <dsp:cNvPr id="0" name=""/>
        <dsp:cNvSpPr/>
      </dsp:nvSpPr>
      <dsp:spPr>
        <a:xfrm>
          <a:off x="5616661" y="0"/>
          <a:ext cx="2611933" cy="4876800"/>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Self Regulation</a:t>
          </a:r>
        </a:p>
      </dsp:txBody>
      <dsp:txXfrm>
        <a:off x="5616661" y="0"/>
        <a:ext cx="2611933" cy="1463040"/>
      </dsp:txXfrm>
    </dsp:sp>
    <dsp:sp modelId="{096CDD2A-2BA2-428E-AC88-2683E952F425}">
      <dsp:nvSpPr>
        <dsp:cNvPr id="0" name=""/>
        <dsp:cNvSpPr/>
      </dsp:nvSpPr>
      <dsp:spPr>
        <a:xfrm>
          <a:off x="5877855" y="1464468"/>
          <a:ext cx="2089546" cy="1470421"/>
        </a:xfrm>
        <a:prstGeom prst="roundRect">
          <a:avLst>
            <a:gd name="adj" fmla="val 10000"/>
          </a:avLst>
        </a:prstGeom>
        <a:solidFill>
          <a:schemeClr val="dk2">
            <a:hueOff val="0"/>
            <a:satOff val="0"/>
            <a:lumOff val="0"/>
            <a:alphaOff val="0"/>
          </a:schemeClr>
        </a:solidFill>
        <a:ln w="2222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t>Discipline</a:t>
          </a:r>
        </a:p>
        <a:p>
          <a:pPr marL="0" lvl="0" indent="0" algn="ctr" defTabSz="533400">
            <a:lnSpc>
              <a:spcPct val="90000"/>
            </a:lnSpc>
            <a:spcBef>
              <a:spcPct val="0"/>
            </a:spcBef>
            <a:spcAft>
              <a:spcPct val="35000"/>
            </a:spcAft>
            <a:buNone/>
          </a:pPr>
          <a:r>
            <a:rPr lang="en-GB" sz="1200" kern="1200" dirty="0"/>
            <a:t>Energy</a:t>
          </a:r>
        </a:p>
        <a:p>
          <a:pPr marL="0" lvl="0" indent="0" algn="ctr" defTabSz="533400">
            <a:lnSpc>
              <a:spcPct val="90000"/>
            </a:lnSpc>
            <a:spcBef>
              <a:spcPct val="0"/>
            </a:spcBef>
            <a:spcAft>
              <a:spcPct val="35000"/>
            </a:spcAft>
            <a:buNone/>
          </a:pPr>
          <a:r>
            <a:rPr lang="en-GB" sz="1200" kern="1200" dirty="0"/>
            <a:t>Flexibility</a:t>
          </a:r>
        </a:p>
        <a:p>
          <a:pPr marL="0" lvl="0" indent="0" algn="ctr" defTabSz="533400">
            <a:lnSpc>
              <a:spcPct val="90000"/>
            </a:lnSpc>
            <a:spcBef>
              <a:spcPct val="0"/>
            </a:spcBef>
            <a:spcAft>
              <a:spcPct val="35000"/>
            </a:spcAft>
            <a:buNone/>
          </a:pPr>
          <a:r>
            <a:rPr lang="en-GB" sz="1200" kern="1200" dirty="0"/>
            <a:t>Emotional control</a:t>
          </a:r>
        </a:p>
        <a:p>
          <a:pPr marL="0" lvl="0" indent="0" algn="ctr" defTabSz="533400">
            <a:lnSpc>
              <a:spcPct val="90000"/>
            </a:lnSpc>
            <a:spcBef>
              <a:spcPct val="0"/>
            </a:spcBef>
            <a:spcAft>
              <a:spcPct val="35000"/>
            </a:spcAft>
            <a:buNone/>
          </a:pPr>
          <a:r>
            <a:rPr lang="en-GB" sz="1200" kern="1200" dirty="0"/>
            <a:t>Patience</a:t>
          </a:r>
        </a:p>
        <a:p>
          <a:pPr marL="0" lvl="0" indent="0" algn="ctr" defTabSz="533400">
            <a:lnSpc>
              <a:spcPct val="90000"/>
            </a:lnSpc>
            <a:spcBef>
              <a:spcPct val="0"/>
            </a:spcBef>
            <a:spcAft>
              <a:spcPct val="35000"/>
            </a:spcAft>
            <a:buNone/>
          </a:pPr>
          <a:r>
            <a:rPr lang="en-GB" sz="1200" kern="1200" dirty="0"/>
            <a:t>Resilience</a:t>
          </a:r>
        </a:p>
      </dsp:txBody>
      <dsp:txXfrm>
        <a:off x="5920922" y="1507535"/>
        <a:ext cx="2003412" cy="1384287"/>
      </dsp:txXfrm>
    </dsp:sp>
    <dsp:sp modelId="{162F7F32-EAA0-4310-9BE9-918132AE51EB}">
      <dsp:nvSpPr>
        <dsp:cNvPr id="0" name=""/>
        <dsp:cNvSpPr/>
      </dsp:nvSpPr>
      <dsp:spPr>
        <a:xfrm>
          <a:off x="5877855" y="3161109"/>
          <a:ext cx="2089546" cy="1470421"/>
        </a:xfrm>
        <a:prstGeom prst="roundRect">
          <a:avLst>
            <a:gd name="adj" fmla="val 10000"/>
          </a:avLst>
        </a:prstGeom>
        <a:solidFill>
          <a:schemeClr val="dk2">
            <a:hueOff val="0"/>
            <a:satOff val="0"/>
            <a:lumOff val="0"/>
            <a:alphaOff val="0"/>
          </a:schemeClr>
        </a:solidFill>
        <a:ln w="2222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t>Actively and deliberately is in control of their thoughts and emotions</a:t>
          </a:r>
        </a:p>
      </dsp:txBody>
      <dsp:txXfrm>
        <a:off x="5920922" y="3204176"/>
        <a:ext cx="2003412" cy="1384287"/>
      </dsp:txXfrm>
    </dsp:sp>
  </dsp:spTree>
</dsp:drawing>
</file>

<file path=ppt/diagrams/layout1.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54E06A-5E44-49B9-A794-BB11CDD903D1}" type="datetimeFigureOut">
              <a:rPr lang="en-GB" smtClean="0"/>
              <a:t>01/06/2023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7BF278-2C27-4313-8DC0-60A27153846C}" type="slidenum">
              <a:rPr lang="en-GB" smtClean="0"/>
              <a:t>‹#›</a:t>
            </a:fld>
            <a:endParaRPr lang="en-GB"/>
          </a:p>
        </p:txBody>
      </p:sp>
    </p:spTree>
    <p:extLst>
      <p:ext uri="{BB962C8B-B14F-4D97-AF65-F5344CB8AC3E}">
        <p14:creationId xmlns:p14="http://schemas.microsoft.com/office/powerpoint/2010/main" val="2286110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cio.com/article/403234/authentic-leadership-building-an-organization-that-thrives.html"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Donald Trump and Authentic Leader?</a:t>
            </a:r>
          </a:p>
        </p:txBody>
      </p:sp>
      <p:sp>
        <p:nvSpPr>
          <p:cNvPr id="4" name="Header Placeholder 3"/>
          <p:cNvSpPr>
            <a:spLocks noGrp="1"/>
          </p:cNvSpPr>
          <p:nvPr>
            <p:ph type="hdr" sz="quarter" idx="10"/>
          </p:nvPr>
        </p:nvSpPr>
        <p:spPr/>
        <p:txBody>
          <a:bodyPr/>
          <a:lstStyle/>
          <a:p>
            <a:r>
              <a:rPr lang="en-GB">
                <a:solidFill>
                  <a:prstClr val="black"/>
                </a:solidFill>
              </a:rPr>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solidFill>
                  <a:prstClr val="black"/>
                </a:solidFill>
              </a:rPr>
              <a:pPr/>
              <a:t>3</a:t>
            </a:fld>
            <a:endParaRPr lang="en-GB">
              <a:solidFill>
                <a:prstClr val="black"/>
              </a:solidFill>
            </a:endParaRPr>
          </a:p>
        </p:txBody>
      </p:sp>
    </p:spTree>
    <p:extLst>
      <p:ext uri="{BB962C8B-B14F-4D97-AF65-F5344CB8AC3E}">
        <p14:creationId xmlns:p14="http://schemas.microsoft.com/office/powerpoint/2010/main" val="1511693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Answer the statements above with a yes or no?</a:t>
            </a:r>
          </a:p>
          <a:p>
            <a:r>
              <a:rPr lang="en-GB" dirty="0"/>
              <a:t>Is Trump an authentic leader – agree or disagree – hands up those who agree, hands up those who disagree</a:t>
            </a:r>
          </a:p>
          <a:p>
            <a:endParaRPr lang="en-GB" dirty="0"/>
          </a:p>
        </p:txBody>
      </p:sp>
      <p:sp>
        <p:nvSpPr>
          <p:cNvPr id="4" name="Slide Number Placeholder 3"/>
          <p:cNvSpPr>
            <a:spLocks noGrp="1"/>
          </p:cNvSpPr>
          <p:nvPr>
            <p:ph type="sldNum" sz="quarter" idx="5"/>
          </p:nvPr>
        </p:nvSpPr>
        <p:spPr/>
        <p:txBody>
          <a:bodyPr/>
          <a:lstStyle/>
          <a:p>
            <a:fld id="{F87BF278-2C27-4313-8DC0-60A27153846C}" type="slidenum">
              <a:rPr lang="en-GB" smtClean="0"/>
              <a:t>6</a:t>
            </a:fld>
            <a:endParaRPr lang="en-GB"/>
          </a:p>
        </p:txBody>
      </p:sp>
    </p:spTree>
    <p:extLst>
      <p:ext uri="{BB962C8B-B14F-4D97-AF65-F5344CB8AC3E}">
        <p14:creationId xmlns:p14="http://schemas.microsoft.com/office/powerpoint/2010/main" val="27776661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22A2A"/>
                </a:solidFill>
                <a:effectLst/>
                <a:latin typeface="myriad-pro"/>
              </a:rPr>
              <a:t>The concept of transformational leadership started with James V. Downton in 1973 and was expanded by James Burns in 1978. In 1985, researcher Bernard M. Bass further expanded the concept to include ways for measuring the success of transformational leadership. This model encourages leaders to demonstrate authentic, strong leadership with the idea that employees will be inspired to follow suit.</a:t>
            </a:r>
          </a:p>
          <a:p>
            <a:pPr algn="l"/>
            <a:r>
              <a:rPr lang="en-GB" b="0" i="0" dirty="0">
                <a:solidFill>
                  <a:srgbClr val="322A2A"/>
                </a:solidFill>
                <a:effectLst/>
                <a:latin typeface="myriad-pro"/>
              </a:rPr>
              <a:t>While Bass’ transformational leadership theory dates to the ’70s, it’s still an effective leadership model practiced today — this style of </a:t>
            </a:r>
            <a:r>
              <a:rPr lang="en-GB" b="0" i="0" u="sng" dirty="0">
                <a:solidFill>
                  <a:srgbClr val="322A2A"/>
                </a:solidFill>
                <a:effectLst/>
                <a:latin typeface="myriad-pro"/>
                <a:hlinkClick r:id="rId3"/>
              </a:rPr>
              <a:t>authentic leadership</a:t>
            </a:r>
            <a:r>
              <a:rPr lang="en-GB" b="0" i="0" dirty="0">
                <a:solidFill>
                  <a:srgbClr val="322A2A"/>
                </a:solidFill>
                <a:effectLst/>
                <a:latin typeface="myriad-pro"/>
              </a:rPr>
              <a:t> never changes, just the environments it’s used in. It’s applicable across every industry, but it’s especially vital to the fast-paced tech industry where innovation and agility can make or break a company.</a:t>
            </a:r>
          </a:p>
          <a:p>
            <a:endParaRPr lang="en-GB" dirty="0"/>
          </a:p>
        </p:txBody>
      </p:sp>
      <p:sp>
        <p:nvSpPr>
          <p:cNvPr id="4" name="Slide Number Placeholder 3"/>
          <p:cNvSpPr>
            <a:spLocks noGrp="1"/>
          </p:cNvSpPr>
          <p:nvPr>
            <p:ph type="sldNum" sz="quarter" idx="5"/>
          </p:nvPr>
        </p:nvSpPr>
        <p:spPr/>
        <p:txBody>
          <a:bodyPr/>
          <a:lstStyle/>
          <a:p>
            <a:fld id="{F87BF278-2C27-4313-8DC0-60A27153846C}" type="slidenum">
              <a:rPr lang="en-GB" smtClean="0"/>
              <a:t>7</a:t>
            </a:fld>
            <a:endParaRPr lang="en-GB"/>
          </a:p>
        </p:txBody>
      </p:sp>
    </p:spTree>
    <p:extLst>
      <p:ext uri="{BB962C8B-B14F-4D97-AF65-F5344CB8AC3E}">
        <p14:creationId xmlns:p14="http://schemas.microsoft.com/office/powerpoint/2010/main" val="11847034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7BF278-2C27-4313-8DC0-60A27153846C}" type="slidenum">
              <a:rPr lang="en-GB" smtClean="0"/>
              <a:t>20</a:t>
            </a:fld>
            <a:endParaRPr lang="en-GB"/>
          </a:p>
        </p:txBody>
      </p:sp>
    </p:spTree>
    <p:extLst>
      <p:ext uri="{BB962C8B-B14F-4D97-AF65-F5344CB8AC3E}">
        <p14:creationId xmlns:p14="http://schemas.microsoft.com/office/powerpoint/2010/main" val="3447839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idea is similar</a:t>
            </a:r>
          </a:p>
          <a:p>
            <a:r>
              <a:rPr lang="en-GB" dirty="0"/>
              <a:t>Further Reading: Chapter 10 Northouse</a:t>
            </a:r>
          </a:p>
          <a:p>
            <a:endParaRPr lang="en-GB" dirty="0"/>
          </a:p>
        </p:txBody>
      </p:sp>
      <p:sp>
        <p:nvSpPr>
          <p:cNvPr id="4" name="Slide Number Placeholder 3"/>
          <p:cNvSpPr>
            <a:spLocks noGrp="1"/>
          </p:cNvSpPr>
          <p:nvPr>
            <p:ph type="sldNum" sz="quarter" idx="5"/>
          </p:nvPr>
        </p:nvSpPr>
        <p:spPr/>
        <p:txBody>
          <a:bodyPr/>
          <a:lstStyle/>
          <a:p>
            <a:fld id="{F87BF278-2C27-4313-8DC0-60A27153846C}" type="slidenum">
              <a:rPr lang="en-GB" smtClean="0"/>
              <a:t>23</a:t>
            </a:fld>
            <a:endParaRPr lang="en-GB"/>
          </a:p>
        </p:txBody>
      </p:sp>
    </p:spTree>
    <p:extLst>
      <p:ext uri="{BB962C8B-B14F-4D97-AF65-F5344CB8AC3E}">
        <p14:creationId xmlns:p14="http://schemas.microsoft.com/office/powerpoint/2010/main" val="35420818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a result of the relentless march of </a:t>
            </a:r>
            <a:r>
              <a:rPr lang="en-US" dirty="0" err="1"/>
              <a:t>globalisation</a:t>
            </a:r>
            <a:r>
              <a:rPr lang="en-US" dirty="0"/>
              <a:t> and increasing customer expectations, innovation has become a key driver of growth, performance and valuation (Brash, et al., 2008; </a:t>
            </a:r>
            <a:r>
              <a:rPr lang="en-US" dirty="0" err="1"/>
              <a:t>Mickahail</a:t>
            </a:r>
            <a:r>
              <a:rPr lang="en-US" dirty="0"/>
              <a:t>, 2015). Innovation is not just about product and service performance anymore, it also involves business models, company configuration, distribution and customer experience (Brash, et al., 2008; de </a:t>
            </a:r>
            <a:r>
              <a:rPr lang="en-US" dirty="0" err="1"/>
              <a:t>Coutere</a:t>
            </a:r>
            <a:r>
              <a:rPr lang="en-US" dirty="0"/>
              <a:t> &amp; </a:t>
            </a:r>
            <a:r>
              <a:rPr lang="en-US" dirty="0" err="1"/>
              <a:t>Horth</a:t>
            </a:r>
            <a:r>
              <a:rPr lang="en-US" dirty="0"/>
              <a:t>, 2016). </a:t>
            </a:r>
          </a:p>
          <a:p>
            <a:r>
              <a:rPr lang="en-US" dirty="0"/>
              <a:t>In the face of challenging and unpredictable circumstances, leaders cannot rely on rational decision-making based on previous patterns, as ambiguity cannot be managed away (</a:t>
            </a:r>
            <a:r>
              <a:rPr lang="en-US" dirty="0" err="1"/>
              <a:t>Horth</a:t>
            </a:r>
            <a:r>
              <a:rPr lang="en-US" dirty="0"/>
              <a:t> &amp; Buchner, 2014; Mitchell, 2017). Instead, they must try to make sense of the unfamiliar, which requires innovation leadership. This means bringing new thinking and different actions to how leaders lead (approach to leadership) and how they create a climate for innovative thinking (ibid). </a:t>
            </a:r>
            <a:endParaRPr lang="en-GB" dirty="0"/>
          </a:p>
          <a:p>
            <a:endParaRPr lang="en-GB" dirty="0"/>
          </a:p>
        </p:txBody>
      </p:sp>
      <p:sp>
        <p:nvSpPr>
          <p:cNvPr id="4" name="Slide Number Placeholder 3"/>
          <p:cNvSpPr>
            <a:spLocks noGrp="1"/>
          </p:cNvSpPr>
          <p:nvPr>
            <p:ph type="sldNum" sz="quarter" idx="5"/>
          </p:nvPr>
        </p:nvSpPr>
        <p:spPr/>
        <p:txBody>
          <a:bodyPr/>
          <a:lstStyle/>
          <a:p>
            <a:fld id="{F87BF278-2C27-4313-8DC0-60A27153846C}" type="slidenum">
              <a:rPr lang="en-GB" smtClean="0"/>
              <a:t>36</a:t>
            </a:fld>
            <a:endParaRPr lang="en-GB"/>
          </a:p>
        </p:txBody>
      </p:sp>
    </p:spTree>
    <p:extLst>
      <p:ext uri="{BB962C8B-B14F-4D97-AF65-F5344CB8AC3E}">
        <p14:creationId xmlns:p14="http://schemas.microsoft.com/office/powerpoint/2010/main" val="33679502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parts to the innovation process; clarify, ideate, develop and implement (see figure 4) and a different style of leadership may be required at each stage (</a:t>
            </a:r>
            <a:r>
              <a:rPr lang="en-GB" dirty="0" err="1"/>
              <a:t>Kesting</a:t>
            </a:r>
            <a:r>
              <a:rPr lang="en-GB" dirty="0"/>
              <a:t>, et al., 2015). Though no definitive style has been identified, it is agreed the leadership antithesis to developing an innovation culture is that of command and control, especially within the ideation stage (Dodge, et al., 2017; </a:t>
            </a:r>
            <a:r>
              <a:rPr lang="en-GB" dirty="0" err="1"/>
              <a:t>Kesting</a:t>
            </a:r>
            <a:r>
              <a:rPr lang="en-GB" dirty="0"/>
              <a:t>, et al., 2015). </a:t>
            </a:r>
          </a:p>
          <a:p>
            <a:endParaRPr lang="en-GB" dirty="0"/>
          </a:p>
        </p:txBody>
      </p:sp>
      <p:sp>
        <p:nvSpPr>
          <p:cNvPr id="4" name="Slide Number Placeholder 3"/>
          <p:cNvSpPr>
            <a:spLocks noGrp="1"/>
          </p:cNvSpPr>
          <p:nvPr>
            <p:ph type="sldNum" sz="quarter" idx="5"/>
          </p:nvPr>
        </p:nvSpPr>
        <p:spPr/>
        <p:txBody>
          <a:bodyPr/>
          <a:lstStyle/>
          <a:p>
            <a:fld id="{F87BF278-2C27-4313-8DC0-60A27153846C}" type="slidenum">
              <a:rPr lang="en-GB" smtClean="0"/>
              <a:t>37</a:t>
            </a:fld>
            <a:endParaRPr lang="en-GB"/>
          </a:p>
        </p:txBody>
      </p:sp>
    </p:spTree>
    <p:extLst>
      <p:ext uri="{BB962C8B-B14F-4D97-AF65-F5344CB8AC3E}">
        <p14:creationId xmlns:p14="http://schemas.microsoft.com/office/powerpoint/2010/main" val="18396437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However, there is more to innovation than idea generation alone. Leaders must learn how to navigate ideas through a complex </a:t>
            </a:r>
            <a:r>
              <a:rPr lang="en-US" dirty="0" err="1"/>
              <a:t>organisation</a:t>
            </a:r>
            <a:r>
              <a:rPr lang="en-US" dirty="0"/>
              <a:t>. Championing ideas requires collaboration, (innovation does not happen in isolation) (</a:t>
            </a:r>
            <a:r>
              <a:rPr lang="en-US" dirty="0" err="1"/>
              <a:t>Horth</a:t>
            </a:r>
            <a:r>
              <a:rPr lang="en-US" dirty="0"/>
              <a:t> &amp; Buchner, 2014), empathy with those you want to get on board, the ability to tell a compelling story (connecting the proposed innovation to results) (de </a:t>
            </a:r>
            <a:r>
              <a:rPr lang="en-US" dirty="0" err="1"/>
              <a:t>Coutere</a:t>
            </a:r>
            <a:r>
              <a:rPr lang="en-US" dirty="0"/>
              <a:t> &amp; </a:t>
            </a:r>
            <a:r>
              <a:rPr lang="en-US" dirty="0" err="1"/>
              <a:t>Horth</a:t>
            </a:r>
            <a:r>
              <a:rPr lang="en-US" dirty="0"/>
              <a:t>, 2016) and seeing with new eyes (</a:t>
            </a:r>
            <a:r>
              <a:rPr lang="en-US" dirty="0" err="1"/>
              <a:t>Liedtka</a:t>
            </a:r>
            <a:r>
              <a:rPr lang="en-US" dirty="0"/>
              <a:t>, 2015). This requires skill in the areas of networking, sensemaking, and EI and SI previously discussed. </a:t>
            </a:r>
          </a:p>
          <a:p>
            <a:endParaRPr lang="en-GB" dirty="0"/>
          </a:p>
        </p:txBody>
      </p:sp>
      <p:sp>
        <p:nvSpPr>
          <p:cNvPr id="4" name="Slide Number Placeholder 3"/>
          <p:cNvSpPr>
            <a:spLocks noGrp="1"/>
          </p:cNvSpPr>
          <p:nvPr>
            <p:ph type="sldNum" sz="quarter" idx="5"/>
          </p:nvPr>
        </p:nvSpPr>
        <p:spPr/>
        <p:txBody>
          <a:bodyPr/>
          <a:lstStyle/>
          <a:p>
            <a:fld id="{F87BF278-2C27-4313-8DC0-60A27153846C}" type="slidenum">
              <a:rPr lang="en-GB" smtClean="0"/>
              <a:t>38</a:t>
            </a:fld>
            <a:endParaRPr lang="en-GB"/>
          </a:p>
        </p:txBody>
      </p:sp>
    </p:spTree>
    <p:extLst>
      <p:ext uri="{BB962C8B-B14F-4D97-AF65-F5344CB8AC3E}">
        <p14:creationId xmlns:p14="http://schemas.microsoft.com/office/powerpoint/2010/main" val="22193000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6/1/2023</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090032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6/1/2023</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312895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6/1/2023</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5203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6/1/2023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42427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6/1/2023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455032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6/1/2023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595002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6/1/2023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99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6/1/2023</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72043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6/1/2023</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463262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6/1/2023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25481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6/1/2023</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9969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ED291B17-9318-49DB-B28B-6E5994AE9581}" type="datetime1">
              <a:rPr lang="en-US" smtClean="0"/>
              <a:t>6/1/2023</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8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270770738"/>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457200" rtl="0" eaLnBrk="1" latinLnBrk="0" hangingPunct="1">
        <a:lnSpc>
          <a:spcPct val="90000"/>
        </a:lnSpc>
        <a:spcBef>
          <a:spcPct val="0"/>
        </a:spcBef>
        <a:buNone/>
        <a:defRPr sz="27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notesSlide" Target="../notesSlides/notesSlide1.xml"/><Relationship Id="rId7" Type="http://schemas.openxmlformats.org/officeDocument/2006/relationships/diagramColors" Target="../diagrams/colors1.xml"/><Relationship Id="rId2" Type="http://schemas.openxmlformats.org/officeDocument/2006/relationships/slideLayout" Target="../slideLayouts/slideLayout2.xml"/><Relationship Id="rId1" Type="http://schemas.openxmlformats.org/officeDocument/2006/relationships/tags" Target="../tags/tag3.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www.huffingtonpost.com/zac-thompson/is-donald-trump-a-narciss_b_14153726.html" TargetMode="Externa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5.xml"/><Relationship Id="rId4" Type="http://schemas.openxmlformats.org/officeDocument/2006/relationships/hyperlink" Target="https://www.cio.com/article/305881/cio-change-agents-lessons-from-the-front-lines-of-it-transformations.html"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18.xml"/><Relationship Id="rId4" Type="http://schemas.openxmlformats.org/officeDocument/2006/relationships/image" Target="../media/image6.png"/></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9.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0.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1.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2.xml"/></Relationships>
</file>

<file path=ppt/slides/_rels/slide2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2.xml"/><Relationship Id="rId1" Type="http://schemas.openxmlformats.org/officeDocument/2006/relationships/tags" Target="../tags/tag23.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4.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5.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6.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7.xml"/></Relationships>
</file>

<file path=ppt/slides/_rels/slide3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tags" Target="../tags/tag28.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9.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0.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31.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32.xml"/><Relationship Id="rId4" Type="http://schemas.openxmlformats.org/officeDocument/2006/relationships/image" Target="../media/image9.png"/></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3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3" descr="One in a crowd">
            <a:extLst>
              <a:ext uri="{FF2B5EF4-FFF2-40B4-BE49-F238E27FC236}">
                <a16:creationId xmlns:a16="http://schemas.microsoft.com/office/drawing/2014/main" id="{C3C380B5-39E0-E94D-BFE3-5C9FD990EA3A}"/>
              </a:ext>
            </a:extLst>
          </p:cNvPr>
          <p:cNvPicPr>
            <a:picLocks noChangeAspect="1"/>
          </p:cNvPicPr>
          <p:nvPr/>
        </p:nvPicPr>
        <p:blipFill rotWithShape="1">
          <a:blip r:embed="rId3"/>
          <a:srcRect t="7734" b="17267"/>
          <a:stretch/>
        </p:blipFill>
        <p:spPr>
          <a:xfrm>
            <a:off x="20" y="10"/>
            <a:ext cx="12191980" cy="6857990"/>
          </a:xfrm>
          <a:prstGeom prst="rect">
            <a:avLst/>
          </a:prstGeom>
        </p:spPr>
      </p:pic>
      <p:sp>
        <p:nvSpPr>
          <p:cNvPr id="17" name="Rectangle 10">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883" y="1661699"/>
            <a:ext cx="3703320" cy="9499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2">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883" y="1817914"/>
            <a:ext cx="3702134" cy="3378388"/>
          </a:xfrm>
          <a:prstGeom prst="rect">
            <a:avLst/>
          </a:prstGeom>
          <a:solidFill>
            <a:schemeClr val="bg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2997488-5DF0-1B1A-8528-4E977ED117B0}"/>
              </a:ext>
            </a:extLst>
          </p:cNvPr>
          <p:cNvSpPr>
            <a:spLocks noGrp="1"/>
          </p:cNvSpPr>
          <p:nvPr>
            <p:ph type="ctrTitle"/>
          </p:nvPr>
        </p:nvSpPr>
        <p:spPr>
          <a:xfrm>
            <a:off x="899510" y="2324906"/>
            <a:ext cx="3412067" cy="1588698"/>
          </a:xfrm>
        </p:spPr>
        <p:txBody>
          <a:bodyPr>
            <a:normAutofit/>
          </a:bodyPr>
          <a:lstStyle/>
          <a:p>
            <a:r>
              <a:rPr lang="en-GB">
                <a:solidFill>
                  <a:schemeClr val="tx1"/>
                </a:solidFill>
              </a:rPr>
              <a:t>Leadership Models</a:t>
            </a:r>
          </a:p>
        </p:txBody>
      </p:sp>
      <p:sp>
        <p:nvSpPr>
          <p:cNvPr id="3" name="Subtitle 2">
            <a:extLst>
              <a:ext uri="{FF2B5EF4-FFF2-40B4-BE49-F238E27FC236}">
                <a16:creationId xmlns:a16="http://schemas.microsoft.com/office/drawing/2014/main" id="{7269CDD2-1A51-216B-E6B9-73DFEB0312BB}"/>
              </a:ext>
            </a:extLst>
          </p:cNvPr>
          <p:cNvSpPr>
            <a:spLocks noGrp="1"/>
          </p:cNvSpPr>
          <p:nvPr>
            <p:ph type="subTitle" idx="1"/>
          </p:nvPr>
        </p:nvSpPr>
        <p:spPr>
          <a:xfrm>
            <a:off x="899510" y="3945249"/>
            <a:ext cx="3412067" cy="738820"/>
          </a:xfrm>
        </p:spPr>
        <p:txBody>
          <a:bodyPr>
            <a:normAutofit/>
          </a:bodyPr>
          <a:lstStyle/>
          <a:p>
            <a:r>
              <a:rPr lang="en-GB"/>
              <a:t>Myfanwy Davies</a:t>
            </a:r>
            <a:endParaRPr lang="en-GB" dirty="0"/>
          </a:p>
        </p:txBody>
      </p:sp>
      <p:sp>
        <p:nvSpPr>
          <p:cNvPr id="5" name="Rectangle 4">
            <a:extLst>
              <a:ext uri="{FF2B5EF4-FFF2-40B4-BE49-F238E27FC236}">
                <a16:creationId xmlns:a16="http://schemas.microsoft.com/office/drawing/2014/main" id="{59E0EEFE-EA27-40C4-8ECA-04ACCE9CAC56}"/>
              </a:ext>
            </a:extLst>
          </p:cNvPr>
          <p:cNvSpPr/>
          <p:nvPr>
            <p:custDataLst>
              <p:tags r:id="rId1"/>
            </p:custDataLst>
          </p:nvPr>
        </p:nvSpPr>
        <p:spPr>
          <a:xfrm>
            <a:off x="1905000" y="127000"/>
            <a:ext cx="8255000" cy="635000"/>
          </a:xfrm>
          <a:prstGeom prst="rect">
            <a:avLst/>
          </a:prstGeom>
          <a:solidFill>
            <a:srgbClr val="FF0000">
              <a:alpha val="70000"/>
              <a:alpha val="0"/>
            </a:srgbClr>
          </a:solidFill>
          <a:ln w="0" cap="rnd" cmpd="sng" algn="ctr">
            <a:solidFill>
              <a:srgbClr val="C34D61">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66851775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2C4138B-39AB-1219-4342-9A0FA154F6D8}"/>
              </a:ext>
            </a:extLst>
          </p:cNvPr>
          <p:cNvSpPr>
            <a:spLocks noGrp="1"/>
          </p:cNvSpPr>
          <p:nvPr>
            <p:ph type="title"/>
          </p:nvPr>
        </p:nvSpPr>
        <p:spPr>
          <a:xfrm>
            <a:off x="771148" y="1037967"/>
            <a:ext cx="3054091" cy="4709131"/>
          </a:xfrm>
        </p:spPr>
        <p:txBody>
          <a:bodyPr anchor="ctr">
            <a:normAutofit/>
          </a:bodyPr>
          <a:lstStyle/>
          <a:p>
            <a:r>
              <a:rPr lang="en-GB" dirty="0">
                <a:solidFill>
                  <a:srgbClr val="FFFEFF"/>
                </a:solidFill>
              </a:rPr>
              <a:t>Objectives of today’s session</a:t>
            </a:r>
          </a:p>
        </p:txBody>
      </p:sp>
      <p:sp>
        <p:nvSpPr>
          <p:cNvPr id="3" name="Content Placeholder 2">
            <a:extLst>
              <a:ext uri="{FF2B5EF4-FFF2-40B4-BE49-F238E27FC236}">
                <a16:creationId xmlns:a16="http://schemas.microsoft.com/office/drawing/2014/main" id="{817347DF-FD3F-E97A-EB7E-2BEF4289C506}"/>
              </a:ext>
            </a:extLst>
          </p:cNvPr>
          <p:cNvSpPr>
            <a:spLocks noGrp="1"/>
          </p:cNvSpPr>
          <p:nvPr>
            <p:ph idx="1"/>
          </p:nvPr>
        </p:nvSpPr>
        <p:spPr>
          <a:xfrm>
            <a:off x="4534935" y="1037968"/>
            <a:ext cx="6725899" cy="4820832"/>
          </a:xfrm>
        </p:spPr>
        <p:txBody>
          <a:bodyPr>
            <a:normAutofit/>
          </a:bodyPr>
          <a:lstStyle/>
          <a:p>
            <a:pPr marL="342900" indent="-228600" defTabSz="914400">
              <a:lnSpc>
                <a:spcPct val="90000"/>
              </a:lnSpc>
              <a:spcAft>
                <a:spcPts val="600"/>
              </a:spcAft>
              <a:buFont typeface="Arial" panose="020B0604020202020204" pitchFamily="34" charset="0"/>
              <a:buChar char="•"/>
            </a:pPr>
            <a:r>
              <a:rPr lang="en-US" sz="1600" dirty="0"/>
              <a:t>Develop your knowledge and understanding of a variety of Leadership Models, including;</a:t>
            </a:r>
          </a:p>
          <a:p>
            <a:pPr marL="609750" lvl="1" indent="-228600" defTabSz="914400">
              <a:lnSpc>
                <a:spcPct val="90000"/>
              </a:lnSpc>
              <a:buFont typeface="Arial" panose="020B0604020202020204" pitchFamily="34" charset="0"/>
              <a:buChar char="•"/>
            </a:pPr>
            <a:r>
              <a:rPr lang="en-US" dirty="0"/>
              <a:t>Transformational Leadership</a:t>
            </a:r>
          </a:p>
          <a:p>
            <a:pPr marL="609750" lvl="1" indent="-228600" defTabSz="914400">
              <a:lnSpc>
                <a:spcPct val="90000"/>
              </a:lnSpc>
              <a:buFont typeface="Arial" panose="020B0604020202020204" pitchFamily="34" charset="0"/>
              <a:buChar char="•"/>
            </a:pPr>
            <a:r>
              <a:rPr lang="en-US" dirty="0"/>
              <a:t>Authentic Leadership</a:t>
            </a:r>
          </a:p>
          <a:p>
            <a:pPr marL="609750" lvl="1" indent="-228600" defTabSz="914400">
              <a:lnSpc>
                <a:spcPct val="90000"/>
              </a:lnSpc>
              <a:buFont typeface="Arial" panose="020B0604020202020204" pitchFamily="34" charset="0"/>
              <a:buChar char="•"/>
            </a:pPr>
            <a:r>
              <a:rPr lang="en-US" dirty="0"/>
              <a:t>Servant Leadership</a:t>
            </a:r>
          </a:p>
          <a:p>
            <a:pPr marL="609750" lvl="1" indent="-228600" defTabSz="914400">
              <a:lnSpc>
                <a:spcPct val="90000"/>
              </a:lnSpc>
              <a:buFont typeface="Arial" panose="020B0604020202020204" pitchFamily="34" charset="0"/>
              <a:buChar char="•"/>
            </a:pPr>
            <a:r>
              <a:rPr lang="en-US" dirty="0"/>
              <a:t>Adaptive Leadership</a:t>
            </a:r>
          </a:p>
          <a:p>
            <a:pPr marL="285750" indent="-228600" defTabSz="914400">
              <a:lnSpc>
                <a:spcPct val="90000"/>
              </a:lnSpc>
              <a:spcAft>
                <a:spcPts val="600"/>
              </a:spcAft>
              <a:buFont typeface="Arial" panose="020B0604020202020204" pitchFamily="34" charset="0"/>
              <a:buChar char="•"/>
            </a:pPr>
            <a:endParaRPr lang="en-US" sz="1600" dirty="0"/>
          </a:p>
          <a:p>
            <a:pPr indent="-228600" defTabSz="914400">
              <a:lnSpc>
                <a:spcPct val="90000"/>
              </a:lnSpc>
              <a:spcAft>
                <a:spcPts val="600"/>
              </a:spcAft>
              <a:buFont typeface="Arial" panose="020B0604020202020204" pitchFamily="34" charset="0"/>
              <a:buChar char="•"/>
            </a:pPr>
            <a:r>
              <a:rPr lang="en-US" sz="1600" dirty="0"/>
              <a:t>What is innovation in the context of Business</a:t>
            </a:r>
          </a:p>
          <a:p>
            <a:pPr indent="-228600" defTabSz="914400">
              <a:lnSpc>
                <a:spcPct val="90000"/>
              </a:lnSpc>
              <a:spcAft>
                <a:spcPts val="600"/>
              </a:spcAft>
              <a:buFont typeface="Arial" panose="020B0604020202020204" pitchFamily="34" charset="0"/>
              <a:buChar char="•"/>
            </a:pPr>
            <a:r>
              <a:rPr lang="en-US" dirty="0"/>
              <a:t>Why Business needs innovation</a:t>
            </a:r>
          </a:p>
          <a:p>
            <a:pPr indent="-228600" defTabSz="914400">
              <a:lnSpc>
                <a:spcPct val="90000"/>
              </a:lnSpc>
              <a:spcAft>
                <a:spcPts val="600"/>
              </a:spcAft>
              <a:buFont typeface="Arial" panose="020B0604020202020204" pitchFamily="34" charset="0"/>
              <a:buChar char="•"/>
            </a:pPr>
            <a:r>
              <a:rPr lang="en-US" sz="1600" dirty="0"/>
              <a:t>The process of innovation</a:t>
            </a:r>
          </a:p>
          <a:p>
            <a:pPr indent="-228600" defTabSz="914400">
              <a:lnSpc>
                <a:spcPct val="90000"/>
              </a:lnSpc>
              <a:spcAft>
                <a:spcPts val="600"/>
              </a:spcAft>
              <a:buFont typeface="Arial" panose="020B0604020202020204" pitchFamily="34" charset="0"/>
              <a:buChar char="•"/>
            </a:pPr>
            <a:r>
              <a:rPr lang="en-US" dirty="0"/>
              <a:t>Characteristics of Innovation Leadership</a:t>
            </a:r>
            <a:endParaRPr lang="en-US" sz="1600" dirty="0"/>
          </a:p>
          <a:p>
            <a:pPr indent="-228600" defTabSz="914400">
              <a:lnSpc>
                <a:spcPct val="90000"/>
              </a:lnSpc>
              <a:spcAft>
                <a:spcPts val="600"/>
              </a:spcAft>
              <a:buFont typeface="Arial" panose="020B0604020202020204" pitchFamily="34" charset="0"/>
              <a:buChar char="•"/>
            </a:pPr>
            <a:endParaRPr lang="en-US" sz="1600" dirty="0"/>
          </a:p>
          <a:p>
            <a:endParaRPr lang="en-GB" dirty="0"/>
          </a:p>
        </p:txBody>
      </p:sp>
      <p:sp>
        <p:nvSpPr>
          <p:cNvPr id="4" name="Rectangle 3">
            <a:extLst>
              <a:ext uri="{FF2B5EF4-FFF2-40B4-BE49-F238E27FC236}">
                <a16:creationId xmlns:a16="http://schemas.microsoft.com/office/drawing/2014/main" id="{F29C4746-D08A-48C9-8E82-B540BDDE705E}"/>
              </a:ext>
            </a:extLst>
          </p:cNvPr>
          <p:cNvSpPr/>
          <p:nvPr>
            <p:custDataLst>
              <p:tags r:id="rId1"/>
            </p:custDataLst>
          </p:nvPr>
        </p:nvSpPr>
        <p:spPr>
          <a:xfrm>
            <a:off x="1905000" y="127000"/>
            <a:ext cx="8255000" cy="635000"/>
          </a:xfrm>
          <a:prstGeom prst="rect">
            <a:avLst/>
          </a:prstGeom>
          <a:solidFill>
            <a:srgbClr val="FF0000">
              <a:alpha val="70000"/>
              <a:alpha val="0"/>
            </a:srgbClr>
          </a:solidFill>
          <a:ln w="0" cap="rnd" cmpd="sng" algn="ctr">
            <a:solidFill>
              <a:srgbClr val="C34D61">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3622703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779764"/>
            <a:ext cx="7406640" cy="820436"/>
          </a:xfrm>
        </p:spPr>
        <p:txBody>
          <a:bodyPr>
            <a:normAutofit fontScale="90000"/>
          </a:bodyPr>
          <a:lstStyle/>
          <a:p>
            <a:r>
              <a:rPr lang="en-GB" sz="2800" dirty="0">
                <a:solidFill>
                  <a:schemeClr val="tx1"/>
                </a:solidFill>
              </a:rPr>
              <a:t>Beddoes-Jones: 3 Pillars of Authentic leader</a:t>
            </a:r>
            <a:endParaRPr lang="en-GB" sz="1800" dirty="0">
              <a:solidFill>
                <a:srgbClr val="FFFFFF"/>
              </a:solidFill>
            </a:endParaRPr>
          </a:p>
        </p:txBody>
      </p:sp>
      <p:graphicFrame>
        <p:nvGraphicFramePr>
          <p:cNvPr id="4" name="Content Placeholder 3"/>
          <p:cNvGraphicFramePr>
            <a:graphicFrameLocks noGrp="1"/>
          </p:cNvGraphicFramePr>
          <p:nvPr>
            <p:ph idx="1"/>
          </p:nvPr>
        </p:nvGraphicFramePr>
        <p:xfrm>
          <a:off x="1981200" y="1600200"/>
          <a:ext cx="8229600" cy="48768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Rectangle 2">
            <a:extLst>
              <a:ext uri="{FF2B5EF4-FFF2-40B4-BE49-F238E27FC236}">
                <a16:creationId xmlns:a16="http://schemas.microsoft.com/office/drawing/2014/main" id="{366E330E-39FF-42D6-90D8-02553195D18B}"/>
              </a:ext>
            </a:extLst>
          </p:cNvPr>
          <p:cNvSpPr/>
          <p:nvPr>
            <p:custDataLst>
              <p:tags r:id="rId1"/>
            </p:custDataLst>
          </p:nvPr>
        </p:nvSpPr>
        <p:spPr>
          <a:xfrm>
            <a:off x="1905000" y="127000"/>
            <a:ext cx="8255000" cy="635000"/>
          </a:xfrm>
          <a:prstGeom prst="rect">
            <a:avLst/>
          </a:prstGeom>
          <a:solidFill>
            <a:srgbClr val="FF0000">
              <a:alpha val="70000"/>
              <a:alpha val="0"/>
            </a:srgbClr>
          </a:solidFill>
          <a:ln w="0" cap="rnd" cmpd="sng" algn="ctr">
            <a:solidFill>
              <a:srgbClr val="C34D61">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5955094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968530" y="1415074"/>
            <a:ext cx="2265488" cy="4595761"/>
          </a:xfrm>
        </p:spPr>
        <p:txBody>
          <a:bodyPr vert="horz" lIns="91440" tIns="45720" rIns="91440" bIns="45720" rtlCol="0" anchor="t">
            <a:normAutofit/>
          </a:bodyPr>
          <a:lstStyle/>
          <a:p>
            <a:r>
              <a:rPr lang="en-US" sz="2700" dirty="0">
                <a:solidFill>
                  <a:schemeClr val="bg1"/>
                </a:solidFill>
              </a:rPr>
              <a:t>AN ALALYSIS OF THE LEADERSHIP STYLE OF DONALD J TRUMP</a:t>
            </a:r>
          </a:p>
        </p:txBody>
      </p:sp>
      <p:pic>
        <p:nvPicPr>
          <p:cNvPr id="7" name="Picture 6"/>
          <p:cNvPicPr>
            <a:picLocks noChangeAspect="1"/>
          </p:cNvPicPr>
          <p:nvPr/>
        </p:nvPicPr>
        <p:blipFill rotWithShape="1">
          <a:blip r:embed="rId2"/>
          <a:srcRect l="5425" r="9750"/>
          <a:stretch/>
        </p:blipFill>
        <p:spPr>
          <a:xfrm>
            <a:off x="1177631" y="3747121"/>
            <a:ext cx="2110176" cy="2501138"/>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effectLst>
            <a:outerShdw blurRad="381000" dist="152400" dir="5400000" algn="t" rotWithShape="0">
              <a:prstClr val="black">
                <a:alpha val="10000"/>
              </a:prstClr>
            </a:outerShdw>
          </a:effectLst>
        </p:spPr>
      </p:pic>
      <p:sp>
        <p:nvSpPr>
          <p:cNvPr id="6" name="Content Placeholder 5">
            <a:extLst>
              <a:ext uri="{FF2B5EF4-FFF2-40B4-BE49-F238E27FC236}">
                <a16:creationId xmlns:a16="http://schemas.microsoft.com/office/drawing/2014/main" id="{1C3F4391-948B-46EC-9F73-1933DEC6A9C7}"/>
              </a:ext>
            </a:extLst>
          </p:cNvPr>
          <p:cNvSpPr>
            <a:spLocks noGrp="1"/>
          </p:cNvSpPr>
          <p:nvPr>
            <p:ph idx="1"/>
          </p:nvPr>
        </p:nvSpPr>
        <p:spPr>
          <a:xfrm>
            <a:off x="4444253" y="1415074"/>
            <a:ext cx="7019364" cy="4718268"/>
          </a:xfrm>
        </p:spPr>
        <p:txBody>
          <a:bodyPr vert="horz" lIns="91440" tIns="45720" rIns="91440" bIns="45720" rtlCol="0" anchor="t">
            <a:normAutofit fontScale="85000" lnSpcReduction="10000"/>
          </a:bodyPr>
          <a:lstStyle/>
          <a:p>
            <a:r>
              <a:rPr lang="en-GB" sz="2100" dirty="0">
                <a:solidFill>
                  <a:schemeClr val="tx1"/>
                </a:solidFill>
                <a:ea typeface="+mn-lt"/>
                <a:cs typeface="+mn-lt"/>
              </a:rPr>
              <a:t>Calculated risk taker - Discipline</a:t>
            </a:r>
            <a:endParaRPr lang="en-US" sz="2100" dirty="0">
              <a:solidFill>
                <a:schemeClr val="tx1"/>
              </a:solidFill>
              <a:ea typeface="+mn-lt"/>
              <a:cs typeface="+mn-lt"/>
            </a:endParaRPr>
          </a:p>
          <a:p>
            <a:pPr marL="0" indent="0">
              <a:buNone/>
            </a:pPr>
            <a:r>
              <a:rPr lang="en-GB" sz="2100" i="1" dirty="0">
                <a:solidFill>
                  <a:schemeClr val="tx1"/>
                </a:solidFill>
                <a:ea typeface="+mn-lt"/>
                <a:cs typeface="+mn-lt"/>
              </a:rPr>
              <a:t>“Sometimes your best investments are the ones you don't make.”</a:t>
            </a:r>
            <a:endParaRPr lang="en-US" sz="2100" dirty="0">
              <a:solidFill>
                <a:schemeClr val="tx1"/>
              </a:solidFill>
              <a:ea typeface="+mn-lt"/>
              <a:cs typeface="+mn-lt"/>
            </a:endParaRPr>
          </a:p>
          <a:p>
            <a:r>
              <a:rPr lang="en-GB" sz="2100" dirty="0">
                <a:solidFill>
                  <a:schemeClr val="tx1"/>
                </a:solidFill>
                <a:ea typeface="+mn-lt"/>
                <a:cs typeface="+mn-lt"/>
              </a:rPr>
              <a:t>Ambition/BIG Goals  - Courage</a:t>
            </a:r>
            <a:endParaRPr lang="en-US" sz="2100" dirty="0">
              <a:solidFill>
                <a:schemeClr val="tx1"/>
              </a:solidFill>
              <a:ea typeface="+mn-lt"/>
              <a:cs typeface="+mn-lt"/>
            </a:endParaRPr>
          </a:p>
          <a:p>
            <a:pPr marL="0" indent="0">
              <a:buNone/>
            </a:pPr>
            <a:r>
              <a:rPr lang="en-GB" sz="2100" i="1" dirty="0">
                <a:solidFill>
                  <a:schemeClr val="tx1"/>
                </a:solidFill>
                <a:ea typeface="+mn-lt"/>
                <a:cs typeface="+mn-lt"/>
              </a:rPr>
              <a:t> “You have to think anyway, so why not think big?”</a:t>
            </a:r>
            <a:endParaRPr lang="en-US" sz="2100" dirty="0">
              <a:solidFill>
                <a:schemeClr val="tx1"/>
              </a:solidFill>
              <a:ea typeface="+mn-lt"/>
              <a:cs typeface="+mn-lt"/>
            </a:endParaRPr>
          </a:p>
          <a:p>
            <a:r>
              <a:rPr lang="en-GB" sz="2100" dirty="0">
                <a:solidFill>
                  <a:schemeClr val="tx1"/>
                </a:solidFill>
                <a:ea typeface="+mn-lt"/>
                <a:cs typeface="+mn-lt"/>
              </a:rPr>
              <a:t>Passionate - Energy</a:t>
            </a:r>
            <a:endParaRPr lang="en-US" sz="2100" dirty="0">
              <a:solidFill>
                <a:schemeClr val="tx1"/>
              </a:solidFill>
              <a:ea typeface="+mn-lt"/>
              <a:cs typeface="+mn-lt"/>
            </a:endParaRPr>
          </a:p>
          <a:p>
            <a:pPr marL="0" indent="0">
              <a:buNone/>
            </a:pPr>
            <a:r>
              <a:rPr lang="en-GB" sz="2100" i="1" dirty="0">
                <a:solidFill>
                  <a:schemeClr val="tx1"/>
                </a:solidFill>
                <a:ea typeface="+mn-lt"/>
                <a:cs typeface="+mn-lt"/>
              </a:rPr>
              <a:t>“If you're interested in 'balancing' work and pleasure, stop trying to balance them. Instead, make your work more pleasurable.”</a:t>
            </a:r>
            <a:endParaRPr lang="en-US" sz="2100" dirty="0">
              <a:solidFill>
                <a:schemeClr val="tx1"/>
              </a:solidFill>
              <a:ea typeface="+mn-lt"/>
              <a:cs typeface="+mn-lt"/>
            </a:endParaRPr>
          </a:p>
          <a:p>
            <a:r>
              <a:rPr lang="en-GB" sz="2100" i="1" dirty="0">
                <a:solidFill>
                  <a:schemeClr val="tx1"/>
                </a:solidFill>
                <a:ea typeface="+mn-lt"/>
                <a:cs typeface="+mn-lt"/>
              </a:rPr>
              <a:t>Charismatic - influence</a:t>
            </a:r>
            <a:endParaRPr lang="en-US" sz="2100" dirty="0">
              <a:solidFill>
                <a:schemeClr val="tx1"/>
              </a:solidFill>
              <a:ea typeface="+mn-lt"/>
              <a:cs typeface="+mn-lt"/>
            </a:endParaRPr>
          </a:p>
          <a:p>
            <a:pPr marL="0" indent="0">
              <a:buNone/>
            </a:pPr>
            <a:r>
              <a:rPr lang="en-GB" sz="2100" i="1" dirty="0">
                <a:solidFill>
                  <a:schemeClr val="tx1"/>
                </a:solidFill>
                <a:ea typeface="+mn-lt"/>
                <a:cs typeface="+mn-lt"/>
              </a:rPr>
              <a:t>“I AM YOUR VOICE. I have joined the political arena so that the powerful can no longer beat up on people that cannot defend themselves. Nobody knows the system better than me, which is why I alone can fix it.”</a:t>
            </a:r>
            <a:endParaRPr lang="en-US" dirty="0">
              <a:solidFill>
                <a:schemeClr val="tx1"/>
              </a:solidFill>
              <a:cs typeface="Calibri" panose="020F0502020204030204"/>
            </a:endParaRPr>
          </a:p>
        </p:txBody>
      </p:sp>
      <p:sp>
        <p:nvSpPr>
          <p:cNvPr id="13" name="Content Placeholder 4">
            <a:extLst>
              <a:ext uri="{FF2B5EF4-FFF2-40B4-BE49-F238E27FC236}">
                <a16:creationId xmlns:a16="http://schemas.microsoft.com/office/drawing/2014/main" id="{C1879443-BC67-48F6-A43A-8C9AB24E1039}"/>
              </a:ext>
            </a:extLst>
          </p:cNvPr>
          <p:cNvSpPr>
            <a:spLocks noGrp="1"/>
          </p:cNvSpPr>
          <p:nvPr/>
        </p:nvSpPr>
        <p:spPr>
          <a:xfrm>
            <a:off x="10667146" y="1462272"/>
            <a:ext cx="4149638" cy="5342709"/>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endParaRPr lang="en-GB" sz="2400" dirty="0">
              <a:cs typeface="Calibri"/>
            </a:endParaRPr>
          </a:p>
        </p:txBody>
      </p:sp>
      <p:sp>
        <p:nvSpPr>
          <p:cNvPr id="17" name="TextBox 2">
            <a:extLst>
              <a:ext uri="{FF2B5EF4-FFF2-40B4-BE49-F238E27FC236}">
                <a16:creationId xmlns:a16="http://schemas.microsoft.com/office/drawing/2014/main" id="{D838AC26-5657-49F3-B5A4-B3CE48CB6A1A}"/>
              </a:ext>
            </a:extLst>
          </p:cNvPr>
          <p:cNvSpPr txBox="1"/>
          <p:nvPr/>
        </p:nvSpPr>
        <p:spPr>
          <a:xfrm>
            <a:off x="5745801" y="618960"/>
            <a:ext cx="3008313" cy="52322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GB" sz="2800" b="1" dirty="0"/>
              <a:t>STRENGTHS</a:t>
            </a:r>
          </a:p>
        </p:txBody>
      </p:sp>
    </p:spTree>
    <p:extLst>
      <p:ext uri="{BB962C8B-B14F-4D97-AF65-F5344CB8AC3E}">
        <p14:creationId xmlns:p14="http://schemas.microsoft.com/office/powerpoint/2010/main" val="40004153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936567" y="1095717"/>
            <a:ext cx="2626822" cy="2124079"/>
          </a:xfrm>
        </p:spPr>
        <p:txBody>
          <a:bodyPr vert="horz" lIns="91440" tIns="45720" rIns="91440" bIns="45720" rtlCol="0" anchor="t">
            <a:normAutofit/>
          </a:bodyPr>
          <a:lstStyle/>
          <a:p>
            <a:r>
              <a:rPr lang="en-US" dirty="0">
                <a:solidFill>
                  <a:schemeClr val="bg1"/>
                </a:solidFill>
              </a:rPr>
              <a:t>AN ALALYSIS OF THE LEADERSHIP STYLE OF DONALD J TRUMP</a:t>
            </a:r>
          </a:p>
        </p:txBody>
      </p:sp>
      <p:sp>
        <p:nvSpPr>
          <p:cNvPr id="20" name="Content Placeholder 19">
            <a:extLst>
              <a:ext uri="{FF2B5EF4-FFF2-40B4-BE49-F238E27FC236}">
                <a16:creationId xmlns:a16="http://schemas.microsoft.com/office/drawing/2014/main" id="{849C19F3-D1AE-4406-B5E3-6A2D6915FF16}"/>
              </a:ext>
            </a:extLst>
          </p:cNvPr>
          <p:cNvSpPr>
            <a:spLocks noGrp="1"/>
          </p:cNvSpPr>
          <p:nvPr>
            <p:ph idx="1"/>
          </p:nvPr>
        </p:nvSpPr>
        <p:spPr>
          <a:xfrm>
            <a:off x="4366455" y="1164284"/>
            <a:ext cx="7487494" cy="5119472"/>
          </a:xfrm>
        </p:spPr>
        <p:txBody>
          <a:bodyPr vert="horz" lIns="91440" tIns="45720" rIns="91440" bIns="45720" rtlCol="0" anchor="t">
            <a:normAutofit fontScale="70000" lnSpcReduction="20000"/>
          </a:bodyPr>
          <a:lstStyle/>
          <a:p>
            <a:pPr>
              <a:lnSpc>
                <a:spcPct val="100000"/>
              </a:lnSpc>
              <a:spcBef>
                <a:spcPts val="0"/>
              </a:spcBef>
            </a:pPr>
            <a:r>
              <a:rPr lang="en-GB" sz="2100" dirty="0">
                <a:solidFill>
                  <a:schemeClr val="tx1"/>
                </a:solidFill>
                <a:ea typeface="+mn-lt"/>
                <a:cs typeface="+mn-lt"/>
              </a:rPr>
              <a:t>Aggressive – Emotional Control</a:t>
            </a:r>
            <a:endParaRPr lang="en-US" sz="2100" dirty="0">
              <a:solidFill>
                <a:schemeClr val="tx1"/>
              </a:solidFill>
              <a:ea typeface="+mn-lt"/>
              <a:cs typeface="+mn-lt"/>
            </a:endParaRPr>
          </a:p>
          <a:p>
            <a:pPr marL="0" indent="0">
              <a:lnSpc>
                <a:spcPct val="100000"/>
              </a:lnSpc>
              <a:spcBef>
                <a:spcPts val="0"/>
              </a:spcBef>
              <a:buNone/>
            </a:pPr>
            <a:r>
              <a:rPr lang="en-GB" sz="2100" i="1" dirty="0">
                <a:solidFill>
                  <a:schemeClr val="tx1"/>
                </a:solidFill>
                <a:ea typeface="+mn-lt"/>
                <a:cs typeface="+mn-lt"/>
              </a:rPr>
              <a:t>“When somebody challenges you, fight back. Be brutal, be tough.”</a:t>
            </a:r>
            <a:endParaRPr lang="en-US" sz="2100" dirty="0">
              <a:solidFill>
                <a:schemeClr val="tx1"/>
              </a:solidFill>
              <a:ea typeface="+mn-lt"/>
              <a:cs typeface="+mn-lt"/>
            </a:endParaRPr>
          </a:p>
          <a:p>
            <a:pPr marL="0" indent="0">
              <a:lnSpc>
                <a:spcPct val="100000"/>
              </a:lnSpc>
              <a:spcBef>
                <a:spcPts val="0"/>
              </a:spcBef>
              <a:buNone/>
            </a:pPr>
            <a:endParaRPr lang="en-US" sz="2100" dirty="0">
              <a:solidFill>
                <a:schemeClr val="tx1"/>
              </a:solidFill>
              <a:ea typeface="+mn-lt"/>
              <a:cs typeface="+mn-lt"/>
            </a:endParaRPr>
          </a:p>
          <a:p>
            <a:pPr>
              <a:lnSpc>
                <a:spcPct val="100000"/>
              </a:lnSpc>
              <a:spcBef>
                <a:spcPts val="0"/>
              </a:spcBef>
            </a:pPr>
            <a:r>
              <a:rPr lang="en-GB" sz="2100" dirty="0">
                <a:solidFill>
                  <a:schemeClr val="tx1"/>
                </a:solidFill>
                <a:ea typeface="+mn-lt"/>
                <a:cs typeface="+mn-lt"/>
              </a:rPr>
              <a:t>Narcissistic - Empathy</a:t>
            </a:r>
          </a:p>
          <a:p>
            <a:pPr marL="0" indent="0">
              <a:lnSpc>
                <a:spcPct val="100000"/>
              </a:lnSpc>
              <a:spcBef>
                <a:spcPts val="0"/>
              </a:spcBef>
              <a:buNone/>
            </a:pPr>
            <a:r>
              <a:rPr lang="en-GB" sz="2100" i="1" dirty="0">
                <a:solidFill>
                  <a:schemeClr val="tx1"/>
                </a:solidFill>
                <a:ea typeface="+mn-lt"/>
                <a:cs typeface="+mn-lt"/>
                <a:hlinkClick r:id="rId2">
                  <a:extLst>
                    <a:ext uri="{A12FA001-AC4F-418D-AE19-62706E023703}">
                      <ahyp:hlinkClr xmlns:ahyp="http://schemas.microsoft.com/office/drawing/2018/hyperlinkcolor" val="tx"/>
                    </a:ext>
                  </a:extLst>
                </a:hlinkClick>
              </a:rPr>
              <a:t> http://www.huffingtonpost.com/zac-thompson/is-donald-trump-a-narciss_b_14153726.html</a:t>
            </a:r>
            <a:endParaRPr lang="en-GB" sz="2100" dirty="0">
              <a:solidFill>
                <a:schemeClr val="tx1"/>
              </a:solidFill>
              <a:ea typeface="+mn-lt"/>
              <a:cs typeface="+mn-lt"/>
            </a:endParaRPr>
          </a:p>
          <a:p>
            <a:pPr marL="0" indent="0">
              <a:lnSpc>
                <a:spcPct val="100000"/>
              </a:lnSpc>
              <a:spcBef>
                <a:spcPts val="0"/>
              </a:spcBef>
              <a:buNone/>
            </a:pPr>
            <a:endParaRPr lang="en-GB" sz="2100" i="1" dirty="0">
              <a:solidFill>
                <a:schemeClr val="tx1"/>
              </a:solidFill>
              <a:ea typeface="+mn-lt"/>
              <a:cs typeface="+mn-lt"/>
            </a:endParaRPr>
          </a:p>
          <a:p>
            <a:pPr>
              <a:lnSpc>
                <a:spcPct val="100000"/>
              </a:lnSpc>
              <a:spcBef>
                <a:spcPts val="0"/>
              </a:spcBef>
            </a:pPr>
            <a:r>
              <a:rPr lang="en-GB" sz="2100" dirty="0">
                <a:solidFill>
                  <a:schemeClr val="tx1"/>
                </a:solidFill>
                <a:ea typeface="+mn-lt"/>
                <a:cs typeface="+mn-lt"/>
              </a:rPr>
              <a:t>Listening - Relationships</a:t>
            </a:r>
            <a:endParaRPr lang="en-US" sz="2100" dirty="0">
              <a:solidFill>
                <a:schemeClr val="tx1"/>
              </a:solidFill>
              <a:ea typeface="+mn-lt"/>
              <a:cs typeface="+mn-lt"/>
            </a:endParaRPr>
          </a:p>
          <a:p>
            <a:pPr marL="0" indent="0">
              <a:lnSpc>
                <a:spcPct val="100000"/>
              </a:lnSpc>
              <a:spcBef>
                <a:spcPts val="0"/>
              </a:spcBef>
              <a:buNone/>
            </a:pPr>
            <a:r>
              <a:rPr lang="en-GB" sz="2100" dirty="0">
                <a:solidFill>
                  <a:schemeClr val="tx1"/>
                </a:solidFill>
                <a:ea typeface="+mn-lt"/>
                <a:cs typeface="+mn-lt"/>
              </a:rPr>
              <a:t>The inability to listen to another person’s point of view can signal underlying anger or a fear of being ignored.</a:t>
            </a:r>
            <a:endParaRPr lang="en-US" sz="2100" dirty="0">
              <a:solidFill>
                <a:schemeClr val="tx1"/>
              </a:solidFill>
              <a:ea typeface="+mn-lt"/>
              <a:cs typeface="+mn-lt"/>
            </a:endParaRPr>
          </a:p>
          <a:p>
            <a:pPr marL="0" indent="0">
              <a:lnSpc>
                <a:spcPct val="100000"/>
              </a:lnSpc>
              <a:spcBef>
                <a:spcPts val="0"/>
              </a:spcBef>
              <a:buNone/>
            </a:pPr>
            <a:endParaRPr lang="en-GB" sz="2100" dirty="0">
              <a:solidFill>
                <a:schemeClr val="tx1"/>
              </a:solidFill>
              <a:ea typeface="+mn-lt"/>
              <a:cs typeface="+mn-lt"/>
            </a:endParaRPr>
          </a:p>
          <a:p>
            <a:pPr>
              <a:lnSpc>
                <a:spcPct val="100000"/>
              </a:lnSpc>
              <a:spcBef>
                <a:spcPts val="0"/>
              </a:spcBef>
            </a:pPr>
            <a:r>
              <a:rPr lang="en-GB" sz="2100" dirty="0">
                <a:solidFill>
                  <a:schemeClr val="tx1"/>
                </a:solidFill>
                <a:ea typeface="+mn-lt"/>
                <a:cs typeface="+mn-lt"/>
              </a:rPr>
              <a:t>Empathy</a:t>
            </a:r>
            <a:endParaRPr lang="en-US" sz="2100" dirty="0">
              <a:solidFill>
                <a:schemeClr val="tx1"/>
              </a:solidFill>
              <a:ea typeface="+mn-lt"/>
              <a:cs typeface="+mn-lt"/>
            </a:endParaRPr>
          </a:p>
          <a:p>
            <a:pPr marL="0" indent="0">
              <a:lnSpc>
                <a:spcPct val="100000"/>
              </a:lnSpc>
              <a:spcBef>
                <a:spcPts val="0"/>
              </a:spcBef>
              <a:buNone/>
            </a:pPr>
            <a:r>
              <a:rPr lang="en-GB" sz="2100" dirty="0">
                <a:solidFill>
                  <a:schemeClr val="tx1"/>
                </a:solidFill>
                <a:ea typeface="+mn-lt"/>
                <a:cs typeface="+mn-lt"/>
              </a:rPr>
              <a:t>Trump shows no empathy in discussions on ways to create a path to citizenship for immigrants. Similarly, The Donald’s rhetoric about the shortcomings of women as contributors to business or politics has been labelled a "war on women."</a:t>
            </a:r>
            <a:endParaRPr lang="en-US" sz="2100" dirty="0">
              <a:solidFill>
                <a:schemeClr val="tx1"/>
              </a:solidFill>
              <a:ea typeface="+mn-lt"/>
              <a:cs typeface="+mn-lt"/>
            </a:endParaRPr>
          </a:p>
          <a:p>
            <a:pPr marL="0" indent="0">
              <a:lnSpc>
                <a:spcPct val="100000"/>
              </a:lnSpc>
              <a:spcBef>
                <a:spcPts val="0"/>
              </a:spcBef>
              <a:buNone/>
            </a:pPr>
            <a:endParaRPr lang="en-GB" sz="2100" dirty="0">
              <a:solidFill>
                <a:schemeClr val="tx1"/>
              </a:solidFill>
              <a:ea typeface="+mn-lt"/>
              <a:cs typeface="+mn-lt"/>
            </a:endParaRPr>
          </a:p>
          <a:p>
            <a:pPr>
              <a:lnSpc>
                <a:spcPct val="100000"/>
              </a:lnSpc>
              <a:spcBef>
                <a:spcPts val="0"/>
              </a:spcBef>
            </a:pPr>
            <a:r>
              <a:rPr lang="en-GB" sz="2100" dirty="0">
                <a:solidFill>
                  <a:schemeClr val="tx1"/>
                </a:solidFill>
                <a:ea typeface="+mn-lt"/>
                <a:cs typeface="+mn-lt"/>
              </a:rPr>
              <a:t>Exaggeration  - Honesty</a:t>
            </a:r>
            <a:endParaRPr lang="en-US" sz="2100" dirty="0">
              <a:solidFill>
                <a:schemeClr val="tx1"/>
              </a:solidFill>
              <a:ea typeface="+mn-lt"/>
              <a:cs typeface="+mn-lt"/>
            </a:endParaRPr>
          </a:p>
          <a:p>
            <a:pPr marL="0" indent="0">
              <a:lnSpc>
                <a:spcPct val="100000"/>
              </a:lnSpc>
              <a:spcBef>
                <a:spcPts val="0"/>
              </a:spcBef>
              <a:buNone/>
            </a:pPr>
            <a:r>
              <a:rPr lang="en-GB" sz="2100" i="1" dirty="0">
                <a:solidFill>
                  <a:schemeClr val="tx1"/>
                </a:solidFill>
                <a:ea typeface="+mn-lt"/>
                <a:cs typeface="+mn-lt"/>
              </a:rPr>
              <a:t>“I play to people's fantasies. People may not always think big themselves, but they can still get very excited by those who do. That's why a little hyperbole never hurts.”</a:t>
            </a:r>
            <a:br>
              <a:rPr lang="en-GB" sz="2100" i="1" dirty="0">
                <a:solidFill>
                  <a:schemeClr val="tx1"/>
                </a:solidFill>
                <a:ea typeface="+mn-lt"/>
                <a:cs typeface="+mn-lt"/>
              </a:rPr>
            </a:br>
            <a:endParaRPr lang="en-GB" sz="2100" dirty="0">
              <a:solidFill>
                <a:schemeClr val="tx1"/>
              </a:solidFill>
              <a:ea typeface="+mn-lt"/>
              <a:cs typeface="+mn-lt"/>
            </a:endParaRPr>
          </a:p>
          <a:p>
            <a:endParaRPr lang="en-US" sz="2100" dirty="0">
              <a:solidFill>
                <a:srgbClr val="FFFFFF"/>
              </a:solidFill>
              <a:cs typeface="Calibri"/>
            </a:endParaRPr>
          </a:p>
        </p:txBody>
      </p:sp>
      <p:pic>
        <p:nvPicPr>
          <p:cNvPr id="7" name="Content Placeholder 6"/>
          <p:cNvPicPr>
            <a:picLocks noChangeAspect="1"/>
          </p:cNvPicPr>
          <p:nvPr/>
        </p:nvPicPr>
        <p:blipFill rotWithShape="1">
          <a:blip r:embed="rId3">
            <a:extLst>
              <a:ext uri="{28A0092B-C50C-407E-A947-70E740481C1C}">
                <a14:useLocalDpi xmlns:a14="http://schemas.microsoft.com/office/drawing/2010/main" val="0"/>
              </a:ext>
            </a:extLst>
          </a:blip>
          <a:srcRect l="31507" r="4864" b="-2"/>
          <a:stretch/>
        </p:blipFill>
        <p:spPr>
          <a:xfrm>
            <a:off x="936566" y="2858193"/>
            <a:ext cx="2848495" cy="2744004"/>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effectLst>
            <a:outerShdw blurRad="381000" dist="152400" dir="5400000" algn="t" rotWithShape="0">
              <a:prstClr val="black">
                <a:alpha val="10000"/>
              </a:prstClr>
            </a:outerShdw>
          </a:effectLst>
        </p:spPr>
      </p:pic>
      <p:sp>
        <p:nvSpPr>
          <p:cNvPr id="21" name="Content Placeholder 4">
            <a:extLst>
              <a:ext uri="{FF2B5EF4-FFF2-40B4-BE49-F238E27FC236}">
                <a16:creationId xmlns:a16="http://schemas.microsoft.com/office/drawing/2014/main" id="{97E1603F-A8FF-4A9B-BD2B-44F15E31A6DA}"/>
              </a:ext>
            </a:extLst>
          </p:cNvPr>
          <p:cNvSpPr>
            <a:spLocks noGrp="1"/>
          </p:cNvSpPr>
          <p:nvPr/>
        </p:nvSpPr>
        <p:spPr>
          <a:xfrm>
            <a:off x="12417580" y="1117258"/>
            <a:ext cx="5111750" cy="5388198"/>
          </a:xfrm>
          <a:prstGeom prst="rect">
            <a:avLst/>
          </a:prstGeom>
        </p:spPr>
        <p:txBody>
          <a:bodyPr vert="horz" lIns="91440" tIns="45720" rIns="91440" bIns="45720" rtlCol="0" anchor="t">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GB" sz="2800" dirty="0">
              <a:cs typeface="Calibri"/>
            </a:endParaRPr>
          </a:p>
        </p:txBody>
      </p:sp>
      <p:sp>
        <p:nvSpPr>
          <p:cNvPr id="22" name="TextBox 2">
            <a:extLst>
              <a:ext uri="{FF2B5EF4-FFF2-40B4-BE49-F238E27FC236}">
                <a16:creationId xmlns:a16="http://schemas.microsoft.com/office/drawing/2014/main" id="{956513BD-81E7-4978-8418-7FA31A48DF24}"/>
              </a:ext>
            </a:extLst>
          </p:cNvPr>
          <p:cNvSpPr txBox="1"/>
          <p:nvPr/>
        </p:nvSpPr>
        <p:spPr>
          <a:xfrm>
            <a:off x="4042672" y="599865"/>
            <a:ext cx="3008313" cy="52322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GB" sz="2800" b="1" dirty="0"/>
              <a:t>WEAKNESSES</a:t>
            </a:r>
          </a:p>
        </p:txBody>
      </p:sp>
    </p:spTree>
    <p:extLst>
      <p:ext uri="{BB962C8B-B14F-4D97-AF65-F5344CB8AC3E}">
        <p14:creationId xmlns:p14="http://schemas.microsoft.com/office/powerpoint/2010/main" val="11622653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2C4138B-39AB-1219-4342-9A0FA154F6D8}"/>
              </a:ext>
            </a:extLst>
          </p:cNvPr>
          <p:cNvSpPr>
            <a:spLocks noGrp="1"/>
          </p:cNvSpPr>
          <p:nvPr>
            <p:ph type="title"/>
          </p:nvPr>
        </p:nvSpPr>
        <p:spPr>
          <a:xfrm>
            <a:off x="829931" y="1219200"/>
            <a:ext cx="3054091" cy="4709131"/>
          </a:xfrm>
        </p:spPr>
        <p:txBody>
          <a:bodyPr anchor="ctr">
            <a:normAutofit/>
          </a:bodyPr>
          <a:lstStyle/>
          <a:p>
            <a:r>
              <a:rPr lang="en-GB" dirty="0">
                <a:solidFill>
                  <a:srgbClr val="FFFEFF"/>
                </a:solidFill>
              </a:rPr>
              <a:t>Based on the 3 pillars of authentic leadership is Donald trump an authentic leader</a:t>
            </a:r>
          </a:p>
        </p:txBody>
      </p:sp>
      <p:sp>
        <p:nvSpPr>
          <p:cNvPr id="3" name="Content Placeholder 2">
            <a:extLst>
              <a:ext uri="{FF2B5EF4-FFF2-40B4-BE49-F238E27FC236}">
                <a16:creationId xmlns:a16="http://schemas.microsoft.com/office/drawing/2014/main" id="{817347DF-FD3F-E97A-EB7E-2BEF4289C506}"/>
              </a:ext>
            </a:extLst>
          </p:cNvPr>
          <p:cNvSpPr>
            <a:spLocks noGrp="1"/>
          </p:cNvSpPr>
          <p:nvPr>
            <p:ph idx="1"/>
          </p:nvPr>
        </p:nvSpPr>
        <p:spPr>
          <a:xfrm>
            <a:off x="4534935" y="1037968"/>
            <a:ext cx="6725899" cy="4820832"/>
          </a:xfrm>
        </p:spPr>
        <p:txBody>
          <a:bodyPr>
            <a:normAutofit/>
          </a:bodyPr>
          <a:lstStyle/>
          <a:p>
            <a:r>
              <a:rPr lang="en-GB" dirty="0"/>
              <a:t>Does he:</a:t>
            </a:r>
          </a:p>
          <a:p>
            <a:pPr lvl="1"/>
            <a:r>
              <a:rPr lang="en-GB" dirty="0"/>
              <a:t>Appreciate the impact of his moods, behaviours, thoughts and language on followers?</a:t>
            </a:r>
          </a:p>
          <a:p>
            <a:pPr lvl="1"/>
            <a:r>
              <a:rPr lang="en-GB" dirty="0"/>
              <a:t>Have the courage to speak up for what he believes in?</a:t>
            </a:r>
          </a:p>
          <a:p>
            <a:pPr lvl="1"/>
            <a:r>
              <a:rPr lang="en-GB" dirty="0"/>
              <a:t>Actively and deliberately control their thoughts and emotions</a:t>
            </a:r>
          </a:p>
          <a:p>
            <a:pPr lvl="1"/>
            <a:endParaRPr lang="en-GB" dirty="0"/>
          </a:p>
        </p:txBody>
      </p:sp>
      <p:sp>
        <p:nvSpPr>
          <p:cNvPr id="4" name="Rectangle 3">
            <a:extLst>
              <a:ext uri="{FF2B5EF4-FFF2-40B4-BE49-F238E27FC236}">
                <a16:creationId xmlns:a16="http://schemas.microsoft.com/office/drawing/2014/main" id="{F29C4746-D08A-48C9-8E82-B540BDDE705E}"/>
              </a:ext>
            </a:extLst>
          </p:cNvPr>
          <p:cNvSpPr/>
          <p:nvPr>
            <p:custDataLst>
              <p:tags r:id="rId1"/>
            </p:custDataLst>
          </p:nvPr>
        </p:nvSpPr>
        <p:spPr>
          <a:xfrm>
            <a:off x="1905000" y="127000"/>
            <a:ext cx="8255000" cy="635000"/>
          </a:xfrm>
          <a:prstGeom prst="rect">
            <a:avLst/>
          </a:prstGeom>
          <a:solidFill>
            <a:srgbClr val="FF0000">
              <a:alpha val="70000"/>
              <a:alpha val="0"/>
            </a:srgbClr>
          </a:solidFill>
          <a:ln w="0" cap="rnd" cmpd="sng" algn="ctr">
            <a:solidFill>
              <a:srgbClr val="C34D61">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4680654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2C4138B-39AB-1219-4342-9A0FA154F6D8}"/>
              </a:ext>
            </a:extLst>
          </p:cNvPr>
          <p:cNvSpPr>
            <a:spLocks noGrp="1"/>
          </p:cNvSpPr>
          <p:nvPr>
            <p:ph type="title"/>
          </p:nvPr>
        </p:nvSpPr>
        <p:spPr>
          <a:xfrm>
            <a:off x="598868" y="1219200"/>
            <a:ext cx="3477295" cy="4709131"/>
          </a:xfrm>
        </p:spPr>
        <p:txBody>
          <a:bodyPr anchor="ctr">
            <a:normAutofit/>
          </a:bodyPr>
          <a:lstStyle/>
          <a:p>
            <a:r>
              <a:rPr lang="en-GB" sz="2400" dirty="0">
                <a:solidFill>
                  <a:srgbClr val="FFFEFF"/>
                </a:solidFill>
              </a:rPr>
              <a:t>What is Transformational leadership?</a:t>
            </a:r>
          </a:p>
        </p:txBody>
      </p:sp>
      <p:sp>
        <p:nvSpPr>
          <p:cNvPr id="3" name="Content Placeholder 2">
            <a:extLst>
              <a:ext uri="{FF2B5EF4-FFF2-40B4-BE49-F238E27FC236}">
                <a16:creationId xmlns:a16="http://schemas.microsoft.com/office/drawing/2014/main" id="{817347DF-FD3F-E97A-EB7E-2BEF4289C506}"/>
              </a:ext>
            </a:extLst>
          </p:cNvPr>
          <p:cNvSpPr>
            <a:spLocks noGrp="1"/>
          </p:cNvSpPr>
          <p:nvPr>
            <p:ph idx="1"/>
          </p:nvPr>
        </p:nvSpPr>
        <p:spPr>
          <a:xfrm>
            <a:off x="4534935" y="1037968"/>
            <a:ext cx="6725899" cy="4820832"/>
          </a:xfrm>
        </p:spPr>
        <p:txBody>
          <a:bodyPr>
            <a:normAutofit/>
          </a:bodyPr>
          <a:lstStyle/>
          <a:p>
            <a:pPr defTabSz="914400">
              <a:lnSpc>
                <a:spcPct val="90000"/>
              </a:lnSpc>
              <a:spcAft>
                <a:spcPts val="600"/>
              </a:spcAft>
            </a:pPr>
            <a:r>
              <a:rPr lang="en-US" sz="1600" b="0" i="0" dirty="0">
                <a:effectLst/>
              </a:rPr>
              <a:t>The transformational leadership approach encourages, inspires, and motivates employees to innovate and create the change necessary to shape the future success of the company. This is accomplished by setting an example at the executive level through authenticity, a strong sense of corporate culture, employee ownership, and independence in the workplace. Transformational leaders are </a:t>
            </a:r>
            <a:r>
              <a:rPr lang="en-US" sz="1600" b="0" i="0" dirty="0">
                <a:effectLst/>
                <a:hlinkClick r:id="rId4">
                  <a:extLst>
                    <a:ext uri="{A12FA001-AC4F-418D-AE19-62706E023703}">
                      <ahyp:hlinkClr xmlns:ahyp="http://schemas.microsoft.com/office/drawing/2018/hyperlinkcolor" val="tx"/>
                    </a:ext>
                  </a:extLst>
                </a:hlinkClick>
              </a:rPr>
              <a:t>change agents</a:t>
            </a:r>
            <a:r>
              <a:rPr lang="en-US" sz="1600" b="0" i="0" dirty="0">
                <a:effectLst/>
              </a:rPr>
              <a:t> in the business, who can identify innovative and shifting trends in technology, and then help the organization embrace that change.</a:t>
            </a:r>
          </a:p>
          <a:p>
            <a:pPr indent="-228600" defTabSz="914400">
              <a:lnSpc>
                <a:spcPct val="90000"/>
              </a:lnSpc>
              <a:spcAft>
                <a:spcPts val="600"/>
              </a:spcAft>
              <a:buFont typeface="Arial" panose="020B0604020202020204" pitchFamily="34" charset="0"/>
              <a:buChar char="•"/>
            </a:pPr>
            <a:endParaRPr lang="en-US" sz="1600" dirty="0"/>
          </a:p>
          <a:p>
            <a:pPr defTabSz="914400">
              <a:lnSpc>
                <a:spcPct val="90000"/>
              </a:lnSpc>
              <a:spcAft>
                <a:spcPts val="600"/>
              </a:spcAft>
            </a:pPr>
            <a:endParaRPr lang="en-US" sz="1600" b="0" i="0" dirty="0">
              <a:effectLst/>
            </a:endParaRPr>
          </a:p>
          <a:p>
            <a:pPr defTabSz="914400">
              <a:lnSpc>
                <a:spcPct val="90000"/>
              </a:lnSpc>
              <a:spcAft>
                <a:spcPts val="600"/>
              </a:spcAft>
            </a:pPr>
            <a:r>
              <a:rPr lang="en-US" sz="1600" b="0" i="0" dirty="0">
                <a:effectLst/>
              </a:rPr>
              <a:t>Transformational leaders inspire and motivate their workforce without micromanaging — they trust trained employees to take authority over decisions in their assigned jobs. It’s a management style that’s designed to give employees more room to be creative, look to the future, and find new solutions to old problems. Employees on the leadership track will also be prepared to become transformational leaders themselves through mentorship and training. (White, 2022)</a:t>
            </a:r>
          </a:p>
          <a:p>
            <a:endParaRPr lang="en-GB" dirty="0"/>
          </a:p>
        </p:txBody>
      </p:sp>
      <p:sp>
        <p:nvSpPr>
          <p:cNvPr id="4" name="Rectangle 3">
            <a:extLst>
              <a:ext uri="{FF2B5EF4-FFF2-40B4-BE49-F238E27FC236}">
                <a16:creationId xmlns:a16="http://schemas.microsoft.com/office/drawing/2014/main" id="{F29C4746-D08A-48C9-8E82-B540BDDE705E}"/>
              </a:ext>
            </a:extLst>
          </p:cNvPr>
          <p:cNvSpPr/>
          <p:nvPr>
            <p:custDataLst>
              <p:tags r:id="rId1"/>
            </p:custDataLst>
          </p:nvPr>
        </p:nvSpPr>
        <p:spPr>
          <a:xfrm>
            <a:off x="1905000" y="127000"/>
            <a:ext cx="8255000" cy="635000"/>
          </a:xfrm>
          <a:prstGeom prst="rect">
            <a:avLst/>
          </a:prstGeom>
          <a:solidFill>
            <a:srgbClr val="FF0000">
              <a:alpha val="70000"/>
              <a:alpha val="0"/>
            </a:srgbClr>
          </a:solidFill>
          <a:ln w="0" cap="rnd" cmpd="sng" algn="ctr">
            <a:solidFill>
              <a:srgbClr val="C34D61">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6002854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2C4138B-39AB-1219-4342-9A0FA154F6D8}"/>
              </a:ext>
            </a:extLst>
          </p:cNvPr>
          <p:cNvSpPr>
            <a:spLocks noGrp="1"/>
          </p:cNvSpPr>
          <p:nvPr>
            <p:ph type="title"/>
          </p:nvPr>
        </p:nvSpPr>
        <p:spPr>
          <a:xfrm>
            <a:off x="605307" y="1219200"/>
            <a:ext cx="3393583" cy="4709131"/>
          </a:xfrm>
        </p:spPr>
        <p:txBody>
          <a:bodyPr anchor="ctr">
            <a:normAutofit/>
          </a:bodyPr>
          <a:lstStyle/>
          <a:p>
            <a:r>
              <a:rPr lang="en-GB" sz="2400" dirty="0">
                <a:solidFill>
                  <a:srgbClr val="FFFEFF"/>
                </a:solidFill>
              </a:rPr>
              <a:t>Transformational Leadership Model</a:t>
            </a:r>
          </a:p>
        </p:txBody>
      </p:sp>
      <p:sp>
        <p:nvSpPr>
          <p:cNvPr id="3" name="Content Placeholder 2">
            <a:extLst>
              <a:ext uri="{FF2B5EF4-FFF2-40B4-BE49-F238E27FC236}">
                <a16:creationId xmlns:a16="http://schemas.microsoft.com/office/drawing/2014/main" id="{817347DF-FD3F-E97A-EB7E-2BEF4289C506}"/>
              </a:ext>
            </a:extLst>
          </p:cNvPr>
          <p:cNvSpPr>
            <a:spLocks noGrp="1"/>
          </p:cNvSpPr>
          <p:nvPr>
            <p:ph idx="1"/>
          </p:nvPr>
        </p:nvSpPr>
        <p:spPr>
          <a:xfrm>
            <a:off x="4534935" y="1037968"/>
            <a:ext cx="6725899" cy="4820832"/>
          </a:xfrm>
        </p:spPr>
        <p:txBody>
          <a:bodyPr>
            <a:normAutofit/>
          </a:bodyPr>
          <a:lstStyle/>
          <a:p>
            <a:r>
              <a:rPr lang="en-GB" dirty="0"/>
              <a:t>Four main elements define the transformational leadership model which were developed by Bass in 1985 to help define what transformational leadership looks like and how to be successful as this type of leader.</a:t>
            </a:r>
          </a:p>
          <a:p>
            <a:endParaRPr lang="en-GB" dirty="0"/>
          </a:p>
          <a:p>
            <a:endParaRPr lang="en-GB" dirty="0"/>
          </a:p>
          <a:p>
            <a:endParaRPr lang="en-GB" dirty="0"/>
          </a:p>
          <a:p>
            <a:endParaRPr lang="en-GB" dirty="0"/>
          </a:p>
          <a:p>
            <a:endParaRPr lang="en-GB" dirty="0"/>
          </a:p>
          <a:p>
            <a:pPr marL="0" indent="0">
              <a:buNone/>
            </a:pPr>
            <a:endParaRPr lang="en-GB" dirty="0"/>
          </a:p>
          <a:p>
            <a:endParaRPr lang="en-GB" dirty="0"/>
          </a:p>
        </p:txBody>
      </p:sp>
      <p:sp>
        <p:nvSpPr>
          <p:cNvPr id="4" name="Rectangle 3">
            <a:extLst>
              <a:ext uri="{FF2B5EF4-FFF2-40B4-BE49-F238E27FC236}">
                <a16:creationId xmlns:a16="http://schemas.microsoft.com/office/drawing/2014/main" id="{F29C4746-D08A-48C9-8E82-B540BDDE705E}"/>
              </a:ext>
            </a:extLst>
          </p:cNvPr>
          <p:cNvSpPr/>
          <p:nvPr>
            <p:custDataLst>
              <p:tags r:id="rId1"/>
            </p:custDataLst>
          </p:nvPr>
        </p:nvSpPr>
        <p:spPr>
          <a:xfrm>
            <a:off x="1905000" y="127000"/>
            <a:ext cx="8255000" cy="635000"/>
          </a:xfrm>
          <a:prstGeom prst="rect">
            <a:avLst/>
          </a:prstGeom>
          <a:solidFill>
            <a:srgbClr val="FF0000">
              <a:alpha val="70000"/>
              <a:alpha val="0"/>
            </a:srgbClr>
          </a:solidFill>
          <a:ln w="0" cap="rnd" cmpd="sng" algn="ctr">
            <a:solidFill>
              <a:srgbClr val="C34D61">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pic>
        <p:nvPicPr>
          <p:cNvPr id="5" name="Picture 4">
            <a:extLst>
              <a:ext uri="{FF2B5EF4-FFF2-40B4-BE49-F238E27FC236}">
                <a16:creationId xmlns:a16="http://schemas.microsoft.com/office/drawing/2014/main" id="{1C66E8EF-D1AC-4F9B-FF92-DDD45D4E42CE}"/>
              </a:ext>
            </a:extLst>
          </p:cNvPr>
          <p:cNvPicPr>
            <a:picLocks noChangeAspect="1"/>
          </p:cNvPicPr>
          <p:nvPr/>
        </p:nvPicPr>
        <p:blipFill rotWithShape="1">
          <a:blip r:embed="rId3"/>
          <a:srcRect l="13430" t="11459" r="11506" b="16059"/>
          <a:stretch/>
        </p:blipFill>
        <p:spPr>
          <a:xfrm>
            <a:off x="5084805" y="2528355"/>
            <a:ext cx="4612987" cy="3340736"/>
          </a:xfrm>
          <a:prstGeom prst="rect">
            <a:avLst/>
          </a:prstGeom>
        </p:spPr>
      </p:pic>
    </p:spTree>
    <p:extLst>
      <p:ext uri="{BB962C8B-B14F-4D97-AF65-F5344CB8AC3E}">
        <p14:creationId xmlns:p14="http://schemas.microsoft.com/office/powerpoint/2010/main" val="27691047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2C4138B-39AB-1219-4342-9A0FA154F6D8}"/>
              </a:ext>
            </a:extLst>
          </p:cNvPr>
          <p:cNvSpPr>
            <a:spLocks noGrp="1"/>
          </p:cNvSpPr>
          <p:nvPr>
            <p:ph type="title"/>
          </p:nvPr>
        </p:nvSpPr>
        <p:spPr>
          <a:xfrm>
            <a:off x="829931" y="1219200"/>
            <a:ext cx="3054091" cy="4709131"/>
          </a:xfrm>
        </p:spPr>
        <p:txBody>
          <a:bodyPr anchor="ctr">
            <a:normAutofit/>
          </a:bodyPr>
          <a:lstStyle/>
          <a:p>
            <a:r>
              <a:rPr lang="en-GB" dirty="0">
                <a:solidFill>
                  <a:srgbClr val="FFFEFF"/>
                </a:solidFill>
              </a:rPr>
              <a:t>Idealized influence</a:t>
            </a:r>
          </a:p>
        </p:txBody>
      </p:sp>
      <p:sp>
        <p:nvSpPr>
          <p:cNvPr id="3" name="Content Placeholder 2">
            <a:extLst>
              <a:ext uri="{FF2B5EF4-FFF2-40B4-BE49-F238E27FC236}">
                <a16:creationId xmlns:a16="http://schemas.microsoft.com/office/drawing/2014/main" id="{817347DF-FD3F-E97A-EB7E-2BEF4289C506}"/>
              </a:ext>
            </a:extLst>
          </p:cNvPr>
          <p:cNvSpPr>
            <a:spLocks noGrp="1"/>
          </p:cNvSpPr>
          <p:nvPr>
            <p:ph idx="1"/>
          </p:nvPr>
        </p:nvSpPr>
        <p:spPr>
          <a:xfrm>
            <a:off x="4534935" y="1037968"/>
            <a:ext cx="6725899" cy="4820832"/>
          </a:xfrm>
        </p:spPr>
        <p:txBody>
          <a:bodyPr>
            <a:normAutofit/>
          </a:bodyPr>
          <a:lstStyle/>
          <a:p>
            <a:r>
              <a:rPr lang="en-US" sz="1600" b="0" i="0" dirty="0">
                <a:effectLst/>
              </a:rPr>
              <a:t>The most important thing you can do as a transformational leader is to lead by example. Employees will look to you as a role model for behavior in all areas of the workplace. If you lead with authenticity, employees will pick up on that behavior and feel inspired to maintain that high standard for performance. It’s not about manipulating employees into working hard, it’s about leading by example and positively influencing others through a commitment to trust, transparency, and respect.</a:t>
            </a:r>
            <a:endParaRPr lang="en-GB" dirty="0"/>
          </a:p>
        </p:txBody>
      </p:sp>
      <p:sp>
        <p:nvSpPr>
          <p:cNvPr id="4" name="Rectangle 3">
            <a:extLst>
              <a:ext uri="{FF2B5EF4-FFF2-40B4-BE49-F238E27FC236}">
                <a16:creationId xmlns:a16="http://schemas.microsoft.com/office/drawing/2014/main" id="{F29C4746-D08A-48C9-8E82-B540BDDE705E}"/>
              </a:ext>
            </a:extLst>
          </p:cNvPr>
          <p:cNvSpPr/>
          <p:nvPr>
            <p:custDataLst>
              <p:tags r:id="rId1"/>
            </p:custDataLst>
          </p:nvPr>
        </p:nvSpPr>
        <p:spPr>
          <a:xfrm>
            <a:off x="1905000" y="127000"/>
            <a:ext cx="8255000" cy="635000"/>
          </a:xfrm>
          <a:prstGeom prst="rect">
            <a:avLst/>
          </a:prstGeom>
          <a:solidFill>
            <a:srgbClr val="FF0000">
              <a:alpha val="70000"/>
              <a:alpha val="0"/>
            </a:srgbClr>
          </a:solidFill>
          <a:ln w="0" cap="rnd" cmpd="sng" algn="ctr">
            <a:solidFill>
              <a:srgbClr val="C34D61">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4194888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2C4138B-39AB-1219-4342-9A0FA154F6D8}"/>
              </a:ext>
            </a:extLst>
          </p:cNvPr>
          <p:cNvSpPr>
            <a:spLocks noGrp="1"/>
          </p:cNvSpPr>
          <p:nvPr>
            <p:ph type="title"/>
          </p:nvPr>
        </p:nvSpPr>
        <p:spPr>
          <a:xfrm>
            <a:off x="829931" y="1219200"/>
            <a:ext cx="3054091" cy="4709131"/>
          </a:xfrm>
        </p:spPr>
        <p:txBody>
          <a:bodyPr anchor="ctr">
            <a:normAutofit/>
          </a:bodyPr>
          <a:lstStyle/>
          <a:p>
            <a:r>
              <a:rPr lang="en-GB" dirty="0">
                <a:solidFill>
                  <a:srgbClr val="FFFEFF"/>
                </a:solidFill>
              </a:rPr>
              <a:t>Intellectual stimulation</a:t>
            </a:r>
          </a:p>
        </p:txBody>
      </p:sp>
      <p:sp>
        <p:nvSpPr>
          <p:cNvPr id="3" name="Content Placeholder 2">
            <a:extLst>
              <a:ext uri="{FF2B5EF4-FFF2-40B4-BE49-F238E27FC236}">
                <a16:creationId xmlns:a16="http://schemas.microsoft.com/office/drawing/2014/main" id="{817347DF-FD3F-E97A-EB7E-2BEF4289C506}"/>
              </a:ext>
            </a:extLst>
          </p:cNvPr>
          <p:cNvSpPr>
            <a:spLocks noGrp="1"/>
          </p:cNvSpPr>
          <p:nvPr>
            <p:ph idx="1"/>
          </p:nvPr>
        </p:nvSpPr>
        <p:spPr>
          <a:xfrm>
            <a:off x="4534935" y="1037968"/>
            <a:ext cx="6725899" cy="4820832"/>
          </a:xfrm>
        </p:spPr>
        <p:txBody>
          <a:bodyPr>
            <a:normAutofit/>
          </a:bodyPr>
          <a:lstStyle/>
          <a:p>
            <a:r>
              <a:rPr lang="en-US" sz="1600" b="0" i="0" dirty="0">
                <a:effectLst/>
              </a:rPr>
              <a:t>To help create change, transformation leaders challenge long-standing beliefs in the company and push the status quo by encouraging innovation, creativity, critical thinking, and problem-solving. Transformative leaders help employees feel comfortable exploring new ideas and opportunities that can inject innovation into the organization. They want to establish an environment that welcomes growth and gets everyone excited about digital transformation and other important initiatives in the organization</a:t>
            </a:r>
            <a:endParaRPr lang="en-US" sz="1600" dirty="0"/>
          </a:p>
          <a:p>
            <a:endParaRPr lang="en-GB" dirty="0"/>
          </a:p>
        </p:txBody>
      </p:sp>
      <p:sp>
        <p:nvSpPr>
          <p:cNvPr id="4" name="Rectangle 3">
            <a:extLst>
              <a:ext uri="{FF2B5EF4-FFF2-40B4-BE49-F238E27FC236}">
                <a16:creationId xmlns:a16="http://schemas.microsoft.com/office/drawing/2014/main" id="{F29C4746-D08A-48C9-8E82-B540BDDE705E}"/>
              </a:ext>
            </a:extLst>
          </p:cNvPr>
          <p:cNvSpPr/>
          <p:nvPr>
            <p:custDataLst>
              <p:tags r:id="rId1"/>
            </p:custDataLst>
          </p:nvPr>
        </p:nvSpPr>
        <p:spPr>
          <a:xfrm>
            <a:off x="1905000" y="127000"/>
            <a:ext cx="8255000" cy="635000"/>
          </a:xfrm>
          <a:prstGeom prst="rect">
            <a:avLst/>
          </a:prstGeom>
          <a:solidFill>
            <a:srgbClr val="FF0000">
              <a:alpha val="70000"/>
              <a:alpha val="0"/>
            </a:srgbClr>
          </a:solidFill>
          <a:ln w="0" cap="rnd" cmpd="sng" algn="ctr">
            <a:solidFill>
              <a:srgbClr val="C34D61">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2021967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2C4138B-39AB-1219-4342-9A0FA154F6D8}"/>
              </a:ext>
            </a:extLst>
          </p:cNvPr>
          <p:cNvSpPr>
            <a:spLocks noGrp="1"/>
          </p:cNvSpPr>
          <p:nvPr>
            <p:ph type="title"/>
          </p:nvPr>
        </p:nvSpPr>
        <p:spPr>
          <a:xfrm>
            <a:off x="829931" y="1219200"/>
            <a:ext cx="3054091" cy="4709131"/>
          </a:xfrm>
        </p:spPr>
        <p:txBody>
          <a:bodyPr anchor="ctr">
            <a:normAutofit/>
          </a:bodyPr>
          <a:lstStyle/>
          <a:p>
            <a:r>
              <a:rPr lang="en-GB" dirty="0">
                <a:solidFill>
                  <a:srgbClr val="FFFEFF"/>
                </a:solidFill>
              </a:rPr>
              <a:t>Inspirational motivation</a:t>
            </a:r>
          </a:p>
        </p:txBody>
      </p:sp>
      <p:sp>
        <p:nvSpPr>
          <p:cNvPr id="3" name="Content Placeholder 2">
            <a:extLst>
              <a:ext uri="{FF2B5EF4-FFF2-40B4-BE49-F238E27FC236}">
                <a16:creationId xmlns:a16="http://schemas.microsoft.com/office/drawing/2014/main" id="{817347DF-FD3F-E97A-EB7E-2BEF4289C506}"/>
              </a:ext>
            </a:extLst>
          </p:cNvPr>
          <p:cNvSpPr>
            <a:spLocks noGrp="1"/>
          </p:cNvSpPr>
          <p:nvPr>
            <p:ph idx="1"/>
          </p:nvPr>
        </p:nvSpPr>
        <p:spPr>
          <a:xfrm>
            <a:off x="4534935" y="1037968"/>
            <a:ext cx="6725899" cy="4820832"/>
          </a:xfrm>
        </p:spPr>
        <p:txBody>
          <a:bodyPr>
            <a:normAutofit/>
          </a:bodyPr>
          <a:lstStyle/>
          <a:p>
            <a:r>
              <a:rPr lang="en-GB" dirty="0"/>
              <a:t>As a transformational leader, you will need to encourage your team to feel attached and committed to the vision of the organization. You want to ensure employees feel as committed to these goals as you do as a leader by giving employees a strong sense purpose, rather than attempting to motivate them through fear.</a:t>
            </a:r>
          </a:p>
          <a:p>
            <a:endParaRPr lang="en-GB" dirty="0"/>
          </a:p>
        </p:txBody>
      </p:sp>
      <p:sp>
        <p:nvSpPr>
          <p:cNvPr id="4" name="Rectangle 3">
            <a:extLst>
              <a:ext uri="{FF2B5EF4-FFF2-40B4-BE49-F238E27FC236}">
                <a16:creationId xmlns:a16="http://schemas.microsoft.com/office/drawing/2014/main" id="{F29C4746-D08A-48C9-8E82-B540BDDE705E}"/>
              </a:ext>
            </a:extLst>
          </p:cNvPr>
          <p:cNvSpPr/>
          <p:nvPr>
            <p:custDataLst>
              <p:tags r:id="rId1"/>
            </p:custDataLst>
          </p:nvPr>
        </p:nvSpPr>
        <p:spPr>
          <a:xfrm>
            <a:off x="1905000" y="127000"/>
            <a:ext cx="8255000" cy="635000"/>
          </a:xfrm>
          <a:prstGeom prst="rect">
            <a:avLst/>
          </a:prstGeom>
          <a:solidFill>
            <a:srgbClr val="FF0000">
              <a:alpha val="70000"/>
              <a:alpha val="0"/>
            </a:srgbClr>
          </a:solidFill>
          <a:ln w="0" cap="rnd" cmpd="sng" algn="ctr">
            <a:solidFill>
              <a:srgbClr val="C34D61">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7030359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2C4138B-39AB-1219-4342-9A0FA154F6D8}"/>
              </a:ext>
            </a:extLst>
          </p:cNvPr>
          <p:cNvSpPr>
            <a:spLocks noGrp="1"/>
          </p:cNvSpPr>
          <p:nvPr>
            <p:ph type="title"/>
          </p:nvPr>
        </p:nvSpPr>
        <p:spPr>
          <a:xfrm>
            <a:off x="829931" y="1219200"/>
            <a:ext cx="3054091" cy="4709131"/>
          </a:xfrm>
        </p:spPr>
        <p:txBody>
          <a:bodyPr anchor="ctr">
            <a:normAutofit/>
          </a:bodyPr>
          <a:lstStyle/>
          <a:p>
            <a:r>
              <a:rPr lang="en-GB" dirty="0">
                <a:solidFill>
                  <a:srgbClr val="FFFEFF"/>
                </a:solidFill>
              </a:rPr>
              <a:t>Individual consideration</a:t>
            </a:r>
          </a:p>
        </p:txBody>
      </p:sp>
      <p:sp>
        <p:nvSpPr>
          <p:cNvPr id="3" name="Content Placeholder 2">
            <a:extLst>
              <a:ext uri="{FF2B5EF4-FFF2-40B4-BE49-F238E27FC236}">
                <a16:creationId xmlns:a16="http://schemas.microsoft.com/office/drawing/2014/main" id="{817347DF-FD3F-E97A-EB7E-2BEF4289C506}"/>
              </a:ext>
            </a:extLst>
          </p:cNvPr>
          <p:cNvSpPr>
            <a:spLocks noGrp="1"/>
          </p:cNvSpPr>
          <p:nvPr>
            <p:ph idx="1"/>
          </p:nvPr>
        </p:nvSpPr>
        <p:spPr>
          <a:xfrm>
            <a:off x="4534935" y="1037968"/>
            <a:ext cx="6725899" cy="4820832"/>
          </a:xfrm>
        </p:spPr>
        <p:txBody>
          <a:bodyPr>
            <a:normAutofit/>
          </a:bodyPr>
          <a:lstStyle/>
          <a:p>
            <a:r>
              <a:rPr lang="en-GB" dirty="0"/>
              <a:t>Employees need to feel a sense of independence and ownership in the overall business goals. As a transformational leader, it’s important to understand every employee is a unique person within the company and will have specific needs, mentorship styles, and their own contributions to the company. These leaders will tailor their coaching and mentorship styles to the employee and help them reach goals both inside and outside of the organization.</a:t>
            </a:r>
          </a:p>
        </p:txBody>
      </p:sp>
      <p:sp>
        <p:nvSpPr>
          <p:cNvPr id="4" name="Rectangle 3">
            <a:extLst>
              <a:ext uri="{FF2B5EF4-FFF2-40B4-BE49-F238E27FC236}">
                <a16:creationId xmlns:a16="http://schemas.microsoft.com/office/drawing/2014/main" id="{F29C4746-D08A-48C9-8E82-B540BDDE705E}"/>
              </a:ext>
            </a:extLst>
          </p:cNvPr>
          <p:cNvSpPr/>
          <p:nvPr>
            <p:custDataLst>
              <p:tags r:id="rId1"/>
            </p:custDataLst>
          </p:nvPr>
        </p:nvSpPr>
        <p:spPr>
          <a:xfrm>
            <a:off x="1905000" y="127000"/>
            <a:ext cx="8255000" cy="635000"/>
          </a:xfrm>
          <a:prstGeom prst="rect">
            <a:avLst/>
          </a:prstGeom>
          <a:solidFill>
            <a:srgbClr val="FF0000">
              <a:alpha val="70000"/>
              <a:alpha val="0"/>
            </a:srgbClr>
          </a:solidFill>
          <a:ln w="0" cap="rnd" cmpd="sng" algn="ctr">
            <a:solidFill>
              <a:srgbClr val="C34D61">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1971318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2C4138B-39AB-1219-4342-9A0FA154F6D8}"/>
              </a:ext>
            </a:extLst>
          </p:cNvPr>
          <p:cNvSpPr>
            <a:spLocks noGrp="1"/>
          </p:cNvSpPr>
          <p:nvPr>
            <p:ph type="title"/>
          </p:nvPr>
        </p:nvSpPr>
        <p:spPr>
          <a:xfrm>
            <a:off x="643945" y="1219200"/>
            <a:ext cx="3387142" cy="4709131"/>
          </a:xfrm>
        </p:spPr>
        <p:txBody>
          <a:bodyPr anchor="ctr">
            <a:normAutofit/>
          </a:bodyPr>
          <a:lstStyle/>
          <a:p>
            <a:r>
              <a:rPr lang="en-GB" sz="2400" dirty="0">
                <a:solidFill>
                  <a:srgbClr val="FFFEFF"/>
                </a:solidFill>
              </a:rPr>
              <a:t>Characteristics of transformational leadership</a:t>
            </a:r>
          </a:p>
        </p:txBody>
      </p:sp>
      <p:sp>
        <p:nvSpPr>
          <p:cNvPr id="3" name="Content Placeholder 2">
            <a:extLst>
              <a:ext uri="{FF2B5EF4-FFF2-40B4-BE49-F238E27FC236}">
                <a16:creationId xmlns:a16="http://schemas.microsoft.com/office/drawing/2014/main" id="{817347DF-FD3F-E97A-EB7E-2BEF4289C506}"/>
              </a:ext>
            </a:extLst>
          </p:cNvPr>
          <p:cNvSpPr>
            <a:spLocks noGrp="1"/>
          </p:cNvSpPr>
          <p:nvPr>
            <p:ph idx="1"/>
          </p:nvPr>
        </p:nvSpPr>
        <p:spPr>
          <a:xfrm>
            <a:off x="4534935" y="1037968"/>
            <a:ext cx="6725899" cy="4820832"/>
          </a:xfrm>
        </p:spPr>
        <p:txBody>
          <a:bodyPr>
            <a:normAutofit/>
          </a:bodyPr>
          <a:lstStyle/>
          <a:p>
            <a:r>
              <a:rPr lang="en-GB" dirty="0"/>
              <a:t>Encouraging the motivation and positive development of followers</a:t>
            </a:r>
          </a:p>
          <a:p>
            <a:r>
              <a:rPr lang="en-GB" dirty="0"/>
              <a:t>Exemplifying moral standards within the organization and encouraging the same of others</a:t>
            </a:r>
          </a:p>
          <a:p>
            <a:r>
              <a:rPr lang="en-GB" dirty="0"/>
              <a:t>Fostering an ethical work environment with clear values, priorities, and standards</a:t>
            </a:r>
          </a:p>
          <a:p>
            <a:r>
              <a:rPr lang="en-GB" dirty="0"/>
              <a:t>Building company culture by encouraging employees to move from an attitude of self-interest to a mindset where they are working for the common good</a:t>
            </a:r>
          </a:p>
          <a:p>
            <a:r>
              <a:rPr lang="en-GB" dirty="0"/>
              <a:t>Holding an emphasis on authenticity, cooperation, and open communication</a:t>
            </a:r>
          </a:p>
          <a:p>
            <a:r>
              <a:rPr lang="en-GB" dirty="0"/>
              <a:t>Providing coaching and mentoring but allowing employees to make decisions and take ownership of tasks</a:t>
            </a:r>
          </a:p>
          <a:p>
            <a:endParaRPr lang="en-GB" dirty="0"/>
          </a:p>
        </p:txBody>
      </p:sp>
      <p:sp>
        <p:nvSpPr>
          <p:cNvPr id="4" name="Rectangle 3">
            <a:extLst>
              <a:ext uri="{FF2B5EF4-FFF2-40B4-BE49-F238E27FC236}">
                <a16:creationId xmlns:a16="http://schemas.microsoft.com/office/drawing/2014/main" id="{F29C4746-D08A-48C9-8E82-B540BDDE705E}"/>
              </a:ext>
            </a:extLst>
          </p:cNvPr>
          <p:cNvSpPr/>
          <p:nvPr>
            <p:custDataLst>
              <p:tags r:id="rId1"/>
            </p:custDataLst>
          </p:nvPr>
        </p:nvSpPr>
        <p:spPr>
          <a:xfrm>
            <a:off x="1905000" y="127000"/>
            <a:ext cx="8255000" cy="635000"/>
          </a:xfrm>
          <a:prstGeom prst="rect">
            <a:avLst/>
          </a:prstGeom>
          <a:solidFill>
            <a:srgbClr val="FF0000">
              <a:alpha val="70000"/>
              <a:alpha val="0"/>
            </a:srgbClr>
          </a:solidFill>
          <a:ln w="0" cap="rnd" cmpd="sng" algn="ctr">
            <a:solidFill>
              <a:srgbClr val="C34D61">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6709953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2C4138B-39AB-1219-4342-9A0FA154F6D8}"/>
              </a:ext>
            </a:extLst>
          </p:cNvPr>
          <p:cNvSpPr>
            <a:spLocks noGrp="1"/>
          </p:cNvSpPr>
          <p:nvPr>
            <p:ph type="title"/>
          </p:nvPr>
        </p:nvSpPr>
        <p:spPr>
          <a:xfrm>
            <a:off x="829931" y="1219200"/>
            <a:ext cx="3054091" cy="4709131"/>
          </a:xfrm>
        </p:spPr>
        <p:txBody>
          <a:bodyPr anchor="ctr">
            <a:normAutofit/>
          </a:bodyPr>
          <a:lstStyle/>
          <a:p>
            <a:r>
              <a:rPr lang="en-GB" dirty="0">
                <a:solidFill>
                  <a:srgbClr val="FFFEFF"/>
                </a:solidFill>
              </a:rPr>
              <a:t>Activity</a:t>
            </a:r>
          </a:p>
        </p:txBody>
      </p:sp>
      <p:sp>
        <p:nvSpPr>
          <p:cNvPr id="3" name="Content Placeholder 2">
            <a:extLst>
              <a:ext uri="{FF2B5EF4-FFF2-40B4-BE49-F238E27FC236}">
                <a16:creationId xmlns:a16="http://schemas.microsoft.com/office/drawing/2014/main" id="{817347DF-FD3F-E97A-EB7E-2BEF4289C506}"/>
              </a:ext>
            </a:extLst>
          </p:cNvPr>
          <p:cNvSpPr>
            <a:spLocks noGrp="1"/>
          </p:cNvSpPr>
          <p:nvPr>
            <p:ph idx="1"/>
          </p:nvPr>
        </p:nvSpPr>
        <p:spPr>
          <a:xfrm>
            <a:off x="4534935" y="1037968"/>
            <a:ext cx="6725899" cy="4820832"/>
          </a:xfrm>
        </p:spPr>
        <p:txBody>
          <a:bodyPr>
            <a:normAutofit/>
          </a:bodyPr>
          <a:lstStyle/>
          <a:p>
            <a:r>
              <a:rPr lang="en-US" sz="2800" kern="1200" dirty="0">
                <a:solidFill>
                  <a:schemeClr val="tx1"/>
                </a:solidFill>
                <a:latin typeface="+mj-lt"/>
                <a:ea typeface="+mj-ea"/>
                <a:cs typeface="+mj-cs"/>
              </a:rPr>
              <a:t>What are the advantages and disadvantages of Transformational Leadership?</a:t>
            </a:r>
            <a:endParaRPr lang="en-GB" sz="2800" dirty="0"/>
          </a:p>
        </p:txBody>
      </p:sp>
      <p:sp>
        <p:nvSpPr>
          <p:cNvPr id="4" name="Rectangle 3">
            <a:extLst>
              <a:ext uri="{FF2B5EF4-FFF2-40B4-BE49-F238E27FC236}">
                <a16:creationId xmlns:a16="http://schemas.microsoft.com/office/drawing/2014/main" id="{F29C4746-D08A-48C9-8E82-B540BDDE705E}"/>
              </a:ext>
            </a:extLst>
          </p:cNvPr>
          <p:cNvSpPr/>
          <p:nvPr>
            <p:custDataLst>
              <p:tags r:id="rId1"/>
            </p:custDataLst>
          </p:nvPr>
        </p:nvSpPr>
        <p:spPr>
          <a:xfrm>
            <a:off x="1905000" y="127000"/>
            <a:ext cx="8255000" cy="635000"/>
          </a:xfrm>
          <a:prstGeom prst="rect">
            <a:avLst/>
          </a:prstGeom>
          <a:solidFill>
            <a:srgbClr val="FF0000">
              <a:alpha val="70000"/>
              <a:alpha val="0"/>
            </a:srgbClr>
          </a:solidFill>
          <a:ln w="0" cap="rnd" cmpd="sng" algn="ctr">
            <a:solidFill>
              <a:srgbClr val="C34D61">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450917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2C4138B-39AB-1219-4342-9A0FA154F6D8}"/>
              </a:ext>
            </a:extLst>
          </p:cNvPr>
          <p:cNvSpPr>
            <a:spLocks noGrp="1"/>
          </p:cNvSpPr>
          <p:nvPr>
            <p:ph type="title"/>
          </p:nvPr>
        </p:nvSpPr>
        <p:spPr>
          <a:xfrm>
            <a:off x="829931" y="1219200"/>
            <a:ext cx="3054091" cy="4709131"/>
          </a:xfrm>
        </p:spPr>
        <p:txBody>
          <a:bodyPr anchor="ctr">
            <a:normAutofit/>
          </a:bodyPr>
          <a:lstStyle/>
          <a:p>
            <a:r>
              <a:rPr lang="en-GB" dirty="0">
                <a:solidFill>
                  <a:srgbClr val="FFFEFF"/>
                </a:solidFill>
              </a:rPr>
              <a:t>Authentic leadership</a:t>
            </a:r>
          </a:p>
        </p:txBody>
      </p:sp>
      <p:sp>
        <p:nvSpPr>
          <p:cNvPr id="3" name="Content Placeholder 2">
            <a:extLst>
              <a:ext uri="{FF2B5EF4-FFF2-40B4-BE49-F238E27FC236}">
                <a16:creationId xmlns:a16="http://schemas.microsoft.com/office/drawing/2014/main" id="{817347DF-FD3F-E97A-EB7E-2BEF4289C506}"/>
              </a:ext>
            </a:extLst>
          </p:cNvPr>
          <p:cNvSpPr>
            <a:spLocks noGrp="1"/>
          </p:cNvSpPr>
          <p:nvPr>
            <p:ph idx="1"/>
          </p:nvPr>
        </p:nvSpPr>
        <p:spPr>
          <a:xfrm>
            <a:off x="4534935" y="1037968"/>
            <a:ext cx="6725899" cy="4820832"/>
          </a:xfrm>
        </p:spPr>
        <p:txBody>
          <a:bodyPr>
            <a:normAutofit/>
          </a:bodyPr>
          <a:lstStyle/>
          <a:p>
            <a:r>
              <a:rPr lang="en-US" sz="1600" b="0" i="0" dirty="0">
                <a:solidFill>
                  <a:schemeClr val="tx1"/>
                </a:solidFill>
                <a:effectLst/>
              </a:rPr>
              <a:t>Bill George has defined 5 dimensions that help shape Authentic Leadership. These are Purpose, Values, Heart, Relationships, Self-Discipline (Northouse, 2016)</a:t>
            </a: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GB" dirty="0">
              <a:solidFill>
                <a:schemeClr val="tx1"/>
              </a:solidFill>
            </a:endParaRPr>
          </a:p>
        </p:txBody>
      </p:sp>
      <p:sp>
        <p:nvSpPr>
          <p:cNvPr id="4" name="Rectangle 3">
            <a:extLst>
              <a:ext uri="{FF2B5EF4-FFF2-40B4-BE49-F238E27FC236}">
                <a16:creationId xmlns:a16="http://schemas.microsoft.com/office/drawing/2014/main" id="{F29C4746-D08A-48C9-8E82-B540BDDE705E}"/>
              </a:ext>
            </a:extLst>
          </p:cNvPr>
          <p:cNvSpPr/>
          <p:nvPr>
            <p:custDataLst>
              <p:tags r:id="rId1"/>
            </p:custDataLst>
          </p:nvPr>
        </p:nvSpPr>
        <p:spPr>
          <a:xfrm>
            <a:off x="1905000" y="127000"/>
            <a:ext cx="8255000" cy="635000"/>
          </a:xfrm>
          <a:prstGeom prst="rect">
            <a:avLst/>
          </a:prstGeom>
          <a:solidFill>
            <a:srgbClr val="FF0000">
              <a:alpha val="70000"/>
              <a:alpha val="0"/>
            </a:srgbClr>
          </a:solidFill>
          <a:ln w="0" cap="rnd" cmpd="sng" algn="ctr">
            <a:solidFill>
              <a:srgbClr val="C34D61">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pic>
        <p:nvPicPr>
          <p:cNvPr id="5" name="Picture 4">
            <a:extLst>
              <a:ext uri="{FF2B5EF4-FFF2-40B4-BE49-F238E27FC236}">
                <a16:creationId xmlns:a16="http://schemas.microsoft.com/office/drawing/2014/main" id="{EF9EF11C-C580-0A70-B8B4-8B0E616BC01F}"/>
              </a:ext>
            </a:extLst>
          </p:cNvPr>
          <p:cNvPicPr>
            <a:picLocks noChangeAspect="1"/>
          </p:cNvPicPr>
          <p:nvPr/>
        </p:nvPicPr>
        <p:blipFill>
          <a:blip r:embed="rId3"/>
          <a:stretch>
            <a:fillRect/>
          </a:stretch>
        </p:blipFill>
        <p:spPr>
          <a:xfrm>
            <a:off x="5084385" y="2118574"/>
            <a:ext cx="5688792" cy="3861669"/>
          </a:xfrm>
          <a:prstGeom prst="rect">
            <a:avLst/>
          </a:prstGeom>
        </p:spPr>
      </p:pic>
    </p:spTree>
    <p:extLst>
      <p:ext uri="{BB962C8B-B14F-4D97-AF65-F5344CB8AC3E}">
        <p14:creationId xmlns:p14="http://schemas.microsoft.com/office/powerpoint/2010/main" val="14672867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44915AE-28C6-DED4-A44E-FD345AA43BFF}"/>
              </a:ext>
            </a:extLst>
          </p:cNvPr>
          <p:cNvSpPr>
            <a:spLocks noGrp="1"/>
          </p:cNvSpPr>
          <p:nvPr>
            <p:ph type="title"/>
          </p:nvPr>
        </p:nvSpPr>
        <p:spPr/>
        <p:txBody>
          <a:bodyPr/>
          <a:lstStyle/>
          <a:p>
            <a:r>
              <a:rPr lang="en-GB" dirty="0"/>
              <a:t>Authentic leadership</a:t>
            </a:r>
          </a:p>
        </p:txBody>
      </p:sp>
      <p:sp>
        <p:nvSpPr>
          <p:cNvPr id="5" name="Text Placeholder 4">
            <a:extLst>
              <a:ext uri="{FF2B5EF4-FFF2-40B4-BE49-F238E27FC236}">
                <a16:creationId xmlns:a16="http://schemas.microsoft.com/office/drawing/2014/main" id="{E2647FCD-B7A4-2675-A79B-3BBE2AB82E57}"/>
              </a:ext>
            </a:extLst>
          </p:cNvPr>
          <p:cNvSpPr>
            <a:spLocks noGrp="1"/>
          </p:cNvSpPr>
          <p:nvPr>
            <p:ph type="body" idx="1"/>
          </p:nvPr>
        </p:nvSpPr>
        <p:spPr/>
        <p:txBody>
          <a:bodyPr/>
          <a:lstStyle/>
          <a:p>
            <a:r>
              <a:rPr lang="en-GB" dirty="0"/>
              <a:t>Purpose</a:t>
            </a:r>
          </a:p>
        </p:txBody>
      </p:sp>
      <p:sp>
        <p:nvSpPr>
          <p:cNvPr id="6" name="Content Placeholder 5">
            <a:extLst>
              <a:ext uri="{FF2B5EF4-FFF2-40B4-BE49-F238E27FC236}">
                <a16:creationId xmlns:a16="http://schemas.microsoft.com/office/drawing/2014/main" id="{B8FA014E-E594-5994-0B98-9465A913EB36}"/>
              </a:ext>
            </a:extLst>
          </p:cNvPr>
          <p:cNvSpPr>
            <a:spLocks noGrp="1"/>
          </p:cNvSpPr>
          <p:nvPr>
            <p:ph sz="half" idx="2"/>
          </p:nvPr>
        </p:nvSpPr>
        <p:spPr/>
        <p:txBody>
          <a:bodyPr>
            <a:normAutofit fontScale="92500"/>
          </a:bodyPr>
          <a:lstStyle/>
          <a:p>
            <a:r>
              <a:rPr lang="en-GB" sz="2400" dirty="0"/>
              <a:t>The first step to being an Authentic Leader is to know yourself, to have an awareness of yourself, your strengths, and weaknesses. Only in this way can you learn more about your personal needs and thus your purpose. </a:t>
            </a:r>
          </a:p>
          <a:p>
            <a:endParaRPr lang="en-GB" dirty="0"/>
          </a:p>
        </p:txBody>
      </p:sp>
      <p:sp>
        <p:nvSpPr>
          <p:cNvPr id="7" name="Text Placeholder 6">
            <a:extLst>
              <a:ext uri="{FF2B5EF4-FFF2-40B4-BE49-F238E27FC236}">
                <a16:creationId xmlns:a16="http://schemas.microsoft.com/office/drawing/2014/main" id="{FC090918-4C21-6549-3B81-30BAA0EAFA88}"/>
              </a:ext>
            </a:extLst>
          </p:cNvPr>
          <p:cNvSpPr>
            <a:spLocks noGrp="1"/>
          </p:cNvSpPr>
          <p:nvPr>
            <p:ph type="body" sz="quarter" idx="3"/>
          </p:nvPr>
        </p:nvSpPr>
        <p:spPr/>
        <p:txBody>
          <a:bodyPr/>
          <a:lstStyle/>
          <a:p>
            <a:r>
              <a:rPr lang="en-GB" dirty="0"/>
              <a:t>Values</a:t>
            </a:r>
          </a:p>
        </p:txBody>
      </p:sp>
      <p:sp>
        <p:nvSpPr>
          <p:cNvPr id="8" name="Content Placeholder 7">
            <a:extLst>
              <a:ext uri="{FF2B5EF4-FFF2-40B4-BE49-F238E27FC236}">
                <a16:creationId xmlns:a16="http://schemas.microsoft.com/office/drawing/2014/main" id="{F48733AD-ED60-D88F-75F8-CE9C460D4D4E}"/>
              </a:ext>
            </a:extLst>
          </p:cNvPr>
          <p:cNvSpPr>
            <a:spLocks noGrp="1"/>
          </p:cNvSpPr>
          <p:nvPr>
            <p:ph sz="quarter" idx="4"/>
          </p:nvPr>
        </p:nvSpPr>
        <p:spPr/>
        <p:txBody>
          <a:bodyPr/>
          <a:lstStyle/>
          <a:p>
            <a:r>
              <a:rPr lang="en-GB" sz="2400" dirty="0"/>
              <a:t>Every decision that you as an Authentic Leader make and every behaviour that you display are predetermined by your values. Therefore, you are authentic when your own values are transparent</a:t>
            </a:r>
            <a:r>
              <a:rPr lang="en-GB" dirty="0"/>
              <a:t>.</a:t>
            </a:r>
          </a:p>
          <a:p>
            <a:endParaRPr lang="en-GB" dirty="0"/>
          </a:p>
        </p:txBody>
      </p:sp>
    </p:spTree>
    <p:extLst>
      <p:ext uri="{BB962C8B-B14F-4D97-AF65-F5344CB8AC3E}">
        <p14:creationId xmlns:p14="http://schemas.microsoft.com/office/powerpoint/2010/main" val="6554277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44915AE-28C6-DED4-A44E-FD345AA43BFF}"/>
              </a:ext>
            </a:extLst>
          </p:cNvPr>
          <p:cNvSpPr>
            <a:spLocks noGrp="1"/>
          </p:cNvSpPr>
          <p:nvPr>
            <p:ph type="title"/>
          </p:nvPr>
        </p:nvSpPr>
        <p:spPr/>
        <p:txBody>
          <a:bodyPr/>
          <a:lstStyle/>
          <a:p>
            <a:r>
              <a:rPr lang="en-GB" dirty="0"/>
              <a:t>Authentic leadership</a:t>
            </a:r>
          </a:p>
        </p:txBody>
      </p:sp>
      <p:sp>
        <p:nvSpPr>
          <p:cNvPr id="5" name="Text Placeholder 4">
            <a:extLst>
              <a:ext uri="{FF2B5EF4-FFF2-40B4-BE49-F238E27FC236}">
                <a16:creationId xmlns:a16="http://schemas.microsoft.com/office/drawing/2014/main" id="{E2647FCD-B7A4-2675-A79B-3BBE2AB82E57}"/>
              </a:ext>
            </a:extLst>
          </p:cNvPr>
          <p:cNvSpPr>
            <a:spLocks noGrp="1"/>
          </p:cNvSpPr>
          <p:nvPr>
            <p:ph type="body" idx="1"/>
          </p:nvPr>
        </p:nvSpPr>
        <p:spPr/>
        <p:txBody>
          <a:bodyPr/>
          <a:lstStyle/>
          <a:p>
            <a:r>
              <a:rPr lang="en-GB" dirty="0"/>
              <a:t>Heart</a:t>
            </a:r>
          </a:p>
        </p:txBody>
      </p:sp>
      <p:sp>
        <p:nvSpPr>
          <p:cNvPr id="6" name="Content Placeholder 5">
            <a:extLst>
              <a:ext uri="{FF2B5EF4-FFF2-40B4-BE49-F238E27FC236}">
                <a16:creationId xmlns:a16="http://schemas.microsoft.com/office/drawing/2014/main" id="{B8FA014E-E594-5994-0B98-9465A913EB36}"/>
              </a:ext>
            </a:extLst>
          </p:cNvPr>
          <p:cNvSpPr>
            <a:spLocks noGrp="1"/>
          </p:cNvSpPr>
          <p:nvPr>
            <p:ph sz="half" idx="2"/>
          </p:nvPr>
        </p:nvSpPr>
        <p:spPr/>
        <p:txBody>
          <a:bodyPr>
            <a:normAutofit fontScale="85000" lnSpcReduction="20000"/>
          </a:bodyPr>
          <a:lstStyle/>
          <a:p>
            <a:r>
              <a:rPr lang="en-US" sz="2400" b="0" i="0" dirty="0">
                <a:effectLst/>
              </a:rPr>
              <a:t>As an Authentic Leader, it is important to be empathetic with yourself and with your team members. In doing so, you should find the right balance between the needs of yourself, your team members, and those of the organization. To achieve this, you must have a clear understanding of the kind of </a:t>
            </a:r>
            <a:r>
              <a:rPr lang="en-US" sz="2400" b="1" i="0" dirty="0">
                <a:effectLst/>
              </a:rPr>
              <a:t>relationship</a:t>
            </a:r>
            <a:r>
              <a:rPr lang="en-US" sz="2400" b="0" i="0" dirty="0">
                <a:effectLst/>
              </a:rPr>
              <a:t> you have with yourself, and everyone else.</a:t>
            </a:r>
            <a:endParaRPr lang="en-US" sz="2400" dirty="0"/>
          </a:p>
          <a:p>
            <a:endParaRPr lang="en-GB" dirty="0"/>
          </a:p>
        </p:txBody>
      </p:sp>
      <p:sp>
        <p:nvSpPr>
          <p:cNvPr id="7" name="Text Placeholder 6">
            <a:extLst>
              <a:ext uri="{FF2B5EF4-FFF2-40B4-BE49-F238E27FC236}">
                <a16:creationId xmlns:a16="http://schemas.microsoft.com/office/drawing/2014/main" id="{FC090918-4C21-6549-3B81-30BAA0EAFA88}"/>
              </a:ext>
            </a:extLst>
          </p:cNvPr>
          <p:cNvSpPr>
            <a:spLocks noGrp="1"/>
          </p:cNvSpPr>
          <p:nvPr>
            <p:ph type="body" sz="quarter" idx="3"/>
          </p:nvPr>
        </p:nvSpPr>
        <p:spPr/>
        <p:txBody>
          <a:bodyPr/>
          <a:lstStyle/>
          <a:p>
            <a:r>
              <a:rPr lang="en-GB" dirty="0"/>
              <a:t>Self-discipline</a:t>
            </a:r>
          </a:p>
        </p:txBody>
      </p:sp>
      <p:sp>
        <p:nvSpPr>
          <p:cNvPr id="8" name="Content Placeholder 7">
            <a:extLst>
              <a:ext uri="{FF2B5EF4-FFF2-40B4-BE49-F238E27FC236}">
                <a16:creationId xmlns:a16="http://schemas.microsoft.com/office/drawing/2014/main" id="{F48733AD-ED60-D88F-75F8-CE9C460D4D4E}"/>
              </a:ext>
            </a:extLst>
          </p:cNvPr>
          <p:cNvSpPr>
            <a:spLocks noGrp="1"/>
          </p:cNvSpPr>
          <p:nvPr>
            <p:ph sz="quarter" idx="4"/>
          </p:nvPr>
        </p:nvSpPr>
        <p:spPr>
          <a:xfrm>
            <a:off x="6416037" y="2926052"/>
            <a:ext cx="5194771" cy="3152776"/>
          </a:xfrm>
        </p:spPr>
        <p:txBody>
          <a:bodyPr>
            <a:noAutofit/>
          </a:bodyPr>
          <a:lstStyle/>
          <a:p>
            <a:r>
              <a:rPr lang="en-GB" sz="2400" dirty="0"/>
              <a:t>Always practice what you preach. Authentic Leadership can be learned. But the learning path itself can be a painful self-exploration. In order to stay on the path, you’ll need a lot of self-discipline</a:t>
            </a:r>
          </a:p>
        </p:txBody>
      </p:sp>
    </p:spTree>
    <p:extLst>
      <p:ext uri="{BB962C8B-B14F-4D97-AF65-F5344CB8AC3E}">
        <p14:creationId xmlns:p14="http://schemas.microsoft.com/office/powerpoint/2010/main" val="24174233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2C4138B-39AB-1219-4342-9A0FA154F6D8}"/>
              </a:ext>
            </a:extLst>
          </p:cNvPr>
          <p:cNvSpPr>
            <a:spLocks noGrp="1"/>
          </p:cNvSpPr>
          <p:nvPr>
            <p:ph type="title"/>
          </p:nvPr>
        </p:nvSpPr>
        <p:spPr>
          <a:xfrm>
            <a:off x="611747" y="1219200"/>
            <a:ext cx="3272276" cy="4709131"/>
          </a:xfrm>
        </p:spPr>
        <p:txBody>
          <a:bodyPr anchor="ctr">
            <a:normAutofit/>
          </a:bodyPr>
          <a:lstStyle/>
          <a:p>
            <a:r>
              <a:rPr lang="en-GB" dirty="0">
                <a:solidFill>
                  <a:srgbClr val="FFFEFF"/>
                </a:solidFill>
              </a:rPr>
              <a:t>Characteristics of an authentic Leader </a:t>
            </a:r>
          </a:p>
        </p:txBody>
      </p:sp>
      <p:sp>
        <p:nvSpPr>
          <p:cNvPr id="3" name="Content Placeholder 2">
            <a:extLst>
              <a:ext uri="{FF2B5EF4-FFF2-40B4-BE49-F238E27FC236}">
                <a16:creationId xmlns:a16="http://schemas.microsoft.com/office/drawing/2014/main" id="{817347DF-FD3F-E97A-EB7E-2BEF4289C506}"/>
              </a:ext>
            </a:extLst>
          </p:cNvPr>
          <p:cNvSpPr>
            <a:spLocks noGrp="1"/>
          </p:cNvSpPr>
          <p:nvPr>
            <p:ph idx="1"/>
          </p:nvPr>
        </p:nvSpPr>
        <p:spPr>
          <a:xfrm>
            <a:off x="4534935" y="1037968"/>
            <a:ext cx="6725899" cy="4820832"/>
          </a:xfrm>
        </p:spPr>
        <p:txBody>
          <a:bodyPr>
            <a:normAutofit/>
          </a:bodyPr>
          <a:lstStyle/>
          <a:p>
            <a:r>
              <a:rPr lang="en-GB" dirty="0"/>
              <a:t>Sense of purpose</a:t>
            </a:r>
          </a:p>
          <a:p>
            <a:r>
              <a:rPr lang="en-GB" dirty="0"/>
              <a:t>Self-Discipline</a:t>
            </a:r>
          </a:p>
          <a:p>
            <a:r>
              <a:rPr lang="en-GB" dirty="0"/>
              <a:t>Compassion and Heart</a:t>
            </a:r>
          </a:p>
          <a:p>
            <a:r>
              <a:rPr lang="en-GB" dirty="0"/>
              <a:t>Self-Awareness</a:t>
            </a:r>
          </a:p>
          <a:p>
            <a:r>
              <a:rPr lang="en-GB" dirty="0"/>
              <a:t>People-centred connections</a:t>
            </a:r>
          </a:p>
          <a:p>
            <a:r>
              <a:rPr lang="en-GB" dirty="0"/>
              <a:t>Focus on Improvement </a:t>
            </a:r>
          </a:p>
          <a:p>
            <a:r>
              <a:rPr lang="en-GB" dirty="0"/>
              <a:t>Transparency</a:t>
            </a:r>
          </a:p>
          <a:p>
            <a:r>
              <a:rPr lang="en-GB" dirty="0"/>
              <a:t>Shared Success</a:t>
            </a:r>
          </a:p>
          <a:p>
            <a:r>
              <a:rPr lang="en-GB" dirty="0"/>
              <a:t>Open to other viewpoints</a:t>
            </a:r>
          </a:p>
        </p:txBody>
      </p:sp>
      <p:sp>
        <p:nvSpPr>
          <p:cNvPr id="4" name="Rectangle 3">
            <a:extLst>
              <a:ext uri="{FF2B5EF4-FFF2-40B4-BE49-F238E27FC236}">
                <a16:creationId xmlns:a16="http://schemas.microsoft.com/office/drawing/2014/main" id="{F29C4746-D08A-48C9-8E82-B540BDDE705E}"/>
              </a:ext>
            </a:extLst>
          </p:cNvPr>
          <p:cNvSpPr/>
          <p:nvPr>
            <p:custDataLst>
              <p:tags r:id="rId1"/>
            </p:custDataLst>
          </p:nvPr>
        </p:nvSpPr>
        <p:spPr>
          <a:xfrm>
            <a:off x="1905000" y="127000"/>
            <a:ext cx="8255000" cy="635000"/>
          </a:xfrm>
          <a:prstGeom prst="rect">
            <a:avLst/>
          </a:prstGeom>
          <a:solidFill>
            <a:srgbClr val="FF0000">
              <a:alpha val="70000"/>
              <a:alpha val="0"/>
            </a:srgbClr>
          </a:solidFill>
          <a:ln w="0" cap="rnd" cmpd="sng" algn="ctr">
            <a:solidFill>
              <a:srgbClr val="C34D61">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5943634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2C4138B-39AB-1219-4342-9A0FA154F6D8}"/>
              </a:ext>
            </a:extLst>
          </p:cNvPr>
          <p:cNvSpPr>
            <a:spLocks noGrp="1"/>
          </p:cNvSpPr>
          <p:nvPr>
            <p:ph type="title"/>
          </p:nvPr>
        </p:nvSpPr>
        <p:spPr>
          <a:xfrm>
            <a:off x="829931" y="1219200"/>
            <a:ext cx="3054091" cy="4709131"/>
          </a:xfrm>
        </p:spPr>
        <p:txBody>
          <a:bodyPr anchor="ctr">
            <a:normAutofit/>
          </a:bodyPr>
          <a:lstStyle/>
          <a:p>
            <a:r>
              <a:rPr lang="en-GB" dirty="0">
                <a:solidFill>
                  <a:srgbClr val="FFFEFF"/>
                </a:solidFill>
              </a:rPr>
              <a:t>Activity</a:t>
            </a:r>
          </a:p>
        </p:txBody>
      </p:sp>
      <p:sp>
        <p:nvSpPr>
          <p:cNvPr id="3" name="Content Placeholder 2">
            <a:extLst>
              <a:ext uri="{FF2B5EF4-FFF2-40B4-BE49-F238E27FC236}">
                <a16:creationId xmlns:a16="http://schemas.microsoft.com/office/drawing/2014/main" id="{817347DF-FD3F-E97A-EB7E-2BEF4289C506}"/>
              </a:ext>
            </a:extLst>
          </p:cNvPr>
          <p:cNvSpPr>
            <a:spLocks noGrp="1"/>
          </p:cNvSpPr>
          <p:nvPr>
            <p:ph idx="1"/>
          </p:nvPr>
        </p:nvSpPr>
        <p:spPr>
          <a:xfrm>
            <a:off x="4534935" y="1037968"/>
            <a:ext cx="6725899" cy="4820832"/>
          </a:xfrm>
        </p:spPr>
        <p:txBody>
          <a:bodyPr>
            <a:normAutofit/>
          </a:bodyPr>
          <a:lstStyle/>
          <a:p>
            <a:r>
              <a:rPr lang="en-GB" sz="2800" dirty="0"/>
              <a:t>What are the advantages and disadvantages of Authentic Leadership?</a:t>
            </a:r>
          </a:p>
        </p:txBody>
      </p:sp>
      <p:sp>
        <p:nvSpPr>
          <p:cNvPr id="4" name="Rectangle 3">
            <a:extLst>
              <a:ext uri="{FF2B5EF4-FFF2-40B4-BE49-F238E27FC236}">
                <a16:creationId xmlns:a16="http://schemas.microsoft.com/office/drawing/2014/main" id="{F29C4746-D08A-48C9-8E82-B540BDDE705E}"/>
              </a:ext>
            </a:extLst>
          </p:cNvPr>
          <p:cNvSpPr/>
          <p:nvPr>
            <p:custDataLst>
              <p:tags r:id="rId1"/>
            </p:custDataLst>
          </p:nvPr>
        </p:nvSpPr>
        <p:spPr>
          <a:xfrm>
            <a:off x="1905000" y="127000"/>
            <a:ext cx="8255000" cy="635000"/>
          </a:xfrm>
          <a:prstGeom prst="rect">
            <a:avLst/>
          </a:prstGeom>
          <a:solidFill>
            <a:srgbClr val="FF0000">
              <a:alpha val="70000"/>
              <a:alpha val="0"/>
            </a:srgbClr>
          </a:solidFill>
          <a:ln w="0" cap="rnd" cmpd="sng" algn="ctr">
            <a:solidFill>
              <a:srgbClr val="C34D61">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3666435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2C4138B-39AB-1219-4342-9A0FA154F6D8}"/>
              </a:ext>
            </a:extLst>
          </p:cNvPr>
          <p:cNvSpPr>
            <a:spLocks noGrp="1"/>
          </p:cNvSpPr>
          <p:nvPr>
            <p:ph type="title"/>
          </p:nvPr>
        </p:nvSpPr>
        <p:spPr>
          <a:xfrm>
            <a:off x="829931" y="1219200"/>
            <a:ext cx="3054091" cy="4709131"/>
          </a:xfrm>
        </p:spPr>
        <p:txBody>
          <a:bodyPr anchor="ctr">
            <a:normAutofit/>
          </a:bodyPr>
          <a:lstStyle/>
          <a:p>
            <a:r>
              <a:rPr lang="en-GB" dirty="0">
                <a:solidFill>
                  <a:srgbClr val="FFFEFF"/>
                </a:solidFill>
              </a:rPr>
              <a:t>What is servant leadership?</a:t>
            </a:r>
          </a:p>
        </p:txBody>
      </p:sp>
      <p:sp>
        <p:nvSpPr>
          <p:cNvPr id="3" name="Content Placeholder 2">
            <a:extLst>
              <a:ext uri="{FF2B5EF4-FFF2-40B4-BE49-F238E27FC236}">
                <a16:creationId xmlns:a16="http://schemas.microsoft.com/office/drawing/2014/main" id="{817347DF-FD3F-E97A-EB7E-2BEF4289C506}"/>
              </a:ext>
            </a:extLst>
          </p:cNvPr>
          <p:cNvSpPr>
            <a:spLocks noGrp="1"/>
          </p:cNvSpPr>
          <p:nvPr>
            <p:ph idx="1"/>
          </p:nvPr>
        </p:nvSpPr>
        <p:spPr>
          <a:xfrm>
            <a:off x="4241830" y="785612"/>
            <a:ext cx="7503635" cy="5615188"/>
          </a:xfrm>
        </p:spPr>
        <p:txBody>
          <a:bodyPr>
            <a:normAutofit fontScale="85000" lnSpcReduction="10000"/>
          </a:bodyPr>
          <a:lstStyle/>
          <a:p>
            <a:r>
              <a:rPr lang="en-US" sz="2400" b="0" i="0" dirty="0">
                <a:effectLst/>
              </a:rPr>
              <a:t>Servant leadership is a management philosophy that highlights the improvement of employees working for your company. The attention given to employee development aids in your company’s growth and contributes to the society your employees live in. The combination of enhancing your company’s culture and caring for your employees demonstrates how your company motivates them to elevate their performance.</a:t>
            </a:r>
          </a:p>
          <a:p>
            <a:r>
              <a:rPr lang="en-GB" sz="2800" b="1" dirty="0"/>
              <a:t>Greenleaf Definition:</a:t>
            </a:r>
          </a:p>
          <a:p>
            <a:pPr marL="0" indent="0">
              <a:buNone/>
            </a:pPr>
            <a:r>
              <a:rPr lang="en-GB" sz="2400" dirty="0"/>
              <a:t>		“ </a:t>
            </a:r>
            <a:r>
              <a:rPr lang="en-GB" sz="2400" i="1" dirty="0"/>
              <a:t>Servant leadership begins with the natural feeling that 			one wants to serve, to serve first. Then conscious choice 		brings one to aspire to leadership.”</a:t>
            </a:r>
          </a:p>
          <a:p>
            <a:r>
              <a:rPr lang="en-GB" sz="2400" dirty="0"/>
              <a:t>The best test then is…Do those served grow as persons; do they, </a:t>
            </a:r>
            <a:r>
              <a:rPr lang="en-GB" sz="2400" i="1" dirty="0"/>
              <a:t>while being served, </a:t>
            </a:r>
            <a:r>
              <a:rPr lang="en-GB" sz="2400" dirty="0"/>
              <a:t>become healthier, wiser, freer, more likely themselves to become servant?</a:t>
            </a:r>
          </a:p>
          <a:p>
            <a:endParaRPr lang="en-US" sz="2400" b="0" i="0" dirty="0">
              <a:effectLst/>
            </a:endParaRPr>
          </a:p>
          <a:p>
            <a:endParaRPr lang="en-GB" dirty="0"/>
          </a:p>
        </p:txBody>
      </p:sp>
    </p:spTree>
    <p:extLst>
      <p:ext uri="{BB962C8B-B14F-4D97-AF65-F5344CB8AC3E}">
        <p14:creationId xmlns:p14="http://schemas.microsoft.com/office/powerpoint/2010/main" val="23209373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2C4138B-39AB-1219-4342-9A0FA154F6D8}"/>
              </a:ext>
            </a:extLst>
          </p:cNvPr>
          <p:cNvSpPr>
            <a:spLocks noGrp="1"/>
          </p:cNvSpPr>
          <p:nvPr>
            <p:ph type="title"/>
          </p:nvPr>
        </p:nvSpPr>
        <p:spPr>
          <a:xfrm>
            <a:off x="829931" y="1219200"/>
            <a:ext cx="3054091" cy="4709131"/>
          </a:xfrm>
        </p:spPr>
        <p:txBody>
          <a:bodyPr anchor="ctr">
            <a:normAutofit/>
          </a:bodyPr>
          <a:lstStyle/>
          <a:p>
            <a:r>
              <a:rPr lang="en-GB" dirty="0">
                <a:solidFill>
                  <a:srgbClr val="FFFEFF"/>
                </a:solidFill>
              </a:rPr>
              <a:t>Servant Leadership</a:t>
            </a:r>
          </a:p>
        </p:txBody>
      </p:sp>
      <p:sp>
        <p:nvSpPr>
          <p:cNvPr id="3" name="Content Placeholder 2">
            <a:extLst>
              <a:ext uri="{FF2B5EF4-FFF2-40B4-BE49-F238E27FC236}">
                <a16:creationId xmlns:a16="http://schemas.microsoft.com/office/drawing/2014/main" id="{817347DF-FD3F-E97A-EB7E-2BEF4289C506}"/>
              </a:ext>
            </a:extLst>
          </p:cNvPr>
          <p:cNvSpPr>
            <a:spLocks noGrp="1"/>
          </p:cNvSpPr>
          <p:nvPr>
            <p:ph idx="1"/>
          </p:nvPr>
        </p:nvSpPr>
        <p:spPr>
          <a:xfrm>
            <a:off x="4534935" y="1037968"/>
            <a:ext cx="6725899" cy="4820832"/>
          </a:xfrm>
        </p:spPr>
        <p:txBody>
          <a:bodyPr>
            <a:normAutofit lnSpcReduction="10000"/>
          </a:bodyPr>
          <a:lstStyle/>
          <a:p>
            <a:r>
              <a:rPr lang="en-GB" dirty="0"/>
              <a:t>Servant Leadership isn’t a complete leadership theory. This is one aspect of leadership that really makes a difference.</a:t>
            </a:r>
          </a:p>
          <a:p>
            <a:r>
              <a:rPr lang="en-GB" dirty="0"/>
              <a:t>Its not in contrast with the other leadership models that we have looked at- in fact, it </a:t>
            </a:r>
            <a:r>
              <a:rPr lang="en-GB" b="1" dirty="0"/>
              <a:t>can often be used in conjunction with them. </a:t>
            </a:r>
            <a:endParaRPr lang="en-GB" dirty="0"/>
          </a:p>
          <a:p>
            <a:r>
              <a:rPr lang="en-GB" sz="2000" b="1" dirty="0"/>
              <a:t>Servant Leadership is a Paradox of both service and influence.</a:t>
            </a:r>
            <a:endParaRPr lang="en-GB" dirty="0"/>
          </a:p>
          <a:p>
            <a:r>
              <a:rPr lang="en-GB" dirty="0"/>
              <a:t>It centres around the idea that the leader will </a:t>
            </a:r>
            <a:r>
              <a:rPr lang="en-GB" b="1" dirty="0"/>
              <a:t>serve</a:t>
            </a:r>
            <a:r>
              <a:rPr lang="en-GB" dirty="0"/>
              <a:t> other people at the same time as </a:t>
            </a:r>
            <a:r>
              <a:rPr lang="en-GB" b="1" dirty="0"/>
              <a:t>influencing</a:t>
            </a:r>
            <a:r>
              <a:rPr lang="en-GB" dirty="0"/>
              <a:t> other people. </a:t>
            </a:r>
          </a:p>
          <a:p>
            <a:r>
              <a:rPr lang="en-GB" dirty="0"/>
              <a:t>Most of the scholarship and research that has been done around Servant Leadership has been prescriptive. It aims to understand; </a:t>
            </a:r>
            <a:r>
              <a:rPr lang="en-GB" i="1" dirty="0"/>
              <a:t>What are the characteristics of good leaders that really care about the people they lead?</a:t>
            </a:r>
            <a:endParaRPr lang="en-GB" dirty="0"/>
          </a:p>
          <a:p>
            <a:r>
              <a:rPr lang="en-GB" dirty="0"/>
              <a:t>This researched developed during the 21</a:t>
            </a:r>
            <a:r>
              <a:rPr lang="en-GB" baseline="30000" dirty="0"/>
              <a:t>st</a:t>
            </a:r>
            <a:r>
              <a:rPr lang="en-GB" dirty="0"/>
              <a:t> Century to include more of a focus on </a:t>
            </a:r>
            <a:r>
              <a:rPr lang="en-GB" b="1" i="1" dirty="0"/>
              <a:t>what happens when leaders put followers first. </a:t>
            </a:r>
          </a:p>
          <a:p>
            <a:endParaRPr lang="en-GB" dirty="0"/>
          </a:p>
        </p:txBody>
      </p:sp>
      <p:sp>
        <p:nvSpPr>
          <p:cNvPr id="4" name="Rectangle 3">
            <a:extLst>
              <a:ext uri="{FF2B5EF4-FFF2-40B4-BE49-F238E27FC236}">
                <a16:creationId xmlns:a16="http://schemas.microsoft.com/office/drawing/2014/main" id="{F29C4746-D08A-48C9-8E82-B540BDDE705E}"/>
              </a:ext>
            </a:extLst>
          </p:cNvPr>
          <p:cNvSpPr/>
          <p:nvPr>
            <p:custDataLst>
              <p:tags r:id="rId1"/>
            </p:custDataLst>
          </p:nvPr>
        </p:nvSpPr>
        <p:spPr>
          <a:xfrm>
            <a:off x="1905000" y="127000"/>
            <a:ext cx="8255000" cy="635000"/>
          </a:xfrm>
          <a:prstGeom prst="rect">
            <a:avLst/>
          </a:prstGeom>
          <a:solidFill>
            <a:srgbClr val="FF0000">
              <a:alpha val="70000"/>
              <a:alpha val="0"/>
            </a:srgbClr>
          </a:solidFill>
          <a:ln w="0" cap="rnd" cmpd="sng" algn="ctr">
            <a:solidFill>
              <a:srgbClr val="C34D61">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8385476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2C4138B-39AB-1219-4342-9A0FA154F6D8}"/>
              </a:ext>
            </a:extLst>
          </p:cNvPr>
          <p:cNvSpPr>
            <a:spLocks noGrp="1"/>
          </p:cNvSpPr>
          <p:nvPr>
            <p:ph type="title"/>
          </p:nvPr>
        </p:nvSpPr>
        <p:spPr>
          <a:xfrm>
            <a:off x="684737" y="1219200"/>
            <a:ext cx="3226914" cy="4709131"/>
          </a:xfrm>
        </p:spPr>
        <p:txBody>
          <a:bodyPr anchor="ctr">
            <a:normAutofit/>
          </a:bodyPr>
          <a:lstStyle/>
          <a:p>
            <a:r>
              <a:rPr lang="en-GB" dirty="0">
                <a:solidFill>
                  <a:srgbClr val="FFFEFF"/>
                </a:solidFill>
              </a:rPr>
              <a:t>Spear’s (2002) version of Greenleaf’s Servant- 10 Characteristics of a Servant Leader:</a:t>
            </a:r>
          </a:p>
        </p:txBody>
      </p:sp>
      <p:sp>
        <p:nvSpPr>
          <p:cNvPr id="3" name="Content Placeholder 2">
            <a:extLst>
              <a:ext uri="{FF2B5EF4-FFF2-40B4-BE49-F238E27FC236}">
                <a16:creationId xmlns:a16="http://schemas.microsoft.com/office/drawing/2014/main" id="{817347DF-FD3F-E97A-EB7E-2BEF4289C506}"/>
              </a:ext>
            </a:extLst>
          </p:cNvPr>
          <p:cNvSpPr>
            <a:spLocks noGrp="1"/>
          </p:cNvSpPr>
          <p:nvPr>
            <p:ph idx="1"/>
          </p:nvPr>
        </p:nvSpPr>
        <p:spPr>
          <a:xfrm>
            <a:off x="4534935" y="1037968"/>
            <a:ext cx="6725899" cy="4820832"/>
          </a:xfrm>
        </p:spPr>
        <p:txBody>
          <a:bodyPr>
            <a:normAutofit/>
          </a:bodyPr>
          <a:lstStyle/>
          <a:p>
            <a:pPr marL="342900" indent="-228600" defTabSz="914400">
              <a:lnSpc>
                <a:spcPct val="90000"/>
              </a:lnSpc>
              <a:spcAft>
                <a:spcPts val="600"/>
              </a:spcAft>
              <a:buFont typeface="Arial" panose="020B0604020202020204" pitchFamily="34" charset="0"/>
              <a:buChar char="•"/>
            </a:pPr>
            <a:r>
              <a:rPr lang="en-US" sz="1600" b="1" dirty="0"/>
              <a:t>Listening</a:t>
            </a:r>
            <a:endParaRPr lang="en-US" sz="1600" b="1" i="1" dirty="0"/>
          </a:p>
          <a:p>
            <a:pPr marL="342900" indent="-228600" defTabSz="914400">
              <a:lnSpc>
                <a:spcPct val="90000"/>
              </a:lnSpc>
              <a:spcAft>
                <a:spcPts val="600"/>
              </a:spcAft>
              <a:buFont typeface="Arial" panose="020B0604020202020204" pitchFamily="34" charset="0"/>
              <a:buChar char="•"/>
            </a:pPr>
            <a:r>
              <a:rPr lang="en-US" sz="1600" b="1" dirty="0"/>
              <a:t>Empathy</a:t>
            </a:r>
          </a:p>
          <a:p>
            <a:pPr marL="342900" indent="-228600" defTabSz="914400">
              <a:lnSpc>
                <a:spcPct val="90000"/>
              </a:lnSpc>
              <a:spcAft>
                <a:spcPts val="600"/>
              </a:spcAft>
              <a:buFont typeface="Arial" panose="020B0604020202020204" pitchFamily="34" charset="0"/>
              <a:buChar char="•"/>
            </a:pPr>
            <a:r>
              <a:rPr lang="en-US" sz="1600" b="1" dirty="0"/>
              <a:t>Healing</a:t>
            </a:r>
            <a:r>
              <a:rPr lang="en-US" sz="1600" dirty="0"/>
              <a:t>- </a:t>
            </a:r>
            <a:r>
              <a:rPr lang="en-US" sz="1600" i="1" dirty="0"/>
              <a:t>looking at where people are suffering and doing what they can to ease that suffering </a:t>
            </a:r>
          </a:p>
          <a:p>
            <a:pPr marL="342900" indent="-228600" defTabSz="914400">
              <a:lnSpc>
                <a:spcPct val="90000"/>
              </a:lnSpc>
              <a:spcAft>
                <a:spcPts val="600"/>
              </a:spcAft>
              <a:buFont typeface="Arial" panose="020B0604020202020204" pitchFamily="34" charset="0"/>
              <a:buChar char="•"/>
            </a:pPr>
            <a:r>
              <a:rPr lang="en-US" sz="1600" b="1" dirty="0"/>
              <a:t>Awareness</a:t>
            </a:r>
          </a:p>
          <a:p>
            <a:pPr marL="342900" indent="-228600" defTabSz="914400">
              <a:lnSpc>
                <a:spcPct val="90000"/>
              </a:lnSpc>
              <a:spcAft>
                <a:spcPts val="600"/>
              </a:spcAft>
              <a:buFont typeface="Arial" panose="020B0604020202020204" pitchFamily="34" charset="0"/>
              <a:buChar char="•"/>
            </a:pPr>
            <a:r>
              <a:rPr lang="en-US" sz="1600" b="1" dirty="0"/>
              <a:t>Gentle Persuasion- </a:t>
            </a:r>
            <a:r>
              <a:rPr lang="en-US" sz="1600" dirty="0"/>
              <a:t>to help people to what is best for them </a:t>
            </a:r>
          </a:p>
          <a:p>
            <a:pPr marL="342900" indent="-228600" defTabSz="914400">
              <a:lnSpc>
                <a:spcPct val="90000"/>
              </a:lnSpc>
              <a:spcAft>
                <a:spcPts val="600"/>
              </a:spcAft>
              <a:buFont typeface="Arial" panose="020B0604020202020204" pitchFamily="34" charset="0"/>
              <a:buChar char="•"/>
            </a:pPr>
            <a:r>
              <a:rPr lang="en-US" sz="1600" b="1" dirty="0"/>
              <a:t>Conceptualization</a:t>
            </a:r>
            <a:r>
              <a:rPr lang="en-US" sz="1600" dirty="0"/>
              <a:t>- </a:t>
            </a:r>
            <a:r>
              <a:rPr lang="en-US" sz="1600" i="1" dirty="0"/>
              <a:t>need to be able to have the big picture of what's going on in the </a:t>
            </a:r>
            <a:r>
              <a:rPr lang="en-US" sz="1600" i="1" dirty="0" err="1"/>
              <a:t>organisation</a:t>
            </a:r>
            <a:r>
              <a:rPr lang="en-US" sz="1600" i="1" dirty="0"/>
              <a:t> AND in peoples lives</a:t>
            </a:r>
          </a:p>
          <a:p>
            <a:pPr marL="342900" indent="-228600" defTabSz="914400">
              <a:lnSpc>
                <a:spcPct val="90000"/>
              </a:lnSpc>
              <a:spcAft>
                <a:spcPts val="600"/>
              </a:spcAft>
              <a:buFont typeface="Arial" panose="020B0604020202020204" pitchFamily="34" charset="0"/>
              <a:buChar char="•"/>
            </a:pPr>
            <a:r>
              <a:rPr lang="en-US" sz="1600" b="1" dirty="0"/>
              <a:t>Foresight</a:t>
            </a:r>
            <a:r>
              <a:rPr lang="en-US" sz="1600" dirty="0"/>
              <a:t>- </a:t>
            </a:r>
            <a:r>
              <a:rPr lang="en-US" sz="1600" i="1" dirty="0"/>
              <a:t>foresight of what might happen and what would be beneficial </a:t>
            </a:r>
          </a:p>
          <a:p>
            <a:pPr marL="342900" indent="-228600" defTabSz="914400">
              <a:lnSpc>
                <a:spcPct val="90000"/>
              </a:lnSpc>
              <a:spcAft>
                <a:spcPts val="600"/>
              </a:spcAft>
              <a:buFont typeface="Arial" panose="020B0604020202020204" pitchFamily="34" charset="0"/>
              <a:buChar char="•"/>
            </a:pPr>
            <a:r>
              <a:rPr lang="en-US" sz="1600" b="1" dirty="0"/>
              <a:t>Stewardship</a:t>
            </a:r>
            <a:r>
              <a:rPr lang="en-US" sz="1600" dirty="0"/>
              <a:t>- </a:t>
            </a:r>
            <a:r>
              <a:rPr lang="en-US" sz="1600" i="1" dirty="0"/>
              <a:t>we have different resources available to us and we need to use all of those resources in the best way to benefit other people</a:t>
            </a:r>
          </a:p>
          <a:p>
            <a:pPr marL="342900" indent="-228600" defTabSz="914400">
              <a:lnSpc>
                <a:spcPct val="90000"/>
              </a:lnSpc>
              <a:spcAft>
                <a:spcPts val="600"/>
              </a:spcAft>
              <a:buFont typeface="Arial" panose="020B0604020202020204" pitchFamily="34" charset="0"/>
              <a:buChar char="•"/>
            </a:pPr>
            <a:r>
              <a:rPr lang="en-US" sz="1600" b="1" dirty="0"/>
              <a:t>Commitment to the Growth of people</a:t>
            </a:r>
          </a:p>
          <a:p>
            <a:pPr marL="342900" indent="-228600" defTabSz="914400">
              <a:lnSpc>
                <a:spcPct val="90000"/>
              </a:lnSpc>
              <a:spcAft>
                <a:spcPts val="600"/>
              </a:spcAft>
              <a:buFont typeface="Arial" panose="020B0604020202020204" pitchFamily="34" charset="0"/>
              <a:buChar char="•"/>
            </a:pPr>
            <a:r>
              <a:rPr lang="en-US" sz="1600" b="1" dirty="0"/>
              <a:t>Building community- </a:t>
            </a:r>
            <a:r>
              <a:rPr lang="en-US" sz="1600" i="1" dirty="0"/>
              <a:t>Bringing people closer together in healthy relationships to work better together</a:t>
            </a:r>
          </a:p>
          <a:p>
            <a:endParaRPr lang="en-GB" dirty="0"/>
          </a:p>
        </p:txBody>
      </p:sp>
      <p:sp>
        <p:nvSpPr>
          <p:cNvPr id="4" name="Rectangle 3">
            <a:extLst>
              <a:ext uri="{FF2B5EF4-FFF2-40B4-BE49-F238E27FC236}">
                <a16:creationId xmlns:a16="http://schemas.microsoft.com/office/drawing/2014/main" id="{F29C4746-D08A-48C9-8E82-B540BDDE705E}"/>
              </a:ext>
            </a:extLst>
          </p:cNvPr>
          <p:cNvSpPr/>
          <p:nvPr>
            <p:custDataLst>
              <p:tags r:id="rId1"/>
            </p:custDataLst>
          </p:nvPr>
        </p:nvSpPr>
        <p:spPr>
          <a:xfrm>
            <a:off x="1905000" y="127000"/>
            <a:ext cx="8255000" cy="635000"/>
          </a:xfrm>
          <a:prstGeom prst="rect">
            <a:avLst/>
          </a:prstGeom>
          <a:solidFill>
            <a:srgbClr val="FF0000">
              <a:alpha val="70000"/>
              <a:alpha val="0"/>
            </a:srgbClr>
          </a:solidFill>
          <a:ln w="0" cap="rnd" cmpd="sng" algn="ctr">
            <a:solidFill>
              <a:srgbClr val="C34D61">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2035320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2C4138B-39AB-1219-4342-9A0FA154F6D8}"/>
              </a:ext>
            </a:extLst>
          </p:cNvPr>
          <p:cNvSpPr>
            <a:spLocks noGrp="1"/>
          </p:cNvSpPr>
          <p:nvPr>
            <p:ph type="title"/>
          </p:nvPr>
        </p:nvSpPr>
        <p:spPr>
          <a:xfrm>
            <a:off x="829931" y="1219200"/>
            <a:ext cx="3054091" cy="4709131"/>
          </a:xfrm>
        </p:spPr>
        <p:txBody>
          <a:bodyPr anchor="ctr">
            <a:normAutofit/>
          </a:bodyPr>
          <a:lstStyle/>
          <a:p>
            <a:r>
              <a:rPr lang="en-GB" dirty="0">
                <a:solidFill>
                  <a:srgbClr val="FFFEFF"/>
                </a:solidFill>
              </a:rPr>
              <a:t>Other versions of servant leadership</a:t>
            </a:r>
          </a:p>
        </p:txBody>
      </p:sp>
      <p:pic>
        <p:nvPicPr>
          <p:cNvPr id="5" name="Content Placeholder 4">
            <a:extLst>
              <a:ext uri="{FF2B5EF4-FFF2-40B4-BE49-F238E27FC236}">
                <a16:creationId xmlns:a16="http://schemas.microsoft.com/office/drawing/2014/main" id="{328898FD-1C61-E54F-6F74-4A360E3DA385}"/>
              </a:ext>
            </a:extLst>
          </p:cNvPr>
          <p:cNvPicPr>
            <a:picLocks noGrp="1" noChangeAspect="1"/>
          </p:cNvPicPr>
          <p:nvPr>
            <p:ph idx="1"/>
          </p:nvPr>
        </p:nvPicPr>
        <p:blipFill>
          <a:blip r:embed="rId4"/>
          <a:stretch>
            <a:fillRect/>
          </a:stretch>
        </p:blipFill>
        <p:spPr>
          <a:xfrm>
            <a:off x="4365938" y="1038225"/>
            <a:ext cx="7212169" cy="4821238"/>
          </a:xfrm>
          <a:prstGeom prst="rect">
            <a:avLst/>
          </a:prstGeom>
        </p:spPr>
      </p:pic>
      <p:sp>
        <p:nvSpPr>
          <p:cNvPr id="4" name="Rectangle 3">
            <a:extLst>
              <a:ext uri="{FF2B5EF4-FFF2-40B4-BE49-F238E27FC236}">
                <a16:creationId xmlns:a16="http://schemas.microsoft.com/office/drawing/2014/main" id="{F29C4746-D08A-48C9-8E82-B540BDDE705E}"/>
              </a:ext>
            </a:extLst>
          </p:cNvPr>
          <p:cNvSpPr/>
          <p:nvPr>
            <p:custDataLst>
              <p:tags r:id="rId1"/>
            </p:custDataLst>
          </p:nvPr>
        </p:nvSpPr>
        <p:spPr>
          <a:xfrm>
            <a:off x="1905000" y="127000"/>
            <a:ext cx="8255000" cy="635000"/>
          </a:xfrm>
          <a:prstGeom prst="rect">
            <a:avLst/>
          </a:prstGeom>
          <a:solidFill>
            <a:srgbClr val="FF0000">
              <a:alpha val="70000"/>
              <a:alpha val="0"/>
            </a:srgbClr>
          </a:solidFill>
          <a:ln w="0" cap="rnd" cmpd="sng" algn="ctr">
            <a:solidFill>
              <a:srgbClr val="C34D61">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9694014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2C4138B-39AB-1219-4342-9A0FA154F6D8}"/>
              </a:ext>
            </a:extLst>
          </p:cNvPr>
          <p:cNvSpPr>
            <a:spLocks noGrp="1"/>
          </p:cNvSpPr>
          <p:nvPr>
            <p:ph type="title"/>
          </p:nvPr>
        </p:nvSpPr>
        <p:spPr>
          <a:xfrm>
            <a:off x="829931" y="1219200"/>
            <a:ext cx="3054091" cy="4709131"/>
          </a:xfrm>
        </p:spPr>
        <p:txBody>
          <a:bodyPr anchor="ctr">
            <a:normAutofit/>
          </a:bodyPr>
          <a:lstStyle/>
          <a:p>
            <a:r>
              <a:rPr lang="en-GB" dirty="0">
                <a:solidFill>
                  <a:srgbClr val="FFFEFF"/>
                </a:solidFill>
              </a:rPr>
              <a:t>Activity</a:t>
            </a:r>
          </a:p>
        </p:txBody>
      </p:sp>
      <p:sp>
        <p:nvSpPr>
          <p:cNvPr id="3" name="Content Placeholder 2">
            <a:extLst>
              <a:ext uri="{FF2B5EF4-FFF2-40B4-BE49-F238E27FC236}">
                <a16:creationId xmlns:a16="http://schemas.microsoft.com/office/drawing/2014/main" id="{817347DF-FD3F-E97A-EB7E-2BEF4289C506}"/>
              </a:ext>
            </a:extLst>
          </p:cNvPr>
          <p:cNvSpPr>
            <a:spLocks noGrp="1"/>
          </p:cNvSpPr>
          <p:nvPr>
            <p:ph idx="1"/>
          </p:nvPr>
        </p:nvSpPr>
        <p:spPr>
          <a:xfrm>
            <a:off x="4534935" y="1037968"/>
            <a:ext cx="6725899" cy="4820832"/>
          </a:xfrm>
        </p:spPr>
        <p:txBody>
          <a:bodyPr>
            <a:normAutofit/>
          </a:bodyPr>
          <a:lstStyle/>
          <a:p>
            <a:r>
              <a:rPr lang="en-GB" sz="2400" dirty="0"/>
              <a:t>What are the advantages and disadvantages of Servant Leadership?</a:t>
            </a:r>
          </a:p>
        </p:txBody>
      </p:sp>
      <p:sp>
        <p:nvSpPr>
          <p:cNvPr id="4" name="Rectangle 3">
            <a:extLst>
              <a:ext uri="{FF2B5EF4-FFF2-40B4-BE49-F238E27FC236}">
                <a16:creationId xmlns:a16="http://schemas.microsoft.com/office/drawing/2014/main" id="{F29C4746-D08A-48C9-8E82-B540BDDE705E}"/>
              </a:ext>
            </a:extLst>
          </p:cNvPr>
          <p:cNvSpPr/>
          <p:nvPr>
            <p:custDataLst>
              <p:tags r:id="rId1"/>
            </p:custDataLst>
          </p:nvPr>
        </p:nvSpPr>
        <p:spPr>
          <a:xfrm>
            <a:off x="1905000" y="127000"/>
            <a:ext cx="8255000" cy="635000"/>
          </a:xfrm>
          <a:prstGeom prst="rect">
            <a:avLst/>
          </a:prstGeom>
          <a:solidFill>
            <a:srgbClr val="FF0000">
              <a:alpha val="70000"/>
              <a:alpha val="0"/>
            </a:srgbClr>
          </a:solidFill>
          <a:ln w="0" cap="rnd" cmpd="sng" algn="ctr">
            <a:solidFill>
              <a:srgbClr val="C34D61">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409101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2C4138B-39AB-1219-4342-9A0FA154F6D8}"/>
              </a:ext>
            </a:extLst>
          </p:cNvPr>
          <p:cNvSpPr>
            <a:spLocks noGrp="1"/>
          </p:cNvSpPr>
          <p:nvPr>
            <p:ph type="title"/>
          </p:nvPr>
        </p:nvSpPr>
        <p:spPr>
          <a:xfrm>
            <a:off x="829931" y="1219200"/>
            <a:ext cx="3054091" cy="4709131"/>
          </a:xfrm>
        </p:spPr>
        <p:txBody>
          <a:bodyPr anchor="ctr">
            <a:normAutofit/>
          </a:bodyPr>
          <a:lstStyle/>
          <a:p>
            <a:r>
              <a:rPr lang="en-GB" dirty="0">
                <a:solidFill>
                  <a:srgbClr val="FFFEFF"/>
                </a:solidFill>
              </a:rPr>
              <a:t>What is Adaptive leadership?</a:t>
            </a:r>
          </a:p>
        </p:txBody>
      </p:sp>
      <p:sp>
        <p:nvSpPr>
          <p:cNvPr id="3" name="Content Placeholder 2">
            <a:extLst>
              <a:ext uri="{FF2B5EF4-FFF2-40B4-BE49-F238E27FC236}">
                <a16:creationId xmlns:a16="http://schemas.microsoft.com/office/drawing/2014/main" id="{817347DF-FD3F-E97A-EB7E-2BEF4289C506}"/>
              </a:ext>
            </a:extLst>
          </p:cNvPr>
          <p:cNvSpPr>
            <a:spLocks noGrp="1"/>
          </p:cNvSpPr>
          <p:nvPr>
            <p:ph idx="1"/>
          </p:nvPr>
        </p:nvSpPr>
        <p:spPr>
          <a:xfrm>
            <a:off x="4534935" y="1037968"/>
            <a:ext cx="6725899" cy="4820832"/>
          </a:xfrm>
        </p:spPr>
        <p:txBody>
          <a:bodyPr>
            <a:normAutofit/>
          </a:bodyPr>
          <a:lstStyle/>
          <a:p>
            <a:r>
              <a:rPr lang="en-GB" dirty="0"/>
              <a:t>Focusses on the adaptations workers need to make in response to changing environments </a:t>
            </a:r>
          </a:p>
          <a:p>
            <a:r>
              <a:rPr lang="en-GB" dirty="0"/>
              <a:t>Stresses the activities of the leader that optimise the work of the followers in the contexts in which they find themselves. </a:t>
            </a:r>
          </a:p>
          <a:p>
            <a:endParaRPr lang="en-GB" dirty="0"/>
          </a:p>
          <a:p>
            <a:r>
              <a:rPr lang="en-GB" dirty="0"/>
              <a:t>The leader helps the workers best do the work in changing environments </a:t>
            </a:r>
          </a:p>
          <a:p>
            <a:endParaRPr lang="en-GB" dirty="0"/>
          </a:p>
          <a:p>
            <a:r>
              <a:rPr lang="en-GB" dirty="0"/>
              <a:t>Definition could be:</a:t>
            </a:r>
          </a:p>
          <a:p>
            <a:r>
              <a:rPr lang="en-GB" dirty="0"/>
              <a:t>“The Practice of mobilising people to tackle tough challenges and thrive.”</a:t>
            </a:r>
          </a:p>
          <a:p>
            <a:endParaRPr lang="en-GB" dirty="0"/>
          </a:p>
        </p:txBody>
      </p:sp>
      <p:sp>
        <p:nvSpPr>
          <p:cNvPr id="4" name="Rectangle 3">
            <a:extLst>
              <a:ext uri="{FF2B5EF4-FFF2-40B4-BE49-F238E27FC236}">
                <a16:creationId xmlns:a16="http://schemas.microsoft.com/office/drawing/2014/main" id="{F29C4746-D08A-48C9-8E82-B540BDDE705E}"/>
              </a:ext>
            </a:extLst>
          </p:cNvPr>
          <p:cNvSpPr/>
          <p:nvPr>
            <p:custDataLst>
              <p:tags r:id="rId1"/>
            </p:custDataLst>
          </p:nvPr>
        </p:nvSpPr>
        <p:spPr>
          <a:xfrm>
            <a:off x="1905000" y="127000"/>
            <a:ext cx="8255000" cy="635000"/>
          </a:xfrm>
          <a:prstGeom prst="rect">
            <a:avLst/>
          </a:prstGeom>
          <a:solidFill>
            <a:srgbClr val="FF0000">
              <a:alpha val="70000"/>
              <a:alpha val="0"/>
            </a:srgbClr>
          </a:solidFill>
          <a:ln w="0" cap="rnd" cmpd="sng" algn="ctr">
            <a:solidFill>
              <a:srgbClr val="C34D61">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6819447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2C4138B-39AB-1219-4342-9A0FA154F6D8}"/>
              </a:ext>
            </a:extLst>
          </p:cNvPr>
          <p:cNvSpPr>
            <a:spLocks noGrp="1"/>
          </p:cNvSpPr>
          <p:nvPr>
            <p:ph type="title"/>
          </p:nvPr>
        </p:nvSpPr>
        <p:spPr>
          <a:xfrm>
            <a:off x="829931" y="1219200"/>
            <a:ext cx="3054091" cy="4709131"/>
          </a:xfrm>
        </p:spPr>
        <p:txBody>
          <a:bodyPr anchor="ctr">
            <a:normAutofit/>
          </a:bodyPr>
          <a:lstStyle/>
          <a:p>
            <a:r>
              <a:rPr lang="en-GB" dirty="0">
                <a:solidFill>
                  <a:srgbClr val="FFFEFF"/>
                </a:solidFill>
              </a:rPr>
              <a:t>Adaptive Leadership</a:t>
            </a:r>
          </a:p>
        </p:txBody>
      </p:sp>
      <p:sp>
        <p:nvSpPr>
          <p:cNvPr id="3" name="Content Placeholder 2">
            <a:extLst>
              <a:ext uri="{FF2B5EF4-FFF2-40B4-BE49-F238E27FC236}">
                <a16:creationId xmlns:a16="http://schemas.microsoft.com/office/drawing/2014/main" id="{817347DF-FD3F-E97A-EB7E-2BEF4289C506}"/>
              </a:ext>
            </a:extLst>
          </p:cNvPr>
          <p:cNvSpPr>
            <a:spLocks noGrp="1"/>
          </p:cNvSpPr>
          <p:nvPr>
            <p:ph idx="1"/>
          </p:nvPr>
        </p:nvSpPr>
        <p:spPr>
          <a:xfrm>
            <a:off x="4534935" y="1037968"/>
            <a:ext cx="6725899" cy="4820832"/>
          </a:xfrm>
        </p:spPr>
        <p:txBody>
          <a:bodyPr>
            <a:normAutofit/>
          </a:bodyPr>
          <a:lstStyle/>
          <a:p>
            <a:r>
              <a:rPr lang="en-GB" dirty="0"/>
              <a:t>Adaptive leaders help others do the work by;</a:t>
            </a:r>
          </a:p>
          <a:p>
            <a:endParaRPr lang="en-GB" dirty="0"/>
          </a:p>
          <a:p>
            <a:r>
              <a:rPr lang="en-GB" dirty="0"/>
              <a:t>Mobilising them- setting them in motion </a:t>
            </a:r>
          </a:p>
          <a:p>
            <a:r>
              <a:rPr lang="en-GB" dirty="0"/>
              <a:t>Motivating them- giving them the energy for doing it</a:t>
            </a:r>
          </a:p>
          <a:p>
            <a:r>
              <a:rPr lang="en-GB" dirty="0"/>
              <a:t>Organizing them- giving them the structure for doing it</a:t>
            </a:r>
          </a:p>
          <a:p>
            <a:r>
              <a:rPr lang="en-GB" dirty="0"/>
              <a:t>Orienting them- sending them in the right direction</a:t>
            </a:r>
          </a:p>
          <a:p>
            <a:r>
              <a:rPr lang="en-GB" dirty="0"/>
              <a:t>Focusing their attention of what’s important- so that that stay focused on the job</a:t>
            </a:r>
          </a:p>
          <a:p>
            <a:endParaRPr lang="en-GB" dirty="0"/>
          </a:p>
        </p:txBody>
      </p:sp>
      <p:sp>
        <p:nvSpPr>
          <p:cNvPr id="4" name="Rectangle 3">
            <a:extLst>
              <a:ext uri="{FF2B5EF4-FFF2-40B4-BE49-F238E27FC236}">
                <a16:creationId xmlns:a16="http://schemas.microsoft.com/office/drawing/2014/main" id="{F29C4746-D08A-48C9-8E82-B540BDDE705E}"/>
              </a:ext>
            </a:extLst>
          </p:cNvPr>
          <p:cNvSpPr/>
          <p:nvPr>
            <p:custDataLst>
              <p:tags r:id="rId1"/>
            </p:custDataLst>
          </p:nvPr>
        </p:nvSpPr>
        <p:spPr>
          <a:xfrm>
            <a:off x="1905000" y="127000"/>
            <a:ext cx="8255000" cy="635000"/>
          </a:xfrm>
          <a:prstGeom prst="rect">
            <a:avLst/>
          </a:prstGeom>
          <a:solidFill>
            <a:srgbClr val="FF0000">
              <a:alpha val="70000"/>
              <a:alpha val="0"/>
            </a:srgbClr>
          </a:solidFill>
          <a:ln w="0" cap="rnd" cmpd="sng" algn="ctr">
            <a:solidFill>
              <a:srgbClr val="C34D61">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620202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2C4138B-39AB-1219-4342-9A0FA154F6D8}"/>
              </a:ext>
            </a:extLst>
          </p:cNvPr>
          <p:cNvSpPr>
            <a:spLocks noGrp="1"/>
          </p:cNvSpPr>
          <p:nvPr>
            <p:ph type="title"/>
          </p:nvPr>
        </p:nvSpPr>
        <p:spPr>
          <a:xfrm>
            <a:off x="829931" y="1219200"/>
            <a:ext cx="3054091" cy="4709131"/>
          </a:xfrm>
        </p:spPr>
        <p:txBody>
          <a:bodyPr anchor="ctr">
            <a:normAutofit/>
          </a:bodyPr>
          <a:lstStyle/>
          <a:p>
            <a:r>
              <a:rPr lang="en-GB" dirty="0">
                <a:solidFill>
                  <a:srgbClr val="FFFEFF"/>
                </a:solidFill>
              </a:rPr>
              <a:t>When is adaptive leadership relevant</a:t>
            </a:r>
          </a:p>
        </p:txBody>
      </p:sp>
      <p:sp>
        <p:nvSpPr>
          <p:cNvPr id="3" name="Content Placeholder 2">
            <a:extLst>
              <a:ext uri="{FF2B5EF4-FFF2-40B4-BE49-F238E27FC236}">
                <a16:creationId xmlns:a16="http://schemas.microsoft.com/office/drawing/2014/main" id="{817347DF-FD3F-E97A-EB7E-2BEF4289C506}"/>
              </a:ext>
            </a:extLst>
          </p:cNvPr>
          <p:cNvSpPr>
            <a:spLocks noGrp="1"/>
          </p:cNvSpPr>
          <p:nvPr>
            <p:ph idx="1"/>
          </p:nvPr>
        </p:nvSpPr>
        <p:spPr>
          <a:xfrm>
            <a:off x="4534935" y="1037968"/>
            <a:ext cx="6725899" cy="4820832"/>
          </a:xfrm>
        </p:spPr>
        <p:txBody>
          <a:bodyPr>
            <a:normAutofit/>
          </a:bodyPr>
          <a:lstStyle/>
          <a:p>
            <a:r>
              <a:rPr lang="en-GB" dirty="0"/>
              <a:t>What type of situational challenges are workers facing?</a:t>
            </a:r>
          </a:p>
          <a:p>
            <a:r>
              <a:rPr lang="en-GB" dirty="0"/>
              <a:t>Technical problem: Problems that are clearly defined with known solutions that cab be implemented through existing organizational procedures                             No need for adaptive leadership</a:t>
            </a:r>
          </a:p>
          <a:p>
            <a:pPr marL="0" indent="0">
              <a:buNone/>
            </a:pPr>
            <a:endParaRPr lang="en-GB" dirty="0"/>
          </a:p>
          <a:p>
            <a:r>
              <a:rPr lang="en-GB" dirty="0"/>
              <a:t>2. Adaptive challenges: Problems that are not clearly defined or easy to identify, and which do not have a clear solution. They require innovation and learning. </a:t>
            </a:r>
          </a:p>
          <a:p>
            <a:pPr marL="0" indent="0">
              <a:buNone/>
            </a:pPr>
            <a:r>
              <a:rPr lang="en-GB" dirty="0"/>
              <a:t>                                     The challenges facing the organisation are not clearly defined, nor are there any solutions. These challenges require adaptive leadership. </a:t>
            </a:r>
          </a:p>
          <a:p>
            <a:endParaRPr lang="en-GB" dirty="0"/>
          </a:p>
        </p:txBody>
      </p:sp>
      <p:sp>
        <p:nvSpPr>
          <p:cNvPr id="4" name="Rectangle 3">
            <a:extLst>
              <a:ext uri="{FF2B5EF4-FFF2-40B4-BE49-F238E27FC236}">
                <a16:creationId xmlns:a16="http://schemas.microsoft.com/office/drawing/2014/main" id="{F29C4746-D08A-48C9-8E82-B540BDDE705E}"/>
              </a:ext>
            </a:extLst>
          </p:cNvPr>
          <p:cNvSpPr/>
          <p:nvPr>
            <p:custDataLst>
              <p:tags r:id="rId1"/>
            </p:custDataLst>
          </p:nvPr>
        </p:nvSpPr>
        <p:spPr>
          <a:xfrm>
            <a:off x="1905000" y="127000"/>
            <a:ext cx="8255000" cy="635000"/>
          </a:xfrm>
          <a:prstGeom prst="rect">
            <a:avLst/>
          </a:prstGeom>
          <a:solidFill>
            <a:srgbClr val="FF0000">
              <a:alpha val="70000"/>
              <a:alpha val="0"/>
            </a:srgbClr>
          </a:solidFill>
          <a:ln w="0" cap="rnd" cmpd="sng" algn="ctr">
            <a:solidFill>
              <a:srgbClr val="C34D61">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cxnSp>
        <p:nvCxnSpPr>
          <p:cNvPr id="15" name="Straight Arrow Connector 14">
            <a:extLst>
              <a:ext uri="{FF2B5EF4-FFF2-40B4-BE49-F238E27FC236}">
                <a16:creationId xmlns:a16="http://schemas.microsoft.com/office/drawing/2014/main" id="{BD0E62AB-9989-4A79-AF9C-8AD57B264D8D}"/>
              </a:ext>
            </a:extLst>
          </p:cNvPr>
          <p:cNvCxnSpPr/>
          <p:nvPr/>
        </p:nvCxnSpPr>
        <p:spPr>
          <a:xfrm>
            <a:off x="5982237" y="2704563"/>
            <a:ext cx="140379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073D3F1F-91E1-026E-C7E4-152F309C12A1}"/>
              </a:ext>
            </a:extLst>
          </p:cNvPr>
          <p:cNvCxnSpPr>
            <a:cxnSpLocks/>
          </p:cNvCxnSpPr>
          <p:nvPr/>
        </p:nvCxnSpPr>
        <p:spPr>
          <a:xfrm>
            <a:off x="4991343" y="4414746"/>
            <a:ext cx="152594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89200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2C4138B-39AB-1219-4342-9A0FA154F6D8}"/>
              </a:ext>
            </a:extLst>
          </p:cNvPr>
          <p:cNvSpPr>
            <a:spLocks noGrp="1"/>
          </p:cNvSpPr>
          <p:nvPr>
            <p:ph type="title"/>
          </p:nvPr>
        </p:nvSpPr>
        <p:spPr>
          <a:xfrm>
            <a:off x="829931" y="1219200"/>
            <a:ext cx="3054091" cy="4709131"/>
          </a:xfrm>
        </p:spPr>
        <p:txBody>
          <a:bodyPr anchor="ctr">
            <a:normAutofit/>
          </a:bodyPr>
          <a:lstStyle/>
          <a:p>
            <a:r>
              <a:rPr lang="en-GB" dirty="0">
                <a:solidFill>
                  <a:srgbClr val="FFFEFF"/>
                </a:solidFill>
              </a:rPr>
              <a:t>Adaptive Leadership</a:t>
            </a:r>
          </a:p>
        </p:txBody>
      </p:sp>
      <p:pic>
        <p:nvPicPr>
          <p:cNvPr id="5" name="Content Placeholder 4">
            <a:extLst>
              <a:ext uri="{FF2B5EF4-FFF2-40B4-BE49-F238E27FC236}">
                <a16:creationId xmlns:a16="http://schemas.microsoft.com/office/drawing/2014/main" id="{241C0AA9-AD5D-0887-A2D5-B892DA188878}"/>
              </a:ext>
            </a:extLst>
          </p:cNvPr>
          <p:cNvPicPr>
            <a:picLocks noGrp="1" noChangeAspect="1"/>
          </p:cNvPicPr>
          <p:nvPr>
            <p:ph idx="1"/>
          </p:nvPr>
        </p:nvPicPr>
        <p:blipFill>
          <a:blip r:embed="rId3"/>
          <a:stretch>
            <a:fillRect/>
          </a:stretch>
        </p:blipFill>
        <p:spPr>
          <a:xfrm>
            <a:off x="4535488" y="1441570"/>
            <a:ext cx="6724650" cy="4014548"/>
          </a:xfrm>
          <a:prstGeom prst="rect">
            <a:avLst/>
          </a:prstGeom>
        </p:spPr>
      </p:pic>
      <p:sp>
        <p:nvSpPr>
          <p:cNvPr id="4" name="Rectangle 3">
            <a:extLst>
              <a:ext uri="{FF2B5EF4-FFF2-40B4-BE49-F238E27FC236}">
                <a16:creationId xmlns:a16="http://schemas.microsoft.com/office/drawing/2014/main" id="{F29C4746-D08A-48C9-8E82-B540BDDE705E}"/>
              </a:ext>
            </a:extLst>
          </p:cNvPr>
          <p:cNvSpPr/>
          <p:nvPr>
            <p:custDataLst>
              <p:tags r:id="rId1"/>
            </p:custDataLst>
          </p:nvPr>
        </p:nvSpPr>
        <p:spPr>
          <a:xfrm>
            <a:off x="1905000" y="127000"/>
            <a:ext cx="8255000" cy="635000"/>
          </a:xfrm>
          <a:prstGeom prst="rect">
            <a:avLst/>
          </a:prstGeom>
          <a:solidFill>
            <a:srgbClr val="FF0000">
              <a:alpha val="70000"/>
              <a:alpha val="0"/>
            </a:srgbClr>
          </a:solidFill>
          <a:ln w="0" cap="rnd" cmpd="sng" algn="ctr">
            <a:solidFill>
              <a:srgbClr val="C34D61">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6323867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2C4138B-39AB-1219-4342-9A0FA154F6D8}"/>
              </a:ext>
            </a:extLst>
          </p:cNvPr>
          <p:cNvSpPr>
            <a:spLocks noGrp="1"/>
          </p:cNvSpPr>
          <p:nvPr>
            <p:ph type="title"/>
          </p:nvPr>
        </p:nvSpPr>
        <p:spPr>
          <a:xfrm>
            <a:off x="829931" y="1219200"/>
            <a:ext cx="3054091" cy="4709131"/>
          </a:xfrm>
        </p:spPr>
        <p:txBody>
          <a:bodyPr anchor="ctr">
            <a:normAutofit/>
          </a:bodyPr>
          <a:lstStyle/>
          <a:p>
            <a:r>
              <a:rPr lang="en-GB" dirty="0">
                <a:solidFill>
                  <a:srgbClr val="FFFEFF"/>
                </a:solidFill>
              </a:rPr>
              <a:t>Leader behaviours</a:t>
            </a:r>
          </a:p>
        </p:txBody>
      </p:sp>
      <p:sp>
        <p:nvSpPr>
          <p:cNvPr id="3" name="Content Placeholder 2">
            <a:extLst>
              <a:ext uri="{FF2B5EF4-FFF2-40B4-BE49-F238E27FC236}">
                <a16:creationId xmlns:a16="http://schemas.microsoft.com/office/drawing/2014/main" id="{817347DF-FD3F-E97A-EB7E-2BEF4289C506}"/>
              </a:ext>
            </a:extLst>
          </p:cNvPr>
          <p:cNvSpPr>
            <a:spLocks noGrp="1"/>
          </p:cNvSpPr>
          <p:nvPr>
            <p:ph idx="1"/>
          </p:nvPr>
        </p:nvSpPr>
        <p:spPr>
          <a:xfrm>
            <a:off x="4534935" y="1037968"/>
            <a:ext cx="6725899" cy="4820832"/>
          </a:xfrm>
        </p:spPr>
        <p:txBody>
          <a:bodyPr>
            <a:normAutofit/>
          </a:bodyPr>
          <a:lstStyle/>
          <a:p>
            <a:pPr marL="0" indent="0">
              <a:buNone/>
            </a:pPr>
            <a:r>
              <a:rPr lang="en-GB" dirty="0"/>
              <a:t>1) Get on the balcony: getting a big picture of everything that’s happening- the organisations, the challenges people are facing, the culture etc</a:t>
            </a:r>
          </a:p>
          <a:p>
            <a:pPr marL="0" indent="0">
              <a:buNone/>
            </a:pPr>
            <a:r>
              <a:rPr lang="en-GB" dirty="0"/>
              <a:t>2) Identify Adaptive Challenges: Distinguish between technical and adaptive challenges.</a:t>
            </a:r>
          </a:p>
          <a:p>
            <a:r>
              <a:rPr lang="en-GB" dirty="0"/>
              <a:t>4 types of adaptive challenges</a:t>
            </a:r>
          </a:p>
          <a:p>
            <a:pPr lvl="1"/>
            <a:r>
              <a:rPr lang="en-GB" dirty="0"/>
              <a:t>A gap between values and behaviour</a:t>
            </a:r>
          </a:p>
          <a:p>
            <a:pPr lvl="1"/>
            <a:r>
              <a:rPr lang="en-GB" dirty="0"/>
              <a:t>Competing commitments/goals (quality vs. cost)</a:t>
            </a:r>
          </a:p>
          <a:p>
            <a:pPr lvl="1"/>
            <a:r>
              <a:rPr lang="en-GB" dirty="0"/>
              <a:t>Elephants in the room (problems people don’t want to address)</a:t>
            </a:r>
          </a:p>
          <a:p>
            <a:pPr lvl="1"/>
            <a:r>
              <a:rPr lang="en-GB" dirty="0"/>
              <a:t>People avoiding work </a:t>
            </a:r>
          </a:p>
          <a:p>
            <a:endParaRPr lang="en-GB" dirty="0"/>
          </a:p>
        </p:txBody>
      </p:sp>
      <p:sp>
        <p:nvSpPr>
          <p:cNvPr id="4" name="Rectangle 3">
            <a:extLst>
              <a:ext uri="{FF2B5EF4-FFF2-40B4-BE49-F238E27FC236}">
                <a16:creationId xmlns:a16="http://schemas.microsoft.com/office/drawing/2014/main" id="{F29C4746-D08A-48C9-8E82-B540BDDE705E}"/>
              </a:ext>
            </a:extLst>
          </p:cNvPr>
          <p:cNvSpPr/>
          <p:nvPr>
            <p:custDataLst>
              <p:tags r:id="rId1"/>
            </p:custDataLst>
          </p:nvPr>
        </p:nvSpPr>
        <p:spPr>
          <a:xfrm>
            <a:off x="1905000" y="127000"/>
            <a:ext cx="8255000" cy="635000"/>
          </a:xfrm>
          <a:prstGeom prst="rect">
            <a:avLst/>
          </a:prstGeom>
          <a:solidFill>
            <a:srgbClr val="FF0000">
              <a:alpha val="70000"/>
              <a:alpha val="0"/>
            </a:srgbClr>
          </a:solidFill>
          <a:ln w="0" cap="rnd" cmpd="sng" algn="ctr">
            <a:solidFill>
              <a:srgbClr val="C34D61">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9322739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2C4138B-39AB-1219-4342-9A0FA154F6D8}"/>
              </a:ext>
            </a:extLst>
          </p:cNvPr>
          <p:cNvSpPr>
            <a:spLocks noGrp="1"/>
          </p:cNvSpPr>
          <p:nvPr>
            <p:ph type="title"/>
          </p:nvPr>
        </p:nvSpPr>
        <p:spPr>
          <a:xfrm>
            <a:off x="829931" y="1219200"/>
            <a:ext cx="3054091" cy="4709131"/>
          </a:xfrm>
        </p:spPr>
        <p:txBody>
          <a:bodyPr anchor="ctr">
            <a:normAutofit/>
          </a:bodyPr>
          <a:lstStyle/>
          <a:p>
            <a:r>
              <a:rPr lang="en-GB" dirty="0">
                <a:solidFill>
                  <a:srgbClr val="FFFEFF"/>
                </a:solidFill>
              </a:rPr>
              <a:t>Leader behaviours</a:t>
            </a:r>
          </a:p>
        </p:txBody>
      </p:sp>
      <p:sp>
        <p:nvSpPr>
          <p:cNvPr id="3" name="Content Placeholder 2">
            <a:extLst>
              <a:ext uri="{FF2B5EF4-FFF2-40B4-BE49-F238E27FC236}">
                <a16:creationId xmlns:a16="http://schemas.microsoft.com/office/drawing/2014/main" id="{817347DF-FD3F-E97A-EB7E-2BEF4289C506}"/>
              </a:ext>
            </a:extLst>
          </p:cNvPr>
          <p:cNvSpPr>
            <a:spLocks noGrp="1"/>
          </p:cNvSpPr>
          <p:nvPr>
            <p:ph idx="1"/>
          </p:nvPr>
        </p:nvSpPr>
        <p:spPr>
          <a:xfrm>
            <a:off x="4534935" y="1037968"/>
            <a:ext cx="6725899" cy="4820832"/>
          </a:xfrm>
        </p:spPr>
        <p:txBody>
          <a:bodyPr>
            <a:normAutofit fontScale="85000" lnSpcReduction="20000"/>
          </a:bodyPr>
          <a:lstStyle/>
          <a:p>
            <a:pPr marL="0" indent="0">
              <a:buNone/>
            </a:pPr>
            <a:r>
              <a:rPr lang="en-GB" dirty="0"/>
              <a:t>3) Regulate Distress: Help other people recognise the need for change but not be overwhelmed by it.. The leader must…</a:t>
            </a:r>
          </a:p>
          <a:p>
            <a:endParaRPr lang="en-GB" dirty="0"/>
          </a:p>
          <a:p>
            <a:pPr marL="0" indent="0">
              <a:buNone/>
            </a:pPr>
            <a:r>
              <a:rPr lang="en-GB" dirty="0"/>
              <a:t>a) Create a holding environment (safe atmosphere to discuss everything)</a:t>
            </a:r>
          </a:p>
          <a:p>
            <a:pPr marL="0" indent="0">
              <a:buNone/>
            </a:pPr>
            <a:r>
              <a:rPr lang="en-GB" dirty="0"/>
              <a:t>b) Provide direction, protection, orientation, conflict management, productive norms</a:t>
            </a:r>
          </a:p>
          <a:p>
            <a:pPr marL="0" indent="0">
              <a:buNone/>
            </a:pPr>
            <a:r>
              <a:rPr lang="en-GB" dirty="0"/>
              <a:t>c) Regulate his or her own personal distress and the distress of the workers, keeping it in the productive range</a:t>
            </a:r>
          </a:p>
          <a:p>
            <a:endParaRPr lang="en-GB" dirty="0"/>
          </a:p>
          <a:p>
            <a:pPr marL="0" indent="0">
              <a:buNone/>
            </a:pPr>
            <a:r>
              <a:rPr lang="en-GB" dirty="0"/>
              <a:t>4. Maintain Disciplined Attention: Encouraging people to focus on the tough work they need to do. </a:t>
            </a:r>
          </a:p>
          <a:p>
            <a:endParaRPr lang="en-GB" dirty="0"/>
          </a:p>
          <a:p>
            <a:pPr marL="0" indent="0">
              <a:buNone/>
            </a:pPr>
            <a:r>
              <a:rPr lang="en-GB" dirty="0"/>
              <a:t>5. Give the work back to the people: Avoid </a:t>
            </a:r>
            <a:r>
              <a:rPr lang="en-GB" dirty="0" err="1"/>
              <a:t>Mico</a:t>
            </a:r>
            <a:r>
              <a:rPr lang="en-GB" dirty="0"/>
              <a:t>-managing and give people freedom to solve the problems</a:t>
            </a:r>
          </a:p>
          <a:p>
            <a:endParaRPr lang="en-GB" dirty="0"/>
          </a:p>
          <a:p>
            <a:pPr marL="0" indent="0">
              <a:buNone/>
            </a:pPr>
            <a:r>
              <a:rPr lang="en-GB" dirty="0"/>
              <a:t>6. Protect Leadership voices from Below: Consider the ideas of people who may blame you, be at the fringe, marginalised, or even deviant in the group or organisation</a:t>
            </a:r>
          </a:p>
          <a:p>
            <a:endParaRPr lang="en-GB" dirty="0"/>
          </a:p>
        </p:txBody>
      </p:sp>
      <p:sp>
        <p:nvSpPr>
          <p:cNvPr id="4" name="Rectangle 3">
            <a:extLst>
              <a:ext uri="{FF2B5EF4-FFF2-40B4-BE49-F238E27FC236}">
                <a16:creationId xmlns:a16="http://schemas.microsoft.com/office/drawing/2014/main" id="{F29C4746-D08A-48C9-8E82-B540BDDE705E}"/>
              </a:ext>
            </a:extLst>
          </p:cNvPr>
          <p:cNvSpPr/>
          <p:nvPr>
            <p:custDataLst>
              <p:tags r:id="rId1"/>
            </p:custDataLst>
          </p:nvPr>
        </p:nvSpPr>
        <p:spPr>
          <a:xfrm>
            <a:off x="1905000" y="127000"/>
            <a:ext cx="8255000" cy="635000"/>
          </a:xfrm>
          <a:prstGeom prst="rect">
            <a:avLst/>
          </a:prstGeom>
          <a:solidFill>
            <a:srgbClr val="FF0000">
              <a:alpha val="70000"/>
              <a:alpha val="0"/>
            </a:srgbClr>
          </a:solidFill>
          <a:ln w="0" cap="rnd" cmpd="sng" algn="ctr">
            <a:solidFill>
              <a:srgbClr val="C34D61">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4892669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2C4138B-39AB-1219-4342-9A0FA154F6D8}"/>
              </a:ext>
            </a:extLst>
          </p:cNvPr>
          <p:cNvSpPr>
            <a:spLocks noGrp="1"/>
          </p:cNvSpPr>
          <p:nvPr>
            <p:ph type="title"/>
          </p:nvPr>
        </p:nvSpPr>
        <p:spPr>
          <a:xfrm>
            <a:off x="829931" y="1219200"/>
            <a:ext cx="3054091" cy="4709131"/>
          </a:xfrm>
        </p:spPr>
        <p:txBody>
          <a:bodyPr anchor="ctr">
            <a:normAutofit/>
          </a:bodyPr>
          <a:lstStyle/>
          <a:p>
            <a:r>
              <a:rPr lang="en-GB" dirty="0">
                <a:solidFill>
                  <a:srgbClr val="FFFEFF"/>
                </a:solidFill>
              </a:rPr>
              <a:t>Activity</a:t>
            </a:r>
          </a:p>
        </p:txBody>
      </p:sp>
      <p:sp>
        <p:nvSpPr>
          <p:cNvPr id="3" name="Content Placeholder 2">
            <a:extLst>
              <a:ext uri="{FF2B5EF4-FFF2-40B4-BE49-F238E27FC236}">
                <a16:creationId xmlns:a16="http://schemas.microsoft.com/office/drawing/2014/main" id="{817347DF-FD3F-E97A-EB7E-2BEF4289C506}"/>
              </a:ext>
            </a:extLst>
          </p:cNvPr>
          <p:cNvSpPr>
            <a:spLocks noGrp="1"/>
          </p:cNvSpPr>
          <p:nvPr>
            <p:ph idx="1"/>
          </p:nvPr>
        </p:nvSpPr>
        <p:spPr>
          <a:xfrm>
            <a:off x="4534935" y="1037968"/>
            <a:ext cx="6725899" cy="4820832"/>
          </a:xfrm>
        </p:spPr>
        <p:txBody>
          <a:bodyPr>
            <a:normAutofit/>
          </a:bodyPr>
          <a:lstStyle/>
          <a:p>
            <a:r>
              <a:rPr lang="en-GB" sz="2800" dirty="0"/>
              <a:t>What are the advantages and disadvantages of Adaptive Leadership?</a:t>
            </a:r>
          </a:p>
        </p:txBody>
      </p:sp>
      <p:sp>
        <p:nvSpPr>
          <p:cNvPr id="4" name="Rectangle 3">
            <a:extLst>
              <a:ext uri="{FF2B5EF4-FFF2-40B4-BE49-F238E27FC236}">
                <a16:creationId xmlns:a16="http://schemas.microsoft.com/office/drawing/2014/main" id="{F29C4746-D08A-48C9-8E82-B540BDDE705E}"/>
              </a:ext>
            </a:extLst>
          </p:cNvPr>
          <p:cNvSpPr/>
          <p:nvPr>
            <p:custDataLst>
              <p:tags r:id="rId1"/>
            </p:custDataLst>
          </p:nvPr>
        </p:nvSpPr>
        <p:spPr>
          <a:xfrm>
            <a:off x="1905000" y="127000"/>
            <a:ext cx="8255000" cy="635000"/>
          </a:xfrm>
          <a:prstGeom prst="rect">
            <a:avLst/>
          </a:prstGeom>
          <a:solidFill>
            <a:srgbClr val="FF0000">
              <a:alpha val="70000"/>
              <a:alpha val="0"/>
            </a:srgbClr>
          </a:solidFill>
          <a:ln w="0" cap="rnd" cmpd="sng" algn="ctr">
            <a:solidFill>
              <a:srgbClr val="C34D61">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4562805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2C4138B-39AB-1219-4342-9A0FA154F6D8}"/>
              </a:ext>
            </a:extLst>
          </p:cNvPr>
          <p:cNvSpPr>
            <a:spLocks noGrp="1"/>
          </p:cNvSpPr>
          <p:nvPr>
            <p:ph type="title"/>
          </p:nvPr>
        </p:nvSpPr>
        <p:spPr>
          <a:xfrm>
            <a:off x="829931" y="1219200"/>
            <a:ext cx="3054091" cy="4709131"/>
          </a:xfrm>
        </p:spPr>
        <p:txBody>
          <a:bodyPr anchor="ctr">
            <a:normAutofit/>
          </a:bodyPr>
          <a:lstStyle/>
          <a:p>
            <a:r>
              <a:rPr lang="en-GB" dirty="0">
                <a:solidFill>
                  <a:srgbClr val="FFFEFF"/>
                </a:solidFill>
              </a:rPr>
              <a:t>Situational leadership</a:t>
            </a:r>
          </a:p>
        </p:txBody>
      </p:sp>
      <p:sp>
        <p:nvSpPr>
          <p:cNvPr id="3" name="Content Placeholder 2">
            <a:extLst>
              <a:ext uri="{FF2B5EF4-FFF2-40B4-BE49-F238E27FC236}">
                <a16:creationId xmlns:a16="http://schemas.microsoft.com/office/drawing/2014/main" id="{817347DF-FD3F-E97A-EB7E-2BEF4289C506}"/>
              </a:ext>
            </a:extLst>
          </p:cNvPr>
          <p:cNvSpPr>
            <a:spLocks noGrp="1"/>
          </p:cNvSpPr>
          <p:nvPr>
            <p:ph idx="1"/>
          </p:nvPr>
        </p:nvSpPr>
        <p:spPr>
          <a:xfrm>
            <a:off x="4534935" y="1037968"/>
            <a:ext cx="6725899" cy="4820832"/>
          </a:xfrm>
        </p:spPr>
        <p:txBody>
          <a:bodyPr>
            <a:normAutofit/>
          </a:bodyPr>
          <a:lstStyle/>
          <a:p>
            <a:r>
              <a:rPr lang="en-GB" dirty="0"/>
              <a:t>Leaders should match their style to the competence and commitment of subordinates</a:t>
            </a:r>
          </a:p>
          <a:p>
            <a:r>
              <a:rPr lang="en-GB" dirty="0"/>
              <a:t>It focusses on choosing a leadership style appropriate for the situation</a:t>
            </a:r>
          </a:p>
          <a:p>
            <a:r>
              <a:rPr lang="en-GB" dirty="0"/>
              <a:t>Used extensively in organisational leadership training and development</a:t>
            </a:r>
          </a:p>
          <a:p>
            <a:pPr marL="0" indent="0">
              <a:buNone/>
            </a:pPr>
            <a:endParaRPr lang="en-GB" dirty="0"/>
          </a:p>
        </p:txBody>
      </p:sp>
      <p:sp>
        <p:nvSpPr>
          <p:cNvPr id="4" name="Rectangle 3">
            <a:extLst>
              <a:ext uri="{FF2B5EF4-FFF2-40B4-BE49-F238E27FC236}">
                <a16:creationId xmlns:a16="http://schemas.microsoft.com/office/drawing/2014/main" id="{F29C4746-D08A-48C9-8E82-B540BDDE705E}"/>
              </a:ext>
            </a:extLst>
          </p:cNvPr>
          <p:cNvSpPr/>
          <p:nvPr>
            <p:custDataLst>
              <p:tags r:id="rId1"/>
            </p:custDataLst>
          </p:nvPr>
        </p:nvSpPr>
        <p:spPr>
          <a:xfrm>
            <a:off x="1905000" y="127000"/>
            <a:ext cx="8255000" cy="635000"/>
          </a:xfrm>
          <a:prstGeom prst="rect">
            <a:avLst/>
          </a:prstGeom>
          <a:solidFill>
            <a:srgbClr val="FF0000">
              <a:alpha val="70000"/>
              <a:alpha val="0"/>
            </a:srgbClr>
          </a:solidFill>
          <a:ln w="0" cap="rnd" cmpd="sng" algn="ctr">
            <a:solidFill>
              <a:srgbClr val="C34D61">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6559634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2C4138B-39AB-1219-4342-9A0FA154F6D8}"/>
              </a:ext>
            </a:extLst>
          </p:cNvPr>
          <p:cNvSpPr>
            <a:spLocks noGrp="1"/>
          </p:cNvSpPr>
          <p:nvPr>
            <p:ph type="title"/>
          </p:nvPr>
        </p:nvSpPr>
        <p:spPr>
          <a:xfrm>
            <a:off x="829931" y="1219200"/>
            <a:ext cx="3054091" cy="4709131"/>
          </a:xfrm>
        </p:spPr>
        <p:txBody>
          <a:bodyPr anchor="ctr">
            <a:normAutofit/>
          </a:bodyPr>
          <a:lstStyle/>
          <a:p>
            <a:r>
              <a:rPr lang="en-GB" dirty="0">
                <a:solidFill>
                  <a:srgbClr val="FFFEFF"/>
                </a:solidFill>
              </a:rPr>
              <a:t>Situational leadership</a:t>
            </a:r>
          </a:p>
        </p:txBody>
      </p:sp>
      <p:pic>
        <p:nvPicPr>
          <p:cNvPr id="5" name="Content Placeholder 4">
            <a:extLst>
              <a:ext uri="{FF2B5EF4-FFF2-40B4-BE49-F238E27FC236}">
                <a16:creationId xmlns:a16="http://schemas.microsoft.com/office/drawing/2014/main" id="{D9137102-5DA6-9D7E-9119-2146A2219512}"/>
              </a:ext>
            </a:extLst>
          </p:cNvPr>
          <p:cNvPicPr>
            <a:picLocks noGrp="1" noChangeAspect="1"/>
          </p:cNvPicPr>
          <p:nvPr>
            <p:ph idx="1"/>
          </p:nvPr>
        </p:nvPicPr>
        <p:blipFill>
          <a:blip r:embed="rId3"/>
          <a:stretch>
            <a:fillRect/>
          </a:stretch>
        </p:blipFill>
        <p:spPr>
          <a:xfrm>
            <a:off x="5245823" y="1190080"/>
            <a:ext cx="5303980" cy="4517528"/>
          </a:xfrm>
          <a:prstGeom prst="rect">
            <a:avLst/>
          </a:prstGeom>
        </p:spPr>
      </p:pic>
      <p:sp>
        <p:nvSpPr>
          <p:cNvPr id="4" name="Rectangle 3">
            <a:extLst>
              <a:ext uri="{FF2B5EF4-FFF2-40B4-BE49-F238E27FC236}">
                <a16:creationId xmlns:a16="http://schemas.microsoft.com/office/drawing/2014/main" id="{F29C4746-D08A-48C9-8E82-B540BDDE705E}"/>
              </a:ext>
            </a:extLst>
          </p:cNvPr>
          <p:cNvSpPr/>
          <p:nvPr>
            <p:custDataLst>
              <p:tags r:id="rId1"/>
            </p:custDataLst>
          </p:nvPr>
        </p:nvSpPr>
        <p:spPr>
          <a:xfrm>
            <a:off x="1905000" y="127000"/>
            <a:ext cx="8255000" cy="635000"/>
          </a:xfrm>
          <a:prstGeom prst="rect">
            <a:avLst/>
          </a:prstGeom>
          <a:solidFill>
            <a:srgbClr val="FF0000">
              <a:alpha val="70000"/>
              <a:alpha val="0"/>
            </a:srgbClr>
          </a:solidFill>
          <a:ln w="0" cap="rnd" cmpd="sng" algn="ctr">
            <a:solidFill>
              <a:srgbClr val="C34D61">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856756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2C4138B-39AB-1219-4342-9A0FA154F6D8}"/>
              </a:ext>
            </a:extLst>
          </p:cNvPr>
          <p:cNvSpPr>
            <a:spLocks noGrp="1"/>
          </p:cNvSpPr>
          <p:nvPr>
            <p:ph type="title"/>
          </p:nvPr>
        </p:nvSpPr>
        <p:spPr>
          <a:xfrm>
            <a:off x="829931" y="1219200"/>
            <a:ext cx="3054091" cy="4709131"/>
          </a:xfrm>
        </p:spPr>
        <p:txBody>
          <a:bodyPr anchor="ctr">
            <a:normAutofit/>
          </a:bodyPr>
          <a:lstStyle/>
          <a:p>
            <a:r>
              <a:rPr lang="en-GB" dirty="0">
                <a:solidFill>
                  <a:srgbClr val="FFFEFF"/>
                </a:solidFill>
              </a:rPr>
              <a:t>Examples of leaders</a:t>
            </a:r>
          </a:p>
        </p:txBody>
      </p:sp>
      <p:sp>
        <p:nvSpPr>
          <p:cNvPr id="3" name="Content Placeholder 2">
            <a:extLst>
              <a:ext uri="{FF2B5EF4-FFF2-40B4-BE49-F238E27FC236}">
                <a16:creationId xmlns:a16="http://schemas.microsoft.com/office/drawing/2014/main" id="{817347DF-FD3F-E97A-EB7E-2BEF4289C506}"/>
              </a:ext>
            </a:extLst>
          </p:cNvPr>
          <p:cNvSpPr>
            <a:spLocks noGrp="1"/>
          </p:cNvSpPr>
          <p:nvPr>
            <p:ph idx="1"/>
          </p:nvPr>
        </p:nvSpPr>
        <p:spPr>
          <a:xfrm>
            <a:off x="4534935" y="1037968"/>
            <a:ext cx="6725899" cy="4820832"/>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322A2A"/>
                </a:solidFill>
                <a:effectLst/>
                <a:latin typeface="myriad-pro"/>
              </a:rPr>
              <a:t>Steve Jobs and Tim Cook, Apple: </a:t>
            </a:r>
            <a:r>
              <a:rPr lang="en-GB" b="0" i="0" dirty="0">
                <a:solidFill>
                  <a:srgbClr val="322A2A"/>
                </a:solidFill>
                <a:effectLst/>
                <a:latin typeface="myriad-pro"/>
              </a:rPr>
              <a:t>HBR points to Apple as an example of “dual transformation”: Jobs innovated on original Microsoft products while also building a software ecosystem. Cook has extended on Jobs’ vision, maintaining a focus on innovation, software, and brand loyalty.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322A2A"/>
                </a:solidFill>
                <a:effectLst/>
                <a:latin typeface="myriad-pro"/>
              </a:rPr>
              <a:t>Jeff Bezos, Amazon: </a:t>
            </a:r>
            <a:r>
              <a:rPr lang="en-GB" b="0" i="0" dirty="0">
                <a:solidFill>
                  <a:srgbClr val="322A2A"/>
                </a:solidFill>
                <a:effectLst/>
                <a:latin typeface="myriad-pro"/>
              </a:rPr>
              <a:t>Harvard Business Review attribute’s Bezos’ “insider, outsider” status as part of what makes him a great transformational leader. As someone who jumped from the finance world, he brought a fresh perspective to e-commerce through years of experience in a different industry.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322A2A"/>
                </a:solidFill>
                <a:effectLst/>
                <a:latin typeface="myriad-pro"/>
              </a:rPr>
              <a:t>Reed Hastings, Netflix: </a:t>
            </a:r>
            <a:r>
              <a:rPr lang="en-GB" b="0" i="0" dirty="0">
                <a:solidFill>
                  <a:srgbClr val="322A2A"/>
                </a:solidFill>
                <a:effectLst/>
                <a:latin typeface="myriad-pro"/>
              </a:rPr>
              <a:t>Hastings tied for first alongside Bezos, and for similar reasons. Hailing from the software industry, he wasn’t rooted in pre-established process and procedure in the television industry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322A2A"/>
                </a:solidFill>
                <a:effectLst/>
                <a:latin typeface="myriad-pro"/>
              </a:rPr>
              <a:t>Indra Nooyi, </a:t>
            </a:r>
            <a:r>
              <a:rPr lang="en-GB" b="1" i="0" dirty="0" err="1">
                <a:solidFill>
                  <a:srgbClr val="322A2A"/>
                </a:solidFill>
                <a:effectLst/>
                <a:latin typeface="myriad-pro"/>
              </a:rPr>
              <a:t>PespisCo</a:t>
            </a:r>
            <a:r>
              <a:rPr lang="en-GB" b="1" i="0" dirty="0">
                <a:solidFill>
                  <a:srgbClr val="322A2A"/>
                </a:solidFill>
                <a:effectLst/>
                <a:latin typeface="myriad-pro"/>
              </a:rPr>
              <a:t>: </a:t>
            </a:r>
            <a:r>
              <a:rPr lang="en-GB" b="0" i="0" dirty="0">
                <a:solidFill>
                  <a:srgbClr val="322A2A"/>
                </a:solidFill>
                <a:effectLst/>
                <a:latin typeface="myriad-pro"/>
              </a:rPr>
              <a:t>Authentic and Transformational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322A2A"/>
                </a:solidFill>
                <a:effectLst/>
                <a:latin typeface="myriad-pro"/>
              </a:rPr>
              <a:t>Martin Luther King: </a:t>
            </a:r>
            <a:r>
              <a:rPr lang="en-GB" b="0" i="0" dirty="0">
                <a:solidFill>
                  <a:srgbClr val="322A2A"/>
                </a:solidFill>
                <a:effectLst/>
                <a:latin typeface="myriad-pro"/>
              </a:rPr>
              <a:t>Authentic</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0" dirty="0">
              <a:solidFill>
                <a:srgbClr val="322A2A"/>
              </a:solidFill>
              <a:effectLst/>
              <a:latin typeface="myriad-pro"/>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322A2A"/>
              </a:solidFill>
              <a:effectLst/>
              <a:latin typeface="myriad-pro"/>
            </a:endParaRPr>
          </a:p>
          <a:p>
            <a:pPr marL="0" indent="0">
              <a:buNone/>
            </a:pPr>
            <a:endParaRPr lang="en-GB" dirty="0"/>
          </a:p>
        </p:txBody>
      </p:sp>
      <p:sp>
        <p:nvSpPr>
          <p:cNvPr id="4" name="Rectangle 3">
            <a:extLst>
              <a:ext uri="{FF2B5EF4-FFF2-40B4-BE49-F238E27FC236}">
                <a16:creationId xmlns:a16="http://schemas.microsoft.com/office/drawing/2014/main" id="{F29C4746-D08A-48C9-8E82-B540BDDE705E}"/>
              </a:ext>
            </a:extLst>
          </p:cNvPr>
          <p:cNvSpPr/>
          <p:nvPr>
            <p:custDataLst>
              <p:tags r:id="rId1"/>
            </p:custDataLst>
          </p:nvPr>
        </p:nvSpPr>
        <p:spPr>
          <a:xfrm>
            <a:off x="1905000" y="127000"/>
            <a:ext cx="8255000" cy="635000"/>
          </a:xfrm>
          <a:prstGeom prst="rect">
            <a:avLst/>
          </a:prstGeom>
          <a:solidFill>
            <a:srgbClr val="FF0000">
              <a:alpha val="70000"/>
              <a:alpha val="0"/>
            </a:srgbClr>
          </a:solidFill>
          <a:ln w="0" cap="rnd" cmpd="sng" algn="ctr">
            <a:solidFill>
              <a:srgbClr val="C34D61">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5446426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2C4138B-39AB-1219-4342-9A0FA154F6D8}"/>
              </a:ext>
            </a:extLst>
          </p:cNvPr>
          <p:cNvSpPr>
            <a:spLocks noGrp="1"/>
          </p:cNvSpPr>
          <p:nvPr>
            <p:ph type="title"/>
          </p:nvPr>
        </p:nvSpPr>
        <p:spPr>
          <a:xfrm>
            <a:off x="829931" y="1219200"/>
            <a:ext cx="3054091" cy="4709131"/>
          </a:xfrm>
        </p:spPr>
        <p:txBody>
          <a:bodyPr anchor="ctr">
            <a:normAutofit/>
          </a:bodyPr>
          <a:lstStyle/>
          <a:p>
            <a:r>
              <a:rPr lang="en-GB" dirty="0">
                <a:solidFill>
                  <a:srgbClr val="FFFEFF"/>
                </a:solidFill>
              </a:rPr>
              <a:t>Innovation</a:t>
            </a:r>
          </a:p>
        </p:txBody>
      </p:sp>
      <p:sp>
        <p:nvSpPr>
          <p:cNvPr id="3" name="Content Placeholder 2">
            <a:extLst>
              <a:ext uri="{FF2B5EF4-FFF2-40B4-BE49-F238E27FC236}">
                <a16:creationId xmlns:a16="http://schemas.microsoft.com/office/drawing/2014/main" id="{817347DF-FD3F-E97A-EB7E-2BEF4289C506}"/>
              </a:ext>
            </a:extLst>
          </p:cNvPr>
          <p:cNvSpPr>
            <a:spLocks noGrp="1"/>
          </p:cNvSpPr>
          <p:nvPr>
            <p:ph idx="1"/>
          </p:nvPr>
        </p:nvSpPr>
        <p:spPr>
          <a:xfrm>
            <a:off x="4534935" y="1037968"/>
            <a:ext cx="6725899" cy="4820832"/>
          </a:xfrm>
        </p:spPr>
        <p:txBody>
          <a:bodyPr>
            <a:normAutofit/>
          </a:bodyPr>
          <a:lstStyle/>
          <a:p>
            <a:r>
              <a:rPr lang="en-GB" sz="1600" dirty="0">
                <a:solidFill>
                  <a:schemeClr val="tx2">
                    <a:alpha val="60000"/>
                  </a:schemeClr>
                </a:solidFill>
              </a:rPr>
              <a:t>What is innovation:</a:t>
            </a:r>
          </a:p>
          <a:p>
            <a:pPr lvl="1"/>
            <a:r>
              <a:rPr lang="en-GB" dirty="0">
                <a:solidFill>
                  <a:schemeClr val="tx2">
                    <a:alpha val="60000"/>
                  </a:schemeClr>
                </a:solidFill>
              </a:rPr>
              <a:t>A key driver of growth, performance and value</a:t>
            </a:r>
          </a:p>
          <a:p>
            <a:pPr lvl="1">
              <a:buClr>
                <a:srgbClr val="E5ECF0"/>
              </a:buClr>
            </a:pPr>
            <a:r>
              <a:rPr lang="en-GB" dirty="0">
                <a:solidFill>
                  <a:schemeClr val="tx2">
                    <a:alpha val="60000"/>
                  </a:schemeClr>
                </a:solidFill>
              </a:rPr>
              <a:t>Not just about product creation but can be applied to service performance, business models, structures, distribution and customer experience. </a:t>
            </a:r>
          </a:p>
          <a:p>
            <a:pPr lvl="1">
              <a:buClr>
                <a:srgbClr val="E5ECF0"/>
              </a:buClr>
            </a:pPr>
            <a:r>
              <a:rPr lang="en-GB" dirty="0">
                <a:solidFill>
                  <a:schemeClr val="tx2">
                    <a:alpha val="60000"/>
                  </a:schemeClr>
                </a:solidFill>
              </a:rPr>
              <a:t>Idea generation and implementation</a:t>
            </a:r>
          </a:p>
          <a:p>
            <a:pPr lvl="1">
              <a:buClr>
                <a:srgbClr val="E5ECF0"/>
              </a:buClr>
            </a:pPr>
            <a:r>
              <a:rPr lang="en-GB" dirty="0">
                <a:solidFill>
                  <a:schemeClr val="tx2">
                    <a:alpha val="60000"/>
                  </a:schemeClr>
                </a:solidFill>
              </a:rPr>
              <a:t>Using creativity to generate value</a:t>
            </a:r>
          </a:p>
          <a:p>
            <a:endParaRPr lang="en-GB" dirty="0"/>
          </a:p>
        </p:txBody>
      </p:sp>
      <p:sp>
        <p:nvSpPr>
          <p:cNvPr id="4" name="Rectangle 3">
            <a:extLst>
              <a:ext uri="{FF2B5EF4-FFF2-40B4-BE49-F238E27FC236}">
                <a16:creationId xmlns:a16="http://schemas.microsoft.com/office/drawing/2014/main" id="{F29C4746-D08A-48C9-8E82-B540BDDE705E}"/>
              </a:ext>
            </a:extLst>
          </p:cNvPr>
          <p:cNvSpPr/>
          <p:nvPr>
            <p:custDataLst>
              <p:tags r:id="rId1"/>
            </p:custDataLst>
          </p:nvPr>
        </p:nvSpPr>
        <p:spPr>
          <a:xfrm>
            <a:off x="1905000" y="127000"/>
            <a:ext cx="8255000" cy="635000"/>
          </a:xfrm>
          <a:prstGeom prst="rect">
            <a:avLst/>
          </a:prstGeom>
          <a:solidFill>
            <a:srgbClr val="FF0000">
              <a:alpha val="70000"/>
              <a:alpha val="0"/>
            </a:srgbClr>
          </a:solidFill>
          <a:ln w="0" cap="rnd" cmpd="sng" algn="ctr">
            <a:solidFill>
              <a:srgbClr val="C34D61">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0811262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2C4138B-39AB-1219-4342-9A0FA154F6D8}"/>
              </a:ext>
            </a:extLst>
          </p:cNvPr>
          <p:cNvSpPr>
            <a:spLocks noGrp="1"/>
          </p:cNvSpPr>
          <p:nvPr>
            <p:ph type="title"/>
          </p:nvPr>
        </p:nvSpPr>
        <p:spPr>
          <a:xfrm>
            <a:off x="829931" y="1219200"/>
            <a:ext cx="3054091" cy="4709131"/>
          </a:xfrm>
        </p:spPr>
        <p:txBody>
          <a:bodyPr anchor="ctr">
            <a:normAutofit/>
          </a:bodyPr>
          <a:lstStyle/>
          <a:p>
            <a:r>
              <a:rPr lang="en-GB" dirty="0">
                <a:solidFill>
                  <a:srgbClr val="FFFEFF"/>
                </a:solidFill>
              </a:rPr>
              <a:t>Why business needs innovation</a:t>
            </a:r>
          </a:p>
        </p:txBody>
      </p:sp>
      <p:sp>
        <p:nvSpPr>
          <p:cNvPr id="3" name="Content Placeholder 2">
            <a:extLst>
              <a:ext uri="{FF2B5EF4-FFF2-40B4-BE49-F238E27FC236}">
                <a16:creationId xmlns:a16="http://schemas.microsoft.com/office/drawing/2014/main" id="{817347DF-FD3F-E97A-EB7E-2BEF4289C506}"/>
              </a:ext>
            </a:extLst>
          </p:cNvPr>
          <p:cNvSpPr>
            <a:spLocks noGrp="1"/>
          </p:cNvSpPr>
          <p:nvPr>
            <p:ph idx="1"/>
          </p:nvPr>
        </p:nvSpPr>
        <p:spPr>
          <a:xfrm>
            <a:off x="4534935" y="1037968"/>
            <a:ext cx="6725899" cy="4820832"/>
          </a:xfrm>
        </p:spPr>
        <p:txBody>
          <a:bodyPr>
            <a:normAutofit/>
          </a:bodyPr>
          <a:lstStyle/>
          <a:p>
            <a:r>
              <a:rPr lang="en-GB" dirty="0"/>
              <a:t>Globalisation and increased competition</a:t>
            </a:r>
          </a:p>
          <a:p>
            <a:r>
              <a:rPr lang="en-GB" dirty="0"/>
              <a:t>Rapid change</a:t>
            </a:r>
          </a:p>
          <a:p>
            <a:r>
              <a:rPr lang="en-GB" dirty="0"/>
              <a:t> Changing customer expectations</a:t>
            </a:r>
          </a:p>
          <a:p>
            <a:r>
              <a:rPr lang="en-GB" dirty="0"/>
              <a:t>Dealing with ambiguity</a:t>
            </a:r>
          </a:p>
        </p:txBody>
      </p:sp>
      <p:sp>
        <p:nvSpPr>
          <p:cNvPr id="4" name="Rectangle 3">
            <a:extLst>
              <a:ext uri="{FF2B5EF4-FFF2-40B4-BE49-F238E27FC236}">
                <a16:creationId xmlns:a16="http://schemas.microsoft.com/office/drawing/2014/main" id="{F29C4746-D08A-48C9-8E82-B540BDDE705E}"/>
              </a:ext>
            </a:extLst>
          </p:cNvPr>
          <p:cNvSpPr/>
          <p:nvPr>
            <p:custDataLst>
              <p:tags r:id="rId1"/>
            </p:custDataLst>
          </p:nvPr>
        </p:nvSpPr>
        <p:spPr>
          <a:xfrm>
            <a:off x="1905000" y="127000"/>
            <a:ext cx="8255000" cy="635000"/>
          </a:xfrm>
          <a:prstGeom prst="rect">
            <a:avLst/>
          </a:prstGeom>
          <a:solidFill>
            <a:srgbClr val="FF0000">
              <a:alpha val="70000"/>
              <a:alpha val="0"/>
            </a:srgbClr>
          </a:solidFill>
          <a:ln w="0" cap="rnd" cmpd="sng" algn="ctr">
            <a:solidFill>
              <a:srgbClr val="C34D61">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9216788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2C4138B-39AB-1219-4342-9A0FA154F6D8}"/>
              </a:ext>
            </a:extLst>
          </p:cNvPr>
          <p:cNvSpPr>
            <a:spLocks noGrp="1"/>
          </p:cNvSpPr>
          <p:nvPr>
            <p:ph type="title"/>
          </p:nvPr>
        </p:nvSpPr>
        <p:spPr>
          <a:xfrm>
            <a:off x="829931" y="1219200"/>
            <a:ext cx="3054091" cy="4709131"/>
          </a:xfrm>
        </p:spPr>
        <p:txBody>
          <a:bodyPr anchor="ctr">
            <a:normAutofit/>
          </a:bodyPr>
          <a:lstStyle/>
          <a:p>
            <a:r>
              <a:rPr lang="en-GB" dirty="0">
                <a:solidFill>
                  <a:srgbClr val="FFFEFF"/>
                </a:solidFill>
              </a:rPr>
              <a:t>The process of innovation</a:t>
            </a:r>
          </a:p>
        </p:txBody>
      </p:sp>
      <p:pic>
        <p:nvPicPr>
          <p:cNvPr id="5" name="Content Placeholder 4">
            <a:extLst>
              <a:ext uri="{FF2B5EF4-FFF2-40B4-BE49-F238E27FC236}">
                <a16:creationId xmlns:a16="http://schemas.microsoft.com/office/drawing/2014/main" id="{E61609F0-6C7D-68A3-873C-7E40AA4A2BB5}"/>
              </a:ext>
            </a:extLst>
          </p:cNvPr>
          <p:cNvPicPr>
            <a:picLocks noGrp="1" noChangeAspect="1"/>
          </p:cNvPicPr>
          <p:nvPr>
            <p:ph idx="1"/>
          </p:nvPr>
        </p:nvPicPr>
        <p:blipFill>
          <a:blip r:embed="rId4"/>
          <a:stretch>
            <a:fillRect/>
          </a:stretch>
        </p:blipFill>
        <p:spPr>
          <a:xfrm>
            <a:off x="5023300" y="1388217"/>
            <a:ext cx="5749026" cy="4121253"/>
          </a:xfrm>
          <a:prstGeom prst="rect">
            <a:avLst/>
          </a:prstGeom>
        </p:spPr>
      </p:pic>
      <p:sp>
        <p:nvSpPr>
          <p:cNvPr id="4" name="Rectangle 3">
            <a:extLst>
              <a:ext uri="{FF2B5EF4-FFF2-40B4-BE49-F238E27FC236}">
                <a16:creationId xmlns:a16="http://schemas.microsoft.com/office/drawing/2014/main" id="{F29C4746-D08A-48C9-8E82-B540BDDE705E}"/>
              </a:ext>
            </a:extLst>
          </p:cNvPr>
          <p:cNvSpPr/>
          <p:nvPr>
            <p:custDataLst>
              <p:tags r:id="rId1"/>
            </p:custDataLst>
          </p:nvPr>
        </p:nvSpPr>
        <p:spPr>
          <a:xfrm>
            <a:off x="1905000" y="127000"/>
            <a:ext cx="8255000" cy="635000"/>
          </a:xfrm>
          <a:prstGeom prst="rect">
            <a:avLst/>
          </a:prstGeom>
          <a:solidFill>
            <a:srgbClr val="FF0000">
              <a:alpha val="70000"/>
              <a:alpha val="0"/>
            </a:srgbClr>
          </a:solidFill>
          <a:ln w="0" cap="rnd" cmpd="sng" algn="ctr">
            <a:solidFill>
              <a:srgbClr val="C34D61">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1668756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2C4138B-39AB-1219-4342-9A0FA154F6D8}"/>
              </a:ext>
            </a:extLst>
          </p:cNvPr>
          <p:cNvSpPr>
            <a:spLocks noGrp="1"/>
          </p:cNvSpPr>
          <p:nvPr>
            <p:ph type="title"/>
          </p:nvPr>
        </p:nvSpPr>
        <p:spPr>
          <a:xfrm>
            <a:off x="646487" y="1219200"/>
            <a:ext cx="3237535" cy="4709131"/>
          </a:xfrm>
        </p:spPr>
        <p:txBody>
          <a:bodyPr anchor="ctr">
            <a:normAutofit/>
          </a:bodyPr>
          <a:lstStyle/>
          <a:p>
            <a:r>
              <a:rPr lang="en-GB" dirty="0">
                <a:solidFill>
                  <a:srgbClr val="FFFEFF"/>
                </a:solidFill>
              </a:rPr>
              <a:t>Characteristics of innovation leadership</a:t>
            </a:r>
          </a:p>
        </p:txBody>
      </p:sp>
      <p:sp>
        <p:nvSpPr>
          <p:cNvPr id="3" name="Content Placeholder 2">
            <a:extLst>
              <a:ext uri="{FF2B5EF4-FFF2-40B4-BE49-F238E27FC236}">
                <a16:creationId xmlns:a16="http://schemas.microsoft.com/office/drawing/2014/main" id="{817347DF-FD3F-E97A-EB7E-2BEF4289C506}"/>
              </a:ext>
            </a:extLst>
          </p:cNvPr>
          <p:cNvSpPr>
            <a:spLocks noGrp="1"/>
          </p:cNvSpPr>
          <p:nvPr>
            <p:ph idx="1"/>
          </p:nvPr>
        </p:nvSpPr>
        <p:spPr>
          <a:xfrm>
            <a:off x="4534935" y="1037968"/>
            <a:ext cx="6725899" cy="4820832"/>
          </a:xfrm>
        </p:spPr>
        <p:txBody>
          <a:bodyPr>
            <a:normAutofit/>
          </a:bodyPr>
          <a:lstStyle/>
          <a:p>
            <a:r>
              <a:rPr lang="en-GB" dirty="0"/>
              <a:t>Collaboration</a:t>
            </a:r>
          </a:p>
          <a:p>
            <a:r>
              <a:rPr lang="en-GB" dirty="0"/>
              <a:t>Empathy</a:t>
            </a:r>
          </a:p>
          <a:p>
            <a:r>
              <a:rPr lang="en-GB" dirty="0"/>
              <a:t>Storytelling</a:t>
            </a:r>
          </a:p>
          <a:p>
            <a:r>
              <a:rPr lang="en-GB" dirty="0"/>
              <a:t>Sensemaking</a:t>
            </a:r>
          </a:p>
          <a:p>
            <a:r>
              <a:rPr lang="en-GB" dirty="0"/>
              <a:t>Networking &amp; Boundary Spanning</a:t>
            </a:r>
          </a:p>
          <a:p>
            <a:r>
              <a:rPr lang="en-GB" dirty="0"/>
              <a:t>Emotional and Social Intelligence</a:t>
            </a:r>
          </a:p>
          <a:p>
            <a:endParaRPr lang="en-GB" dirty="0"/>
          </a:p>
        </p:txBody>
      </p:sp>
      <p:sp>
        <p:nvSpPr>
          <p:cNvPr id="4" name="Rectangle 3">
            <a:extLst>
              <a:ext uri="{FF2B5EF4-FFF2-40B4-BE49-F238E27FC236}">
                <a16:creationId xmlns:a16="http://schemas.microsoft.com/office/drawing/2014/main" id="{F29C4746-D08A-48C9-8E82-B540BDDE705E}"/>
              </a:ext>
            </a:extLst>
          </p:cNvPr>
          <p:cNvSpPr/>
          <p:nvPr>
            <p:custDataLst>
              <p:tags r:id="rId1"/>
            </p:custDataLst>
          </p:nvPr>
        </p:nvSpPr>
        <p:spPr>
          <a:xfrm>
            <a:off x="1905000" y="127000"/>
            <a:ext cx="8255000" cy="635000"/>
          </a:xfrm>
          <a:prstGeom prst="rect">
            <a:avLst/>
          </a:prstGeom>
          <a:solidFill>
            <a:srgbClr val="FF0000">
              <a:alpha val="70000"/>
              <a:alpha val="0"/>
            </a:srgbClr>
          </a:solidFill>
          <a:ln w="0" cap="rnd" cmpd="sng" algn="ctr">
            <a:solidFill>
              <a:srgbClr val="C34D61">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411223830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ags/tag3.xml><?xml version="1.0" encoding="utf-8"?>
<p:tagLst xmlns:a="http://schemas.openxmlformats.org/drawingml/2006/main" xmlns:r="http://schemas.openxmlformats.org/officeDocument/2006/relationships" xmlns:p="http://schemas.openxmlformats.org/presentationml/2006/main">
  <p:tag name="VEVOX.ALERT.PANEL" val="0"/>
</p:tagLst>
</file>

<file path=ppt/tags/tag4.xml><?xml version="1.0" encoding="utf-8"?>
<p:tagLst xmlns:a="http://schemas.openxmlformats.org/drawingml/2006/main" xmlns:r="http://schemas.openxmlformats.org/officeDocument/2006/relationships" xmlns:p="http://schemas.openxmlformats.org/presentationml/2006/main">
  <p:tag name="VEVOX.ALERT.PANEL" val="0"/>
</p:tagLst>
</file>

<file path=ppt/tags/tag5.xml><?xml version="1.0" encoding="utf-8"?>
<p:tagLst xmlns:a="http://schemas.openxmlformats.org/drawingml/2006/main" xmlns:r="http://schemas.openxmlformats.org/officeDocument/2006/relationships" xmlns:p="http://schemas.openxmlformats.org/presentationml/2006/main">
  <p:tag name="VEVOX.ALERT.PANEL" val="0"/>
</p:tagLst>
</file>

<file path=ppt/tags/tag6.xml><?xml version="1.0" encoding="utf-8"?>
<p:tagLst xmlns:a="http://schemas.openxmlformats.org/drawingml/2006/main" xmlns:r="http://schemas.openxmlformats.org/officeDocument/2006/relationships" xmlns:p="http://schemas.openxmlformats.org/presentationml/2006/main">
  <p:tag name="VEVOX.ALERT.PANEL" val="0"/>
</p:tagLst>
</file>

<file path=ppt/tags/tag7.xml><?xml version="1.0" encoding="utf-8"?>
<p:tagLst xmlns:a="http://schemas.openxmlformats.org/drawingml/2006/main" xmlns:r="http://schemas.openxmlformats.org/officeDocument/2006/relationships" xmlns:p="http://schemas.openxmlformats.org/presentationml/2006/main">
  <p:tag name="VEVOX.ALERT.PANEL" val="0"/>
</p:tagLst>
</file>

<file path=ppt/tags/tag8.xml><?xml version="1.0" encoding="utf-8"?>
<p:tagLst xmlns:a="http://schemas.openxmlformats.org/drawingml/2006/main" xmlns:r="http://schemas.openxmlformats.org/officeDocument/2006/relationships" xmlns:p="http://schemas.openxmlformats.org/presentationml/2006/main">
  <p:tag name="VEVOX.ALERT.PANEL" val="0"/>
</p:tagLst>
</file>

<file path=ppt/tags/tag9.xml><?xml version="1.0" encoding="utf-8"?>
<p:tagLst xmlns:a="http://schemas.openxmlformats.org/drawingml/2006/main" xmlns:r="http://schemas.openxmlformats.org/officeDocument/2006/relationships" xmlns:p="http://schemas.openxmlformats.org/presentationml/2006/main">
  <p:tag name="VEVOX.ALERT.PANEL" val="0"/>
</p:tagLst>
</file>

<file path=ppt/tags/tag10.xml><?xml version="1.0" encoding="utf-8"?>
<p:tagLst xmlns:a="http://schemas.openxmlformats.org/drawingml/2006/main" xmlns:r="http://schemas.openxmlformats.org/officeDocument/2006/relationships" xmlns:p="http://schemas.openxmlformats.org/presentationml/2006/main">
  <p:tag name="VEVOX.ALERT.PANEL" val="0"/>
</p:tagLst>
</file>

<file path=ppt/tags/tag11.xml><?xml version="1.0" encoding="utf-8"?>
<p:tagLst xmlns:a="http://schemas.openxmlformats.org/drawingml/2006/main" xmlns:r="http://schemas.openxmlformats.org/officeDocument/2006/relationships" xmlns:p="http://schemas.openxmlformats.org/presentationml/2006/main">
  <p:tag name="VEVOX.ALERT.PANEL" val="0"/>
</p:tagLst>
</file>

<file path=ppt/tags/tag12.xml><?xml version="1.0" encoding="utf-8"?>
<p:tagLst xmlns:a="http://schemas.openxmlformats.org/drawingml/2006/main" xmlns:r="http://schemas.openxmlformats.org/officeDocument/2006/relationships" xmlns:p="http://schemas.openxmlformats.org/presentationml/2006/main">
  <p:tag name="VEVOX.ALERT.PANEL" val="0"/>
</p:tagLst>
</file>

<file path=ppt/tags/tag13.xml><?xml version="1.0" encoding="utf-8"?>
<p:tagLst xmlns:a="http://schemas.openxmlformats.org/drawingml/2006/main" xmlns:r="http://schemas.openxmlformats.org/officeDocument/2006/relationships" xmlns:p="http://schemas.openxmlformats.org/presentationml/2006/main">
  <p:tag name="VEVOX.ALERT.PANEL" val="0"/>
</p:tagLst>
</file>

<file path=ppt/tags/tag14.xml><?xml version="1.0" encoding="utf-8"?>
<p:tagLst xmlns:a="http://schemas.openxmlformats.org/drawingml/2006/main" xmlns:r="http://schemas.openxmlformats.org/officeDocument/2006/relationships" xmlns:p="http://schemas.openxmlformats.org/presentationml/2006/main">
  <p:tag name="VEVOX.ALERT.PANEL" val="0"/>
</p:tagLst>
</file>

<file path=ppt/tags/tag15.xml><?xml version="1.0" encoding="utf-8"?>
<p:tagLst xmlns:a="http://schemas.openxmlformats.org/drawingml/2006/main" xmlns:r="http://schemas.openxmlformats.org/officeDocument/2006/relationships" xmlns:p="http://schemas.openxmlformats.org/presentationml/2006/main">
  <p:tag name="VEVOX.ALERT.PANEL" val="0"/>
</p:tagLst>
</file>

<file path=ppt/tags/tag16.xml><?xml version="1.0" encoding="utf-8"?>
<p:tagLst xmlns:a="http://schemas.openxmlformats.org/drawingml/2006/main" xmlns:r="http://schemas.openxmlformats.org/officeDocument/2006/relationships" xmlns:p="http://schemas.openxmlformats.org/presentationml/2006/main">
  <p:tag name="VEVOX.ALERT.PANEL" val="0"/>
</p:tagLst>
</file>

<file path=ppt/tags/tag17.xml><?xml version="1.0" encoding="utf-8"?>
<p:tagLst xmlns:a="http://schemas.openxmlformats.org/drawingml/2006/main" xmlns:r="http://schemas.openxmlformats.org/officeDocument/2006/relationships" xmlns:p="http://schemas.openxmlformats.org/presentationml/2006/main">
  <p:tag name="VEVOX.ALERT.PANEL" val="0"/>
</p:tagLst>
</file>

<file path=ppt/tags/tag18.xml><?xml version="1.0" encoding="utf-8"?>
<p:tagLst xmlns:a="http://schemas.openxmlformats.org/drawingml/2006/main" xmlns:r="http://schemas.openxmlformats.org/officeDocument/2006/relationships" xmlns:p="http://schemas.openxmlformats.org/presentationml/2006/main">
  <p:tag name="VEVOX.ALERT.PANEL" val="0"/>
</p:tagLst>
</file>

<file path=ppt/tags/tag19.xml><?xml version="1.0" encoding="utf-8"?>
<p:tagLst xmlns:a="http://schemas.openxmlformats.org/drawingml/2006/main" xmlns:r="http://schemas.openxmlformats.org/officeDocument/2006/relationships" xmlns:p="http://schemas.openxmlformats.org/presentationml/2006/main">
  <p:tag name="VEVOX.ALERT.PANEL" val="0"/>
</p:tagLst>
</file>

<file path=ppt/tags/tag20.xml><?xml version="1.0" encoding="utf-8"?>
<p:tagLst xmlns:a="http://schemas.openxmlformats.org/drawingml/2006/main" xmlns:r="http://schemas.openxmlformats.org/officeDocument/2006/relationships" xmlns:p="http://schemas.openxmlformats.org/presentationml/2006/main">
  <p:tag name="VEVOX.ALERT.PANEL" val="0"/>
</p:tagLst>
</file>

<file path=ppt/tags/tag21.xml><?xml version="1.0" encoding="utf-8"?>
<p:tagLst xmlns:a="http://schemas.openxmlformats.org/drawingml/2006/main" xmlns:r="http://schemas.openxmlformats.org/officeDocument/2006/relationships" xmlns:p="http://schemas.openxmlformats.org/presentationml/2006/main">
  <p:tag name="VEVOX.ALERT.PANEL" val="0"/>
</p:tagLst>
</file>

<file path=ppt/tags/tag22.xml><?xml version="1.0" encoding="utf-8"?>
<p:tagLst xmlns:a="http://schemas.openxmlformats.org/drawingml/2006/main" xmlns:r="http://schemas.openxmlformats.org/officeDocument/2006/relationships" xmlns:p="http://schemas.openxmlformats.org/presentationml/2006/main">
  <p:tag name="VEVOX.ALERT.PANEL" val="0"/>
</p:tagLst>
</file>

<file path=ppt/tags/tag23.xml><?xml version="1.0" encoding="utf-8"?>
<p:tagLst xmlns:a="http://schemas.openxmlformats.org/drawingml/2006/main" xmlns:r="http://schemas.openxmlformats.org/officeDocument/2006/relationships" xmlns:p="http://schemas.openxmlformats.org/presentationml/2006/main">
  <p:tag name="VEVOX.ALERT.PANEL" val="0"/>
</p:tagLst>
</file>

<file path=ppt/tags/tag24.xml><?xml version="1.0" encoding="utf-8"?>
<p:tagLst xmlns:a="http://schemas.openxmlformats.org/drawingml/2006/main" xmlns:r="http://schemas.openxmlformats.org/officeDocument/2006/relationships" xmlns:p="http://schemas.openxmlformats.org/presentationml/2006/main">
  <p:tag name="VEVOX.ALERT.PANEL" val="0"/>
</p:tagLst>
</file>

<file path=ppt/tags/tag25.xml><?xml version="1.0" encoding="utf-8"?>
<p:tagLst xmlns:a="http://schemas.openxmlformats.org/drawingml/2006/main" xmlns:r="http://schemas.openxmlformats.org/officeDocument/2006/relationships" xmlns:p="http://schemas.openxmlformats.org/presentationml/2006/main">
  <p:tag name="VEVOX.ALERT.PANEL" val="0"/>
</p:tagLst>
</file>

<file path=ppt/tags/tag26.xml><?xml version="1.0" encoding="utf-8"?>
<p:tagLst xmlns:a="http://schemas.openxmlformats.org/drawingml/2006/main" xmlns:r="http://schemas.openxmlformats.org/officeDocument/2006/relationships" xmlns:p="http://schemas.openxmlformats.org/presentationml/2006/main">
  <p:tag name="VEVOX.ALERT.PANEL" val="0"/>
</p:tagLst>
</file>

<file path=ppt/tags/tag27.xml><?xml version="1.0" encoding="utf-8"?>
<p:tagLst xmlns:a="http://schemas.openxmlformats.org/drawingml/2006/main" xmlns:r="http://schemas.openxmlformats.org/officeDocument/2006/relationships" xmlns:p="http://schemas.openxmlformats.org/presentationml/2006/main">
  <p:tag name="VEVOX.ALERT.PANEL" val="0"/>
</p:tagLst>
</file>

<file path=ppt/tags/tag28.xml><?xml version="1.0" encoding="utf-8"?>
<p:tagLst xmlns:a="http://schemas.openxmlformats.org/drawingml/2006/main" xmlns:r="http://schemas.openxmlformats.org/officeDocument/2006/relationships" xmlns:p="http://schemas.openxmlformats.org/presentationml/2006/main">
  <p:tag name="VEVOX.ALERT.PANEL" val="0"/>
</p:tagLst>
</file>

<file path=ppt/tags/tag29.xml><?xml version="1.0" encoding="utf-8"?>
<p:tagLst xmlns:a="http://schemas.openxmlformats.org/drawingml/2006/main" xmlns:r="http://schemas.openxmlformats.org/officeDocument/2006/relationships" xmlns:p="http://schemas.openxmlformats.org/presentationml/2006/main">
  <p:tag name="VEVOX.ALERT.PANEL" val="0"/>
</p:tagLst>
</file>

<file path=ppt/tags/tag30.xml><?xml version="1.0" encoding="utf-8"?>
<p:tagLst xmlns:a="http://schemas.openxmlformats.org/drawingml/2006/main" xmlns:r="http://schemas.openxmlformats.org/officeDocument/2006/relationships" xmlns:p="http://schemas.openxmlformats.org/presentationml/2006/main">
  <p:tag name="VEVOX.ALERT.PANEL" val="0"/>
</p:tagLst>
</file>

<file path=ppt/tags/tag31.xml><?xml version="1.0" encoding="utf-8"?>
<p:tagLst xmlns:a="http://schemas.openxmlformats.org/drawingml/2006/main" xmlns:r="http://schemas.openxmlformats.org/officeDocument/2006/relationships" xmlns:p="http://schemas.openxmlformats.org/presentationml/2006/main">
  <p:tag name="VEVOX.ALERT.PANEL" val="0"/>
</p:tagLst>
</file>

<file path=ppt/tags/tag32.xml><?xml version="1.0" encoding="utf-8"?>
<p:tagLst xmlns:a="http://schemas.openxmlformats.org/drawingml/2006/main" xmlns:r="http://schemas.openxmlformats.org/officeDocument/2006/relationships" xmlns:p="http://schemas.openxmlformats.org/presentationml/2006/main">
  <p:tag name="VEVOX.ALERT.PANEL" val="0"/>
</p:tagLst>
</file>

<file path=ppt/tags/tag33.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DividendVTI">
  <a:themeElements>
    <a:clrScheme name="AnalogousFromDarkSeedLeftStep">
      <a:dk1>
        <a:srgbClr val="000000"/>
      </a:dk1>
      <a:lt1>
        <a:srgbClr val="FFFFFF"/>
      </a:lt1>
      <a:dk2>
        <a:srgbClr val="261A2E"/>
      </a:dk2>
      <a:lt2>
        <a:srgbClr val="F0F3F3"/>
      </a:lt2>
      <a:accent1>
        <a:srgbClr val="C34D61"/>
      </a:accent1>
      <a:accent2>
        <a:srgbClr val="B13B81"/>
      </a:accent2>
      <a:accent3>
        <a:srgbClr val="C34DC3"/>
      </a:accent3>
      <a:accent4>
        <a:srgbClr val="7F3BB1"/>
      </a:accent4>
      <a:accent5>
        <a:srgbClr val="604DC3"/>
      </a:accent5>
      <a:accent6>
        <a:srgbClr val="3B59B1"/>
      </a:accent6>
      <a:hlink>
        <a:srgbClr val="7853C5"/>
      </a:hlink>
      <a:folHlink>
        <a:srgbClr val="7F7F7F"/>
      </a:folHlink>
    </a:clrScheme>
    <a:fontScheme name="Dividend">
      <a:majorFont>
        <a:latin typeface="Arial Nova Ligh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Nova Ligh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147DD92D-C6FE-4480-A741-0C4FDA3C72A4}">
  <we:reference id="3e0fcce7-415c-4081-926c-b4e449c650e4" version="1.0.0.2" store="EXCatalog" storeType="EXCatalog"/>
  <we:alternateReferences>
    <we:reference id="WA200004709" version="1.0.0.2"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130</TotalTime>
  <Words>2995</Words>
  <Application>Microsoft Office PowerPoint</Application>
  <PresentationFormat>Widescreen</PresentationFormat>
  <Paragraphs>251</Paragraphs>
  <Slides>38</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38</vt:i4>
      </vt:variant>
    </vt:vector>
  </HeadingPairs>
  <TitlesOfParts>
    <vt:vector size="44" baseType="lpstr">
      <vt:lpstr>myriad-pro</vt:lpstr>
      <vt:lpstr>Arial</vt:lpstr>
      <vt:lpstr>Arial Nova Light</vt:lpstr>
      <vt:lpstr>Calibri</vt:lpstr>
      <vt:lpstr>Wingdings 2</vt:lpstr>
      <vt:lpstr>DividendVTI</vt:lpstr>
      <vt:lpstr>Leadership Models</vt:lpstr>
      <vt:lpstr>Objectives of today’s session</vt:lpstr>
      <vt:lpstr>Beddoes-Jones: 3 Pillars of Authentic leader</vt:lpstr>
      <vt:lpstr>AN ALALYSIS OF THE LEADERSHIP STYLE OF DONALD J TRUMP</vt:lpstr>
      <vt:lpstr>AN ALALYSIS OF THE LEADERSHIP STYLE OF DONALD J TRUMP</vt:lpstr>
      <vt:lpstr>Based on the 3 pillars of authentic leadership is Donald trump an authentic leader</vt:lpstr>
      <vt:lpstr>What is Transformational leadership?</vt:lpstr>
      <vt:lpstr>Transformational Leadership Model</vt:lpstr>
      <vt:lpstr>Idealized influence</vt:lpstr>
      <vt:lpstr>Intellectual stimulation</vt:lpstr>
      <vt:lpstr>Inspirational motivation</vt:lpstr>
      <vt:lpstr>Individual consideration</vt:lpstr>
      <vt:lpstr>Characteristics of transformational leadership</vt:lpstr>
      <vt:lpstr>Activity</vt:lpstr>
      <vt:lpstr>Authentic leadership</vt:lpstr>
      <vt:lpstr>Authentic leadership</vt:lpstr>
      <vt:lpstr>Authentic leadership</vt:lpstr>
      <vt:lpstr>Characteristics of an authentic Leader </vt:lpstr>
      <vt:lpstr>Activity</vt:lpstr>
      <vt:lpstr>What is servant leadership?</vt:lpstr>
      <vt:lpstr>Servant Leadership</vt:lpstr>
      <vt:lpstr>Spear’s (2002) version of Greenleaf’s Servant- 10 Characteristics of a Servant Leader:</vt:lpstr>
      <vt:lpstr>Other versions of servant leadership</vt:lpstr>
      <vt:lpstr>Activity</vt:lpstr>
      <vt:lpstr>What is Adaptive leadership?</vt:lpstr>
      <vt:lpstr>Adaptive Leadership</vt:lpstr>
      <vt:lpstr>When is adaptive leadership relevant</vt:lpstr>
      <vt:lpstr>Adaptive Leadership</vt:lpstr>
      <vt:lpstr>Leader behaviours</vt:lpstr>
      <vt:lpstr>Leader behaviours</vt:lpstr>
      <vt:lpstr>Activity</vt:lpstr>
      <vt:lpstr>Situational leadership</vt:lpstr>
      <vt:lpstr>Situational leadership</vt:lpstr>
      <vt:lpstr>Examples of leaders</vt:lpstr>
      <vt:lpstr>Innovation</vt:lpstr>
      <vt:lpstr>Why business needs innovation</vt:lpstr>
      <vt:lpstr>The process of innovation</vt:lpstr>
      <vt:lpstr>Characteristics of innovation leadership</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Models</dc:title>
  <dc:creator>Myfanwy Davies (IMH)</dc:creator>
  <cp:lastModifiedBy>Myfanwy Davies (IMH)</cp:lastModifiedBy>
  <cp:revision>1</cp:revision>
  <dcterms:created xsi:type="dcterms:W3CDTF">2023-06-01T10:56:21Z</dcterms:created>
  <dcterms:modified xsi:type="dcterms:W3CDTF">2023-06-01T13:06:31Z</dcterms:modified>
</cp:coreProperties>
</file>