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6"/>
  </p:notesMasterIdLst>
  <p:sldIdLst>
    <p:sldId id="256" r:id="rId5"/>
  </p:sldIdLst>
  <p:sldSz cx="32653288" cy="23399750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5E5102-A6A7-48E0-9C9F-4EEC9ABDFACB}" v="3" dt="2026-03-07T15:49:52.5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36" d="100"/>
          <a:sy n="36" d="100"/>
        </p:scale>
        <p:origin x="168" y="-182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1.xml"/><Relationship Id="rId10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ena Draghici (2214911)" userId="0c964279-b29f-4643-96e4-dd48ca903f8a" providerId="ADAL" clId="{DA9A2F18-396E-47CC-8012-AA8480EE2E91}"/>
    <pc:docChg chg="undo custSel modSld">
      <pc:chgData name="Elena Draghici (2214911)" userId="0c964279-b29f-4643-96e4-dd48ca903f8a" providerId="ADAL" clId="{DA9A2F18-396E-47CC-8012-AA8480EE2E91}" dt="2026-03-07T15:52:32.824" v="913" actId="20577"/>
      <pc:docMkLst>
        <pc:docMk/>
      </pc:docMkLst>
      <pc:sldChg chg="addSp delSp modSp mod">
        <pc:chgData name="Elena Draghici (2214911)" userId="0c964279-b29f-4643-96e4-dd48ca903f8a" providerId="ADAL" clId="{DA9A2F18-396E-47CC-8012-AA8480EE2E91}" dt="2026-03-07T15:52:32.824" v="913" actId="20577"/>
        <pc:sldMkLst>
          <pc:docMk/>
          <pc:sldMk cId="0" sldId="256"/>
        </pc:sldMkLst>
        <pc:spChg chg="mod">
          <ac:chgData name="Elena Draghici (2214911)" userId="0c964279-b29f-4643-96e4-dd48ca903f8a" providerId="ADAL" clId="{DA9A2F18-396E-47CC-8012-AA8480EE2E91}" dt="2026-03-07T15:51:34.967" v="906" actId="14100"/>
          <ac:spMkLst>
            <pc:docMk/>
            <pc:sldMk cId="0" sldId="256"/>
            <ac:spMk id="2" creationId="{1E055460-1866-BB4D-68A9-520666A285D7}"/>
          </ac:spMkLst>
        </pc:spChg>
        <pc:spChg chg="mod">
          <ac:chgData name="Elena Draghici (2214911)" userId="0c964279-b29f-4643-96e4-dd48ca903f8a" providerId="ADAL" clId="{DA9A2F18-396E-47CC-8012-AA8480EE2E91}" dt="2026-03-07T15:52:32.824" v="913" actId="20577"/>
          <ac:spMkLst>
            <pc:docMk/>
            <pc:sldMk cId="0" sldId="256"/>
            <ac:spMk id="8" creationId="{02D75802-B0DF-7F04-36D8-AA032A4D97C7}"/>
          </ac:spMkLst>
        </pc:spChg>
        <pc:spChg chg="mod">
          <ac:chgData name="Elena Draghici (2214911)" userId="0c964279-b29f-4643-96e4-dd48ca903f8a" providerId="ADAL" clId="{DA9A2F18-396E-47CC-8012-AA8480EE2E91}" dt="2026-03-07T15:50:58.183" v="902" actId="1076"/>
          <ac:spMkLst>
            <pc:docMk/>
            <pc:sldMk cId="0" sldId="256"/>
            <ac:spMk id="10" creationId="{5C54A947-0696-77A8-B227-7F30007BA20F}"/>
          </ac:spMkLst>
        </pc:spChg>
        <pc:spChg chg="add del mod">
          <ac:chgData name="Elena Draghici (2214911)" userId="0c964279-b29f-4643-96e4-dd48ca903f8a" providerId="ADAL" clId="{DA9A2F18-396E-47CC-8012-AA8480EE2E91}" dt="2026-03-07T15:49:09.805" v="892" actId="255"/>
          <ac:spMkLst>
            <pc:docMk/>
            <pc:sldMk cId="0" sldId="256"/>
            <ac:spMk id="21" creationId="{DA643900-7506-2C7B-334A-369A18D2EA98}"/>
          </ac:spMkLst>
        </pc:spChg>
        <pc:spChg chg="mod">
          <ac:chgData name="Elena Draghici (2214911)" userId="0c964279-b29f-4643-96e4-dd48ca903f8a" providerId="ADAL" clId="{DA9A2F18-396E-47CC-8012-AA8480EE2E91}" dt="2026-03-07T15:50:47.769" v="901" actId="1076"/>
          <ac:spMkLst>
            <pc:docMk/>
            <pc:sldMk cId="0" sldId="256"/>
            <ac:spMk id="22" creationId="{7C098C22-5810-F163-60D2-BFC27E70208E}"/>
          </ac:spMkLst>
        </pc:spChg>
        <pc:spChg chg="mod">
          <ac:chgData name="Elena Draghici (2214911)" userId="0c964279-b29f-4643-96e4-dd48ca903f8a" providerId="ADAL" clId="{DA9A2F18-396E-47CC-8012-AA8480EE2E91}" dt="2026-03-07T15:49:40.658" v="894" actId="255"/>
          <ac:spMkLst>
            <pc:docMk/>
            <pc:sldMk cId="0" sldId="256"/>
            <ac:spMk id="28" creationId="{B254EBC2-7BDC-788E-962C-11386E78D64D}"/>
          </ac:spMkLst>
        </pc:spChg>
        <pc:graphicFrameChg chg="add mod">
          <ac:chgData name="Elena Draghici (2214911)" userId="0c964279-b29f-4643-96e4-dd48ca903f8a" providerId="ADAL" clId="{DA9A2F18-396E-47CC-8012-AA8480EE2E91}" dt="2026-03-07T15:47:49.613" v="887" actId="14100"/>
          <ac:graphicFrameMkLst>
            <pc:docMk/>
            <pc:sldMk cId="0" sldId="256"/>
            <ac:graphicFrameMk id="6" creationId="{E8DDB88D-AD74-4D7B-3E6A-805F338E790B}"/>
          </ac:graphicFrameMkLst>
        </pc:graphicFrameChg>
        <pc:graphicFrameChg chg="add del mod">
          <ac:chgData name="Elena Draghici (2214911)" userId="0c964279-b29f-4643-96e4-dd48ca903f8a" providerId="ADAL" clId="{DA9A2F18-396E-47CC-8012-AA8480EE2E91}" dt="2026-03-07T15:48:52.955" v="891" actId="2711"/>
          <ac:graphicFrameMkLst>
            <pc:docMk/>
            <pc:sldMk cId="0" sldId="256"/>
            <ac:graphicFrameMk id="7" creationId="{6E8C7CC3-21F2-3268-573D-50DCD8F10937}"/>
          </ac:graphicFrameMkLst>
        </pc:graphicFrameChg>
        <pc:graphicFrameChg chg="mod modGraphic">
          <ac:chgData name="Elena Draghici (2214911)" userId="0c964279-b29f-4643-96e4-dd48ca903f8a" providerId="ADAL" clId="{DA9A2F18-396E-47CC-8012-AA8480EE2E91}" dt="2026-03-07T15:48:09.515" v="888" actId="255"/>
          <ac:graphicFrameMkLst>
            <pc:docMk/>
            <pc:sldMk cId="0" sldId="256"/>
            <ac:graphicFrameMk id="15" creationId="{835AC4F6-D998-9984-C02C-9BC5C6DADE67}"/>
          </ac:graphicFrameMkLst>
        </pc:graphicFrameChg>
        <pc:graphicFrameChg chg="mod modGraphic">
          <ac:chgData name="Elena Draghici (2214911)" userId="0c964279-b29f-4643-96e4-dd48ca903f8a" providerId="ADAL" clId="{DA9A2F18-396E-47CC-8012-AA8480EE2E91}" dt="2026-03-07T15:49:57.308" v="898" actId="20577"/>
          <ac:graphicFrameMkLst>
            <pc:docMk/>
            <pc:sldMk cId="0" sldId="256"/>
            <ac:graphicFrameMk id="27" creationId="{8DB0D6F4-0387-7C38-2228-53E7CBF6C243}"/>
          </ac:graphicFrameMkLst>
        </pc:graphicFrameChg>
        <pc:picChg chg="mod">
          <ac:chgData name="Elena Draghici (2214911)" userId="0c964279-b29f-4643-96e4-dd48ca903f8a" providerId="ADAL" clId="{DA9A2F18-396E-47CC-8012-AA8480EE2E91}" dt="2026-03-07T15:51:22.891" v="905" actId="1076"/>
          <ac:picMkLst>
            <pc:docMk/>
            <pc:sldMk cId="0" sldId="256"/>
            <ac:picMk id="5" creationId="{EA917B4C-28B6-4117-3451-B187A7080DED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4_5">
  <dgm:title val=""/>
  <dgm:desc val=""/>
  <dgm:catLst>
    <dgm:cat type="accent4" pri="11500"/>
  </dgm:catLst>
  <dgm:styleLbl name="node0">
    <dgm:fillClrLst meth="cycle"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>
        <a:alpha val="9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>
        <a:alpha val="90000"/>
      </a:schemeClr>
      <a:schemeClr val="accent4">
        <a:alpha val="5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/>
    <dgm:txEffectClrLst/>
  </dgm:styleLbl>
  <dgm:styleLbl name="lnNode1">
    <dgm:fillClrLst>
      <a:schemeClr val="accent4">
        <a:shade val="90000"/>
      </a:schemeClr>
      <a:schemeClr val="accent4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shade val="80000"/>
        <a:alpha val="50000"/>
      </a:schemeClr>
      <a:schemeClr val="accent4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  <a:alpha val="90000"/>
      </a:schemeClr>
      <a:schemeClr val="accent4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f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bgSibTrans2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/>
    <dgm:txEffectClrLst/>
  </dgm:styleLbl>
  <dgm:styleLbl name="sibTrans1D1">
    <dgm:fillClrLst>
      <a:schemeClr val="accent4">
        <a:shade val="90000"/>
      </a:schemeClr>
      <a:schemeClr val="accent4">
        <a:tint val="50000"/>
      </a:schemeClr>
    </dgm:fillClrLst>
    <dgm:linClrLst>
      <a:schemeClr val="accent4">
        <a:shade val="90000"/>
      </a:schemeClr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4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4">
        <a:shade val="8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>
        <a:alpha val="90000"/>
      </a:schemeClr>
      <a:schemeClr val="accent4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alpha val="90000"/>
        <a:tint val="40000"/>
      </a:schemeClr>
      <a:schemeClr val="accent4">
        <a:alpha val="5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6E6526-11AC-4DB5-969B-55A40E4C38E7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CB4E897-87E9-44BB-B10B-69D4328F6867}">
      <dgm:prSet custT="1">
        <dgm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4400" b="1" i="1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Background</a:t>
          </a:r>
          <a:endParaRPr lang="en-GB" sz="44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CEA3061-69F4-41B4-8FDD-7FED689BF35B}" type="parTrans" cxnId="{3C95B158-8541-4B8E-B0C2-8FD5892CA0DB}">
      <dgm:prSet/>
      <dgm:spPr/>
      <dgm:t>
        <a:bodyPr/>
        <a:lstStyle/>
        <a:p>
          <a:endParaRPr lang="en-GB"/>
        </a:p>
      </dgm:t>
    </dgm:pt>
    <dgm:pt modelId="{27968925-52C1-4FE6-81DE-3AE0AFCFDD1D}" type="sibTrans" cxnId="{3C95B158-8541-4B8E-B0C2-8FD5892CA0DB}">
      <dgm:prSet/>
      <dgm:spPr/>
      <dgm:t>
        <a:bodyPr/>
        <a:lstStyle/>
        <a:p>
          <a:endParaRPr lang="en-GB"/>
        </a:p>
      </dgm:t>
    </dgm:pt>
    <dgm:pt modelId="{31EC46C1-208C-42F5-AB86-4593F371F18D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endParaRPr lang="en-GB" sz="2800" dirty="0"/>
        </a:p>
      </dgm:t>
    </dgm:pt>
    <dgm:pt modelId="{EBCFE6E0-8D9C-4579-A15E-E24C939906F2}" type="parTrans" cxnId="{57F470D1-74AC-4130-B8D8-1AB94614EA96}">
      <dgm:prSet/>
      <dgm:spPr/>
      <dgm:t>
        <a:bodyPr/>
        <a:lstStyle/>
        <a:p>
          <a:endParaRPr lang="en-GB"/>
        </a:p>
      </dgm:t>
    </dgm:pt>
    <dgm:pt modelId="{F50374D8-48E3-42CD-BD40-B093E59F0E74}" type="sibTrans" cxnId="{57F470D1-74AC-4130-B8D8-1AB94614EA96}">
      <dgm:prSet/>
      <dgm:spPr/>
      <dgm:t>
        <a:bodyPr/>
        <a:lstStyle/>
        <a:p>
          <a:endParaRPr lang="en-GB"/>
        </a:p>
      </dgm:t>
    </dgm:pt>
    <dgm:pt modelId="{A7303596-9B94-4CBF-BF86-C9C42071155B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UK health and social care services are increasingly digital (NHS England, 2022). </a:t>
          </a:r>
        </a:p>
      </dgm:t>
    </dgm:pt>
    <dgm:pt modelId="{DF785DBD-B6A7-40A4-9625-81B2A513EF5C}" type="parTrans" cxnId="{5AADE49F-5644-4D3E-BBA7-FD9EF7CC90BD}">
      <dgm:prSet/>
      <dgm:spPr/>
      <dgm:t>
        <a:bodyPr/>
        <a:lstStyle/>
        <a:p>
          <a:endParaRPr lang="en-GB"/>
        </a:p>
      </dgm:t>
    </dgm:pt>
    <dgm:pt modelId="{80B21F7B-DDAE-4626-8239-EB6A36EE47DB}" type="sibTrans" cxnId="{5AADE49F-5644-4D3E-BBA7-FD9EF7CC90BD}">
      <dgm:prSet/>
      <dgm:spPr/>
      <dgm:t>
        <a:bodyPr/>
        <a:lstStyle/>
        <a:p>
          <a:endParaRPr lang="en-GB"/>
        </a:p>
      </dgm:t>
    </dgm:pt>
    <dgm:pt modelId="{DC1A29F6-0BEF-4E0A-9B06-A8A6806BE6DD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Older persons (65+) have lower digital abilities (ONS, 2023; Lloyds Bank, 2023). </a:t>
          </a:r>
        </a:p>
      </dgm:t>
    </dgm:pt>
    <dgm:pt modelId="{F36D9F0C-2316-4DE0-8D06-419C4A90150E}" type="parTrans" cxnId="{8786FE3D-7880-4718-ADA7-38E42472C625}">
      <dgm:prSet/>
      <dgm:spPr/>
      <dgm:t>
        <a:bodyPr/>
        <a:lstStyle/>
        <a:p>
          <a:endParaRPr lang="en-GB"/>
        </a:p>
      </dgm:t>
    </dgm:pt>
    <dgm:pt modelId="{2847657B-6CEC-469E-B7FB-C1011AA250B9}" type="sibTrans" cxnId="{8786FE3D-7880-4718-ADA7-38E42472C625}">
      <dgm:prSet/>
      <dgm:spPr/>
      <dgm:t>
        <a:bodyPr/>
        <a:lstStyle/>
        <a:p>
          <a:endParaRPr lang="en-GB"/>
        </a:p>
      </dgm:t>
    </dgm:pt>
    <dgm:pt modelId="{EBA33B38-0755-4AE0-8F64-1FCD9F237BB0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Wider health disparities are exacerbated by digital exclusion (Marmot et al., 2020).</a:t>
          </a:r>
        </a:p>
      </dgm:t>
    </dgm:pt>
    <dgm:pt modelId="{0F32BB43-ED0E-480C-99DC-C740199C5C6D}" type="parTrans" cxnId="{DF920979-CD6E-438F-8056-100D0155CE5D}">
      <dgm:prSet/>
      <dgm:spPr/>
      <dgm:t>
        <a:bodyPr/>
        <a:lstStyle/>
        <a:p>
          <a:endParaRPr lang="en-GB"/>
        </a:p>
      </dgm:t>
    </dgm:pt>
    <dgm:pt modelId="{B27DEC42-86DB-4A9B-AAB7-1B5405952A1E}" type="sibTrans" cxnId="{DF920979-CD6E-438F-8056-100D0155CE5D}">
      <dgm:prSet/>
      <dgm:spPr/>
      <dgm:t>
        <a:bodyPr/>
        <a:lstStyle/>
        <a:p>
          <a:endParaRPr lang="en-GB"/>
        </a:p>
      </dgm:t>
    </dgm:pt>
    <dgm:pt modelId="{35559D90-5769-4FA6-923F-68AD9DAD66D7}">
      <dgm:prSet custT="1"/>
      <dgm:spPr>
        <a:solidFill>
          <a:schemeClr val="accent1">
            <a:lumMod val="20000"/>
            <a:lumOff val="80000"/>
            <a:alpha val="90000"/>
          </a:schemeClr>
        </a:solidFill>
      </dgm:spPr>
      <dgm:t>
        <a:bodyPr/>
        <a:lstStyle/>
        <a:p>
          <a:pPr>
            <a:buFont typeface="Arial" panose="020B0604020202020204" pitchFamily="34" charset="0"/>
            <a:buChar char="•"/>
          </a:pPr>
          <a:r>
            <a:rPr lang="en-GB" sz="3200" b="0" dirty="0">
              <a:latin typeface="Arial" panose="020B0604020202020204" pitchFamily="34" charset="0"/>
              <a:cs typeface="Arial" panose="020B0604020202020204" pitchFamily="34" charset="0"/>
            </a:rPr>
            <a:t>Communication and appointment scheduling now heavily rely on digital access (DHSC, 2022). </a:t>
          </a:r>
        </a:p>
      </dgm:t>
    </dgm:pt>
    <dgm:pt modelId="{11CD4E59-2EE9-421B-84B4-EB40ABA9BAC5}" type="parTrans" cxnId="{1332D665-D253-417F-9112-AEFAE5F5CE95}">
      <dgm:prSet/>
      <dgm:spPr/>
      <dgm:t>
        <a:bodyPr/>
        <a:lstStyle/>
        <a:p>
          <a:endParaRPr lang="en-GB"/>
        </a:p>
      </dgm:t>
    </dgm:pt>
    <dgm:pt modelId="{85042FD5-89A6-4CD6-AEF3-569450894EF1}" type="sibTrans" cxnId="{1332D665-D253-417F-9112-AEFAE5F5CE95}">
      <dgm:prSet/>
      <dgm:spPr/>
      <dgm:t>
        <a:bodyPr/>
        <a:lstStyle/>
        <a:p>
          <a:endParaRPr lang="en-GB"/>
        </a:p>
      </dgm:t>
    </dgm:pt>
    <dgm:pt modelId="{C368B53B-CBE9-40AF-8413-E7EDFEAFDAC2}" type="pres">
      <dgm:prSet presAssocID="{3C6E6526-11AC-4DB5-969B-55A40E4C38E7}" presName="Name0" presStyleCnt="0">
        <dgm:presLayoutVars>
          <dgm:dir/>
          <dgm:animLvl val="lvl"/>
          <dgm:resizeHandles val="exact"/>
        </dgm:presLayoutVars>
      </dgm:prSet>
      <dgm:spPr/>
    </dgm:pt>
    <dgm:pt modelId="{892ED395-A46F-45FF-8082-7ACE7AB53A30}" type="pres">
      <dgm:prSet presAssocID="{1CB4E897-87E9-44BB-B10B-69D4328F6867}" presName="composite" presStyleCnt="0"/>
      <dgm:spPr/>
    </dgm:pt>
    <dgm:pt modelId="{605965D8-D0D8-4CDD-AE14-A07C5865080E}" type="pres">
      <dgm:prSet presAssocID="{1CB4E897-87E9-44BB-B10B-69D4328F6867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841001FC-82C9-43A7-9135-8FB37FFF5BF0}" type="pres">
      <dgm:prSet presAssocID="{1CB4E897-87E9-44BB-B10B-69D4328F6867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93688F0B-B7F8-4240-91C5-D4541B428222}" type="presOf" srcId="{31EC46C1-208C-42F5-AB86-4593F371F18D}" destId="{841001FC-82C9-43A7-9135-8FB37FFF5BF0}" srcOrd="0" destOrd="0" presId="urn:microsoft.com/office/officeart/2005/8/layout/hList1"/>
    <dgm:cxn modelId="{8786FE3D-7880-4718-ADA7-38E42472C625}" srcId="{1CB4E897-87E9-44BB-B10B-69D4328F6867}" destId="{DC1A29F6-0BEF-4E0A-9B06-A8A6806BE6DD}" srcOrd="3" destOrd="0" parTransId="{F36D9F0C-2316-4DE0-8D06-419C4A90150E}" sibTransId="{2847657B-6CEC-469E-B7FB-C1011AA250B9}"/>
    <dgm:cxn modelId="{1332D665-D253-417F-9112-AEFAE5F5CE95}" srcId="{1CB4E897-87E9-44BB-B10B-69D4328F6867}" destId="{35559D90-5769-4FA6-923F-68AD9DAD66D7}" srcOrd="2" destOrd="0" parTransId="{11CD4E59-2EE9-421B-84B4-EB40ABA9BAC5}" sibTransId="{85042FD5-89A6-4CD6-AEF3-569450894EF1}"/>
    <dgm:cxn modelId="{3482EF4A-69D8-4B16-9FF7-0501B419F2D2}" type="presOf" srcId="{EBA33B38-0755-4AE0-8F64-1FCD9F237BB0}" destId="{841001FC-82C9-43A7-9135-8FB37FFF5BF0}" srcOrd="0" destOrd="4" presId="urn:microsoft.com/office/officeart/2005/8/layout/hList1"/>
    <dgm:cxn modelId="{3C95B158-8541-4B8E-B0C2-8FD5892CA0DB}" srcId="{3C6E6526-11AC-4DB5-969B-55A40E4C38E7}" destId="{1CB4E897-87E9-44BB-B10B-69D4328F6867}" srcOrd="0" destOrd="0" parTransId="{5CEA3061-69F4-41B4-8FDD-7FED689BF35B}" sibTransId="{27968925-52C1-4FE6-81DE-3AE0AFCFDD1D}"/>
    <dgm:cxn modelId="{DF920979-CD6E-438F-8056-100D0155CE5D}" srcId="{1CB4E897-87E9-44BB-B10B-69D4328F6867}" destId="{EBA33B38-0755-4AE0-8F64-1FCD9F237BB0}" srcOrd="4" destOrd="0" parTransId="{0F32BB43-ED0E-480C-99DC-C740199C5C6D}" sibTransId="{B27DEC42-86DB-4A9B-AAB7-1B5405952A1E}"/>
    <dgm:cxn modelId="{8E081392-BBC0-48EE-86EA-4F202039B479}" type="presOf" srcId="{35559D90-5769-4FA6-923F-68AD9DAD66D7}" destId="{841001FC-82C9-43A7-9135-8FB37FFF5BF0}" srcOrd="0" destOrd="2" presId="urn:microsoft.com/office/officeart/2005/8/layout/hList1"/>
    <dgm:cxn modelId="{5AADE49F-5644-4D3E-BBA7-FD9EF7CC90BD}" srcId="{1CB4E897-87E9-44BB-B10B-69D4328F6867}" destId="{A7303596-9B94-4CBF-BF86-C9C42071155B}" srcOrd="1" destOrd="0" parTransId="{DF785DBD-B6A7-40A4-9625-81B2A513EF5C}" sibTransId="{80B21F7B-DDAE-4626-8239-EB6A36EE47DB}"/>
    <dgm:cxn modelId="{D55F15A2-540D-47CF-921E-86FD7957A0A7}" type="presOf" srcId="{3C6E6526-11AC-4DB5-969B-55A40E4C38E7}" destId="{C368B53B-CBE9-40AF-8413-E7EDFEAFDAC2}" srcOrd="0" destOrd="0" presId="urn:microsoft.com/office/officeart/2005/8/layout/hList1"/>
    <dgm:cxn modelId="{3B092ABE-5DA9-4019-A604-7353B47EC721}" type="presOf" srcId="{A7303596-9B94-4CBF-BF86-C9C42071155B}" destId="{841001FC-82C9-43A7-9135-8FB37FFF5BF0}" srcOrd="0" destOrd="1" presId="urn:microsoft.com/office/officeart/2005/8/layout/hList1"/>
    <dgm:cxn modelId="{57F470D1-74AC-4130-B8D8-1AB94614EA96}" srcId="{1CB4E897-87E9-44BB-B10B-69D4328F6867}" destId="{31EC46C1-208C-42F5-AB86-4593F371F18D}" srcOrd="0" destOrd="0" parTransId="{EBCFE6E0-8D9C-4579-A15E-E24C939906F2}" sibTransId="{F50374D8-48E3-42CD-BD40-B093E59F0E74}"/>
    <dgm:cxn modelId="{813AD3E9-F796-4036-9CE9-DFA5DB4B3C90}" type="presOf" srcId="{DC1A29F6-0BEF-4E0A-9B06-A8A6806BE6DD}" destId="{841001FC-82C9-43A7-9135-8FB37FFF5BF0}" srcOrd="0" destOrd="3" presId="urn:microsoft.com/office/officeart/2005/8/layout/hList1"/>
    <dgm:cxn modelId="{8F40A8ED-854D-43F5-BC0A-6C465403D612}" type="presOf" srcId="{1CB4E897-87E9-44BB-B10B-69D4328F6867}" destId="{605965D8-D0D8-4CDD-AE14-A07C5865080E}" srcOrd="0" destOrd="0" presId="urn:microsoft.com/office/officeart/2005/8/layout/hList1"/>
    <dgm:cxn modelId="{00B5B3DB-D673-41F5-B511-9264053D9D73}" type="presParOf" srcId="{C368B53B-CBE9-40AF-8413-E7EDFEAFDAC2}" destId="{892ED395-A46F-45FF-8082-7ACE7AB53A30}" srcOrd="0" destOrd="0" presId="urn:microsoft.com/office/officeart/2005/8/layout/hList1"/>
    <dgm:cxn modelId="{3879F9F3-B96F-4269-96B9-B63B85CFB2AC}" type="presParOf" srcId="{892ED395-A46F-45FF-8082-7ACE7AB53A30}" destId="{605965D8-D0D8-4CDD-AE14-A07C5865080E}" srcOrd="0" destOrd="0" presId="urn:microsoft.com/office/officeart/2005/8/layout/hList1"/>
    <dgm:cxn modelId="{94852633-EA0B-42CE-ABDC-87E1582467EE}" type="presParOf" srcId="{892ED395-A46F-45FF-8082-7ACE7AB53A30}" destId="{841001FC-82C9-43A7-9135-8FB37FFF5BF0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56A021-B0D2-432A-B266-59A8520CE05B}" type="doc">
      <dgm:prSet loTypeId="urn:microsoft.com/office/officeart/2005/8/layout/hList1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DFB6BC29-631D-4667-B074-F8600761E034}">
      <dgm:prSet custT="1">
        <dgm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dgm:style>
      </dgm:prSet>
      <dgm:spPr/>
      <dgm:t>
        <a:bodyPr/>
        <a:lstStyle/>
        <a:p>
          <a:r>
            <a:rPr lang="en-GB" sz="4400" b="1" i="1" baseline="0" dirty="0"/>
            <a:t>Methodology</a:t>
          </a:r>
          <a:endParaRPr lang="en-GB" sz="4400" dirty="0"/>
        </a:p>
      </dgm:t>
    </dgm:pt>
    <dgm:pt modelId="{C0FC8CD9-B1B4-4D9D-BEC7-C5C001FFA5B2}" type="parTrans" cxnId="{3A4AA4CD-40B9-418F-89E6-238023299F9F}">
      <dgm:prSet/>
      <dgm:spPr/>
      <dgm:t>
        <a:bodyPr/>
        <a:lstStyle/>
        <a:p>
          <a:endParaRPr lang="en-GB"/>
        </a:p>
      </dgm:t>
    </dgm:pt>
    <dgm:pt modelId="{B36F2425-78E8-44EC-AA5B-7595EB21950E}" type="sibTrans" cxnId="{3A4AA4CD-40B9-418F-89E6-238023299F9F}">
      <dgm:prSet/>
      <dgm:spPr/>
      <dgm:t>
        <a:bodyPr/>
        <a:lstStyle/>
        <a:p>
          <a:endParaRPr lang="en-GB"/>
        </a:p>
      </dgm:t>
    </dgm:pt>
    <dgm:pt modelId="{B459D1FB-3DBC-4F3E-B07E-D809300AC98F}">
      <dgm:prSet custT="1"/>
      <dgm:spPr/>
      <dgm:t>
        <a:bodyPr/>
        <a:lstStyle/>
        <a:p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5D41F48-F043-496E-9415-2413D1499064}" type="parTrans" cxnId="{522EAE0D-ADD3-44B7-984F-6551CE44436E}">
      <dgm:prSet/>
      <dgm:spPr/>
      <dgm:t>
        <a:bodyPr/>
        <a:lstStyle/>
        <a:p>
          <a:endParaRPr lang="en-GB"/>
        </a:p>
      </dgm:t>
    </dgm:pt>
    <dgm:pt modelId="{41FA26D0-F368-4710-9189-E701EC667219}" type="sibTrans" cxnId="{522EAE0D-ADD3-44B7-984F-6551CE44436E}">
      <dgm:prSet/>
      <dgm:spPr/>
      <dgm:t>
        <a:bodyPr/>
        <a:lstStyle/>
        <a:p>
          <a:endParaRPr lang="en-GB"/>
        </a:p>
      </dgm:t>
    </dgm:pt>
    <dgm:pt modelId="{1E979BBF-67F5-4FE1-95A3-107F4AD474A0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Systematic Review, Secondary Qualitative research  </a:t>
          </a:r>
        </a:p>
      </dgm:t>
    </dgm:pt>
    <dgm:pt modelId="{FC29AF8F-BA7C-4CFC-A84A-D1B5F4743EC3}" type="parTrans" cxnId="{ABAF26E9-D548-4C88-8AC1-5A53D1F54AA5}">
      <dgm:prSet/>
      <dgm:spPr/>
      <dgm:t>
        <a:bodyPr/>
        <a:lstStyle/>
        <a:p>
          <a:endParaRPr lang="en-GB"/>
        </a:p>
      </dgm:t>
    </dgm:pt>
    <dgm:pt modelId="{A0A981F0-EE91-4DAE-BBA9-1B8C48232F9F}" type="sibTrans" cxnId="{ABAF26E9-D548-4C88-8AC1-5A53D1F54AA5}">
      <dgm:prSet/>
      <dgm:spPr/>
      <dgm:t>
        <a:bodyPr/>
        <a:lstStyle/>
        <a:p>
          <a:endParaRPr lang="en-GB"/>
        </a:p>
      </dgm:t>
    </dgm:pt>
    <dgm:pt modelId="{505B2DD0-0CDA-4807-9BD0-59325736A2DD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Analysis of the published qualitative literature (Braun &amp; Clarke, 2006) </a:t>
          </a:r>
        </a:p>
      </dgm:t>
    </dgm:pt>
    <dgm:pt modelId="{80CFC09E-8C24-4330-A44D-DADA5FEAD3E3}" type="parTrans" cxnId="{4A2E81A7-59CB-4274-B910-34840BDC8FD3}">
      <dgm:prSet/>
      <dgm:spPr/>
      <dgm:t>
        <a:bodyPr/>
        <a:lstStyle/>
        <a:p>
          <a:endParaRPr lang="en-GB"/>
        </a:p>
      </dgm:t>
    </dgm:pt>
    <dgm:pt modelId="{20717624-780F-419F-BAF4-8E81378FDD07}" type="sibTrans" cxnId="{4A2E81A7-59CB-4274-B910-34840BDC8FD3}">
      <dgm:prSet/>
      <dgm:spPr/>
      <dgm:t>
        <a:bodyPr/>
        <a:lstStyle/>
        <a:p>
          <a:endParaRPr lang="en-GB"/>
        </a:p>
      </dgm:t>
    </dgm:pt>
    <dgm:pt modelId="{7F26AA5A-6EB8-42B7-8526-45ACD2760478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Data Sources: UK policy reports and peer-reviewed academic articles  </a:t>
          </a:r>
        </a:p>
      </dgm:t>
    </dgm:pt>
    <dgm:pt modelId="{1EFA978C-8A3A-4A88-BBEC-3DA46139C4CE}" type="parTrans" cxnId="{229D23A5-EBC7-494D-B5B4-15DD7D727C6E}">
      <dgm:prSet/>
      <dgm:spPr/>
      <dgm:t>
        <a:bodyPr/>
        <a:lstStyle/>
        <a:p>
          <a:endParaRPr lang="en-GB"/>
        </a:p>
      </dgm:t>
    </dgm:pt>
    <dgm:pt modelId="{035F8DE4-E79F-490C-85D0-FE2317CC9C76}" type="sibTrans" cxnId="{229D23A5-EBC7-494D-B5B4-15DD7D727C6E}">
      <dgm:prSet/>
      <dgm:spPr/>
      <dgm:t>
        <a:bodyPr/>
        <a:lstStyle/>
        <a:p>
          <a:endParaRPr lang="en-GB"/>
        </a:p>
      </dgm:t>
    </dgm:pt>
    <dgm:pt modelId="{E657FC53-B017-4C5E-90F2-1D311445304C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Thematic analysis of the data (Braun &amp; Clarke, 2006)</a:t>
          </a:r>
        </a:p>
      </dgm:t>
    </dgm:pt>
    <dgm:pt modelId="{B133B507-3143-4516-80CB-CBC22F7D9F5C}" type="parTrans" cxnId="{60A64CAC-E58E-4647-B694-2763F652D854}">
      <dgm:prSet/>
      <dgm:spPr/>
      <dgm:t>
        <a:bodyPr/>
        <a:lstStyle/>
        <a:p>
          <a:endParaRPr lang="en-GB"/>
        </a:p>
      </dgm:t>
    </dgm:pt>
    <dgm:pt modelId="{BD5C9FD4-FE03-4EB4-919D-31FD9074E2D7}" type="sibTrans" cxnId="{60A64CAC-E58E-4647-B694-2763F652D854}">
      <dgm:prSet/>
      <dgm:spPr/>
      <dgm:t>
        <a:bodyPr/>
        <a:lstStyle/>
        <a:p>
          <a:endParaRPr lang="en-GB"/>
        </a:p>
      </dgm:t>
    </dgm:pt>
    <dgm:pt modelId="{8AB7B19E-AE6A-49BC-A811-6518526A13DC}">
      <dgm:prSet custT="1"/>
      <dgm:spPr/>
      <dgm:t>
        <a:bodyPr/>
        <a:lstStyle/>
        <a:p>
          <a:r>
            <a:rPr lang="en-GB" sz="3200" dirty="0">
              <a:latin typeface="Arial" panose="020B0604020202020204" pitchFamily="34" charset="0"/>
              <a:cs typeface="Arial" panose="020B0604020202020204" pitchFamily="34" charset="0"/>
            </a:rPr>
            <a:t>Structured database search using inclusion and exclusion criteria is the search strategy.  </a:t>
          </a:r>
        </a:p>
      </dgm:t>
    </dgm:pt>
    <dgm:pt modelId="{329C96BD-1C1B-4C99-AE48-B9717B2CB456}" type="parTrans" cxnId="{D1D3672F-F201-48B4-B079-7AA87B491D13}">
      <dgm:prSet/>
      <dgm:spPr/>
      <dgm:t>
        <a:bodyPr/>
        <a:lstStyle/>
        <a:p>
          <a:endParaRPr lang="en-GB"/>
        </a:p>
      </dgm:t>
    </dgm:pt>
    <dgm:pt modelId="{21E3F4F8-1F34-4098-9600-0FA9302F3863}" type="sibTrans" cxnId="{D1D3672F-F201-48B4-B079-7AA87B491D13}">
      <dgm:prSet/>
      <dgm:spPr/>
      <dgm:t>
        <a:bodyPr/>
        <a:lstStyle/>
        <a:p>
          <a:endParaRPr lang="en-GB"/>
        </a:p>
      </dgm:t>
    </dgm:pt>
    <dgm:pt modelId="{61C0C7B6-A6DD-479F-9C4F-12B6CC0DFAEA}" type="pres">
      <dgm:prSet presAssocID="{EB56A021-B0D2-432A-B266-59A8520CE05B}" presName="Name0" presStyleCnt="0">
        <dgm:presLayoutVars>
          <dgm:dir/>
          <dgm:animLvl val="lvl"/>
          <dgm:resizeHandles val="exact"/>
        </dgm:presLayoutVars>
      </dgm:prSet>
      <dgm:spPr/>
    </dgm:pt>
    <dgm:pt modelId="{3DAC03D4-A37F-46FF-B91D-38243577E212}" type="pres">
      <dgm:prSet presAssocID="{DFB6BC29-631D-4667-B074-F8600761E034}" presName="composite" presStyleCnt="0"/>
      <dgm:spPr/>
    </dgm:pt>
    <dgm:pt modelId="{F5208D24-CCF5-47CC-B246-F1218009A80B}" type="pres">
      <dgm:prSet presAssocID="{DFB6BC29-631D-4667-B074-F8600761E034}" presName="parTx" presStyleLbl="alignNode1" presStyleIdx="0" presStyleCnt="1">
        <dgm:presLayoutVars>
          <dgm:chMax val="0"/>
          <dgm:chPref val="0"/>
          <dgm:bulletEnabled val="1"/>
        </dgm:presLayoutVars>
      </dgm:prSet>
      <dgm:spPr/>
    </dgm:pt>
    <dgm:pt modelId="{177B4706-E63B-47E8-A67E-F31DC1B1DDF5}" type="pres">
      <dgm:prSet presAssocID="{DFB6BC29-631D-4667-B074-F8600761E034}" presName="desTx" presStyleLbl="alignAccFollowNode1" presStyleIdx="0" presStyleCnt="1">
        <dgm:presLayoutVars>
          <dgm:bulletEnabled val="1"/>
        </dgm:presLayoutVars>
      </dgm:prSet>
      <dgm:spPr/>
    </dgm:pt>
  </dgm:ptLst>
  <dgm:cxnLst>
    <dgm:cxn modelId="{EC93A20D-65CF-408E-AEED-719999604EF8}" type="presOf" srcId="{DFB6BC29-631D-4667-B074-F8600761E034}" destId="{F5208D24-CCF5-47CC-B246-F1218009A80B}" srcOrd="0" destOrd="0" presId="urn:microsoft.com/office/officeart/2005/8/layout/hList1"/>
    <dgm:cxn modelId="{522EAE0D-ADD3-44B7-984F-6551CE44436E}" srcId="{DFB6BC29-631D-4667-B074-F8600761E034}" destId="{B459D1FB-3DBC-4F3E-B07E-D809300AC98F}" srcOrd="0" destOrd="0" parTransId="{35D41F48-F043-496E-9415-2413D1499064}" sibTransId="{41FA26D0-F368-4710-9189-E701EC667219}"/>
    <dgm:cxn modelId="{D1D3672F-F201-48B4-B079-7AA87B491D13}" srcId="{DFB6BC29-631D-4667-B074-F8600761E034}" destId="{8AB7B19E-AE6A-49BC-A811-6518526A13DC}" srcOrd="4" destOrd="0" parTransId="{329C96BD-1C1B-4C99-AE48-B9717B2CB456}" sibTransId="{21E3F4F8-1F34-4098-9600-0FA9302F3863}"/>
    <dgm:cxn modelId="{FF44952F-89CB-412B-AFE2-4A2E30044F75}" type="presOf" srcId="{EB56A021-B0D2-432A-B266-59A8520CE05B}" destId="{61C0C7B6-A6DD-479F-9C4F-12B6CC0DFAEA}" srcOrd="0" destOrd="0" presId="urn:microsoft.com/office/officeart/2005/8/layout/hList1"/>
    <dgm:cxn modelId="{36365372-D586-44CD-BEE8-16A870D2BDB9}" type="presOf" srcId="{E657FC53-B017-4C5E-90F2-1D311445304C}" destId="{177B4706-E63B-47E8-A67E-F31DC1B1DDF5}" srcOrd="0" destOrd="5" presId="urn:microsoft.com/office/officeart/2005/8/layout/hList1"/>
    <dgm:cxn modelId="{3ACA2453-F4CF-440B-ACDB-12CBA8A9F616}" type="presOf" srcId="{505B2DD0-0CDA-4807-9BD0-59325736A2DD}" destId="{177B4706-E63B-47E8-A67E-F31DC1B1DDF5}" srcOrd="0" destOrd="2" presId="urn:microsoft.com/office/officeart/2005/8/layout/hList1"/>
    <dgm:cxn modelId="{229D23A5-EBC7-494D-B5B4-15DD7D727C6E}" srcId="{DFB6BC29-631D-4667-B074-F8600761E034}" destId="{7F26AA5A-6EB8-42B7-8526-45ACD2760478}" srcOrd="3" destOrd="0" parTransId="{1EFA978C-8A3A-4A88-BBEC-3DA46139C4CE}" sibTransId="{035F8DE4-E79F-490C-85D0-FE2317CC9C76}"/>
    <dgm:cxn modelId="{4A2E81A7-59CB-4274-B910-34840BDC8FD3}" srcId="{DFB6BC29-631D-4667-B074-F8600761E034}" destId="{505B2DD0-0CDA-4807-9BD0-59325736A2DD}" srcOrd="2" destOrd="0" parTransId="{80CFC09E-8C24-4330-A44D-DADA5FEAD3E3}" sibTransId="{20717624-780F-419F-BAF4-8E81378FDD07}"/>
    <dgm:cxn modelId="{60A64CAC-E58E-4647-B694-2763F652D854}" srcId="{DFB6BC29-631D-4667-B074-F8600761E034}" destId="{E657FC53-B017-4C5E-90F2-1D311445304C}" srcOrd="5" destOrd="0" parTransId="{B133B507-3143-4516-80CB-CBC22F7D9F5C}" sibTransId="{BD5C9FD4-FE03-4EB4-919D-31FD9074E2D7}"/>
    <dgm:cxn modelId="{1E9FA7AE-E584-4F42-936F-092FF28F4B57}" type="presOf" srcId="{B459D1FB-3DBC-4F3E-B07E-D809300AC98F}" destId="{177B4706-E63B-47E8-A67E-F31DC1B1DDF5}" srcOrd="0" destOrd="0" presId="urn:microsoft.com/office/officeart/2005/8/layout/hList1"/>
    <dgm:cxn modelId="{029E1DBE-9FED-49BA-9890-23C66FF2A77B}" type="presOf" srcId="{8AB7B19E-AE6A-49BC-A811-6518526A13DC}" destId="{177B4706-E63B-47E8-A67E-F31DC1B1DDF5}" srcOrd="0" destOrd="4" presId="urn:microsoft.com/office/officeart/2005/8/layout/hList1"/>
    <dgm:cxn modelId="{0334D0BF-09FD-48BF-9905-F5D0D85FABC7}" type="presOf" srcId="{1E979BBF-67F5-4FE1-95A3-107F4AD474A0}" destId="{177B4706-E63B-47E8-A67E-F31DC1B1DDF5}" srcOrd="0" destOrd="1" presId="urn:microsoft.com/office/officeart/2005/8/layout/hList1"/>
    <dgm:cxn modelId="{3A4AA4CD-40B9-418F-89E6-238023299F9F}" srcId="{EB56A021-B0D2-432A-B266-59A8520CE05B}" destId="{DFB6BC29-631D-4667-B074-F8600761E034}" srcOrd="0" destOrd="0" parTransId="{C0FC8CD9-B1B4-4D9D-BEC7-C5C001FFA5B2}" sibTransId="{B36F2425-78E8-44EC-AA5B-7595EB21950E}"/>
    <dgm:cxn modelId="{5E57ACDE-5D1E-4B16-B80B-F36873F7262F}" type="presOf" srcId="{7F26AA5A-6EB8-42B7-8526-45ACD2760478}" destId="{177B4706-E63B-47E8-A67E-F31DC1B1DDF5}" srcOrd="0" destOrd="3" presId="urn:microsoft.com/office/officeart/2005/8/layout/hList1"/>
    <dgm:cxn modelId="{ABAF26E9-D548-4C88-8AC1-5A53D1F54AA5}" srcId="{DFB6BC29-631D-4667-B074-F8600761E034}" destId="{1E979BBF-67F5-4FE1-95A3-107F4AD474A0}" srcOrd="1" destOrd="0" parTransId="{FC29AF8F-BA7C-4CFC-A84A-D1B5F4743EC3}" sibTransId="{A0A981F0-EE91-4DAE-BBA9-1B8C48232F9F}"/>
    <dgm:cxn modelId="{E17F7D8B-7084-4C77-B77A-A2465A2A4090}" type="presParOf" srcId="{61C0C7B6-A6DD-479F-9C4F-12B6CC0DFAEA}" destId="{3DAC03D4-A37F-46FF-B91D-38243577E212}" srcOrd="0" destOrd="0" presId="urn:microsoft.com/office/officeart/2005/8/layout/hList1"/>
    <dgm:cxn modelId="{7329C1B4-0432-476A-9AF7-2DEB350D6A5E}" type="presParOf" srcId="{3DAC03D4-A37F-46FF-B91D-38243577E212}" destId="{F5208D24-CCF5-47CC-B246-F1218009A80B}" srcOrd="0" destOrd="0" presId="urn:microsoft.com/office/officeart/2005/8/layout/hList1"/>
    <dgm:cxn modelId="{D7448EC0-0378-4319-8C8D-C2D48BE621D5}" type="presParOf" srcId="{3DAC03D4-A37F-46FF-B91D-38243577E212}" destId="{177B4706-E63B-47E8-A67E-F31DC1B1DDF5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1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71201EE-5AAB-4866-8E01-5639F93CC632}" type="doc">
      <dgm:prSet loTypeId="urn:microsoft.com/office/officeart/2005/8/layout/process1" loCatId="process" qsTypeId="urn:microsoft.com/office/officeart/2005/8/quickstyle/simple1" qsCatId="simple" csTypeId="urn:microsoft.com/office/officeart/2005/8/colors/accent4_5" csCatId="accent4"/>
      <dgm:spPr/>
      <dgm:t>
        <a:bodyPr/>
        <a:lstStyle/>
        <a:p>
          <a:endParaRPr lang="en-GB"/>
        </a:p>
      </dgm:t>
    </dgm:pt>
    <dgm:pt modelId="{5A7E71D7-5254-4284-87A8-0D63DEBD2FD9}">
      <dgm:prSet/>
      <dgm:spPr/>
      <dgm:t>
        <a:bodyPr/>
        <a:lstStyle/>
        <a:p>
          <a:r>
            <a:rPr lang="en-GB" sz="4200" b="1" i="1" baseline="0" dirty="0">
              <a:latin typeface="Arial" panose="020B0604020202020204" pitchFamily="34" charset="0"/>
              <a:cs typeface="Arial" panose="020B0604020202020204" pitchFamily="34" charset="0"/>
            </a:rPr>
            <a:t>Objectives</a:t>
          </a:r>
          <a:endParaRPr lang="en-GB" sz="4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CD309E3-0D9F-4F27-A236-A1D988895BB0}" type="parTrans" cxnId="{6561C310-D456-43D7-892D-BC0D4A3020B1}">
      <dgm:prSet/>
      <dgm:spPr/>
      <dgm:t>
        <a:bodyPr/>
        <a:lstStyle/>
        <a:p>
          <a:endParaRPr lang="en-GB"/>
        </a:p>
      </dgm:t>
    </dgm:pt>
    <dgm:pt modelId="{7407C2F1-F0F8-4FA9-8A64-318AEACB90F9}" type="sibTrans" cxnId="{6561C310-D456-43D7-892D-BC0D4A3020B1}">
      <dgm:prSet/>
      <dgm:spPr/>
      <dgm:t>
        <a:bodyPr/>
        <a:lstStyle/>
        <a:p>
          <a:endParaRPr lang="en-GB"/>
        </a:p>
      </dgm:t>
    </dgm:pt>
    <dgm:pt modelId="{F81F819F-56A7-4A69-9CA9-9C41905B72CC}">
      <dgm:prSet custT="1"/>
      <dgm:spPr/>
      <dgm:t>
        <a:bodyPr/>
        <a:lstStyle/>
        <a:p>
          <a:r>
            <a:rPr lang="en-GB" sz="3200" b="0" i="0" baseline="0" dirty="0">
              <a:latin typeface="Arial" panose="020B0604020202020204" pitchFamily="34" charset="0"/>
              <a:cs typeface="Arial" panose="020B0604020202020204" pitchFamily="34" charset="0"/>
            </a:rPr>
            <a:t>To identify the barriers older adults encounter when accessing digital health and social care services.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11CF07-944C-4199-906E-BE1088C9F7AD}" type="parTrans" cxnId="{EB51D13D-62FA-4EA8-B368-4362582DA0D4}">
      <dgm:prSet/>
      <dgm:spPr/>
      <dgm:t>
        <a:bodyPr/>
        <a:lstStyle/>
        <a:p>
          <a:endParaRPr lang="en-GB"/>
        </a:p>
      </dgm:t>
    </dgm:pt>
    <dgm:pt modelId="{6EB37EFF-991A-4FD2-9783-1243B70654C7}" type="sibTrans" cxnId="{EB51D13D-62FA-4EA8-B368-4362582DA0D4}">
      <dgm:prSet/>
      <dgm:spPr/>
      <dgm:t>
        <a:bodyPr/>
        <a:lstStyle/>
        <a:p>
          <a:endParaRPr lang="en-GB"/>
        </a:p>
      </dgm:t>
    </dgm:pt>
    <dgm:pt modelId="{F6D71F9F-C18C-4F99-8E38-D8D296E6C1A8}">
      <dgm:prSet custT="1"/>
      <dgm:spPr/>
      <dgm:t>
        <a:bodyPr/>
        <a:lstStyle/>
        <a:p>
          <a:r>
            <a:rPr lang="en-GB" sz="3200" b="0" i="0" baseline="0" dirty="0">
              <a:latin typeface="Arial" panose="020B0604020202020204" pitchFamily="34" charset="0"/>
              <a:cs typeface="Arial" panose="020B0604020202020204" pitchFamily="34" charset="0"/>
            </a:rPr>
            <a:t>To explore older adults’ lived experiences and perceptions of digital health and social care systems.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E1EB226-7721-45C1-A614-B1334D7D9BD1}" type="parTrans" cxnId="{12E1FCA4-6C3F-4FC5-88B5-2FB8B1F18742}">
      <dgm:prSet/>
      <dgm:spPr/>
      <dgm:t>
        <a:bodyPr/>
        <a:lstStyle/>
        <a:p>
          <a:endParaRPr lang="en-GB"/>
        </a:p>
      </dgm:t>
    </dgm:pt>
    <dgm:pt modelId="{E53502B3-D02C-4EAC-AD05-835AEBC2E334}" type="sibTrans" cxnId="{12E1FCA4-6C3F-4FC5-88B5-2FB8B1F18742}">
      <dgm:prSet/>
      <dgm:spPr/>
      <dgm:t>
        <a:bodyPr/>
        <a:lstStyle/>
        <a:p>
          <a:endParaRPr lang="en-GB"/>
        </a:p>
      </dgm:t>
    </dgm:pt>
    <dgm:pt modelId="{E573163B-D3DC-4A69-97B8-DBB95CF8C290}">
      <dgm:prSet custT="1"/>
      <dgm:spPr/>
      <dgm:t>
        <a:bodyPr/>
        <a:lstStyle/>
        <a:p>
          <a:r>
            <a:rPr lang="en-GB" sz="3200" b="0" i="0" baseline="0" dirty="0">
              <a:latin typeface="Arial" panose="020B0604020202020204" pitchFamily="34" charset="0"/>
              <a:cs typeface="Arial" panose="020B0604020202020204" pitchFamily="34" charset="0"/>
            </a:rPr>
            <a:t>To examine the consequences of digital exclusion for older adults’ autonomy, inclusion, and engagement with services.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85DBBD1-D366-467D-9BF6-E7F828686980}" type="parTrans" cxnId="{25AB9D0F-ECAD-4AFC-8D13-6C215DFE5BB2}">
      <dgm:prSet/>
      <dgm:spPr/>
      <dgm:t>
        <a:bodyPr/>
        <a:lstStyle/>
        <a:p>
          <a:endParaRPr lang="en-GB"/>
        </a:p>
      </dgm:t>
    </dgm:pt>
    <dgm:pt modelId="{8E15AC9B-BEDF-464C-8F3A-3584808B0562}" type="sibTrans" cxnId="{25AB9D0F-ECAD-4AFC-8D13-6C215DFE5BB2}">
      <dgm:prSet/>
      <dgm:spPr/>
      <dgm:t>
        <a:bodyPr/>
        <a:lstStyle/>
        <a:p>
          <a:endParaRPr lang="en-GB"/>
        </a:p>
      </dgm:t>
    </dgm:pt>
    <dgm:pt modelId="{3AED3AB4-51E5-4B95-B8EC-BA1F8579D642}">
      <dgm:prSet custT="1"/>
      <dgm:spPr/>
      <dgm:t>
        <a:bodyPr/>
        <a:lstStyle/>
        <a:p>
          <a:r>
            <a:rPr lang="en-GB" sz="3200" b="0" i="0" baseline="0" dirty="0">
              <a:latin typeface="Arial" panose="020B0604020202020204" pitchFamily="34" charset="0"/>
              <a:cs typeface="Arial" panose="020B0604020202020204" pitchFamily="34" charset="0"/>
            </a:rPr>
            <a:t>To analyse the implications of digital exclusion for public health and social care policy and practice in the UK.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3FC0501-096C-42D6-9501-B5DC36996C03}" type="parTrans" cxnId="{9C0096B4-B7F4-459F-8C0C-A7A7489B3AEB}">
      <dgm:prSet/>
      <dgm:spPr/>
      <dgm:t>
        <a:bodyPr/>
        <a:lstStyle/>
        <a:p>
          <a:endParaRPr lang="en-GB"/>
        </a:p>
      </dgm:t>
    </dgm:pt>
    <dgm:pt modelId="{22CEE10F-E4A2-4976-A4AC-7E7C3AC98CC4}" type="sibTrans" cxnId="{9C0096B4-B7F4-459F-8C0C-A7A7489B3AEB}">
      <dgm:prSet/>
      <dgm:spPr/>
      <dgm:t>
        <a:bodyPr/>
        <a:lstStyle/>
        <a:p>
          <a:endParaRPr lang="en-GB"/>
        </a:p>
      </dgm:t>
    </dgm:pt>
    <dgm:pt modelId="{CAE39DFB-B859-4CFF-99A2-EBE8F4BACF56}" type="pres">
      <dgm:prSet presAssocID="{271201EE-5AAB-4866-8E01-5639F93CC632}" presName="Name0" presStyleCnt="0">
        <dgm:presLayoutVars>
          <dgm:dir/>
          <dgm:resizeHandles val="exact"/>
        </dgm:presLayoutVars>
      </dgm:prSet>
      <dgm:spPr/>
    </dgm:pt>
    <dgm:pt modelId="{2F1882D2-03E5-4833-86D6-C7C90BE4395E}" type="pres">
      <dgm:prSet presAssocID="{5A7E71D7-5254-4284-87A8-0D63DEBD2FD9}" presName="node" presStyleLbl="node1" presStyleIdx="0" presStyleCnt="1">
        <dgm:presLayoutVars>
          <dgm:bulletEnabled val="1"/>
        </dgm:presLayoutVars>
      </dgm:prSet>
      <dgm:spPr/>
    </dgm:pt>
  </dgm:ptLst>
  <dgm:cxnLst>
    <dgm:cxn modelId="{25AB9D0F-ECAD-4AFC-8D13-6C215DFE5BB2}" srcId="{5A7E71D7-5254-4284-87A8-0D63DEBD2FD9}" destId="{E573163B-D3DC-4A69-97B8-DBB95CF8C290}" srcOrd="2" destOrd="0" parTransId="{785DBBD1-D366-467D-9BF6-E7F828686980}" sibTransId="{8E15AC9B-BEDF-464C-8F3A-3584808B0562}"/>
    <dgm:cxn modelId="{6561C310-D456-43D7-892D-BC0D4A3020B1}" srcId="{271201EE-5AAB-4866-8E01-5639F93CC632}" destId="{5A7E71D7-5254-4284-87A8-0D63DEBD2FD9}" srcOrd="0" destOrd="0" parTransId="{1CD309E3-0D9F-4F27-A236-A1D988895BB0}" sibTransId="{7407C2F1-F0F8-4FA9-8A64-318AEACB90F9}"/>
    <dgm:cxn modelId="{EB51D13D-62FA-4EA8-B368-4362582DA0D4}" srcId="{5A7E71D7-5254-4284-87A8-0D63DEBD2FD9}" destId="{F81F819F-56A7-4A69-9CA9-9C41905B72CC}" srcOrd="0" destOrd="0" parTransId="{8311CF07-944C-4199-906E-BE1088C9F7AD}" sibTransId="{6EB37EFF-991A-4FD2-9783-1243B70654C7}"/>
    <dgm:cxn modelId="{908A967A-067C-4727-8D0B-7C97425F8743}" type="presOf" srcId="{F81F819F-56A7-4A69-9CA9-9C41905B72CC}" destId="{2F1882D2-03E5-4833-86D6-C7C90BE4395E}" srcOrd="0" destOrd="1" presId="urn:microsoft.com/office/officeart/2005/8/layout/process1"/>
    <dgm:cxn modelId="{B0D92A92-F75A-460F-A4CA-1A51A3096C87}" type="presOf" srcId="{F6D71F9F-C18C-4F99-8E38-D8D296E6C1A8}" destId="{2F1882D2-03E5-4833-86D6-C7C90BE4395E}" srcOrd="0" destOrd="2" presId="urn:microsoft.com/office/officeart/2005/8/layout/process1"/>
    <dgm:cxn modelId="{962A4297-3352-49AA-8546-BE2FAE500839}" type="presOf" srcId="{E573163B-D3DC-4A69-97B8-DBB95CF8C290}" destId="{2F1882D2-03E5-4833-86D6-C7C90BE4395E}" srcOrd="0" destOrd="3" presId="urn:microsoft.com/office/officeart/2005/8/layout/process1"/>
    <dgm:cxn modelId="{12E1FCA4-6C3F-4FC5-88B5-2FB8B1F18742}" srcId="{5A7E71D7-5254-4284-87A8-0D63DEBD2FD9}" destId="{F6D71F9F-C18C-4F99-8E38-D8D296E6C1A8}" srcOrd="1" destOrd="0" parTransId="{5E1EB226-7721-45C1-A614-B1334D7D9BD1}" sibTransId="{E53502B3-D02C-4EAC-AD05-835AEBC2E334}"/>
    <dgm:cxn modelId="{9C0096B4-B7F4-459F-8C0C-A7A7489B3AEB}" srcId="{5A7E71D7-5254-4284-87A8-0D63DEBD2FD9}" destId="{3AED3AB4-51E5-4B95-B8EC-BA1F8579D642}" srcOrd="3" destOrd="0" parTransId="{E3FC0501-096C-42D6-9501-B5DC36996C03}" sibTransId="{22CEE10F-E4A2-4976-A4AC-7E7C3AC98CC4}"/>
    <dgm:cxn modelId="{9E9C4CD9-B5F6-4CF0-848D-DBDB83DF1D65}" type="presOf" srcId="{271201EE-5AAB-4866-8E01-5639F93CC632}" destId="{CAE39DFB-B859-4CFF-99A2-EBE8F4BACF56}" srcOrd="0" destOrd="0" presId="urn:microsoft.com/office/officeart/2005/8/layout/process1"/>
    <dgm:cxn modelId="{4A77F6E5-1229-4159-9460-CFB5C880817A}" type="presOf" srcId="{3AED3AB4-51E5-4B95-B8EC-BA1F8579D642}" destId="{2F1882D2-03E5-4833-86D6-C7C90BE4395E}" srcOrd="0" destOrd="4" presId="urn:microsoft.com/office/officeart/2005/8/layout/process1"/>
    <dgm:cxn modelId="{0FB229EB-DB31-467A-9E32-6D908EE0949D}" type="presOf" srcId="{5A7E71D7-5254-4284-87A8-0D63DEBD2FD9}" destId="{2F1882D2-03E5-4833-86D6-C7C90BE4395E}" srcOrd="0" destOrd="0" presId="urn:microsoft.com/office/officeart/2005/8/layout/process1"/>
    <dgm:cxn modelId="{DF51665F-4093-4458-B6EA-01B3C3B344BC}" type="presParOf" srcId="{CAE39DFB-B859-4CFF-99A2-EBE8F4BACF56}" destId="{2F1882D2-03E5-4833-86D6-C7C90BE4395E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23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BA6E5C9-A5D9-4A3E-8167-B7C586AC7F97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GB"/>
        </a:p>
      </dgm:t>
    </dgm:pt>
    <dgm:pt modelId="{2DF680A5-449A-42AD-AB9E-53DEF35B9E42}">
      <dgm:prSet custT="1"/>
      <dgm:spPr/>
      <dgm:t>
        <a:bodyPr/>
        <a:lstStyle/>
        <a:p>
          <a:r>
            <a:rPr lang="en-GB" sz="3200" b="1" i="1" baseline="0" dirty="0">
              <a:latin typeface="Arial" panose="020B0604020202020204" pitchFamily="34" charset="0"/>
              <a:cs typeface="Arial" panose="020B0604020202020204" pitchFamily="34" charset="0"/>
            </a:rPr>
            <a:t>Research impact</a:t>
          </a:r>
          <a:endParaRPr lang="en-GB" sz="32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A38A388-D6DC-4D91-B07C-9F57835FC81E}" type="parTrans" cxnId="{A7452918-F54D-4351-9984-07A768B1C3E7}">
      <dgm:prSet/>
      <dgm:spPr/>
      <dgm:t>
        <a:bodyPr/>
        <a:lstStyle/>
        <a:p>
          <a:endParaRPr lang="en-GB"/>
        </a:p>
      </dgm:t>
    </dgm:pt>
    <dgm:pt modelId="{7E4CA294-F7B0-4B3E-A722-6A1C9BE72515}" type="sibTrans" cxnId="{A7452918-F54D-4351-9984-07A768B1C3E7}">
      <dgm:prSet/>
      <dgm:spPr/>
      <dgm:t>
        <a:bodyPr/>
        <a:lstStyle/>
        <a:p>
          <a:endParaRPr lang="en-GB"/>
        </a:p>
      </dgm:t>
    </dgm:pt>
    <dgm:pt modelId="{7A955A33-3DEC-42C0-A196-4CC4C03A1A6A}">
      <dgm:prSet custT="1"/>
      <dgm:spPr/>
      <dgm:t>
        <a:bodyPr/>
        <a:lstStyle/>
        <a:p>
          <a:r>
            <a:rPr lang="en-GB" sz="2800" b="0" i="0" baseline="0" dirty="0">
              <a:latin typeface="Arial" panose="020B0604020202020204" pitchFamily="34" charset="0"/>
              <a:cs typeface="Arial" panose="020B0604020202020204" pitchFamily="34" charset="0"/>
            </a:rPr>
            <a:t>Assist in embedding social care and the NHS in designing inclusive digital services (NHS England, 2023). 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0CC7419-D86D-4D8B-B458-175178562512}" type="parTrans" cxnId="{5529DDDB-EAC2-4D1D-966C-EC93A1840DCB}">
      <dgm:prSet/>
      <dgm:spPr/>
      <dgm:t>
        <a:bodyPr/>
        <a:lstStyle/>
        <a:p>
          <a:endParaRPr lang="en-GB"/>
        </a:p>
      </dgm:t>
    </dgm:pt>
    <dgm:pt modelId="{7B503241-5E1F-406A-AAA3-91C6BE75F7E1}" type="sibTrans" cxnId="{5529DDDB-EAC2-4D1D-966C-EC93A1840DCB}">
      <dgm:prSet/>
      <dgm:spPr/>
      <dgm:t>
        <a:bodyPr/>
        <a:lstStyle/>
        <a:p>
          <a:endParaRPr lang="en-GB"/>
        </a:p>
      </dgm:t>
    </dgm:pt>
    <dgm:pt modelId="{9E0353E4-28BE-4567-9AA1-9744C08B6AD8}">
      <dgm:prSet custT="1"/>
      <dgm:spPr/>
      <dgm:t>
        <a:bodyPr/>
        <a:lstStyle/>
        <a:p>
          <a:r>
            <a:rPr lang="en-GB" sz="2800" b="0" i="0" baseline="0" dirty="0">
              <a:latin typeface="Arial" panose="020B0604020202020204" pitchFamily="34" charset="0"/>
              <a:cs typeface="Arial" panose="020B0604020202020204" pitchFamily="34" charset="0"/>
            </a:rPr>
            <a:t>Minimise digital health disparities (Marmot et al., 2020). 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CED2CAC-CD8B-4ED2-8527-43C8A73CAB26}" type="parTrans" cxnId="{3DDD12DC-0D5F-4324-BE22-3FF429A7DB19}">
      <dgm:prSet/>
      <dgm:spPr/>
      <dgm:t>
        <a:bodyPr/>
        <a:lstStyle/>
        <a:p>
          <a:endParaRPr lang="en-GB"/>
        </a:p>
      </dgm:t>
    </dgm:pt>
    <dgm:pt modelId="{2A130074-A45C-40FA-8B5A-4BED81319AC3}" type="sibTrans" cxnId="{3DDD12DC-0D5F-4324-BE22-3FF429A7DB19}">
      <dgm:prSet/>
      <dgm:spPr/>
      <dgm:t>
        <a:bodyPr/>
        <a:lstStyle/>
        <a:p>
          <a:endParaRPr lang="en-GB"/>
        </a:p>
      </dgm:t>
    </dgm:pt>
    <dgm:pt modelId="{660C05F2-896B-4257-AC76-5C3005D8DDE8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Raise awareness for policymakers of how digital exclusion affects the lived experience of older adults</a:t>
          </a:r>
        </a:p>
      </dgm:t>
    </dgm:pt>
    <dgm:pt modelId="{EE072683-D143-41C2-AD71-73BF4BFB246C}" type="parTrans" cxnId="{94EF9529-F719-4332-AE0E-D930F04B30AD}">
      <dgm:prSet/>
      <dgm:spPr/>
      <dgm:t>
        <a:bodyPr/>
        <a:lstStyle/>
        <a:p>
          <a:endParaRPr lang="en-GB"/>
        </a:p>
      </dgm:t>
    </dgm:pt>
    <dgm:pt modelId="{39D2AE63-EA7D-4135-8141-E208A1D5D370}" type="sibTrans" cxnId="{94EF9529-F719-4332-AE0E-D930F04B30AD}">
      <dgm:prSet/>
      <dgm:spPr/>
      <dgm:t>
        <a:bodyPr/>
        <a:lstStyle/>
        <a:p>
          <a:endParaRPr lang="en-GB"/>
        </a:p>
      </dgm:t>
    </dgm:pt>
    <dgm:pt modelId="{8450AE26-4A03-4263-B3AF-03A64911618F}">
      <dgm:prSet custT="1"/>
      <dgm:spPr/>
      <dgm:t>
        <a:bodyPr/>
        <a:lstStyle/>
        <a:p>
          <a:r>
            <a:rPr lang="en-GB" sz="2800" dirty="0">
              <a:latin typeface="Arial" panose="020B0604020202020204" pitchFamily="34" charset="0"/>
              <a:cs typeface="Arial" panose="020B0604020202020204" pitchFamily="34" charset="0"/>
            </a:rPr>
            <a:t>Encourage education and awareness among health and social care workers</a:t>
          </a:r>
          <a:r>
            <a:rPr lang="en-GB" sz="2800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28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F76BC08-F119-48C1-B6C1-AE3D8C5C8ADF}" type="parTrans" cxnId="{837F947F-B831-4A17-873F-67A5D42DF5B2}">
      <dgm:prSet/>
      <dgm:spPr/>
      <dgm:t>
        <a:bodyPr/>
        <a:lstStyle/>
        <a:p>
          <a:endParaRPr lang="en-GB"/>
        </a:p>
      </dgm:t>
    </dgm:pt>
    <dgm:pt modelId="{F11F57D3-D96C-41C6-9778-DDE206C8851A}" type="sibTrans" cxnId="{837F947F-B831-4A17-873F-67A5D42DF5B2}">
      <dgm:prSet/>
      <dgm:spPr/>
      <dgm:t>
        <a:bodyPr/>
        <a:lstStyle/>
        <a:p>
          <a:endParaRPr lang="en-GB"/>
        </a:p>
      </dgm:t>
    </dgm:pt>
    <dgm:pt modelId="{8AB8AC69-2820-45D4-BD81-8C31430E9453}" type="pres">
      <dgm:prSet presAssocID="{FBA6E5C9-A5D9-4A3E-8167-B7C586AC7F97}" presName="linear" presStyleCnt="0">
        <dgm:presLayoutVars>
          <dgm:animLvl val="lvl"/>
          <dgm:resizeHandles val="exact"/>
        </dgm:presLayoutVars>
      </dgm:prSet>
      <dgm:spPr/>
    </dgm:pt>
    <dgm:pt modelId="{EB9116DB-0210-4EBA-A4DC-F5CCA750A0B8}" type="pres">
      <dgm:prSet presAssocID="{2DF680A5-449A-42AD-AB9E-53DEF35B9E42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7119AB7F-567F-4F51-8F53-54F2B8D78E18}" type="pres">
      <dgm:prSet presAssocID="{7E4CA294-F7B0-4B3E-A722-6A1C9BE72515}" presName="spacer" presStyleCnt="0"/>
      <dgm:spPr/>
    </dgm:pt>
    <dgm:pt modelId="{1FB6E9E1-1D15-4F4F-9A3C-949910DC4A1D}" type="pres">
      <dgm:prSet presAssocID="{7A955A33-3DEC-42C0-A196-4CC4C03A1A6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9938AFA-0919-40EB-B5E9-2E14272EA997}" type="pres">
      <dgm:prSet presAssocID="{7B503241-5E1F-406A-AAA3-91C6BE75F7E1}" presName="spacer" presStyleCnt="0"/>
      <dgm:spPr/>
    </dgm:pt>
    <dgm:pt modelId="{ADDD1EE6-27F6-428E-8CBD-5356EA769BB7}" type="pres">
      <dgm:prSet presAssocID="{9E0353E4-28BE-4567-9AA1-9744C08B6AD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A94837B-C7B4-416E-8F2F-02FDE758E892}" type="pres">
      <dgm:prSet presAssocID="{2A130074-A45C-40FA-8B5A-4BED81319AC3}" presName="spacer" presStyleCnt="0"/>
      <dgm:spPr/>
    </dgm:pt>
    <dgm:pt modelId="{A7414F9B-0596-49D5-A2F9-C081F918E542}" type="pres">
      <dgm:prSet presAssocID="{660C05F2-896B-4257-AC76-5C3005D8DDE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F2311573-B213-43DF-8BB9-E51244E46A7A}" type="pres">
      <dgm:prSet presAssocID="{39D2AE63-EA7D-4135-8141-E208A1D5D370}" presName="spacer" presStyleCnt="0"/>
      <dgm:spPr/>
    </dgm:pt>
    <dgm:pt modelId="{CF69D9C6-083F-4459-B7F3-6ADD4FF1E75D}" type="pres">
      <dgm:prSet presAssocID="{8450AE26-4A03-4263-B3AF-03A64911618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0A4F809-13F2-4246-B210-AB99CB5AD0AA}" type="presOf" srcId="{8450AE26-4A03-4263-B3AF-03A64911618F}" destId="{CF69D9C6-083F-4459-B7F3-6ADD4FF1E75D}" srcOrd="0" destOrd="0" presId="urn:microsoft.com/office/officeart/2005/8/layout/vList2"/>
    <dgm:cxn modelId="{10E2AD13-B23B-4A88-B409-F10B70022BDE}" type="presOf" srcId="{9E0353E4-28BE-4567-9AA1-9744C08B6AD8}" destId="{ADDD1EE6-27F6-428E-8CBD-5356EA769BB7}" srcOrd="0" destOrd="0" presId="urn:microsoft.com/office/officeart/2005/8/layout/vList2"/>
    <dgm:cxn modelId="{A7452918-F54D-4351-9984-07A768B1C3E7}" srcId="{FBA6E5C9-A5D9-4A3E-8167-B7C586AC7F97}" destId="{2DF680A5-449A-42AD-AB9E-53DEF35B9E42}" srcOrd="0" destOrd="0" parTransId="{1A38A388-D6DC-4D91-B07C-9F57835FC81E}" sibTransId="{7E4CA294-F7B0-4B3E-A722-6A1C9BE72515}"/>
    <dgm:cxn modelId="{94EF9529-F719-4332-AE0E-D930F04B30AD}" srcId="{FBA6E5C9-A5D9-4A3E-8167-B7C586AC7F97}" destId="{660C05F2-896B-4257-AC76-5C3005D8DDE8}" srcOrd="3" destOrd="0" parTransId="{EE072683-D143-41C2-AD71-73BF4BFB246C}" sibTransId="{39D2AE63-EA7D-4135-8141-E208A1D5D370}"/>
    <dgm:cxn modelId="{837F947F-B831-4A17-873F-67A5D42DF5B2}" srcId="{FBA6E5C9-A5D9-4A3E-8167-B7C586AC7F97}" destId="{8450AE26-4A03-4263-B3AF-03A64911618F}" srcOrd="4" destOrd="0" parTransId="{BF76BC08-F119-48C1-B6C1-AE3D8C5C8ADF}" sibTransId="{F11F57D3-D96C-41C6-9778-DDE206C8851A}"/>
    <dgm:cxn modelId="{F08CF1C7-9A7D-4030-A55F-3E15F24A471F}" type="presOf" srcId="{7A955A33-3DEC-42C0-A196-4CC4C03A1A6A}" destId="{1FB6E9E1-1D15-4F4F-9A3C-949910DC4A1D}" srcOrd="0" destOrd="0" presId="urn:microsoft.com/office/officeart/2005/8/layout/vList2"/>
    <dgm:cxn modelId="{10515ECD-05F8-40E1-A8B2-F34F64C45AF7}" type="presOf" srcId="{2DF680A5-449A-42AD-AB9E-53DEF35B9E42}" destId="{EB9116DB-0210-4EBA-A4DC-F5CCA750A0B8}" srcOrd="0" destOrd="0" presId="urn:microsoft.com/office/officeart/2005/8/layout/vList2"/>
    <dgm:cxn modelId="{5529DDDB-EAC2-4D1D-966C-EC93A1840DCB}" srcId="{FBA6E5C9-A5D9-4A3E-8167-B7C586AC7F97}" destId="{7A955A33-3DEC-42C0-A196-4CC4C03A1A6A}" srcOrd="1" destOrd="0" parTransId="{40CC7419-D86D-4D8B-B458-175178562512}" sibTransId="{7B503241-5E1F-406A-AAA3-91C6BE75F7E1}"/>
    <dgm:cxn modelId="{3DDD12DC-0D5F-4324-BE22-3FF429A7DB19}" srcId="{FBA6E5C9-A5D9-4A3E-8167-B7C586AC7F97}" destId="{9E0353E4-28BE-4567-9AA1-9744C08B6AD8}" srcOrd="2" destOrd="0" parTransId="{FCED2CAC-CD8B-4ED2-8527-43C8A73CAB26}" sibTransId="{2A130074-A45C-40FA-8B5A-4BED81319AC3}"/>
    <dgm:cxn modelId="{061954EE-F746-4A35-8A4F-AE7FDEFA3ED4}" type="presOf" srcId="{FBA6E5C9-A5D9-4A3E-8167-B7C586AC7F97}" destId="{8AB8AC69-2820-45D4-BD81-8C31430E9453}" srcOrd="0" destOrd="0" presId="urn:microsoft.com/office/officeart/2005/8/layout/vList2"/>
    <dgm:cxn modelId="{3F11F1F3-D589-4529-99B5-AE5E80B57A04}" type="presOf" srcId="{660C05F2-896B-4257-AC76-5C3005D8DDE8}" destId="{A7414F9B-0596-49D5-A2F9-C081F918E542}" srcOrd="0" destOrd="0" presId="urn:microsoft.com/office/officeart/2005/8/layout/vList2"/>
    <dgm:cxn modelId="{7C35DA61-5186-4DBB-86D8-E44AEAAC7538}" type="presParOf" srcId="{8AB8AC69-2820-45D4-BD81-8C31430E9453}" destId="{EB9116DB-0210-4EBA-A4DC-F5CCA750A0B8}" srcOrd="0" destOrd="0" presId="urn:microsoft.com/office/officeart/2005/8/layout/vList2"/>
    <dgm:cxn modelId="{C1E7BBCF-ECFB-4C82-B092-98A9F3A8F2B8}" type="presParOf" srcId="{8AB8AC69-2820-45D4-BD81-8C31430E9453}" destId="{7119AB7F-567F-4F51-8F53-54F2B8D78E18}" srcOrd="1" destOrd="0" presId="urn:microsoft.com/office/officeart/2005/8/layout/vList2"/>
    <dgm:cxn modelId="{D0E8FBD7-1D1D-418D-BDAC-279998E46238}" type="presParOf" srcId="{8AB8AC69-2820-45D4-BD81-8C31430E9453}" destId="{1FB6E9E1-1D15-4F4F-9A3C-949910DC4A1D}" srcOrd="2" destOrd="0" presId="urn:microsoft.com/office/officeart/2005/8/layout/vList2"/>
    <dgm:cxn modelId="{42BDDB07-1D08-4F29-BE6C-467D28D03C35}" type="presParOf" srcId="{8AB8AC69-2820-45D4-BD81-8C31430E9453}" destId="{C9938AFA-0919-40EB-B5E9-2E14272EA997}" srcOrd="3" destOrd="0" presId="urn:microsoft.com/office/officeart/2005/8/layout/vList2"/>
    <dgm:cxn modelId="{024679EF-DD48-45E1-A72F-73E791AB003F}" type="presParOf" srcId="{8AB8AC69-2820-45D4-BD81-8C31430E9453}" destId="{ADDD1EE6-27F6-428E-8CBD-5356EA769BB7}" srcOrd="4" destOrd="0" presId="urn:microsoft.com/office/officeart/2005/8/layout/vList2"/>
    <dgm:cxn modelId="{FA122E65-5A61-46C4-8EC7-2D1C5E93E2AC}" type="presParOf" srcId="{8AB8AC69-2820-45D4-BD81-8C31430E9453}" destId="{6A94837B-C7B4-416E-8F2F-02FDE758E892}" srcOrd="5" destOrd="0" presId="urn:microsoft.com/office/officeart/2005/8/layout/vList2"/>
    <dgm:cxn modelId="{587575EB-094D-49F2-B678-B1036D913154}" type="presParOf" srcId="{8AB8AC69-2820-45D4-BD81-8C31430E9453}" destId="{A7414F9B-0596-49D5-A2F9-C081F918E542}" srcOrd="6" destOrd="0" presId="urn:microsoft.com/office/officeart/2005/8/layout/vList2"/>
    <dgm:cxn modelId="{2E2560DD-9D91-460E-8923-0CF41138C076}" type="presParOf" srcId="{8AB8AC69-2820-45D4-BD81-8C31430E9453}" destId="{F2311573-B213-43DF-8BB9-E51244E46A7A}" srcOrd="7" destOrd="0" presId="urn:microsoft.com/office/officeart/2005/8/layout/vList2"/>
    <dgm:cxn modelId="{A2009CB3-9F5B-4CD3-9276-10FF4CB733BF}" type="presParOf" srcId="{8AB8AC69-2820-45D4-BD81-8C31430E9453}" destId="{CF69D9C6-083F-4459-B7F3-6ADD4FF1E75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2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05965D8-D0D8-4CDD-AE14-A07C5865080E}">
      <dsp:nvSpPr>
        <dsp:cNvPr id="0" name=""/>
        <dsp:cNvSpPr/>
      </dsp:nvSpPr>
      <dsp:spPr>
        <a:xfrm>
          <a:off x="0" y="411500"/>
          <a:ext cx="7763067" cy="1872000"/>
        </a:xfrm>
        <a:prstGeom prst="rect">
          <a:avLst/>
        </a:prstGeom>
        <a:solidFill>
          <a:schemeClr val="accent2"/>
        </a:solidFill>
        <a:ln w="25400" cap="flat" cmpd="sng" algn="ctr">
          <a:solidFill>
            <a:schemeClr val="lt1"/>
          </a:solidFill>
          <a:prstDash val="solid"/>
          <a:miter lim="800000"/>
        </a:ln>
        <a:effectLst/>
      </dsp:spPr>
      <dsp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dsp:style>
      <dsp:txBody>
        <a:bodyPr spcFirstLastPara="0" vert="horz" wrap="square" lIns="312928" tIns="178816" rIns="312928" bIns="178816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i="1" kern="1200" baseline="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Background</a:t>
          </a:r>
          <a:endParaRPr lang="en-GB" sz="4400" kern="1200" dirty="0">
            <a:solidFill>
              <a:schemeClr val="tx1"/>
            </a:solidFill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1500"/>
        <a:ext cx="7763067" cy="1872000"/>
      </dsp:txXfrm>
    </dsp:sp>
    <dsp:sp modelId="{841001FC-82C9-43A7-9135-8FB37FFF5BF0}">
      <dsp:nvSpPr>
        <dsp:cNvPr id="0" name=""/>
        <dsp:cNvSpPr/>
      </dsp:nvSpPr>
      <dsp:spPr>
        <a:xfrm>
          <a:off x="0" y="2283501"/>
          <a:ext cx="7763067" cy="6244875"/>
        </a:xfrm>
        <a:prstGeom prst="rect">
          <a:avLst/>
        </a:prstGeom>
        <a:solidFill>
          <a:schemeClr val="accent1">
            <a:lumMod val="20000"/>
            <a:lumOff val="80000"/>
            <a:alpha val="9000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9352" tIns="149352" rIns="199136" bIns="224028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2800" kern="1200" dirty="0"/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UK health and social care services are increasingly digital (NHS England, 2022).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Communication and appointment scheduling now heavily rely on digital access (DHSC, 2022).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Older persons (65+) have lower digital abilities (ONS, 2023; Lloyds Bank, 2023).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en-GB" sz="3200" b="0" kern="1200" dirty="0">
              <a:latin typeface="Arial" panose="020B0604020202020204" pitchFamily="34" charset="0"/>
              <a:cs typeface="Arial" panose="020B0604020202020204" pitchFamily="34" charset="0"/>
            </a:rPr>
            <a:t>Wider health disparities are exacerbated by digital exclusion (Marmot et al., 2020).</a:t>
          </a:r>
        </a:p>
      </dsp:txBody>
      <dsp:txXfrm>
        <a:off x="0" y="2283501"/>
        <a:ext cx="7763067" cy="62448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208D24-CCF5-47CC-B246-F1218009A80B}">
      <dsp:nvSpPr>
        <dsp:cNvPr id="0" name=""/>
        <dsp:cNvSpPr/>
      </dsp:nvSpPr>
      <dsp:spPr>
        <a:xfrm>
          <a:off x="0" y="23315"/>
          <a:ext cx="9050051" cy="1584000"/>
        </a:xfrm>
        <a:prstGeom prst="rect">
          <a:avLst/>
        </a:prstGeom>
        <a:gradFill rotWithShape="1">
          <a:gsLst>
            <a:gs pos="0">
              <a:schemeClr val="accent6">
                <a:lumMod val="110000"/>
                <a:satMod val="105000"/>
                <a:tint val="67000"/>
              </a:schemeClr>
            </a:gs>
            <a:gs pos="50000">
              <a:schemeClr val="accent6">
                <a:lumMod val="105000"/>
                <a:satMod val="103000"/>
                <a:tint val="73000"/>
              </a:schemeClr>
            </a:gs>
            <a:gs pos="100000">
              <a:schemeClr val="accent6">
                <a:lumMod val="105000"/>
                <a:satMod val="109000"/>
                <a:tint val="81000"/>
              </a:schemeClr>
            </a:gs>
          </a:gsLst>
          <a:lin ang="5400000" scaled="0"/>
        </a:gradFill>
        <a:ln w="12700" cap="flat" cmpd="sng" algn="ctr">
          <a:solidFill>
            <a:schemeClr val="accent6"/>
          </a:solidFill>
          <a:prstDash val="solid"/>
          <a:miter lim="800000"/>
        </a:ln>
        <a:effectLst/>
      </dsp:spPr>
      <dsp:style>
        <a:lnRef idx="1">
          <a:schemeClr val="accent6"/>
        </a:lnRef>
        <a:fillRef idx="2">
          <a:schemeClr val="accent6"/>
        </a:fillRef>
        <a:effectRef idx="1">
          <a:schemeClr val="accent6"/>
        </a:effectRef>
        <a:fontRef idx="minor">
          <a:schemeClr val="dk1"/>
        </a:fontRef>
      </dsp:style>
      <dsp:txBody>
        <a:bodyPr spcFirstLastPara="0" vert="horz" wrap="square" lIns="312928" tIns="178816" rIns="312928" bIns="178816" numCol="1" spcCol="1270" anchor="ctr" anchorCtr="0">
          <a:noAutofit/>
        </a:bodyPr>
        <a:lstStyle/>
        <a:p>
          <a:pPr marL="0" lvl="0" indent="0" algn="ctr" defTabSz="1955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400" b="1" i="1" kern="1200" baseline="0" dirty="0"/>
            <a:t>Methodology</a:t>
          </a:r>
          <a:endParaRPr lang="en-GB" sz="4400" kern="1200" dirty="0"/>
        </a:p>
      </dsp:txBody>
      <dsp:txXfrm>
        <a:off x="0" y="23315"/>
        <a:ext cx="9050051" cy="1584000"/>
      </dsp:txXfrm>
    </dsp:sp>
    <dsp:sp modelId="{177B4706-E63B-47E8-A67E-F31DC1B1DDF5}">
      <dsp:nvSpPr>
        <dsp:cNvPr id="0" name=""/>
        <dsp:cNvSpPr/>
      </dsp:nvSpPr>
      <dsp:spPr>
        <a:xfrm>
          <a:off x="0" y="1607315"/>
          <a:ext cx="9050051" cy="543510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170688" rIns="227584" bIns="256032" numCol="1" spcCol="1270" anchor="t" anchorCtr="0">
          <a:noAutofit/>
        </a:bodyPr>
        <a:lstStyle/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Systematic Review, Secondary Qualitative research 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Analysis of the published qualitative literature (Braun &amp; Clarke, 2006)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Data Sources: UK policy reports and peer-reviewed academic articles 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Structured database search using inclusion and exclusion criteria is the search strategy.  </a:t>
          </a: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kern="1200" dirty="0">
              <a:latin typeface="Arial" panose="020B0604020202020204" pitchFamily="34" charset="0"/>
              <a:cs typeface="Arial" panose="020B0604020202020204" pitchFamily="34" charset="0"/>
            </a:rPr>
            <a:t>Thematic analysis of the data (Braun &amp; Clarke, 2006)</a:t>
          </a:r>
        </a:p>
      </dsp:txBody>
      <dsp:txXfrm>
        <a:off x="0" y="1607315"/>
        <a:ext cx="9050051" cy="54351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F1882D2-03E5-4833-86D6-C7C90BE4395E}">
      <dsp:nvSpPr>
        <dsp:cNvPr id="0" name=""/>
        <dsp:cNvSpPr/>
      </dsp:nvSpPr>
      <dsp:spPr>
        <a:xfrm>
          <a:off x="6767" y="0"/>
          <a:ext cx="13845947" cy="5201424"/>
        </a:xfrm>
        <a:prstGeom prst="roundRect">
          <a:avLst>
            <a:gd name="adj" fmla="val 10000"/>
          </a:avLst>
        </a:prstGeom>
        <a:solidFill>
          <a:schemeClr val="accent4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866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200" b="1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Objectives</a:t>
          </a:r>
          <a:endParaRPr lang="en-GB" sz="4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identify the barriers older adults encounter when accessing digital health and social care services.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explore older adults’ lived experiences and perceptions of digital health and social care systems.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examine the consequences of digital exclusion for older adults’ autonomy, inclusion, and engagement with services.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85750" lvl="1" indent="-285750" algn="l" defTabSz="1422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3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To analyse the implications of digital exclusion for public health and social care policy and practice in the UK.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59112" y="152345"/>
        <a:ext cx="13541257" cy="489673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B9116DB-0210-4EBA-A4DC-F5CCA750A0B8}">
      <dsp:nvSpPr>
        <dsp:cNvPr id="0" name=""/>
        <dsp:cNvSpPr/>
      </dsp:nvSpPr>
      <dsp:spPr>
        <a:xfrm>
          <a:off x="0" y="1062"/>
          <a:ext cx="10054264" cy="10530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i="1" kern="1200" baseline="0" dirty="0">
              <a:latin typeface="Arial" panose="020B0604020202020204" pitchFamily="34" charset="0"/>
              <a:cs typeface="Arial" panose="020B0604020202020204" pitchFamily="34" charset="0"/>
            </a:rPr>
            <a:t>Research impact</a:t>
          </a:r>
          <a:endParaRPr lang="en-GB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52465"/>
        <a:ext cx="9951458" cy="950194"/>
      </dsp:txXfrm>
    </dsp:sp>
    <dsp:sp modelId="{1FB6E9E1-1D15-4F4F-9A3C-949910DC4A1D}">
      <dsp:nvSpPr>
        <dsp:cNvPr id="0" name=""/>
        <dsp:cNvSpPr/>
      </dsp:nvSpPr>
      <dsp:spPr>
        <a:xfrm>
          <a:off x="0" y="1198062"/>
          <a:ext cx="10054264" cy="1053000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Assist in embedding social care and the NHS in designing inclusive digital services (NHS England, 2023). 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1249465"/>
        <a:ext cx="9951458" cy="950194"/>
      </dsp:txXfrm>
    </dsp:sp>
    <dsp:sp modelId="{ADDD1EE6-27F6-428E-8CBD-5356EA769BB7}">
      <dsp:nvSpPr>
        <dsp:cNvPr id="0" name=""/>
        <dsp:cNvSpPr/>
      </dsp:nvSpPr>
      <dsp:spPr>
        <a:xfrm>
          <a:off x="0" y="2395062"/>
          <a:ext cx="10054264" cy="1053000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Minimise digital health disparities (Marmot et al., 2020). 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2446465"/>
        <a:ext cx="9951458" cy="950194"/>
      </dsp:txXfrm>
    </dsp:sp>
    <dsp:sp modelId="{A7414F9B-0596-49D5-A2F9-C081F918E542}">
      <dsp:nvSpPr>
        <dsp:cNvPr id="0" name=""/>
        <dsp:cNvSpPr/>
      </dsp:nvSpPr>
      <dsp:spPr>
        <a:xfrm>
          <a:off x="0" y="3592062"/>
          <a:ext cx="10054264" cy="1053000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Raise awareness for policymakers of how digital exclusion affects the lived experience of older adults</a:t>
          </a:r>
        </a:p>
      </dsp:txBody>
      <dsp:txXfrm>
        <a:off x="51403" y="3643465"/>
        <a:ext cx="9951458" cy="950194"/>
      </dsp:txXfrm>
    </dsp:sp>
    <dsp:sp modelId="{CF69D9C6-083F-4459-B7F3-6ADD4FF1E75D}">
      <dsp:nvSpPr>
        <dsp:cNvPr id="0" name=""/>
        <dsp:cNvSpPr/>
      </dsp:nvSpPr>
      <dsp:spPr>
        <a:xfrm>
          <a:off x="0" y="4789062"/>
          <a:ext cx="10054264" cy="1053000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latin typeface="Arial" panose="020B0604020202020204" pitchFamily="34" charset="0"/>
              <a:cs typeface="Arial" panose="020B0604020202020204" pitchFamily="34" charset="0"/>
            </a:rPr>
            <a:t>Encourage education and awareness among health and social care workers</a:t>
          </a:r>
          <a:r>
            <a:rPr lang="en-GB" sz="2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GB" sz="28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51403" y="4840465"/>
        <a:ext cx="9951458" cy="95019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59931D4-E334-4117-BAEA-EF9780FEEA45}" type="datetimeFigureOut">
              <a:rPr lang="en-GB" smtClean="0"/>
              <a:t>04/03/2026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57513" y="857250"/>
            <a:ext cx="322897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69057EC-E9DD-4A63-9072-F612A51A20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9471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69057EC-E9DD-4A63-9072-F612A51A204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307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48997" y="3829544"/>
            <a:ext cx="27755295" cy="8146580"/>
          </a:xfrm>
        </p:spPr>
        <p:txBody>
          <a:bodyPr anchor="b"/>
          <a:lstStyle>
            <a:lvl1pPr algn="ctr">
              <a:defRPr sz="2047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81661" y="12290287"/>
            <a:ext cx="24489966" cy="5649521"/>
          </a:xfrm>
        </p:spPr>
        <p:txBody>
          <a:bodyPr/>
          <a:lstStyle>
            <a:lvl1pPr marL="0" indent="0" algn="ctr">
              <a:buNone/>
              <a:defRPr sz="8189"/>
            </a:lvl1pPr>
            <a:lvl2pPr marL="1559966" indent="0" algn="ctr">
              <a:buNone/>
              <a:defRPr sz="6824"/>
            </a:lvl2pPr>
            <a:lvl3pPr marL="3119933" indent="0" algn="ctr">
              <a:buNone/>
              <a:defRPr sz="6142"/>
            </a:lvl3pPr>
            <a:lvl4pPr marL="4679899" indent="0" algn="ctr">
              <a:buNone/>
              <a:defRPr sz="5459"/>
            </a:lvl4pPr>
            <a:lvl5pPr marL="6239866" indent="0" algn="ctr">
              <a:buNone/>
              <a:defRPr sz="5459"/>
            </a:lvl5pPr>
            <a:lvl6pPr marL="7799832" indent="0" algn="ctr">
              <a:buNone/>
              <a:defRPr sz="5459"/>
            </a:lvl6pPr>
            <a:lvl7pPr marL="9359798" indent="0" algn="ctr">
              <a:buNone/>
              <a:defRPr sz="5459"/>
            </a:lvl7pPr>
            <a:lvl8pPr marL="10919765" indent="0" algn="ctr">
              <a:buNone/>
              <a:defRPr sz="5459"/>
            </a:lvl8pPr>
            <a:lvl9pPr marL="12479731" indent="0" algn="ctr">
              <a:buNone/>
              <a:defRPr sz="5459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2CAB22EA-D3D6-4B0E-86DE-DE4D7B56B263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C5EF04A2-DAAB-4173-B277-26B05F95FD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15998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172EABC-FF9B-4B34-A5DD-CED325A092BA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AE550BB9-090D-4847-8D97-202C1E0A8C9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32881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27908" y="5833695"/>
            <a:ext cx="28163461" cy="9733644"/>
          </a:xfrm>
        </p:spPr>
        <p:txBody>
          <a:bodyPr anchor="b"/>
          <a:lstStyle>
            <a:lvl1pPr>
              <a:defRPr sz="20472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27908" y="15659423"/>
            <a:ext cx="28163461" cy="5118694"/>
          </a:xfrm>
        </p:spPr>
        <p:txBody>
          <a:bodyPr/>
          <a:lstStyle>
            <a:lvl1pPr marL="0" indent="0">
              <a:buNone/>
              <a:defRPr sz="8189">
                <a:solidFill>
                  <a:schemeClr val="tx1">
                    <a:tint val="82000"/>
                  </a:schemeClr>
                </a:solidFill>
              </a:defRPr>
            </a:lvl1pPr>
            <a:lvl2pPr marL="1559966" indent="0">
              <a:buNone/>
              <a:defRPr sz="6824">
                <a:solidFill>
                  <a:schemeClr val="tx1">
                    <a:tint val="82000"/>
                  </a:schemeClr>
                </a:solidFill>
              </a:defRPr>
            </a:lvl2pPr>
            <a:lvl3pPr marL="3119933" indent="0">
              <a:buNone/>
              <a:defRPr sz="6142">
                <a:solidFill>
                  <a:schemeClr val="tx1">
                    <a:tint val="82000"/>
                  </a:schemeClr>
                </a:solidFill>
              </a:defRPr>
            </a:lvl3pPr>
            <a:lvl4pPr marL="4679899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4pPr>
            <a:lvl5pPr marL="6239866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5pPr>
            <a:lvl6pPr marL="7799832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6pPr>
            <a:lvl7pPr marL="9359798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7pPr>
            <a:lvl8pPr marL="10919765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8pPr>
            <a:lvl9pPr marL="12479731" indent="0">
              <a:buNone/>
              <a:defRPr sz="5459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99A54E6F-503E-49AF-8826-A6040588B98B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001D541-CF70-4AF0-A3A5-6A4CB95A04E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42030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44914" y="6229100"/>
            <a:ext cx="13877647" cy="148469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530727" y="6229100"/>
            <a:ext cx="13877647" cy="1484692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39E51815-BA14-403C-95E7-2F1ED032B2A7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6CB8093-5A1A-4383-9A5A-92D2BAA204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7308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167" y="1245825"/>
            <a:ext cx="28163461" cy="452287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9170" y="5736191"/>
            <a:ext cx="13813869" cy="2811218"/>
          </a:xfrm>
        </p:spPr>
        <p:txBody>
          <a:bodyPr anchor="b"/>
          <a:lstStyle>
            <a:lvl1pPr marL="0" indent="0">
              <a:buNone/>
              <a:defRPr sz="8189" b="1"/>
            </a:lvl1pPr>
            <a:lvl2pPr marL="1559966" indent="0">
              <a:buNone/>
              <a:defRPr sz="6824" b="1"/>
            </a:lvl2pPr>
            <a:lvl3pPr marL="3119933" indent="0">
              <a:buNone/>
              <a:defRPr sz="6142" b="1"/>
            </a:lvl3pPr>
            <a:lvl4pPr marL="4679899" indent="0">
              <a:buNone/>
              <a:defRPr sz="5459" b="1"/>
            </a:lvl4pPr>
            <a:lvl5pPr marL="6239866" indent="0">
              <a:buNone/>
              <a:defRPr sz="5459" b="1"/>
            </a:lvl5pPr>
            <a:lvl6pPr marL="7799832" indent="0">
              <a:buNone/>
              <a:defRPr sz="5459" b="1"/>
            </a:lvl6pPr>
            <a:lvl7pPr marL="9359798" indent="0">
              <a:buNone/>
              <a:defRPr sz="5459" b="1"/>
            </a:lvl7pPr>
            <a:lvl8pPr marL="10919765" indent="0">
              <a:buNone/>
              <a:defRPr sz="5459" b="1"/>
            </a:lvl8pPr>
            <a:lvl9pPr marL="12479731" indent="0">
              <a:buNone/>
              <a:defRPr sz="545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49170" y="8547409"/>
            <a:ext cx="13813869" cy="125719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6530729" y="5736191"/>
            <a:ext cx="13881900" cy="2811218"/>
          </a:xfrm>
        </p:spPr>
        <p:txBody>
          <a:bodyPr anchor="b"/>
          <a:lstStyle>
            <a:lvl1pPr marL="0" indent="0">
              <a:buNone/>
              <a:defRPr sz="8189" b="1"/>
            </a:lvl1pPr>
            <a:lvl2pPr marL="1559966" indent="0">
              <a:buNone/>
              <a:defRPr sz="6824" b="1"/>
            </a:lvl2pPr>
            <a:lvl3pPr marL="3119933" indent="0">
              <a:buNone/>
              <a:defRPr sz="6142" b="1"/>
            </a:lvl3pPr>
            <a:lvl4pPr marL="4679899" indent="0">
              <a:buNone/>
              <a:defRPr sz="5459" b="1"/>
            </a:lvl4pPr>
            <a:lvl5pPr marL="6239866" indent="0">
              <a:buNone/>
              <a:defRPr sz="5459" b="1"/>
            </a:lvl5pPr>
            <a:lvl6pPr marL="7799832" indent="0">
              <a:buNone/>
              <a:defRPr sz="5459" b="1"/>
            </a:lvl6pPr>
            <a:lvl7pPr marL="9359798" indent="0">
              <a:buNone/>
              <a:defRPr sz="5459" b="1"/>
            </a:lvl7pPr>
            <a:lvl8pPr marL="10919765" indent="0">
              <a:buNone/>
              <a:defRPr sz="5459" b="1"/>
            </a:lvl8pPr>
            <a:lvl9pPr marL="12479731" indent="0">
              <a:buNone/>
              <a:defRPr sz="5459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6530729" y="8547409"/>
            <a:ext cx="13881900" cy="1257195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5B350725-776B-4724-8AD9-B6EDBB065981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6AF1F751-5E48-47EF-9FD4-9A886F3828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5193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89501A03-B909-427C-866F-D8792E6B47CF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B44715A8-2E47-46D2-9E31-6B2DFC06E3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85572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67259456-A2BD-4A68-8C0C-802141C743A7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843D9A8F-96DD-4AA1-9799-699D6913FCC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2203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167" y="1559983"/>
            <a:ext cx="10531535" cy="5459942"/>
          </a:xfrm>
        </p:spPr>
        <p:txBody>
          <a:bodyPr anchor="b"/>
          <a:lstStyle>
            <a:lvl1pPr>
              <a:defRPr sz="1091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881900" y="3369136"/>
            <a:ext cx="16530727" cy="16628989"/>
          </a:xfrm>
        </p:spPr>
        <p:txBody>
          <a:bodyPr/>
          <a:lstStyle>
            <a:lvl1pPr>
              <a:defRPr sz="10918"/>
            </a:lvl1pPr>
            <a:lvl2pPr>
              <a:defRPr sz="9554"/>
            </a:lvl2pPr>
            <a:lvl3pPr>
              <a:defRPr sz="8189"/>
            </a:lvl3pPr>
            <a:lvl4pPr>
              <a:defRPr sz="6824"/>
            </a:lvl4pPr>
            <a:lvl5pPr>
              <a:defRPr sz="6824"/>
            </a:lvl5pPr>
            <a:lvl6pPr>
              <a:defRPr sz="6824"/>
            </a:lvl6pPr>
            <a:lvl7pPr>
              <a:defRPr sz="6824"/>
            </a:lvl7pPr>
            <a:lvl8pPr>
              <a:defRPr sz="6824"/>
            </a:lvl8pPr>
            <a:lvl9pPr>
              <a:defRPr sz="6824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49167" y="7019925"/>
            <a:ext cx="10531535" cy="13005279"/>
          </a:xfrm>
        </p:spPr>
        <p:txBody>
          <a:bodyPr/>
          <a:lstStyle>
            <a:lvl1pPr marL="0" indent="0">
              <a:buNone/>
              <a:defRPr sz="5459"/>
            </a:lvl1pPr>
            <a:lvl2pPr marL="1559966" indent="0">
              <a:buNone/>
              <a:defRPr sz="4777"/>
            </a:lvl2pPr>
            <a:lvl3pPr marL="3119933" indent="0">
              <a:buNone/>
              <a:defRPr sz="4094"/>
            </a:lvl3pPr>
            <a:lvl4pPr marL="4679899" indent="0">
              <a:buNone/>
              <a:defRPr sz="3412"/>
            </a:lvl4pPr>
            <a:lvl5pPr marL="6239866" indent="0">
              <a:buNone/>
              <a:defRPr sz="3412"/>
            </a:lvl5pPr>
            <a:lvl6pPr marL="7799832" indent="0">
              <a:buNone/>
              <a:defRPr sz="3412"/>
            </a:lvl6pPr>
            <a:lvl7pPr marL="9359798" indent="0">
              <a:buNone/>
              <a:defRPr sz="3412"/>
            </a:lvl7pPr>
            <a:lvl8pPr marL="10919765" indent="0">
              <a:buNone/>
              <a:defRPr sz="3412"/>
            </a:lvl8pPr>
            <a:lvl9pPr marL="12479731" indent="0">
              <a:buNone/>
              <a:defRPr sz="341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9D5E204-D5EA-42A6-8CFE-7D0F053C2F10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2BD576AB-C575-4113-BA7E-56DFE38674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23936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49167" y="1559983"/>
            <a:ext cx="10531535" cy="5459942"/>
          </a:xfrm>
        </p:spPr>
        <p:txBody>
          <a:bodyPr anchor="b"/>
          <a:lstStyle>
            <a:lvl1pPr>
              <a:defRPr sz="10918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881900" y="3369136"/>
            <a:ext cx="16530727" cy="16628989"/>
          </a:xfrm>
        </p:spPr>
        <p:txBody>
          <a:bodyPr anchor="t"/>
          <a:lstStyle>
            <a:lvl1pPr marL="0" indent="0">
              <a:buNone/>
              <a:defRPr sz="10918"/>
            </a:lvl1pPr>
            <a:lvl2pPr marL="1559966" indent="0">
              <a:buNone/>
              <a:defRPr sz="9554"/>
            </a:lvl2pPr>
            <a:lvl3pPr marL="3119933" indent="0">
              <a:buNone/>
              <a:defRPr sz="8189"/>
            </a:lvl3pPr>
            <a:lvl4pPr marL="4679899" indent="0">
              <a:buNone/>
              <a:defRPr sz="6824"/>
            </a:lvl4pPr>
            <a:lvl5pPr marL="6239866" indent="0">
              <a:buNone/>
              <a:defRPr sz="6824"/>
            </a:lvl5pPr>
            <a:lvl6pPr marL="7799832" indent="0">
              <a:buNone/>
              <a:defRPr sz="6824"/>
            </a:lvl6pPr>
            <a:lvl7pPr marL="9359798" indent="0">
              <a:buNone/>
              <a:defRPr sz="6824"/>
            </a:lvl7pPr>
            <a:lvl8pPr marL="10919765" indent="0">
              <a:buNone/>
              <a:defRPr sz="6824"/>
            </a:lvl8pPr>
            <a:lvl9pPr marL="12479731" indent="0">
              <a:buNone/>
              <a:defRPr sz="6824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49167" y="7019925"/>
            <a:ext cx="10531535" cy="13005279"/>
          </a:xfrm>
        </p:spPr>
        <p:txBody>
          <a:bodyPr/>
          <a:lstStyle>
            <a:lvl1pPr marL="0" indent="0">
              <a:buNone/>
              <a:defRPr sz="5459"/>
            </a:lvl1pPr>
            <a:lvl2pPr marL="1559966" indent="0">
              <a:buNone/>
              <a:defRPr sz="4777"/>
            </a:lvl2pPr>
            <a:lvl3pPr marL="3119933" indent="0">
              <a:buNone/>
              <a:defRPr sz="4094"/>
            </a:lvl3pPr>
            <a:lvl4pPr marL="4679899" indent="0">
              <a:buNone/>
              <a:defRPr sz="3412"/>
            </a:lvl4pPr>
            <a:lvl5pPr marL="6239866" indent="0">
              <a:buNone/>
              <a:defRPr sz="3412"/>
            </a:lvl5pPr>
            <a:lvl6pPr marL="7799832" indent="0">
              <a:buNone/>
              <a:defRPr sz="3412"/>
            </a:lvl6pPr>
            <a:lvl7pPr marL="9359798" indent="0">
              <a:buNone/>
              <a:defRPr sz="3412"/>
            </a:lvl7pPr>
            <a:lvl8pPr marL="10919765" indent="0">
              <a:buNone/>
              <a:defRPr sz="3412"/>
            </a:lvl8pPr>
            <a:lvl9pPr marL="12479731" indent="0">
              <a:buNone/>
              <a:defRPr sz="3412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1A10DFB-8C36-4DB7-88D5-CDF56B772963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9C38E26-41BB-4A63-8FF9-C74991FC52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36330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ECD79F1F-2E75-46C0-853F-7BC513F44B95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DFF0FA5E-58A8-41E4-9D60-59008AE50C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63111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3367511" y="1245820"/>
            <a:ext cx="7040865" cy="19830207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44915" y="1245820"/>
            <a:ext cx="20714430" cy="198302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fld id="{1F90BEF0-741E-40FA-80BC-639882FC52EE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1ACFC85F-EFEA-4CF5-86BE-F068EF7CA00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64060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44914" y="1245825"/>
            <a:ext cx="28163461" cy="45228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44914" y="6229100"/>
            <a:ext cx="28163461" cy="1484692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44913" y="21688107"/>
            <a:ext cx="7346990" cy="12458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409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fld id="{DF831D02-D7BB-4B82-A224-EDDA015EE6C6}" type="datetime1">
              <a:rPr lang="en-GB" smtClean="0"/>
              <a:pPr lvl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16402" y="21688107"/>
            <a:ext cx="11020485" cy="12458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409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3061385" y="21688107"/>
            <a:ext cx="7346990" cy="12458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4094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pPr lvl="0"/>
            <a:fld id="{2FAF1FF7-36AD-4D1E-8238-BA2BA3BE97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15372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3119933" rtl="0" eaLnBrk="1" latinLnBrk="0" hangingPunct="1">
        <a:lnSpc>
          <a:spcPct val="90000"/>
        </a:lnSpc>
        <a:spcBef>
          <a:spcPct val="0"/>
        </a:spcBef>
        <a:buNone/>
        <a:defRPr sz="15013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79983" indent="-779983" algn="l" defTabSz="3119933" rtl="0" eaLnBrk="1" latinLnBrk="0" hangingPunct="1">
        <a:lnSpc>
          <a:spcPct val="90000"/>
        </a:lnSpc>
        <a:spcBef>
          <a:spcPts val="3412"/>
        </a:spcBef>
        <a:buFont typeface="Arial" panose="020B0604020202020204" pitchFamily="34" charset="0"/>
        <a:buChar char="•"/>
        <a:defRPr sz="9554" kern="1200">
          <a:solidFill>
            <a:schemeClr val="tx1"/>
          </a:solidFill>
          <a:latin typeface="+mn-lt"/>
          <a:ea typeface="+mn-ea"/>
          <a:cs typeface="+mn-cs"/>
        </a:defRPr>
      </a:lvl1pPr>
      <a:lvl2pPr marL="2339950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8189" kern="1200">
          <a:solidFill>
            <a:schemeClr val="tx1"/>
          </a:solidFill>
          <a:latin typeface="+mn-lt"/>
          <a:ea typeface="+mn-ea"/>
          <a:cs typeface="+mn-cs"/>
        </a:defRPr>
      </a:lvl2pPr>
      <a:lvl3pPr marL="3899916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824" kern="1200">
          <a:solidFill>
            <a:schemeClr val="tx1"/>
          </a:solidFill>
          <a:latin typeface="+mn-lt"/>
          <a:ea typeface="+mn-ea"/>
          <a:cs typeface="+mn-cs"/>
        </a:defRPr>
      </a:lvl3pPr>
      <a:lvl4pPr marL="5459882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4pPr>
      <a:lvl5pPr marL="7019849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5pPr>
      <a:lvl6pPr marL="8579815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6pPr>
      <a:lvl7pPr marL="10139782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7pPr>
      <a:lvl8pPr marL="11699748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8pPr>
      <a:lvl9pPr marL="13259714" indent="-779983" algn="l" defTabSz="3119933" rtl="0" eaLnBrk="1" latinLnBrk="0" hangingPunct="1">
        <a:lnSpc>
          <a:spcPct val="90000"/>
        </a:lnSpc>
        <a:spcBef>
          <a:spcPts val="1706"/>
        </a:spcBef>
        <a:buFont typeface="Arial" panose="020B0604020202020204" pitchFamily="34" charset="0"/>
        <a:buChar char="•"/>
        <a:defRPr sz="6142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1pPr>
      <a:lvl2pPr marL="1559966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2pPr>
      <a:lvl3pPr marL="3119933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3pPr>
      <a:lvl4pPr marL="4679899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4pPr>
      <a:lvl5pPr marL="6239866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5pPr>
      <a:lvl6pPr marL="7799832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6pPr>
      <a:lvl7pPr marL="9359798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7pPr>
      <a:lvl8pPr marL="10919765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8pPr>
      <a:lvl9pPr marL="12479731" algn="l" defTabSz="3119933" rtl="0" eaLnBrk="1" latinLnBrk="0" hangingPunct="1">
        <a:defRPr sz="6142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13" Type="http://schemas.openxmlformats.org/officeDocument/2006/relationships/hyperlink" Target="https://www.england.nhs.uk/long-read/inclusive-digital-healthcare-a-framework-for-nhs-action-on-digital-inclusion/" TargetMode="External"/><Relationship Id="rId18" Type="http://schemas.microsoft.com/office/2007/relationships/diagramDrawing" Target="../diagrams/drawing2.xml"/><Relationship Id="rId26" Type="http://schemas.openxmlformats.org/officeDocument/2006/relationships/diagramQuickStyle" Target="../diagrams/quickStyle4.xml"/><Relationship Id="rId3" Type="http://schemas.openxmlformats.org/officeDocument/2006/relationships/image" Target="../media/image1.png"/><Relationship Id="rId21" Type="http://schemas.openxmlformats.org/officeDocument/2006/relationships/diagramQuickStyle" Target="../diagrams/quickStyle3.xml"/><Relationship Id="rId7" Type="http://schemas.openxmlformats.org/officeDocument/2006/relationships/diagramColors" Target="../diagrams/colors1.xml"/><Relationship Id="rId12" Type="http://schemas.openxmlformats.org/officeDocument/2006/relationships/hyperlink" Target="https://www.gov.uk/government/publications/uk-digital-strategy/2-digital-skills-and-inclusion-giving-everyone-access-to-the-digital-skills-they-need" TargetMode="External"/><Relationship Id="rId17" Type="http://schemas.openxmlformats.org/officeDocument/2006/relationships/diagramColors" Target="../diagrams/colors2.xml"/><Relationship Id="rId25" Type="http://schemas.openxmlformats.org/officeDocument/2006/relationships/diagramLayout" Target="../diagrams/layout4.xml"/><Relationship Id="rId2" Type="http://schemas.openxmlformats.org/officeDocument/2006/relationships/notesSlide" Target="../notesSlides/notesSlide1.xml"/><Relationship Id="rId16" Type="http://schemas.openxmlformats.org/officeDocument/2006/relationships/diagramQuickStyle" Target="../diagrams/quickStyle2.xml"/><Relationship Id="rId20" Type="http://schemas.openxmlformats.org/officeDocument/2006/relationships/diagramLayout" Target="../diagrams/layout3.xml"/><Relationship Id="rId1" Type="http://schemas.openxmlformats.org/officeDocument/2006/relationships/slideLayout" Target="../slideLayouts/slideLayout1.xml"/><Relationship Id="rId6" Type="http://schemas.openxmlformats.org/officeDocument/2006/relationships/diagramQuickStyle" Target="../diagrams/quickStyle1.xml"/><Relationship Id="rId11" Type="http://schemas.openxmlformats.org/officeDocument/2006/relationships/hyperlink" Target="https://www.england.nhs.uk/digitaltechnology/" TargetMode="External"/><Relationship Id="rId24" Type="http://schemas.openxmlformats.org/officeDocument/2006/relationships/diagramData" Target="../diagrams/data4.xml"/><Relationship Id="rId5" Type="http://schemas.openxmlformats.org/officeDocument/2006/relationships/diagramLayout" Target="../diagrams/layout1.xml"/><Relationship Id="rId15" Type="http://schemas.openxmlformats.org/officeDocument/2006/relationships/diagramLayout" Target="../diagrams/layout2.xml"/><Relationship Id="rId23" Type="http://schemas.microsoft.com/office/2007/relationships/diagramDrawing" Target="../diagrams/drawing3.xml"/><Relationship Id="rId28" Type="http://schemas.microsoft.com/office/2007/relationships/diagramDrawing" Target="../diagrams/drawing4.xml"/><Relationship Id="rId10" Type="http://schemas.openxmlformats.org/officeDocument/2006/relationships/hyperlink" Target="https://doi.org/10.1016/j.ijnurstu.2025.105082" TargetMode="External"/><Relationship Id="rId19" Type="http://schemas.openxmlformats.org/officeDocument/2006/relationships/diagramData" Target="../diagrams/data3.xml"/><Relationship Id="rId4" Type="http://schemas.openxmlformats.org/officeDocument/2006/relationships/diagramData" Target="../diagrams/data1.xml"/><Relationship Id="rId9" Type="http://schemas.openxmlformats.org/officeDocument/2006/relationships/hyperlink" Target="https://doi.org/10.1191/1478088706qp063oa" TargetMode="External"/><Relationship Id="rId14" Type="http://schemas.openxmlformats.org/officeDocument/2006/relationships/diagramData" Target="../diagrams/data2.xml"/><Relationship Id="rId22" Type="http://schemas.openxmlformats.org/officeDocument/2006/relationships/diagramColors" Target="../diagrams/colors3.xml"/><Relationship Id="rId27" Type="http://schemas.openxmlformats.org/officeDocument/2006/relationships/diagramColors" Target="../diagrams/colors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DCE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55460-1866-BB4D-68A9-520666A285D7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0" y="235542"/>
            <a:ext cx="16326644" cy="5172369"/>
          </a:xfrm>
        </p:spPr>
        <p:txBody>
          <a:bodyPr anchorCtr="0">
            <a:noAutofit/>
          </a:bodyPr>
          <a:lstStyle/>
          <a:p>
            <a:pPr algn="l">
              <a:lnSpc>
                <a:spcPct val="105000"/>
              </a:lnSpc>
              <a:spcAft>
                <a:spcPts val="800"/>
              </a:spcAft>
            </a:pP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Digital exclusion and access to public health and social care services among older adults (aged 65+) in the UK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Practice- Based Research (LCHS7008_LON)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Student name: Elena Draghici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Student ID: 2214911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  <a:t>Supervisor name: Soban Sadiq</a:t>
            </a:r>
            <a:br>
              <a:rPr lang="en-GB" sz="4000" b="1" i="1" dirty="0">
                <a:latin typeface="Arial" pitchFamily="34"/>
                <a:ea typeface="Calibri" pitchFamily="34"/>
                <a:cs typeface="Arial" pitchFamily="34"/>
              </a:rPr>
            </a:br>
            <a:br>
              <a:rPr lang="en-GB" sz="4000" dirty="0">
                <a:latin typeface="Arial" pitchFamily="34"/>
                <a:ea typeface="Calibri" pitchFamily="34"/>
                <a:cs typeface="Arial" pitchFamily="34"/>
              </a:rPr>
            </a:br>
            <a:endParaRPr lang="en-GB" sz="4000" dirty="0">
              <a:latin typeface="Arial" pitchFamily="34"/>
              <a:cs typeface="Arial" pitchFamily="34"/>
            </a:endParaRPr>
          </a:p>
        </p:txBody>
      </p:sp>
      <p:pic>
        <p:nvPicPr>
          <p:cNvPr id="5" name="Picture 21">
            <a:extLst>
              <a:ext uri="{FF2B5EF4-FFF2-40B4-BE49-F238E27FC236}">
                <a16:creationId xmlns:a16="http://schemas.microsoft.com/office/drawing/2014/main" id="{EA917B4C-28B6-4117-3451-B187A7080DE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6644" y="1050087"/>
            <a:ext cx="6724531" cy="5915704"/>
          </a:xfrm>
          <a:prstGeom prst="rect">
            <a:avLst/>
          </a:prstGeom>
          <a:noFill/>
          <a:ln cap="flat">
            <a:noFill/>
          </a:ln>
        </p:spPr>
      </p:pic>
      <p:graphicFrame>
        <p:nvGraphicFramePr>
          <p:cNvPr id="15" name="Diagram 14">
            <a:extLst>
              <a:ext uri="{FF2B5EF4-FFF2-40B4-BE49-F238E27FC236}">
                <a16:creationId xmlns:a16="http://schemas.microsoft.com/office/drawing/2014/main" id="{835AC4F6-D998-9984-C02C-9BC5C6DADE6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2451823"/>
              </p:ext>
            </p:extLst>
          </p:nvPr>
        </p:nvGraphicFramePr>
        <p:xfrm>
          <a:off x="98658" y="4729006"/>
          <a:ext cx="7763067" cy="89398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26">
            <a:extLst>
              <a:ext uri="{FF2B5EF4-FFF2-40B4-BE49-F238E27FC236}">
                <a16:creationId xmlns:a16="http://schemas.microsoft.com/office/drawing/2014/main" id="{02D75802-B0DF-7F04-36D8-AA032A4D97C7}"/>
              </a:ext>
            </a:extLst>
          </p:cNvPr>
          <p:cNvSpPr txBox="1"/>
          <p:nvPr/>
        </p:nvSpPr>
        <p:spPr>
          <a:xfrm>
            <a:off x="8456858" y="17360056"/>
            <a:ext cx="24196430" cy="5386084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34" tIns="45717" rIns="91434" bIns="45717" anchor="t" anchorCtr="0" compatLnSpc="1">
            <a:spAutoFit/>
          </a:bodyPr>
          <a:lstStyle/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b="1" i="1" dirty="0">
                <a:solidFill>
                  <a:srgbClr val="0070C0"/>
                </a:solidFill>
                <a:latin typeface="Arial" pitchFamily="34"/>
                <a:cs typeface="Arial" pitchFamily="34"/>
              </a:rPr>
              <a:t>References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Braun, V. and Clarke, V. (2006). Using Thematic Analysis in Psychology. Qualitative Research in Psychology, 3(2), pp.77–101. Available at: 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  <a:hlinkClick r:id="rId9"/>
              </a:rPr>
              <a:t>https://doi.org/10.1191/1478088706qp063oa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(Accessed: 23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Ge, H., Li, J., Hu, H., Feng, T., &amp; Wu, X. (2025). Digital exclusion in older adults: A scoping review. </a:t>
            </a:r>
            <a:r>
              <a:rPr lang="en-GB" sz="2400" i="1" dirty="0">
                <a:solidFill>
                  <a:srgbClr val="000000"/>
                </a:solidFill>
                <a:latin typeface="Arial" pitchFamily="34"/>
                <a:cs typeface="Arial" pitchFamily="34"/>
              </a:rPr>
              <a:t>International journal of nursing studies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, 168, 105082. 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  <a:hlinkClick r:id="rId10"/>
              </a:rPr>
              <a:t>https://doi.org/10.1016/j.ijnurstu.2025.105082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 (Accessed: 29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NHS England (2023). Digital transformation. Available at: 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  <a:hlinkClick r:id="rId11"/>
              </a:rPr>
              <a:t>https://www.england.nhs.uk/digitaltechnology/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(Accessed: 25 February 2025).</a:t>
            </a:r>
            <a:b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</a:b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Gov.UK (2017). Digital skills and inclusion give everyone access to the digital skills they need.GOV.UK. Available at: 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  <a:hlinkClick r:id="rId12"/>
              </a:rPr>
              <a:t>https://www.gov.uk/government/publications/uk-digital-strategy/2-digital-skills-and-inclusion-giving-everyone-access-to-the-digital-skills-they-need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</a:t>
            </a:r>
            <a:r>
              <a:rPr lang="en-GB" sz="2400">
                <a:solidFill>
                  <a:srgbClr val="000000"/>
                </a:solidFill>
                <a:latin typeface="Arial" pitchFamily="34"/>
                <a:cs typeface="Arial" pitchFamily="34"/>
              </a:rPr>
              <a:t>(Accessed: 27 February 2025).</a:t>
            </a:r>
            <a:endParaRPr lang="en-GB" sz="2400" dirty="0">
              <a:solidFill>
                <a:srgbClr val="000000"/>
              </a:solidFill>
              <a:latin typeface="Arial" pitchFamily="34"/>
              <a:cs typeface="Arial" pitchFamily="34"/>
            </a:endParaRP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NHS England (2023). Inclusive digital healthcare: a framework for NHS action on digital inclusion. NHS England. Available at: 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  <a:hlinkClick r:id="rId13"/>
              </a:rPr>
              <a:t>https://www.England.nhs.uk/long-read/inclusive-digital-healthcare-a-framework-for-nhs-action-on-digital-inclusion/</a:t>
            </a: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. (Accessed: 29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World Health Organisation (2021). Ageing and digital health equity. Geneva: WHO. (Accessed: 29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Department of Health and Social Care (2022). A plan for digital health and social care. London: DHSC. (Accessed: 27 February 2025).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Marmot, M., Allen, J., Boyce, T., Goldblatt, P. and Morrison, J. (2020) Health Equity in England: The Marmot Review 10 Years On. London: Institute of Health Equity. (Accessed: 24 February 2025).</a:t>
            </a:r>
          </a:p>
        </p:txBody>
      </p:sp>
      <p:sp>
        <p:nvSpPr>
          <p:cNvPr id="10" name="Scroll: Vertical 37">
            <a:extLst>
              <a:ext uri="{FF2B5EF4-FFF2-40B4-BE49-F238E27FC236}">
                <a16:creationId xmlns:a16="http://schemas.microsoft.com/office/drawing/2014/main" id="{5C54A947-0696-77A8-B227-7F30007BA20F}"/>
              </a:ext>
            </a:extLst>
          </p:cNvPr>
          <p:cNvSpPr/>
          <p:nvPr/>
        </p:nvSpPr>
        <p:spPr>
          <a:xfrm>
            <a:off x="7859509" y="3561963"/>
            <a:ext cx="8467135" cy="4634935"/>
          </a:xfrm>
          <a:custGeom>
            <a:avLst>
              <a:gd name="f11" fmla="val 12500"/>
            </a:avLst>
            <a:gdLst>
              <a:gd name="f1" fmla="val 10800000"/>
              <a:gd name="f2" fmla="val 5400000"/>
              <a:gd name="f3" fmla="val 16200000"/>
              <a:gd name="f4" fmla="val 180"/>
              <a:gd name="f5" fmla="val w"/>
              <a:gd name="f6" fmla="val h"/>
              <a:gd name="f7" fmla="val ss"/>
              <a:gd name="f8" fmla="val 0"/>
              <a:gd name="f9" fmla="+- 0 0 5400000"/>
              <a:gd name="f10" fmla="+- 0 0 10800000"/>
              <a:gd name="f11" fmla="val 12500"/>
              <a:gd name="f12" fmla="+- 0 0 -90"/>
              <a:gd name="f13" fmla="+- 0 0 -270"/>
              <a:gd name="f14" fmla="abs f5"/>
              <a:gd name="f15" fmla="abs f6"/>
              <a:gd name="f16" fmla="abs f7"/>
              <a:gd name="f17" fmla="val f8"/>
              <a:gd name="f18" fmla="val f11"/>
              <a:gd name="f19" fmla="*/ f12 f1 1"/>
              <a:gd name="f20" fmla="*/ f13 f1 1"/>
              <a:gd name="f21" fmla="?: f14 f5 1"/>
              <a:gd name="f22" fmla="?: f15 f6 1"/>
              <a:gd name="f23" fmla="?: f16 f7 1"/>
              <a:gd name="f24" fmla="*/ f19 1 f4"/>
              <a:gd name="f25" fmla="*/ f20 1 f4"/>
              <a:gd name="f26" fmla="*/ f21 1 21600"/>
              <a:gd name="f27" fmla="*/ f22 1 21600"/>
              <a:gd name="f28" fmla="*/ 21600 f21 1"/>
              <a:gd name="f29" fmla="*/ 21600 f22 1"/>
              <a:gd name="f30" fmla="+- f24 0 f2"/>
              <a:gd name="f31" fmla="+- f25 0 f2"/>
              <a:gd name="f32" fmla="min f27 f26"/>
              <a:gd name="f33" fmla="*/ f28 1 f23"/>
              <a:gd name="f34" fmla="*/ f29 1 f23"/>
              <a:gd name="f35" fmla="val f33"/>
              <a:gd name="f36" fmla="val f34"/>
              <a:gd name="f37" fmla="*/ f17 f32 1"/>
              <a:gd name="f38" fmla="+- f36 0 f17"/>
              <a:gd name="f39" fmla="+- f35 0 f17"/>
              <a:gd name="f40" fmla="*/ f36 f32 1"/>
              <a:gd name="f41" fmla="*/ f38 1 2"/>
              <a:gd name="f42" fmla="min f39 f38"/>
              <a:gd name="f43" fmla="+- f17 f41 0"/>
              <a:gd name="f44" fmla="*/ f42 f18 1"/>
              <a:gd name="f45" fmla="*/ f44 1 100000"/>
              <a:gd name="f46" fmla="*/ f43 f32 1"/>
              <a:gd name="f47" fmla="*/ f45 1 2"/>
              <a:gd name="f48" fmla="*/ f45 1 4"/>
              <a:gd name="f49" fmla="+- f45 f45 0"/>
              <a:gd name="f50" fmla="+- f35 0 f45"/>
              <a:gd name="f51" fmla="+- f36 0 f45"/>
              <a:gd name="f52" fmla="*/ f45 f32 1"/>
              <a:gd name="f53" fmla="+- f45 f47 0"/>
              <a:gd name="f54" fmla="+- f35 0 f47"/>
              <a:gd name="f55" fmla="+- f36 0 f47"/>
              <a:gd name="f56" fmla="*/ f50 f32 1"/>
              <a:gd name="f57" fmla="*/ f47 f32 1"/>
              <a:gd name="f58" fmla="*/ f48 f32 1"/>
              <a:gd name="f59" fmla="*/ f51 f32 1"/>
              <a:gd name="f60" fmla="*/ f49 f32 1"/>
              <a:gd name="f61" fmla="*/ f55 f32 1"/>
              <a:gd name="f62" fmla="*/ f54 f32 1"/>
              <a:gd name="f63" fmla="*/ f53 f32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  <a:cxn ang="f30">
                <a:pos x="f52" y="f46"/>
              </a:cxn>
              <a:cxn ang="f31">
                <a:pos x="f56" y="f46"/>
              </a:cxn>
            </a:cxnLst>
            <a:rect l="f52" t="f52" r="f56" b="f61"/>
            <a:pathLst>
              <a:path stroke="0">
                <a:moveTo>
                  <a:pt x="f57" y="f40"/>
                </a:moveTo>
                <a:arcTo wR="f57" hR="f57" stAng="f2" swAng="f9"/>
                <a:lnTo>
                  <a:pt x="f57" y="f61"/>
                </a:lnTo>
                <a:arcTo wR="f58" hR="f58" stAng="f2" swAng="f10"/>
                <a:lnTo>
                  <a:pt x="f52" y="f59"/>
                </a:lnTo>
                <a:lnTo>
                  <a:pt x="f52" y="f57"/>
                </a:lnTo>
                <a:arcTo wR="f57" hR="f57" stAng="f1" swAng="f2"/>
                <a:lnTo>
                  <a:pt x="f62" y="f37"/>
                </a:lnTo>
                <a:arcTo wR="f57" hR="f57" stAng="f3" swAng="f1"/>
                <a:lnTo>
                  <a:pt x="f56" y="f52"/>
                </a:lnTo>
                <a:lnTo>
                  <a:pt x="f56" y="f61"/>
                </a:lnTo>
                <a:arcTo wR="f57" hR="f57" stAng="f8" swAng="f2"/>
                <a:close/>
                <a:moveTo>
                  <a:pt x="f60" y="f57"/>
                </a:moveTo>
                <a:arcTo wR="f57" hR="f57" stAng="f8" swAng="f2"/>
                <a:arcTo wR="f58" hR="f58" stAng="f2" swAng="f1"/>
                <a:close/>
              </a:path>
              <a:path stroke="0">
                <a:moveTo>
                  <a:pt x="f60" y="f57"/>
                </a:moveTo>
                <a:arcTo wR="f57" hR="f57" stAng="f8" swAng="f2"/>
                <a:arcTo wR="f58" hR="f58" stAng="f2" swAng="f1"/>
                <a:close/>
                <a:moveTo>
                  <a:pt x="f52" y="f61"/>
                </a:moveTo>
                <a:arcTo wR="f57" hR="f57" stAng="f8" swAng="f3"/>
                <a:arcTo wR="f58" hR="f58" stAng="f3" swAng="f1"/>
                <a:close/>
              </a:path>
              <a:path fill="none">
                <a:moveTo>
                  <a:pt x="f52" y="f59"/>
                </a:moveTo>
                <a:lnTo>
                  <a:pt x="f52" y="f57"/>
                </a:lnTo>
                <a:arcTo wR="f57" hR="f57" stAng="f1" swAng="f2"/>
                <a:lnTo>
                  <a:pt x="f62" y="f37"/>
                </a:lnTo>
                <a:arcTo wR="f57" hR="f57" stAng="f3" swAng="f1"/>
                <a:lnTo>
                  <a:pt x="f56" y="f52"/>
                </a:lnTo>
                <a:lnTo>
                  <a:pt x="f56" y="f61"/>
                </a:lnTo>
                <a:arcTo wR="f57" hR="f57" stAng="f8" swAng="f2"/>
                <a:lnTo>
                  <a:pt x="f57" y="f40"/>
                </a:lnTo>
                <a:arcTo wR="f57" hR="f57" stAng="f2" swAng="f1"/>
                <a:close/>
                <a:moveTo>
                  <a:pt x="f63" y="f37"/>
                </a:moveTo>
                <a:arcTo wR="f57" hR="f57" stAng="f3" swAng="f1"/>
                <a:arcTo wR="f58" hR="f58" stAng="f2" swAng="f1"/>
                <a:lnTo>
                  <a:pt x="f60" y="f57"/>
                </a:lnTo>
                <a:moveTo>
                  <a:pt x="f56" y="f52"/>
                </a:moveTo>
                <a:lnTo>
                  <a:pt x="f63" y="f52"/>
                </a:lnTo>
                <a:moveTo>
                  <a:pt x="f57" y="f59"/>
                </a:moveTo>
                <a:arcTo wR="f58" hR="f58" stAng="f3" swAng="f1"/>
                <a:lnTo>
                  <a:pt x="f52" y="f61"/>
                </a:lnTo>
                <a:moveTo>
                  <a:pt x="f57" y="f40"/>
                </a:moveTo>
                <a:arcTo wR="f57" hR="f57" stAng="f2" swAng="f9"/>
                <a:lnTo>
                  <a:pt x="f52" y="f59"/>
                </a:lnTo>
              </a:path>
            </a:pathLst>
          </a:custGeom>
          <a:gradFill>
            <a:gsLst>
              <a:gs pos="0">
                <a:srgbClr val="9CCFF5"/>
              </a:gs>
              <a:gs pos="100000">
                <a:srgbClr val="8FC4EB"/>
              </a:gs>
            </a:gsLst>
            <a:lin ang="5400000"/>
          </a:gradFill>
          <a:ln w="12701" cap="flat">
            <a:solidFill>
              <a:srgbClr val="0F9ED5"/>
            </a:solidFill>
            <a:prstDash val="solid"/>
            <a:miter/>
          </a:ln>
        </p:spPr>
        <p:txBody>
          <a:bodyPr vert="horz" wrap="square" lIns="91434" tIns="45717" rIns="91434" bIns="45717" anchor="ctr" anchorCtr="0" compatLnSpc="1">
            <a:noAutofit/>
          </a:bodyPr>
          <a:lstStyle/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4800" b="1" i="1" dirty="0">
                <a:latin typeface="Arial" pitchFamily="34"/>
                <a:cs typeface="Arial" pitchFamily="34"/>
              </a:rPr>
              <a:t>Research Question</a:t>
            </a:r>
          </a:p>
          <a:p>
            <a:pPr defTabSz="457154"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3200" dirty="0">
                <a:solidFill>
                  <a:srgbClr val="000000"/>
                </a:solidFill>
                <a:latin typeface="Arial" pitchFamily="34"/>
                <a:cs typeface="Arial" pitchFamily="34"/>
              </a:rPr>
              <a:t>What is the impact of older adults (aged 65+) experiencing digital exclusion when attempting to access public health and social care services in the UK?</a:t>
            </a:r>
          </a:p>
        </p:txBody>
      </p:sp>
      <p:graphicFrame>
        <p:nvGraphicFramePr>
          <p:cNvPr id="27" name="Diagram 26">
            <a:extLst>
              <a:ext uri="{FF2B5EF4-FFF2-40B4-BE49-F238E27FC236}">
                <a16:creationId xmlns:a16="http://schemas.microsoft.com/office/drawing/2014/main" id="{8DB0D6F4-0387-7C38-2228-53E7CBF6C24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54070865"/>
              </p:ext>
            </p:extLst>
          </p:nvPr>
        </p:nvGraphicFramePr>
        <p:xfrm>
          <a:off x="23504579" y="94072"/>
          <a:ext cx="9050051" cy="706573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4" r:lo="rId15" r:qs="rId16" r:cs="rId17"/>
          </a:graphicData>
        </a:graphic>
      </p:graphicFrame>
      <p:sp>
        <p:nvSpPr>
          <p:cNvPr id="21" name="Rectangle: Top Corners One Rounded and One Snipped 20">
            <a:extLst>
              <a:ext uri="{FF2B5EF4-FFF2-40B4-BE49-F238E27FC236}">
                <a16:creationId xmlns:a16="http://schemas.microsoft.com/office/drawing/2014/main" id="{DA643900-7506-2C7B-334A-369A18D2EA98}"/>
              </a:ext>
            </a:extLst>
          </p:cNvPr>
          <p:cNvSpPr/>
          <p:nvPr/>
        </p:nvSpPr>
        <p:spPr>
          <a:xfrm>
            <a:off x="0" y="13535117"/>
            <a:ext cx="8021354" cy="9254459"/>
          </a:xfrm>
          <a:prstGeom prst="snipRound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r>
              <a:rPr lang="en-GB" sz="4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Prevalence</a:t>
            </a:r>
          </a:p>
          <a:p>
            <a:endParaRPr lang="en-GB" sz="4800" b="1" i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2 million adults in the UK remain offline (ONS, 2023).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30% of adults aged 65+ lack essential digital skills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Older adults are less likely to use digital health services (ONS, 2023).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Digital exclusion disproportionately affects low-income and disabled older adults (Age UK, 2023; Holmes, H. and Burgess, G., 2022).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7C098C22-5810-F163-60D2-BFC27E70208E}"/>
              </a:ext>
            </a:extLst>
          </p:cNvPr>
          <p:cNvSpPr txBox="1"/>
          <p:nvPr/>
        </p:nvSpPr>
        <p:spPr>
          <a:xfrm>
            <a:off x="7990868" y="8480142"/>
            <a:ext cx="7998437" cy="353943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0" marR="0" lvl="0" indent="0" algn="l" defTabSz="457154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4400" b="1" i="1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/>
                <a:ea typeface="+mn-ea"/>
                <a:cs typeface="Arial" pitchFamily="34"/>
              </a:rPr>
              <a:t>Aim</a:t>
            </a:r>
          </a:p>
          <a:p>
            <a:pPr marL="0" marR="0" lvl="0" indent="0" algn="l" defTabSz="457154" rtl="0" eaLnBrk="1" fontAlgn="auto" latinLnBrk="0" hangingPunct="1"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kumimoji="0" lang="en-GB" sz="36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itchFamily="34"/>
                <a:ea typeface="+mn-ea"/>
                <a:cs typeface="Arial" pitchFamily="34"/>
              </a:rPr>
              <a:t>To explore the lived experiences of digital exclusion among older adults (aged 65+) and how this influences their access to public health and social care services in the UK.</a:t>
            </a:r>
          </a:p>
        </p:txBody>
      </p:sp>
      <p:graphicFrame>
        <p:nvGraphicFramePr>
          <p:cNvPr id="7" name="Diagram 6">
            <a:extLst>
              <a:ext uri="{FF2B5EF4-FFF2-40B4-BE49-F238E27FC236}">
                <a16:creationId xmlns:a16="http://schemas.microsoft.com/office/drawing/2014/main" id="{6E8C7CC3-21F2-3268-573D-50DCD8F109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757395123"/>
              </p:ext>
            </p:extLst>
          </p:nvPr>
        </p:nvGraphicFramePr>
        <p:xfrm>
          <a:off x="8468890" y="12158632"/>
          <a:ext cx="13859482" cy="52014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9" r:lo="rId20" r:qs="rId21" r:cs="rId22"/>
          </a:graphicData>
        </a:graphic>
      </p:graphicFrame>
      <p:sp>
        <p:nvSpPr>
          <p:cNvPr id="28" name="TextBox 27">
            <a:extLst>
              <a:ext uri="{FF2B5EF4-FFF2-40B4-BE49-F238E27FC236}">
                <a16:creationId xmlns:a16="http://schemas.microsoft.com/office/drawing/2014/main" id="{B254EBC2-7BDC-788E-962C-11386E78D64D}"/>
              </a:ext>
            </a:extLst>
          </p:cNvPr>
          <p:cNvSpPr txBox="1"/>
          <p:nvPr/>
        </p:nvSpPr>
        <p:spPr>
          <a:xfrm>
            <a:off x="16118449" y="7249035"/>
            <a:ext cx="16534839" cy="477053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sz="4400" b="1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Digital exclusion for older adults and the lasting impact to health and social care is an under researched subject area despite the severe consequences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inequalities might inadvertently widen as NHS and social care networks undergo rapid digitisation (Marmot et al., 2020; NHS England, 2023).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Older adults are major users of health services but are disproportionately impacted by digital exclusion (Age UK, 2023). 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Current policy is primarily focusing on digital transformation, but less attention is given to the lived experiences of exclusion (DHSC, 2022).</a:t>
            </a: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E8DDB88D-AD74-4D7B-3E6A-805F338E79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11044417"/>
              </p:ext>
            </p:extLst>
          </p:nvPr>
        </p:nvGraphicFramePr>
        <p:xfrm>
          <a:off x="22599024" y="12019573"/>
          <a:ext cx="10054264" cy="5843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4" r:lo="rId25" r:qs="rId26" r:cs="rId27"/>
          </a:graphicData>
        </a:graphic>
      </p:graphicFrame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192cdeee65cdc1529edc659cff681241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0739812a251cff5c53b46eb229ce8f4a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4A807BC-FBC2-4F2A-A5EC-C1BC254D0744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530FA11F-7254-4FD3-B874-22A21723BCCE}">
  <ds:schemaRefs>
    <ds:schemaRef ds:uri="http://schemas.microsoft.com/office/2006/documentManagement/types"/>
    <ds:schemaRef ds:uri="http://schemas.microsoft.com/office/infopath/2007/PartnerControls"/>
    <ds:schemaRef ds:uri="http://purl.org/dc/terms/"/>
    <ds:schemaRef ds:uri="http://schemas.openxmlformats.org/package/2006/metadata/core-properties"/>
    <ds:schemaRef ds:uri="http://purl.org/dc/elements/1.1/"/>
    <ds:schemaRef ds:uri="0cb976d4-72d8-43fd-a100-21d54766e958"/>
    <ds:schemaRef ds:uri="http://www.w3.org/XML/1998/namespace"/>
    <ds:schemaRef ds:uri="da3f2772-8f1e-4acb-bd98-3a0ee892f48a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9EEF437-EEAA-4B53-8AA0-3C1FCCF8309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24466</TotalTime>
  <Words>868</Words>
  <Application>Microsoft Office PowerPoint</Application>
  <PresentationFormat>Custom</PresentationFormat>
  <Paragraphs>46</Paragraphs>
  <Slides>1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Digital exclusion and access to public health and social care services among older adults (aged 65+) in the UK Practice- Based Research (LCHS7008_LON) Student name: Elena Draghici Student ID: 2214911 Supervisor name: Soban Sadiq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ELENA DRAGHICI</dc:creator>
  <cp:lastModifiedBy>Elena Draghici (2214911)</cp:lastModifiedBy>
  <cp:revision>15</cp:revision>
  <dcterms:created xsi:type="dcterms:W3CDTF">2026-02-17T21:30:43Z</dcterms:created>
  <dcterms:modified xsi:type="dcterms:W3CDTF">2026-03-07T15:52:37Z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  <property fmtid="{D5CDD505-2E9C-101B-9397-08002B2CF9AE}" pid="3" name="_activity">
    <vt:lpwstr/>
  </property>
</Properties>
</file>