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8288000" cy="10287000"/>
  <p:notesSz cx="6858000" cy="9144000"/>
  <p:embeddedFontLst>
    <p:embeddedFont>
      <p:font typeface="Oi" panose="020B0604020202020204" charset="0"/>
      <p:regular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0" roundtripDataSignature="AMtx7mhsYSFZT1EECwIoNLzTCNLn5dfyA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FFB640-7A48-E33D-DD85-56CA607697B1}" v="174" dt="2026-06-14T12:05:34.8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font" Target="fonts/font1.fntdata"/><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Ismail Nana (2526419)" userId="S::2526419@student.uwtsd.ac.uk::063d764d-f059-4d2b-85c1-b7d8dce80547" providerId="AD" clId="Web-{A6FFB640-7A48-E33D-DD85-56CA607697B1}"/>
    <pc:docChg chg="modSld">
      <pc:chgData name="Abdullah Ismail Nana (2526419)" userId="S::2526419@student.uwtsd.ac.uk::063d764d-f059-4d2b-85c1-b7d8dce80547" providerId="AD" clId="Web-{A6FFB640-7A48-E33D-DD85-56CA607697B1}" dt="2026-06-14T12:05:34.894" v="142" actId="1076"/>
      <pc:docMkLst>
        <pc:docMk/>
      </pc:docMkLst>
      <pc:sldChg chg="modSp">
        <pc:chgData name="Abdullah Ismail Nana (2526419)" userId="S::2526419@student.uwtsd.ac.uk::063d764d-f059-4d2b-85c1-b7d8dce80547" providerId="AD" clId="Web-{A6FFB640-7A48-E33D-DD85-56CA607697B1}" dt="2026-06-14T11:52:06.328" v="1" actId="1076"/>
        <pc:sldMkLst>
          <pc:docMk/>
          <pc:sldMk cId="0" sldId="256"/>
        </pc:sldMkLst>
        <pc:spChg chg="mod">
          <ac:chgData name="Abdullah Ismail Nana (2526419)" userId="S::2526419@student.uwtsd.ac.uk::063d764d-f059-4d2b-85c1-b7d8dce80547" providerId="AD" clId="Web-{A6FFB640-7A48-E33D-DD85-56CA607697B1}" dt="2026-06-14T11:52:06.328" v="1" actId="1076"/>
          <ac:spMkLst>
            <pc:docMk/>
            <pc:sldMk cId="0" sldId="256"/>
            <ac:spMk id="98" creationId="{00000000-0000-0000-0000-000000000000}"/>
          </ac:spMkLst>
        </pc:spChg>
      </pc:sldChg>
      <pc:sldChg chg="modSp">
        <pc:chgData name="Abdullah Ismail Nana (2526419)" userId="S::2526419@student.uwtsd.ac.uk::063d764d-f059-4d2b-85c1-b7d8dce80547" providerId="AD" clId="Web-{A6FFB640-7A48-E33D-DD85-56CA607697B1}" dt="2026-06-14T12:05:18.847" v="140" actId="14100"/>
        <pc:sldMkLst>
          <pc:docMk/>
          <pc:sldMk cId="0" sldId="257"/>
        </pc:sldMkLst>
        <pc:spChg chg="mod">
          <ac:chgData name="Abdullah Ismail Nana (2526419)" userId="S::2526419@student.uwtsd.ac.uk::063d764d-f059-4d2b-85c1-b7d8dce80547" providerId="AD" clId="Web-{A6FFB640-7A48-E33D-DD85-56CA607697B1}" dt="2026-06-14T12:04:59.737" v="135" actId="14100"/>
          <ac:spMkLst>
            <pc:docMk/>
            <pc:sldMk cId="0" sldId="257"/>
            <ac:spMk id="110" creationId="{00000000-0000-0000-0000-000000000000}"/>
          </ac:spMkLst>
        </pc:spChg>
        <pc:spChg chg="mod">
          <ac:chgData name="Abdullah Ismail Nana (2526419)" userId="S::2526419@student.uwtsd.ac.uk::063d764d-f059-4d2b-85c1-b7d8dce80547" providerId="AD" clId="Web-{A6FFB640-7A48-E33D-DD85-56CA607697B1}" dt="2026-06-14T12:05:13.019" v="137" actId="1076"/>
          <ac:spMkLst>
            <pc:docMk/>
            <pc:sldMk cId="0" sldId="257"/>
            <ac:spMk id="111" creationId="{00000000-0000-0000-0000-000000000000}"/>
          </ac:spMkLst>
        </pc:spChg>
        <pc:picChg chg="mod">
          <ac:chgData name="Abdullah Ismail Nana (2526419)" userId="S::2526419@student.uwtsd.ac.uk::063d764d-f059-4d2b-85c1-b7d8dce80547" providerId="AD" clId="Web-{A6FFB640-7A48-E33D-DD85-56CA607697B1}" dt="2026-06-14T12:05:18.847" v="140" actId="14100"/>
          <ac:picMkLst>
            <pc:docMk/>
            <pc:sldMk cId="0" sldId="257"/>
            <ac:picMk id="112" creationId="{00000000-0000-0000-0000-000000000000}"/>
          </ac:picMkLst>
        </pc:picChg>
      </pc:sldChg>
      <pc:sldChg chg="modSp">
        <pc:chgData name="Abdullah Ismail Nana (2526419)" userId="S::2526419@student.uwtsd.ac.uk::063d764d-f059-4d2b-85c1-b7d8dce80547" providerId="AD" clId="Web-{A6FFB640-7A48-E33D-DD85-56CA607697B1}" dt="2026-06-14T12:05:27.488" v="141" actId="1076"/>
        <pc:sldMkLst>
          <pc:docMk/>
          <pc:sldMk cId="0" sldId="258"/>
        </pc:sldMkLst>
        <pc:spChg chg="mod">
          <ac:chgData name="Abdullah Ismail Nana (2526419)" userId="S::2526419@student.uwtsd.ac.uk::063d764d-f059-4d2b-85c1-b7d8dce80547" providerId="AD" clId="Web-{A6FFB640-7A48-E33D-DD85-56CA607697B1}" dt="2026-06-14T11:54:13.927" v="18" actId="1076"/>
          <ac:spMkLst>
            <pc:docMk/>
            <pc:sldMk cId="0" sldId="258"/>
            <ac:spMk id="123" creationId="{00000000-0000-0000-0000-000000000000}"/>
          </ac:spMkLst>
        </pc:spChg>
        <pc:picChg chg="mod">
          <ac:chgData name="Abdullah Ismail Nana (2526419)" userId="S::2526419@student.uwtsd.ac.uk::063d764d-f059-4d2b-85c1-b7d8dce80547" providerId="AD" clId="Web-{A6FFB640-7A48-E33D-DD85-56CA607697B1}" dt="2026-06-14T12:05:27.488" v="141" actId="1076"/>
          <ac:picMkLst>
            <pc:docMk/>
            <pc:sldMk cId="0" sldId="258"/>
            <ac:picMk id="124" creationId="{00000000-0000-0000-0000-000000000000}"/>
          </ac:picMkLst>
        </pc:picChg>
      </pc:sldChg>
      <pc:sldChg chg="modSp">
        <pc:chgData name="Abdullah Ismail Nana (2526419)" userId="S::2526419@student.uwtsd.ac.uk::063d764d-f059-4d2b-85c1-b7d8dce80547" providerId="AD" clId="Web-{A6FFB640-7A48-E33D-DD85-56CA607697B1}" dt="2026-06-14T12:05:34.894" v="142" actId="1076"/>
        <pc:sldMkLst>
          <pc:docMk/>
          <pc:sldMk cId="0" sldId="259"/>
        </pc:sldMkLst>
        <pc:spChg chg="mod">
          <ac:chgData name="Abdullah Ismail Nana (2526419)" userId="S::2526419@student.uwtsd.ac.uk::063d764d-f059-4d2b-85c1-b7d8dce80547" providerId="AD" clId="Web-{A6FFB640-7A48-E33D-DD85-56CA607697B1}" dt="2026-06-14T11:54:37.224" v="23" actId="1076"/>
          <ac:spMkLst>
            <pc:docMk/>
            <pc:sldMk cId="0" sldId="259"/>
            <ac:spMk id="134" creationId="{00000000-0000-0000-0000-000000000000}"/>
          </ac:spMkLst>
        </pc:spChg>
        <pc:spChg chg="mod">
          <ac:chgData name="Abdullah Ismail Nana (2526419)" userId="S::2526419@student.uwtsd.ac.uk::063d764d-f059-4d2b-85c1-b7d8dce80547" providerId="AD" clId="Web-{A6FFB640-7A48-E33D-DD85-56CA607697B1}" dt="2026-06-14T11:54:40.724" v="24" actId="1076"/>
          <ac:spMkLst>
            <pc:docMk/>
            <pc:sldMk cId="0" sldId="259"/>
            <ac:spMk id="135" creationId="{00000000-0000-0000-0000-000000000000}"/>
          </ac:spMkLst>
        </pc:spChg>
        <pc:picChg chg="mod">
          <ac:chgData name="Abdullah Ismail Nana (2526419)" userId="S::2526419@student.uwtsd.ac.uk::063d764d-f059-4d2b-85c1-b7d8dce80547" providerId="AD" clId="Web-{A6FFB640-7A48-E33D-DD85-56CA607697B1}" dt="2026-06-14T12:05:34.894" v="142" actId="1076"/>
          <ac:picMkLst>
            <pc:docMk/>
            <pc:sldMk cId="0" sldId="259"/>
            <ac:picMk id="136" creationId="{00000000-0000-0000-0000-000000000000}"/>
          </ac:picMkLst>
        </pc:picChg>
      </pc:sldChg>
      <pc:sldChg chg="modSp">
        <pc:chgData name="Abdullah Ismail Nana (2526419)" userId="S::2526419@student.uwtsd.ac.uk::063d764d-f059-4d2b-85c1-b7d8dce80547" providerId="AD" clId="Web-{A6FFB640-7A48-E33D-DD85-56CA607697B1}" dt="2026-06-14T11:55:31.304" v="32" actId="1076"/>
        <pc:sldMkLst>
          <pc:docMk/>
          <pc:sldMk cId="0" sldId="260"/>
        </pc:sldMkLst>
        <pc:spChg chg="mod">
          <ac:chgData name="Abdullah Ismail Nana (2526419)" userId="S::2526419@student.uwtsd.ac.uk::063d764d-f059-4d2b-85c1-b7d8dce80547" providerId="AD" clId="Web-{A6FFB640-7A48-E33D-DD85-56CA607697B1}" dt="2026-06-14T11:55:24.257" v="31" actId="1076"/>
          <ac:spMkLst>
            <pc:docMk/>
            <pc:sldMk cId="0" sldId="260"/>
            <ac:spMk id="146" creationId="{00000000-0000-0000-0000-000000000000}"/>
          </ac:spMkLst>
        </pc:spChg>
        <pc:spChg chg="mod">
          <ac:chgData name="Abdullah Ismail Nana (2526419)" userId="S::2526419@student.uwtsd.ac.uk::063d764d-f059-4d2b-85c1-b7d8dce80547" providerId="AD" clId="Web-{A6FFB640-7A48-E33D-DD85-56CA607697B1}" dt="2026-06-14T11:55:31.304" v="32" actId="1076"/>
          <ac:spMkLst>
            <pc:docMk/>
            <pc:sldMk cId="0" sldId="260"/>
            <ac:spMk id="147" creationId="{00000000-0000-0000-0000-000000000000}"/>
          </ac:spMkLst>
        </pc:spChg>
      </pc:sldChg>
      <pc:sldChg chg="modSp">
        <pc:chgData name="Abdullah Ismail Nana (2526419)" userId="S::2526419@student.uwtsd.ac.uk::063d764d-f059-4d2b-85c1-b7d8dce80547" providerId="AD" clId="Web-{A6FFB640-7A48-E33D-DD85-56CA607697B1}" dt="2026-06-14T11:58:02.557" v="62" actId="20577"/>
        <pc:sldMkLst>
          <pc:docMk/>
          <pc:sldMk cId="0" sldId="261"/>
        </pc:sldMkLst>
        <pc:spChg chg="mod">
          <ac:chgData name="Abdullah Ismail Nana (2526419)" userId="S::2526419@student.uwtsd.ac.uk::063d764d-f059-4d2b-85c1-b7d8dce80547" providerId="AD" clId="Web-{A6FFB640-7A48-E33D-DD85-56CA607697B1}" dt="2026-06-14T11:57:00.072" v="48" actId="1076"/>
          <ac:spMkLst>
            <pc:docMk/>
            <pc:sldMk cId="0" sldId="261"/>
            <ac:spMk id="156" creationId="{00000000-0000-0000-0000-000000000000}"/>
          </ac:spMkLst>
        </pc:spChg>
        <pc:spChg chg="mod">
          <ac:chgData name="Abdullah Ismail Nana (2526419)" userId="S::2526419@student.uwtsd.ac.uk::063d764d-f059-4d2b-85c1-b7d8dce80547" providerId="AD" clId="Web-{A6FFB640-7A48-E33D-DD85-56CA607697B1}" dt="2026-06-14T11:57:21.150" v="53" actId="20577"/>
          <ac:spMkLst>
            <pc:docMk/>
            <pc:sldMk cId="0" sldId="261"/>
            <ac:spMk id="158" creationId="{00000000-0000-0000-0000-000000000000}"/>
          </ac:spMkLst>
        </pc:spChg>
        <pc:spChg chg="mod">
          <ac:chgData name="Abdullah Ismail Nana (2526419)" userId="S::2526419@student.uwtsd.ac.uk::063d764d-f059-4d2b-85c1-b7d8dce80547" providerId="AD" clId="Web-{A6FFB640-7A48-E33D-DD85-56CA607697B1}" dt="2026-06-14T11:58:02.557" v="62" actId="20577"/>
          <ac:spMkLst>
            <pc:docMk/>
            <pc:sldMk cId="0" sldId="261"/>
            <ac:spMk id="159" creationId="{00000000-0000-0000-0000-000000000000}"/>
          </ac:spMkLst>
        </pc:spChg>
      </pc:sldChg>
      <pc:sldChg chg="modSp">
        <pc:chgData name="Abdullah Ismail Nana (2526419)" userId="S::2526419@student.uwtsd.ac.uk::063d764d-f059-4d2b-85c1-b7d8dce80547" providerId="AD" clId="Web-{A6FFB640-7A48-E33D-DD85-56CA607697B1}" dt="2026-06-14T11:58:28.605" v="70" actId="14100"/>
        <pc:sldMkLst>
          <pc:docMk/>
          <pc:sldMk cId="0" sldId="262"/>
        </pc:sldMkLst>
        <pc:picChg chg="mod">
          <ac:chgData name="Abdullah Ismail Nana (2526419)" userId="S::2526419@student.uwtsd.ac.uk::063d764d-f059-4d2b-85c1-b7d8dce80547" providerId="AD" clId="Web-{A6FFB640-7A48-E33D-DD85-56CA607697B1}" dt="2026-06-14T11:58:28.605" v="70" actId="14100"/>
          <ac:picMkLst>
            <pc:docMk/>
            <pc:sldMk cId="0" sldId="262"/>
            <ac:picMk id="172" creationId="{00000000-0000-0000-0000-000000000000}"/>
          </ac:picMkLst>
        </pc:picChg>
      </pc:sldChg>
      <pc:sldChg chg="modSp">
        <pc:chgData name="Abdullah Ismail Nana (2526419)" userId="S::2526419@student.uwtsd.ac.uk::063d764d-f059-4d2b-85c1-b7d8dce80547" providerId="AD" clId="Web-{A6FFB640-7A48-E33D-DD85-56CA607697B1}" dt="2026-06-14T11:59:53.825" v="90" actId="1076"/>
        <pc:sldMkLst>
          <pc:docMk/>
          <pc:sldMk cId="0" sldId="263"/>
        </pc:sldMkLst>
        <pc:spChg chg="mod">
          <ac:chgData name="Abdullah Ismail Nana (2526419)" userId="S::2526419@student.uwtsd.ac.uk::063d764d-f059-4d2b-85c1-b7d8dce80547" providerId="AD" clId="Web-{A6FFB640-7A48-E33D-DD85-56CA607697B1}" dt="2026-06-14T11:58:53.730" v="76" actId="1076"/>
          <ac:spMkLst>
            <pc:docMk/>
            <pc:sldMk cId="0" sldId="263"/>
            <ac:spMk id="180" creationId="{00000000-0000-0000-0000-000000000000}"/>
          </ac:spMkLst>
        </pc:spChg>
        <pc:spChg chg="mod">
          <ac:chgData name="Abdullah Ismail Nana (2526419)" userId="S::2526419@student.uwtsd.ac.uk::063d764d-f059-4d2b-85c1-b7d8dce80547" providerId="AD" clId="Web-{A6FFB640-7A48-E33D-DD85-56CA607697B1}" dt="2026-06-14T11:59:29.028" v="87" actId="20577"/>
          <ac:spMkLst>
            <pc:docMk/>
            <pc:sldMk cId="0" sldId="263"/>
            <ac:spMk id="182" creationId="{00000000-0000-0000-0000-000000000000}"/>
          </ac:spMkLst>
        </pc:spChg>
        <pc:spChg chg="mod">
          <ac:chgData name="Abdullah Ismail Nana (2526419)" userId="S::2526419@student.uwtsd.ac.uk::063d764d-f059-4d2b-85c1-b7d8dce80547" providerId="AD" clId="Web-{A6FFB640-7A48-E33D-DD85-56CA607697B1}" dt="2026-06-14T11:59:53.825" v="90" actId="1076"/>
          <ac:spMkLst>
            <pc:docMk/>
            <pc:sldMk cId="0" sldId="263"/>
            <ac:spMk id="183" creationId="{00000000-0000-0000-0000-000000000000}"/>
          </ac:spMkLst>
        </pc:spChg>
        <pc:picChg chg="mod">
          <ac:chgData name="Abdullah Ismail Nana (2526419)" userId="S::2526419@student.uwtsd.ac.uk::063d764d-f059-4d2b-85c1-b7d8dce80547" providerId="AD" clId="Web-{A6FFB640-7A48-E33D-DD85-56CA607697B1}" dt="2026-06-14T11:59:40.294" v="89" actId="1076"/>
          <ac:picMkLst>
            <pc:docMk/>
            <pc:sldMk cId="0" sldId="263"/>
            <ac:picMk id="184" creationId="{00000000-0000-0000-0000-000000000000}"/>
          </ac:picMkLst>
        </pc:picChg>
      </pc:sldChg>
      <pc:sldChg chg="modSp">
        <pc:chgData name="Abdullah Ismail Nana (2526419)" userId="S::2526419@student.uwtsd.ac.uk::063d764d-f059-4d2b-85c1-b7d8dce80547" providerId="AD" clId="Web-{A6FFB640-7A48-E33D-DD85-56CA607697B1}" dt="2026-06-14T12:01:57.249" v="116" actId="1076"/>
        <pc:sldMkLst>
          <pc:docMk/>
          <pc:sldMk cId="0" sldId="264"/>
        </pc:sldMkLst>
        <pc:spChg chg="mod">
          <ac:chgData name="Abdullah Ismail Nana (2526419)" userId="S::2526419@student.uwtsd.ac.uk::063d764d-f059-4d2b-85c1-b7d8dce80547" providerId="AD" clId="Web-{A6FFB640-7A48-E33D-DD85-56CA607697B1}" dt="2026-06-14T12:00:20.091" v="98" actId="20577"/>
          <ac:spMkLst>
            <pc:docMk/>
            <pc:sldMk cId="0" sldId="264"/>
            <ac:spMk id="194" creationId="{00000000-0000-0000-0000-000000000000}"/>
          </ac:spMkLst>
        </pc:spChg>
        <pc:spChg chg="mod">
          <ac:chgData name="Abdullah Ismail Nana (2526419)" userId="S::2526419@student.uwtsd.ac.uk::063d764d-f059-4d2b-85c1-b7d8dce80547" providerId="AD" clId="Web-{A6FFB640-7A48-E33D-DD85-56CA607697B1}" dt="2026-06-14T12:00:23.201" v="99" actId="1076"/>
          <ac:spMkLst>
            <pc:docMk/>
            <pc:sldMk cId="0" sldId="264"/>
            <ac:spMk id="195" creationId="{00000000-0000-0000-0000-000000000000}"/>
          </ac:spMkLst>
        </pc:spChg>
        <pc:picChg chg="mod">
          <ac:chgData name="Abdullah Ismail Nana (2526419)" userId="S::2526419@student.uwtsd.ac.uk::063d764d-f059-4d2b-85c1-b7d8dce80547" providerId="AD" clId="Web-{A6FFB640-7A48-E33D-DD85-56CA607697B1}" dt="2026-06-14T12:01:57.249" v="116" actId="1076"/>
          <ac:picMkLst>
            <pc:docMk/>
            <pc:sldMk cId="0" sldId="264"/>
            <ac:picMk id="196" creationId="{00000000-0000-0000-0000-000000000000}"/>
          </ac:picMkLst>
        </pc:picChg>
      </pc:sldChg>
      <pc:sldChg chg="modSp">
        <pc:chgData name="Abdullah Ismail Nana (2526419)" userId="S::2526419@student.uwtsd.ac.uk::063d764d-f059-4d2b-85c1-b7d8dce80547" providerId="AD" clId="Web-{A6FFB640-7A48-E33D-DD85-56CA607697B1}" dt="2026-06-14T12:01:11.998" v="109" actId="14100"/>
        <pc:sldMkLst>
          <pc:docMk/>
          <pc:sldMk cId="0" sldId="266"/>
        </pc:sldMkLst>
        <pc:spChg chg="mod">
          <ac:chgData name="Abdullah Ismail Nana (2526419)" userId="S::2526419@student.uwtsd.ac.uk::063d764d-f059-4d2b-85c1-b7d8dce80547" providerId="AD" clId="Web-{A6FFB640-7A48-E33D-DD85-56CA607697B1}" dt="2026-06-14T12:01:05.186" v="108" actId="14100"/>
          <ac:spMkLst>
            <pc:docMk/>
            <pc:sldMk cId="0" sldId="266"/>
            <ac:spMk id="216" creationId="{00000000-0000-0000-0000-000000000000}"/>
          </ac:spMkLst>
        </pc:spChg>
        <pc:spChg chg="mod">
          <ac:chgData name="Abdullah Ismail Nana (2526419)" userId="S::2526419@student.uwtsd.ac.uk::063d764d-f059-4d2b-85c1-b7d8dce80547" providerId="AD" clId="Web-{A6FFB640-7A48-E33D-DD85-56CA607697B1}" dt="2026-06-14T12:01:11.998" v="109" actId="14100"/>
          <ac:spMkLst>
            <pc:docMk/>
            <pc:sldMk cId="0" sldId="266"/>
            <ac:spMk id="217" creationId="{00000000-0000-0000-0000-000000000000}"/>
          </ac:spMkLst>
        </pc:spChg>
      </pc:sldChg>
      <pc:sldChg chg="modSp">
        <pc:chgData name="Abdullah Ismail Nana (2526419)" userId="S::2526419@student.uwtsd.ac.uk::063d764d-f059-4d2b-85c1-b7d8dce80547" providerId="AD" clId="Web-{A6FFB640-7A48-E33D-DD85-56CA607697B1}" dt="2026-06-14T12:01:47.530" v="115" actId="1076"/>
        <pc:sldMkLst>
          <pc:docMk/>
          <pc:sldMk cId="0" sldId="267"/>
        </pc:sldMkLst>
        <pc:spChg chg="mod">
          <ac:chgData name="Abdullah Ismail Nana (2526419)" userId="S::2526419@student.uwtsd.ac.uk::063d764d-f059-4d2b-85c1-b7d8dce80547" providerId="AD" clId="Web-{A6FFB640-7A48-E33D-DD85-56CA607697B1}" dt="2026-06-14T12:01:47.530" v="115" actId="1076"/>
          <ac:spMkLst>
            <pc:docMk/>
            <pc:sldMk cId="0" sldId="267"/>
            <ac:spMk id="225" creationId="{00000000-0000-0000-0000-000000000000}"/>
          </ac:spMkLst>
        </pc:spChg>
        <pc:spChg chg="mod">
          <ac:chgData name="Abdullah Ismail Nana (2526419)" userId="S::2526419@student.uwtsd.ac.uk::063d764d-f059-4d2b-85c1-b7d8dce80547" providerId="AD" clId="Web-{A6FFB640-7A48-E33D-DD85-56CA607697B1}" dt="2026-06-14T12:01:43.171" v="114" actId="1076"/>
          <ac:spMkLst>
            <pc:docMk/>
            <pc:sldMk cId="0" sldId="267"/>
            <ac:spMk id="22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2" name="Google Shape;102;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blood can begin to flow out of the brain, causing damage to the brain, which can affect movement, talking, thinking, or functioning, this is called stroke. Rehabilitation, including physical, occupational and speech therapy, can be crucial if you or a loved one experiences a stroke to help you regain as much of your independence as possible. The importance of early, regular, rehab has been further and further confirmed by recent research, which has shown that this approach drives the highest and best evidence of health and minimizes future disability. There are a significant number of people in the UK who are South Asian, that is, from India, Pakistan, Bangladesh or Sri Lanka. The limited data available suggest differences among the ethnic minority groups and mass group in access to and use of health care. Language needs, cultural values, family norms, and health literacy and access to services may be problems that affect engagement in rehab services. So it is important to explore the barriers faced by stroke survivors from South Asian communities to get a sense of potential inequalities and areas for inclusion improvement within different communities across the UK when it comes to engagement with rehabilitation, patient care and health outcomes.</a:t>
            </a:r>
            <a:endParaRPr b="0"/>
          </a:p>
        </p:txBody>
      </p:sp>
      <p:sp>
        <p:nvSpPr>
          <p:cNvPr id="103" name="Google Shape;103;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5" name="Google Shape;115;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In the UK, stroke is a major public health problem – around ten thousand new cases of stroke are reported each year. It remains to be one of the largest defaults including the burden on healthcare, social care, families and community. Cardiovascular risk factors like blood pressure problem, diabetes, obesity, cardiovascular illnesses and other cardiovascular risk factors have also been demonstrated to be more prevalent among the South Asian population, and are known risk factors of stroke. Rehabilitation following a stroke is a vital component in restoring an individual's physical function, communication, emotional health and life after stroke. The available evidence shows that the greater one's involvement in the rehabilitative process, the better one's outcome of recovery. However, it has been revealed that there is a gap between access to health facilities and its utilization among ethnic minority groups. These differences can cause delays in the initiation of rehab, decreased attendance and compliance of treatment plans. Thus, identifying the barriers as well as rehabilitation needs for South Asian communities is a crucial public health issue.</a:t>
            </a:r>
            <a:endParaRPr b="0"/>
          </a:p>
        </p:txBody>
      </p:sp>
      <p:sp>
        <p:nvSpPr>
          <p:cNvPr id="116" name="Google Shape;116;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7" name="Google Shape;127;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Though rehabilitation is thought to be important for recovery after stroke, evidence indicates that there are some difficulties for people from South Asia in accessing and using rehabilitation services post stroke. There can be several barriers that result in less uptake. Communication, particularly between healthcare professionals and patients can be difficult due to language barriers, which can result in misunderstandings in treatment care planning and rehabilitation goals. Cultural values for illness, disability and ageing/healing may also impact attitudes to rehabilitation participation. In certain families, the care/treatment is considered a family affair and therefore less reliance on formal rehabilitation service. Furthermore, people's knowledge of existing services and how they can help is low, discouraging engagement. Low engagement can be compounded by real-life issues such as transportation, cost and scheduling appointments. All of these work together to create health care disparities, which can in turn affect outcomes of recovery. Awareness and understanding of these barriers is essential if health care is to be equal for all, and to improve the stroke patient's rehabilitation journey for those in the South Asian community in the UK.</a:t>
            </a:r>
            <a:endParaRPr b="0"/>
          </a:p>
        </p:txBody>
      </p:sp>
      <p:sp>
        <p:nvSpPr>
          <p:cNvPr id="128" name="Google Shape;128;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9" name="Google Shape;139;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This study was, therefore, a reaction to the fact that there is a need to address the inequalities of health found in ethnic minority communities in the United Kingdom. South Asian people are one of the largest and fastest growing minority groups, and are also more likely to have several risk factors for stroke. The importance of rehab for recovery is well described, although there is little research specific to examining uptake of rehab in South Asian stroke survivors. Although many studies have addressed stroke prevalence and risk factors, few have explored the factors that may hinder people from getting the rehabilitation they need. Understanding the barriers that exist with this population is significant as healthcare should be responsive to meet the needs of diverse populations. Cultural, social, linguistic and systemic barriers can be noted and considered when planning more inclusive interventions and can help healthcare professionals to engage patients. In addition, the findings may have implications in both policy and the development of services, when looking at how inequalities can be reduced, and how access to rehabilitation and opportunity for optimal recovery can be improved within South Asian communities in the UK's Healthcare system.</a:t>
            </a:r>
            <a:endParaRPr b="0"/>
          </a:p>
        </p:txBody>
      </p:sp>
      <p:sp>
        <p:nvSpPr>
          <p:cNvPr id="140" name="Google Shape;140;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0" name="Google Shape;150;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These are the slides about the focus of the proposed study. The research question is: "Which barriers affect the access to post-stroke rehabilitation services in South Asian communities in the UK? This will further examine what factors may be there that could make it difficult or stop participation in the rehabilitation after stroke. The general research question is to investigate the influences on the rehabilitation engagement of South Asian stroke survivors. There are three objectives to help achieve this purpose. The first is to uncover potential barriers in the cultures that could impact on staying involved in rehabilitation. The second is to look at the barriers to health services within the health care system, including communication barriers, access or service delivery barriers. The third objective is to explore patient and family expectations and preferences about rehabilitation services, and how these expectations and preferences affect health care choices. Together, these will contribute to an overall picture of barriers and drive the development of evidence-based plans that prioritize improvement interventions for access and use to rehabilitation.</a:t>
            </a:r>
            <a:endParaRPr b="0"/>
          </a:p>
        </p:txBody>
      </p:sp>
      <p:sp>
        <p:nvSpPr>
          <p:cNvPr id="151" name="Google Shape;151;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3" name="Google Shape;163;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A review of the literature was conducted and a number of themes emerged regarding the uptake of rehabilitation amongst ethnic minorities. Often language barriers arise as a major issue as the lack of English language fluency may be a problem in communicating, interpreting therapy and/or accessing healthcare professionals. Cultural perceptions of illness and disability and their outcomes are also influential in decisions upon rehabilitation. For some, the commitment to formal rehab can be avoided in order to experience traditional methods of care and family support. In a family system many cultures in South Asia are family caring which may influence perceptions of professional rehabilitation. Included in this phenomenon is low accessibility of culturally competent healthcare service, the interpreter, culturally sensitive communication, and multicultural health providers. Access to services may also be limited due to low income, employment and mobility of both adults and children. Overall these themes suggest that the acceptance of rehabilitation is a complex process, and that there are a number of intra-related facilitating factors. Meanwhile, there are still gaps in knowledge that need addressing and more specific research needs are required in South Asian communities.</a:t>
            </a:r>
            <a:endParaRPr b="0"/>
          </a:p>
        </p:txBody>
      </p:sp>
      <p:sp>
        <p:nvSpPr>
          <p:cNvPr id="164" name="Google Shape;164;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5" name="Google Shape;175;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A qualitative research design was suggested for this research as it was dealing with the personal experience, perceptions, and barriers to rehabilitation uptake. Semi-structured interviews will be used to collect data, allowing the participant(s) the opportunity to give detail on a number of items and flexibility in the event of unexpected themes arising. This will include stroke survivors, family members/carers, health care providers or health care workers involved in rehabilitation in South Asia. The study will involve purposive sampling of participants, who are able to provide meaningful data on the rehabilitation experiences. Thematic analysis will be used to analyse the collected data to draw out patterns, themes and meanings from the participant responses. Ethical issues are especially pertinent as the context of the research is potentially vulnerable participants, who are recovering after a stroke. For data collection, the ethical approval will be sought to be granted. Informed consent will be obtained and confidentiality maintained and all information will be anonymized. Research will be carried out in a culturally sensitive and respectful way with consideration towards the diversity of participants.</a:t>
            </a:r>
            <a:endParaRPr b="0"/>
          </a:p>
        </p:txBody>
      </p:sp>
      <p:sp>
        <p:nvSpPr>
          <p:cNvPr id="176" name="Google Shape;176;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7" name="Google Shape;187;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proposed research has the potential to benefit patients, health providers, health service and policy makers. The study will provide an understanding of how these barriers relate to OSHD and will seek to identify barriers to rehab uptake. Findings may be utilized for developing culturally-appropriate rehabilitation programs reflective of the needs and preferences of various communities. Awareness of potential barriers to communication, cultural differences and access to services could help health professionals to deliver care that is appropriate for patient needs. In addition, the study allows for policy decisions that may be shaped and guided based on the awareness raised regarding the unmet need to improve and enhance ridership of different car types to offer more equitable, and more accessible healthcare to people. More involvement in rehabilitation could lead to better outcomes for recovery and decrease long term disability and increased quality of life for the stroke victim. Overall, the study's goal is to help close the health gap, while encouraging more inclusive healthcare. These are linked to other public health goals of equity, accessibility and population wellbeing.</a:t>
            </a:r>
            <a:endParaRPr b="0"/>
          </a:p>
        </p:txBody>
      </p:sp>
      <p:sp>
        <p:nvSpPr>
          <p:cNvPr id="188" name="Google Shape;188;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Finally, rehab after stroke is a crucial component in assisting people to recover their independence, improve their physical capabilities and quality of life after stroke. There are however indications that the South Asian communities might face specific problems that impact upon their access and use of rehab. Some of these include cultural beliefs, language barriers, family care responsibilities, access factors to healthcare and social and economical factors. To create interventions that meet the needs of diverse populations, it is important to understand these barriers. This proposed study will seek to build on the understanding by capturing the perspective of the South Asian stroke victim, caregiver and health care worker. The results can be valuable for health care providers and policymakers in order to make improvements in the access and inclusion of services. Combined, the study furthers the research on health inequities and equitable health care delivery. Addressing these barriers to taking up rehab can improve recovery outcomes and contribute to long-term wellbeing for people who have had a stroke.</a:t>
            </a:r>
            <a:endParaRPr b="0"/>
          </a:p>
          <a:p>
            <a:pPr marL="0" lvl="0" indent="0" algn="l" rtl="0">
              <a:spcBef>
                <a:spcPts val="0"/>
              </a:spcBef>
              <a:spcAft>
                <a:spcPts val="0"/>
              </a:spcAft>
              <a:buNone/>
            </a:pPr>
            <a:br>
              <a:rPr lang="en-US"/>
            </a:br>
            <a:endParaRPr/>
          </a:p>
        </p:txBody>
      </p:sp>
      <p:sp>
        <p:nvSpPr>
          <p:cNvPr id="200" name="Google Shape;200;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1" name="Google Shape;211;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0" name="Google Shape;220;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1" name="Google Shape;221;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9" name="Google Shape;229;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
        <p:cNvGrpSpPr/>
        <p:nvPr/>
      </p:nvGrpSpPr>
      <p:grpSpPr>
        <a:xfrm>
          <a:off x="0" y="0"/>
          <a:ext cx="0" cy="0"/>
          <a:chOff x="0" y="0"/>
          <a:chExt cx="0" cy="0"/>
        </a:xfrm>
      </p:grpSpPr>
      <p:sp>
        <p:nvSpPr>
          <p:cNvPr id="20" name="Google Shape;20;p16"/>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16"/>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22" name="Google Shape;22;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17"/>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8" name="Google Shape;28;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18"/>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18"/>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4" name="Google Shape;34;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19"/>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0" name="Google Shape;40;p19"/>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1" name="Google Shape;41;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20"/>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7" name="Google Shape;47;p20"/>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8" name="Google Shape;48;p20"/>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9" name="Google Shape;49;p20"/>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0" name="Google Shape;50;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2"/>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2"/>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1" name="Google Shape;61;p22"/>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3"/>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3"/>
          <p:cNvSpPr>
            <a:spLocks noGrp="1"/>
          </p:cNvSpPr>
          <p:nvPr>
            <p:ph type="pic" idx="2"/>
          </p:nvPr>
        </p:nvSpPr>
        <p:spPr>
          <a:xfrm>
            <a:off x="1792288" y="612775"/>
            <a:ext cx="5486400" cy="4114800"/>
          </a:xfrm>
          <a:prstGeom prst="rect">
            <a:avLst/>
          </a:prstGeom>
          <a:noFill/>
          <a:ln>
            <a:noFill/>
          </a:ln>
        </p:spPr>
      </p:sp>
      <p:sp>
        <p:nvSpPr>
          <p:cNvPr id="68" name="Google Shape;68;p23"/>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4"/>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5"/>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5"/>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journals.sagepub.com/doi/abs/10.1177/10538135251335126"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https://onlinelibrary.wiley.com/doi/abs/10.1002/brb3.71345" TargetMode="External"/><Relationship Id="rId5" Type="http://schemas.openxmlformats.org/officeDocument/2006/relationships/hyperlink" Target="https://www.frontiersin.org/journals/immunology/articles/10.3389/fimmu.2025.1547365/full" TargetMode="External"/><Relationship Id="rId4" Type="http://schemas.openxmlformats.org/officeDocument/2006/relationships/hyperlink" Target="https://www.tandfonline.com/doi/abs/10.1080/09638288.2025.2593202"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tandfonline.com/doi/abs/10.1080/17483107.2026.2662428" TargetMode="External"/><Relationship Id="rId3" Type="http://schemas.openxmlformats.org/officeDocument/2006/relationships/hyperlink" Target="https://www.frontiersin.org/journals/psychiatry/articles/10.3389/fpsyt.2026.1648067/full" TargetMode="External"/><Relationship Id="rId7" Type="http://schemas.openxmlformats.org/officeDocument/2006/relationships/hyperlink" Target="https://www.tandfonline.com/doi/abs/10.1080/10790268.2026.2663666"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hyperlink" Target="https://dl.acm.org/doi/abs/10.1145/3772318.3791965" TargetMode="External"/><Relationship Id="rId5" Type="http://schemas.openxmlformats.org/officeDocument/2006/relationships/hyperlink" Target="https://www.frontiersin.org/journals/microbiology/articles/10.3389/fmicb.2026.1766228/full" TargetMode="External"/><Relationship Id="rId4" Type="http://schemas.openxmlformats.org/officeDocument/2006/relationships/hyperlink" Target="https://www.mdpi.com/2072-6643/18/11/1672" TargetMode="External"/><Relationship Id="rId9" Type="http://schemas.openxmlformats.org/officeDocument/2006/relationships/hyperlink" Target="https://air.unimi.it/handle/2434/1251196"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87"/>
        <p:cNvGrpSpPr/>
        <p:nvPr/>
      </p:nvGrpSpPr>
      <p:grpSpPr>
        <a:xfrm>
          <a:off x="0" y="0"/>
          <a:ext cx="0" cy="0"/>
          <a:chOff x="0" y="0"/>
          <a:chExt cx="0" cy="0"/>
        </a:xfrm>
      </p:grpSpPr>
      <p:sp>
        <p:nvSpPr>
          <p:cNvPr id="88" name="Google Shape;88;p1"/>
          <p:cNvSpPr/>
          <p:nvPr/>
        </p:nvSpPr>
        <p:spPr>
          <a:xfrm rot="10800000">
            <a:off x="-774190" y="-918582"/>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89" name="Google Shape;89;p1"/>
          <p:cNvSpPr/>
          <p:nvPr/>
        </p:nvSpPr>
        <p:spPr>
          <a:xfrm>
            <a:off x="-525606" y="2803493"/>
            <a:ext cx="1645692" cy="1642700"/>
          </a:xfrm>
          <a:custGeom>
            <a:avLst/>
            <a:gdLst/>
            <a:ahLst/>
            <a:cxnLst/>
            <a:rect l="l" t="t" r="r" b="b"/>
            <a:pathLst>
              <a:path w="1645692" h="1642700" extrusionOk="0">
                <a:moveTo>
                  <a:pt x="0" y="0"/>
                </a:moveTo>
                <a:lnTo>
                  <a:pt x="1645692" y="0"/>
                </a:lnTo>
                <a:lnTo>
                  <a:pt x="1645692" y="1642700"/>
                </a:lnTo>
                <a:lnTo>
                  <a:pt x="0" y="1642700"/>
                </a:lnTo>
                <a:lnTo>
                  <a:pt x="0" y="0"/>
                </a:lnTo>
                <a:close/>
              </a:path>
            </a:pathLst>
          </a:custGeom>
          <a:noFill/>
          <a:ln>
            <a:noFill/>
          </a:ln>
        </p:spPr>
      </p:sp>
      <p:sp>
        <p:nvSpPr>
          <p:cNvPr id="90" name="Google Shape;90;p1"/>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91" name="Google Shape;91;p1"/>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92" name="Google Shape;92;p1"/>
          <p:cNvSpPr/>
          <p:nvPr/>
        </p:nvSpPr>
        <p:spPr>
          <a:xfrm rot="1831725">
            <a:off x="-742937" y="7811340"/>
            <a:ext cx="3125458" cy="3497537"/>
          </a:xfrm>
          <a:custGeom>
            <a:avLst/>
            <a:gdLst/>
            <a:ahLst/>
            <a:cxnLst/>
            <a:rect l="l" t="t" r="r" b="b"/>
            <a:pathLst>
              <a:path w="3125458" h="3497537" extrusionOk="0">
                <a:moveTo>
                  <a:pt x="0" y="0"/>
                </a:moveTo>
                <a:lnTo>
                  <a:pt x="3125458" y="0"/>
                </a:lnTo>
                <a:lnTo>
                  <a:pt x="3125458" y="3497537"/>
                </a:lnTo>
                <a:lnTo>
                  <a:pt x="0" y="3497537"/>
                </a:lnTo>
                <a:lnTo>
                  <a:pt x="0" y="0"/>
                </a:lnTo>
                <a:close/>
              </a:path>
            </a:pathLst>
          </a:custGeom>
          <a:noFill/>
          <a:ln>
            <a:noFill/>
          </a:ln>
        </p:spPr>
      </p:sp>
      <p:sp>
        <p:nvSpPr>
          <p:cNvPr id="93" name="Google Shape;93;p1"/>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94" name="Google Shape;94;p1"/>
          <p:cNvSpPr/>
          <p:nvPr/>
        </p:nvSpPr>
        <p:spPr>
          <a:xfrm rot="-5400000">
            <a:off x="3473863" y="7880583"/>
            <a:ext cx="2196274" cy="4114800"/>
          </a:xfrm>
          <a:custGeom>
            <a:avLst/>
            <a:gdLst/>
            <a:ahLst/>
            <a:cxnLst/>
            <a:rect l="l" t="t" r="r" b="b"/>
            <a:pathLst>
              <a:path w="2196274" h="4114800" extrusionOk="0">
                <a:moveTo>
                  <a:pt x="0" y="0"/>
                </a:moveTo>
                <a:lnTo>
                  <a:pt x="2196274" y="0"/>
                </a:lnTo>
                <a:lnTo>
                  <a:pt x="2196274" y="4114800"/>
                </a:lnTo>
                <a:lnTo>
                  <a:pt x="0" y="4114800"/>
                </a:lnTo>
                <a:lnTo>
                  <a:pt x="0" y="0"/>
                </a:lnTo>
                <a:close/>
              </a:path>
            </a:pathLst>
          </a:custGeom>
          <a:noFill/>
          <a:ln>
            <a:noFill/>
          </a:ln>
        </p:spPr>
      </p:sp>
      <p:sp>
        <p:nvSpPr>
          <p:cNvPr id="95" name="Google Shape;95;p1"/>
          <p:cNvSpPr/>
          <p:nvPr/>
        </p:nvSpPr>
        <p:spPr>
          <a:xfrm rot="5400000">
            <a:off x="12603575" y="-1615907"/>
            <a:ext cx="2196274" cy="4114800"/>
          </a:xfrm>
          <a:custGeom>
            <a:avLst/>
            <a:gdLst/>
            <a:ahLst/>
            <a:cxnLst/>
            <a:rect l="l" t="t" r="r" b="b"/>
            <a:pathLst>
              <a:path w="2196274" h="4114800" extrusionOk="0">
                <a:moveTo>
                  <a:pt x="2196275" y="4114800"/>
                </a:moveTo>
                <a:lnTo>
                  <a:pt x="0" y="4114800"/>
                </a:lnTo>
                <a:lnTo>
                  <a:pt x="0" y="0"/>
                </a:lnTo>
                <a:lnTo>
                  <a:pt x="2196275" y="0"/>
                </a:lnTo>
                <a:lnTo>
                  <a:pt x="2196275" y="4114800"/>
                </a:lnTo>
                <a:close/>
              </a:path>
            </a:pathLst>
          </a:custGeom>
          <a:noFill/>
          <a:ln>
            <a:noFill/>
          </a:ln>
        </p:spPr>
      </p:sp>
      <p:sp>
        <p:nvSpPr>
          <p:cNvPr id="96" name="Google Shape;96;p1"/>
          <p:cNvSpPr/>
          <p:nvPr/>
        </p:nvSpPr>
        <p:spPr>
          <a:xfrm>
            <a:off x="3351741" y="-1083926"/>
            <a:ext cx="2440518" cy="2623557"/>
          </a:xfrm>
          <a:custGeom>
            <a:avLst/>
            <a:gdLst/>
            <a:ahLst/>
            <a:cxnLst/>
            <a:rect l="l" t="t" r="r" b="b"/>
            <a:pathLst>
              <a:path w="2440518" h="2623557" extrusionOk="0">
                <a:moveTo>
                  <a:pt x="0" y="0"/>
                </a:moveTo>
                <a:lnTo>
                  <a:pt x="2440518" y="0"/>
                </a:lnTo>
                <a:lnTo>
                  <a:pt x="2440518" y="2623556"/>
                </a:lnTo>
                <a:lnTo>
                  <a:pt x="0" y="2623556"/>
                </a:lnTo>
                <a:lnTo>
                  <a:pt x="0" y="0"/>
                </a:lnTo>
                <a:close/>
              </a:path>
            </a:pathLst>
          </a:custGeom>
          <a:noFill/>
          <a:ln>
            <a:noFill/>
          </a:ln>
        </p:spPr>
      </p:sp>
      <p:sp>
        <p:nvSpPr>
          <p:cNvPr id="97" name="Google Shape;97;p1"/>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98" name="Google Shape;98;p1"/>
          <p:cNvSpPr txBox="1"/>
          <p:nvPr/>
        </p:nvSpPr>
        <p:spPr>
          <a:xfrm>
            <a:off x="1774937" y="422813"/>
            <a:ext cx="15147371" cy="4420826"/>
          </a:xfrm>
          <a:prstGeom prst="rect">
            <a:avLst/>
          </a:prstGeom>
          <a:noFill/>
          <a:ln>
            <a:noFill/>
          </a:ln>
        </p:spPr>
        <p:txBody>
          <a:bodyPr spcFirstLastPara="1" wrap="square" lIns="0" tIns="0" rIns="0" bIns="0" anchor="t" anchorCtr="0">
            <a:spAutoFit/>
          </a:bodyPr>
          <a:lstStyle/>
          <a:p>
            <a:pPr marL="0" marR="0" lvl="0" indent="0" algn="ctr" rtl="0">
              <a:lnSpc>
                <a:spcPct val="133305"/>
              </a:lnSpc>
              <a:spcBef>
                <a:spcPts val="0"/>
              </a:spcBef>
              <a:spcAft>
                <a:spcPts val="0"/>
              </a:spcAft>
              <a:buNone/>
            </a:pPr>
            <a:r>
              <a:rPr lang="en-US" sz="7200" b="0" i="0" u="none" strike="noStrike" cap="none">
                <a:solidFill>
                  <a:srgbClr val="5E7B97"/>
                </a:solidFill>
                <a:latin typeface="Arial"/>
                <a:ea typeface="Arial"/>
                <a:cs typeface="Arial"/>
                <a:sym typeface="Arial"/>
              </a:rPr>
              <a:t>Exploring Barriers to Post-Stroke Rehabilitation Uptake Among South Asian Communities in the UK</a:t>
            </a:r>
            <a:endParaRPr/>
          </a:p>
        </p:txBody>
      </p:sp>
      <p:sp>
        <p:nvSpPr>
          <p:cNvPr id="99" name="Google Shape;99;p1"/>
          <p:cNvSpPr txBox="1"/>
          <p:nvPr/>
        </p:nvSpPr>
        <p:spPr>
          <a:xfrm>
            <a:off x="1760047" y="5568612"/>
            <a:ext cx="15576759" cy="2982740"/>
          </a:xfrm>
          <a:prstGeom prst="rect">
            <a:avLst/>
          </a:prstGeom>
          <a:noFill/>
          <a:ln>
            <a:noFill/>
          </a:ln>
        </p:spPr>
        <p:txBody>
          <a:bodyPr spcFirstLastPara="1" wrap="square" lIns="0" tIns="0" rIns="0" bIns="0" anchor="t" anchorCtr="0">
            <a:spAutoFit/>
          </a:bodyPr>
          <a:lstStyle/>
          <a:p>
            <a:pPr marL="601271" marR="0" lvl="1" indent="-300636" algn="l" rtl="0">
              <a:lnSpc>
                <a:spcPct val="121812"/>
              </a:lnSpc>
              <a:spcBef>
                <a:spcPts val="0"/>
              </a:spcBef>
              <a:spcAft>
                <a:spcPts val="0"/>
              </a:spcAft>
              <a:buClr>
                <a:srgbClr val="5E7B97"/>
              </a:buClr>
              <a:buSzPts val="3200"/>
              <a:buFont typeface="Arial"/>
              <a:buChar char="•"/>
            </a:pPr>
            <a:r>
              <a:rPr lang="en-US" sz="3200" b="1" i="0" u="none" strike="noStrike" cap="none">
                <a:solidFill>
                  <a:srgbClr val="5E7B97"/>
                </a:solidFill>
                <a:latin typeface="Arial"/>
                <a:ea typeface="Arial"/>
                <a:cs typeface="Arial"/>
                <a:sym typeface="Arial"/>
              </a:rPr>
              <a:t>Name:- </a:t>
            </a:r>
            <a:r>
              <a:rPr lang="en-US" sz="3200" b="0" i="0" u="none" strike="noStrike" cap="none">
                <a:solidFill>
                  <a:srgbClr val="5E7B97"/>
                </a:solidFill>
                <a:latin typeface="Arial"/>
                <a:ea typeface="Arial"/>
                <a:cs typeface="Arial"/>
                <a:sym typeface="Arial"/>
              </a:rPr>
              <a:t>Abdullah Ismail nana</a:t>
            </a:r>
            <a:endParaRPr/>
          </a:p>
          <a:p>
            <a:pPr marL="601271" marR="0" lvl="1" indent="-300636" algn="l" rtl="0">
              <a:lnSpc>
                <a:spcPct val="121812"/>
              </a:lnSpc>
              <a:spcBef>
                <a:spcPts val="0"/>
              </a:spcBef>
              <a:spcAft>
                <a:spcPts val="0"/>
              </a:spcAft>
              <a:buClr>
                <a:srgbClr val="5E7B97"/>
              </a:buClr>
              <a:buSzPts val="3200"/>
              <a:buFont typeface="Arial"/>
              <a:buChar char="•"/>
            </a:pPr>
            <a:r>
              <a:rPr lang="en-US" sz="3200" b="1" i="0" u="none" strike="noStrike" cap="none">
                <a:solidFill>
                  <a:srgbClr val="5E7B97"/>
                </a:solidFill>
                <a:latin typeface="Arial"/>
                <a:ea typeface="Arial"/>
                <a:cs typeface="Arial"/>
                <a:sym typeface="Arial"/>
              </a:rPr>
              <a:t>Id:- </a:t>
            </a:r>
            <a:r>
              <a:rPr lang="en-US" sz="3200" b="0" i="0" u="none" strike="noStrike" cap="none">
                <a:solidFill>
                  <a:srgbClr val="5E7B97"/>
                </a:solidFill>
                <a:latin typeface="Arial"/>
                <a:ea typeface="Arial"/>
                <a:cs typeface="Arial"/>
                <a:sym typeface="Arial"/>
              </a:rPr>
              <a:t>2526419</a:t>
            </a:r>
            <a:endParaRPr/>
          </a:p>
          <a:p>
            <a:pPr marL="601271" marR="0" lvl="1" indent="-300636" algn="l" rtl="0">
              <a:lnSpc>
                <a:spcPct val="121812"/>
              </a:lnSpc>
              <a:spcBef>
                <a:spcPts val="0"/>
              </a:spcBef>
              <a:spcAft>
                <a:spcPts val="0"/>
              </a:spcAft>
              <a:buClr>
                <a:srgbClr val="5E7B97"/>
              </a:buClr>
              <a:buSzPts val="3200"/>
              <a:buFont typeface="Arial"/>
              <a:buChar char="•"/>
            </a:pPr>
            <a:r>
              <a:rPr lang="en-US" sz="3200" b="1" i="0" u="none" strike="noStrike" cap="none">
                <a:solidFill>
                  <a:srgbClr val="5E7B97"/>
                </a:solidFill>
                <a:latin typeface="Arial"/>
                <a:ea typeface="Arial"/>
                <a:cs typeface="Arial"/>
                <a:sym typeface="Arial"/>
              </a:rPr>
              <a:t>Module name:-</a:t>
            </a:r>
            <a:r>
              <a:rPr lang="en-US" sz="3200" b="0" i="0" u="none" strike="noStrike" cap="none">
                <a:solidFill>
                  <a:srgbClr val="5E7B97"/>
                </a:solidFill>
                <a:latin typeface="Arial"/>
                <a:ea typeface="Arial"/>
                <a:cs typeface="Arial"/>
                <a:sym typeface="Arial"/>
              </a:rPr>
              <a:t> Practice based research </a:t>
            </a:r>
            <a:endParaRPr/>
          </a:p>
          <a:p>
            <a:pPr marL="601271" marR="0" lvl="1" indent="-300636" algn="l" rtl="0">
              <a:lnSpc>
                <a:spcPct val="121812"/>
              </a:lnSpc>
              <a:spcBef>
                <a:spcPts val="0"/>
              </a:spcBef>
              <a:spcAft>
                <a:spcPts val="0"/>
              </a:spcAft>
              <a:buClr>
                <a:srgbClr val="5E7B97"/>
              </a:buClr>
              <a:buSzPts val="3200"/>
              <a:buFont typeface="Arial"/>
              <a:buChar char="•"/>
            </a:pPr>
            <a:r>
              <a:rPr lang="en-US" sz="3200" b="1" i="0" u="none" strike="noStrike" cap="none">
                <a:solidFill>
                  <a:srgbClr val="5E7B97"/>
                </a:solidFill>
                <a:latin typeface="Arial"/>
                <a:ea typeface="Arial"/>
                <a:cs typeface="Arial"/>
                <a:sym typeface="Arial"/>
              </a:rPr>
              <a:t>University name:-</a:t>
            </a:r>
            <a:r>
              <a:rPr lang="en-US" sz="3200" b="0" i="0" u="none" strike="noStrike" cap="none">
                <a:solidFill>
                  <a:srgbClr val="5E7B97"/>
                </a:solidFill>
                <a:latin typeface="Arial"/>
                <a:ea typeface="Arial"/>
                <a:cs typeface="Arial"/>
                <a:sym typeface="Arial"/>
              </a:rPr>
              <a:t> </a:t>
            </a:r>
            <a:endParaRPr/>
          </a:p>
          <a:p>
            <a:pPr marL="601271" marR="0" lvl="1" indent="-300636" algn="l" rtl="0">
              <a:lnSpc>
                <a:spcPct val="121812"/>
              </a:lnSpc>
              <a:spcBef>
                <a:spcPts val="0"/>
              </a:spcBef>
              <a:spcAft>
                <a:spcPts val="0"/>
              </a:spcAft>
              <a:buClr>
                <a:srgbClr val="5E7B97"/>
              </a:buClr>
              <a:buSzPts val="3200"/>
              <a:buFont typeface="Arial"/>
              <a:buChar char="•"/>
            </a:pPr>
            <a:r>
              <a:rPr lang="en-US" sz="3200" b="1" i="0" u="none" strike="noStrike" cap="none">
                <a:solidFill>
                  <a:srgbClr val="5E7B97"/>
                </a:solidFill>
                <a:latin typeface="Arial"/>
                <a:ea typeface="Arial"/>
                <a:cs typeface="Arial"/>
                <a:sym typeface="Arial"/>
              </a:rPr>
              <a:t>Lecturer name:- </a:t>
            </a:r>
            <a:r>
              <a:rPr lang="en-US" sz="3200" b="0" i="0" u="none" strike="noStrike" cap="none">
                <a:solidFill>
                  <a:srgbClr val="5E7B97"/>
                </a:solidFill>
                <a:latin typeface="Arial"/>
                <a:ea typeface="Arial"/>
                <a:cs typeface="Arial"/>
                <a:sym typeface="Arial"/>
              </a:rPr>
              <a:t>Dr zeno</a:t>
            </a:r>
            <a:endParaRPr sz="3200" b="0" i="0" u="none" strike="noStrike" cap="none">
              <a:solidFill>
                <a:srgbClr val="5E7B97"/>
              </a:solidFill>
              <a:latin typeface="Arial"/>
              <a:ea typeface="Arial"/>
              <a:cs typeface="Arial"/>
              <a:sym typeface="Arial"/>
            </a:endParaRPr>
          </a:p>
          <a:p>
            <a:pPr marL="601271" marR="0" lvl="1" indent="-300636" algn="l" rtl="0">
              <a:lnSpc>
                <a:spcPct val="121812"/>
              </a:lnSpc>
              <a:spcBef>
                <a:spcPts val="0"/>
              </a:spcBef>
              <a:spcAft>
                <a:spcPts val="0"/>
              </a:spcAft>
              <a:buClr>
                <a:srgbClr val="5E7B97"/>
              </a:buClr>
              <a:buSzPts val="3200"/>
              <a:buFont typeface="Arial"/>
              <a:buChar char="•"/>
            </a:pPr>
            <a:r>
              <a:rPr lang="en-US" sz="3200" b="1" i="0" u="none" strike="noStrike" cap="none">
                <a:solidFill>
                  <a:srgbClr val="5E7B97"/>
                </a:solidFill>
                <a:latin typeface="Arial"/>
                <a:ea typeface="Arial"/>
                <a:cs typeface="Arial"/>
                <a:sym typeface="Arial"/>
              </a:rPr>
              <a:t>Date:- </a:t>
            </a:r>
            <a:r>
              <a:rPr lang="en-US" sz="3200" b="0" i="0" u="none" strike="noStrike" cap="none">
                <a:solidFill>
                  <a:srgbClr val="5E7B97"/>
                </a:solidFill>
                <a:latin typeface="Arial"/>
                <a:ea typeface="Arial"/>
                <a:cs typeface="Arial"/>
                <a:sym typeface="Arial"/>
              </a:rPr>
              <a:t>16/06/2026</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104"/>
        <p:cNvGrpSpPr/>
        <p:nvPr/>
      </p:nvGrpSpPr>
      <p:grpSpPr>
        <a:xfrm>
          <a:off x="0" y="0"/>
          <a:ext cx="0" cy="0"/>
          <a:chOff x="0" y="0"/>
          <a:chExt cx="0" cy="0"/>
        </a:xfrm>
      </p:grpSpPr>
      <p:sp>
        <p:nvSpPr>
          <p:cNvPr id="105" name="Google Shape;105;p2"/>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106" name="Google Shape;106;p2"/>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107" name="Google Shape;107;p2"/>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108" name="Google Shape;108;p2"/>
          <p:cNvSpPr/>
          <p:nvPr/>
        </p:nvSpPr>
        <p:spPr>
          <a:xfrm rot="5400000">
            <a:off x="12603575" y="-1615907"/>
            <a:ext cx="2196274" cy="4114800"/>
          </a:xfrm>
          <a:custGeom>
            <a:avLst/>
            <a:gdLst/>
            <a:ahLst/>
            <a:cxnLst/>
            <a:rect l="l" t="t" r="r" b="b"/>
            <a:pathLst>
              <a:path w="2196274" h="4114800" extrusionOk="0">
                <a:moveTo>
                  <a:pt x="2196275" y="4114800"/>
                </a:moveTo>
                <a:lnTo>
                  <a:pt x="0" y="4114800"/>
                </a:lnTo>
                <a:lnTo>
                  <a:pt x="0" y="0"/>
                </a:lnTo>
                <a:lnTo>
                  <a:pt x="2196275" y="0"/>
                </a:lnTo>
                <a:lnTo>
                  <a:pt x="2196275" y="4114800"/>
                </a:lnTo>
                <a:close/>
              </a:path>
            </a:pathLst>
          </a:custGeom>
          <a:noFill/>
          <a:ln>
            <a:noFill/>
          </a:ln>
        </p:spPr>
      </p:sp>
      <p:sp>
        <p:nvSpPr>
          <p:cNvPr id="109" name="Google Shape;109;p2"/>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110" name="Google Shape;110;p2"/>
          <p:cNvSpPr txBox="1"/>
          <p:nvPr/>
        </p:nvSpPr>
        <p:spPr>
          <a:xfrm>
            <a:off x="232276" y="-1348"/>
            <a:ext cx="16141954" cy="1359155"/>
          </a:xfrm>
          <a:prstGeom prst="rect">
            <a:avLst/>
          </a:prstGeom>
          <a:noFill/>
          <a:ln>
            <a:noFill/>
          </a:ln>
        </p:spPr>
        <p:txBody>
          <a:bodyPr spcFirstLastPara="1" wrap="square" lIns="0" tIns="0" rIns="0" bIns="0" anchor="t" anchorCtr="0">
            <a:spAutoFit/>
          </a:bodyPr>
          <a:lstStyle/>
          <a:p>
            <a:pPr marL="0" marR="0" lvl="0" indent="0" algn="l" rtl="0">
              <a:lnSpc>
                <a:spcPct val="92003"/>
              </a:lnSpc>
              <a:spcBef>
                <a:spcPts val="0"/>
              </a:spcBef>
              <a:spcAft>
                <a:spcPts val="0"/>
              </a:spcAft>
              <a:buNone/>
            </a:pPr>
            <a:r>
              <a:rPr lang="en-US" sz="9600" b="0" i="0" u="none" strike="noStrike" cap="none">
                <a:solidFill>
                  <a:srgbClr val="5E7B97"/>
                </a:solidFill>
                <a:latin typeface="Arial"/>
                <a:ea typeface="Arial"/>
                <a:cs typeface="Arial"/>
                <a:sym typeface="Arial"/>
              </a:rPr>
              <a:t>Background and Introduction</a:t>
            </a:r>
            <a:endParaRPr sz="9600"/>
          </a:p>
        </p:txBody>
      </p:sp>
      <p:sp>
        <p:nvSpPr>
          <p:cNvPr id="111" name="Google Shape;111;p2"/>
          <p:cNvSpPr txBox="1"/>
          <p:nvPr/>
        </p:nvSpPr>
        <p:spPr>
          <a:xfrm>
            <a:off x="390605" y="1632506"/>
            <a:ext cx="10600110" cy="7209666"/>
          </a:xfrm>
          <a:prstGeom prst="rect">
            <a:avLst/>
          </a:prstGeom>
          <a:noFill/>
          <a:ln>
            <a:noFill/>
          </a:ln>
        </p:spPr>
        <p:txBody>
          <a:bodyPr spcFirstLastPara="1" wrap="square" lIns="0" tIns="0" rIns="0" bIns="0" anchor="t" anchorCtr="0">
            <a:spAutoFit/>
          </a:bodyPr>
          <a:lstStyle/>
          <a:p>
            <a:pPr marL="601271" marR="0" lvl="1" indent="-300636" algn="l" rtl="0">
              <a:lnSpc>
                <a:spcPct val="121812"/>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The effects of stroke are long lasting and may result in disability and functional problems (Chao et al., 2026).</a:t>
            </a:r>
            <a:endParaRPr/>
          </a:p>
          <a:p>
            <a:pPr marL="601271" marR="0" lvl="1" indent="-300636" algn="l" rtl="0">
              <a:lnSpc>
                <a:spcPct val="121812"/>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Rehabilitation helps patients to recover, to be independent and to live a good quality of life.</a:t>
            </a:r>
            <a:endParaRPr/>
          </a:p>
          <a:p>
            <a:pPr marL="601271" marR="0" lvl="1" indent="-300636" algn="l" rtl="0">
              <a:lnSpc>
                <a:spcPct val="121812"/>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The South Asian community is an important ethnic minority group for the United Kingdom (Mtambo et al., 2026).</a:t>
            </a:r>
            <a:endParaRPr/>
          </a:p>
          <a:p>
            <a:pPr marL="601271" marR="0" lvl="1" indent="-300636" algn="l" rtl="0">
              <a:lnSpc>
                <a:spcPct val="121812"/>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Utilization of service may be a problem due to cultural and structural issues.</a:t>
            </a:r>
            <a:endParaRPr/>
          </a:p>
          <a:p>
            <a:pPr marL="601271" marR="0" lvl="1" indent="-300636" algn="l" rtl="0">
              <a:lnSpc>
                <a:spcPct val="121812"/>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Barriers need to be seen as an integral part of equitable delivery of healthcare and health outcomes (Jiang et al., 2025). </a:t>
            </a:r>
            <a:endParaRPr/>
          </a:p>
        </p:txBody>
      </p:sp>
      <p:pic>
        <p:nvPicPr>
          <p:cNvPr id="112" name="Google Shape;112;p2" descr="Best Exercises for Stroke Recovery ..."/>
          <p:cNvPicPr preferRelativeResize="0"/>
          <p:nvPr/>
        </p:nvPicPr>
        <p:blipFill rotWithShape="1">
          <a:blip r:embed="rId3">
            <a:alphaModFix/>
          </a:blip>
          <a:srcRect/>
          <a:stretch/>
        </p:blipFill>
        <p:spPr>
          <a:xfrm>
            <a:off x="11631072" y="1551820"/>
            <a:ext cx="6158911" cy="529025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117"/>
        <p:cNvGrpSpPr/>
        <p:nvPr/>
      </p:nvGrpSpPr>
      <p:grpSpPr>
        <a:xfrm>
          <a:off x="0" y="0"/>
          <a:ext cx="0" cy="0"/>
          <a:chOff x="0" y="0"/>
          <a:chExt cx="0" cy="0"/>
        </a:xfrm>
      </p:grpSpPr>
      <p:sp>
        <p:nvSpPr>
          <p:cNvPr id="118" name="Google Shape;118;p3"/>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119" name="Google Shape;119;p3"/>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120" name="Google Shape;120;p3"/>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121" name="Google Shape;121;p3"/>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122" name="Google Shape;122;p3"/>
          <p:cNvSpPr txBox="1"/>
          <p:nvPr/>
        </p:nvSpPr>
        <p:spPr>
          <a:xfrm>
            <a:off x="606950" y="552050"/>
            <a:ext cx="13094700" cy="4045500"/>
          </a:xfrm>
          <a:prstGeom prst="rect">
            <a:avLst/>
          </a:prstGeom>
          <a:noFill/>
          <a:ln>
            <a:noFill/>
          </a:ln>
        </p:spPr>
        <p:txBody>
          <a:bodyPr spcFirstLastPara="1" wrap="square" lIns="0" tIns="0" rIns="0" bIns="0" anchor="t" anchorCtr="0">
            <a:spAutoFit/>
          </a:bodyPr>
          <a:lstStyle/>
          <a:p>
            <a:pPr marL="0" marR="0" lvl="0" indent="0" algn="l" rtl="0">
              <a:lnSpc>
                <a:spcPct val="92007"/>
              </a:lnSpc>
              <a:spcBef>
                <a:spcPts val="0"/>
              </a:spcBef>
              <a:spcAft>
                <a:spcPts val="0"/>
              </a:spcAft>
              <a:buNone/>
            </a:pPr>
            <a:r>
              <a:rPr lang="en-US" sz="9522" b="0" i="0" u="none" strike="noStrike" cap="none">
                <a:solidFill>
                  <a:srgbClr val="5E7B97"/>
                </a:solidFill>
                <a:latin typeface="Arial"/>
                <a:ea typeface="Arial"/>
                <a:cs typeface="Arial"/>
                <a:sym typeface="Arial"/>
              </a:rPr>
              <a:t>Prevalence of Stroke and Rehabilitation Needs</a:t>
            </a:r>
            <a:endParaRPr/>
          </a:p>
        </p:txBody>
      </p:sp>
      <p:sp>
        <p:nvSpPr>
          <p:cNvPr id="123" name="Google Shape;123;p3"/>
          <p:cNvSpPr txBox="1"/>
          <p:nvPr/>
        </p:nvSpPr>
        <p:spPr>
          <a:xfrm>
            <a:off x="476375" y="4599614"/>
            <a:ext cx="13609800" cy="4436100"/>
          </a:xfrm>
          <a:prstGeom prst="rect">
            <a:avLst/>
          </a:prstGeom>
          <a:noFill/>
          <a:ln>
            <a:noFill/>
          </a:ln>
        </p:spPr>
        <p:txBody>
          <a:bodyPr spcFirstLastPara="1" wrap="square" lIns="0" tIns="0" rIns="0" bIns="0" anchor="t" anchorCtr="0">
            <a:spAutoFit/>
          </a:bodyPr>
          <a:lstStyle/>
          <a:p>
            <a:pPr marL="658635" marR="0" lvl="1" indent="-329318" algn="l" rtl="0">
              <a:lnSpc>
                <a:spcPct val="133437"/>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There are about 100,000 strokes in the UK every year.</a:t>
            </a:r>
            <a:endParaRPr/>
          </a:p>
          <a:p>
            <a:pPr marL="658635" marR="0" lvl="1" indent="-329318" algn="l" rtl="0">
              <a:lnSpc>
                <a:spcPct val="133437"/>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Stroke is still the leading cause of adult disability (Kokorelias et al., 2024).</a:t>
            </a:r>
            <a:endParaRPr/>
          </a:p>
          <a:p>
            <a:pPr marL="658635" marR="0" lvl="1" indent="-329318" algn="l" rtl="0">
              <a:lnSpc>
                <a:spcPct val="133437"/>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South Asians are at a high risk of cardiovascular disease.</a:t>
            </a:r>
            <a:endParaRPr/>
          </a:p>
          <a:p>
            <a:pPr marL="658635" marR="0" lvl="1" indent="-329318" algn="l" rtl="0">
              <a:lnSpc>
                <a:spcPct val="133437"/>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Rehabilitation helps to enhance recovery, mobility and independence.</a:t>
            </a:r>
            <a:endParaRPr/>
          </a:p>
          <a:p>
            <a:pPr marL="658635" marR="0" lvl="1" indent="-329318" algn="l" rtl="0">
              <a:lnSpc>
                <a:spcPct val="133437"/>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Access to services could be a factor in worse outcomes for minorities (Miller et al., 2026).</a:t>
            </a:r>
            <a:endParaRPr/>
          </a:p>
        </p:txBody>
      </p:sp>
      <p:pic>
        <p:nvPicPr>
          <p:cNvPr id="124" name="Google Shape;124;p3" descr="Physical Therapy for Stroke Patients ..."/>
          <p:cNvPicPr preferRelativeResize="0"/>
          <p:nvPr/>
        </p:nvPicPr>
        <p:blipFill rotWithShape="1">
          <a:blip r:embed="rId3">
            <a:alphaModFix/>
          </a:blip>
          <a:srcRect/>
          <a:stretch/>
        </p:blipFill>
        <p:spPr>
          <a:xfrm>
            <a:off x="12249190" y="1008629"/>
            <a:ext cx="5110655" cy="402931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129"/>
        <p:cNvGrpSpPr/>
        <p:nvPr/>
      </p:nvGrpSpPr>
      <p:grpSpPr>
        <a:xfrm>
          <a:off x="0" y="0"/>
          <a:ext cx="0" cy="0"/>
          <a:chOff x="0" y="0"/>
          <a:chExt cx="0" cy="0"/>
        </a:xfrm>
      </p:grpSpPr>
      <p:sp>
        <p:nvSpPr>
          <p:cNvPr id="130" name="Google Shape;130;p4"/>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131" name="Google Shape;131;p4"/>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132" name="Google Shape;132;p4"/>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133" name="Google Shape;133;p4"/>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134" name="Google Shape;134;p4"/>
          <p:cNvSpPr txBox="1"/>
          <p:nvPr/>
        </p:nvSpPr>
        <p:spPr>
          <a:xfrm>
            <a:off x="665275" y="410797"/>
            <a:ext cx="16283700" cy="1854600"/>
          </a:xfrm>
          <a:prstGeom prst="rect">
            <a:avLst/>
          </a:prstGeom>
          <a:noFill/>
          <a:ln>
            <a:noFill/>
          </a:ln>
        </p:spPr>
        <p:txBody>
          <a:bodyPr spcFirstLastPara="1" wrap="square" lIns="0" tIns="0" rIns="0" bIns="0" anchor="t" anchorCtr="0">
            <a:spAutoFit/>
          </a:bodyPr>
          <a:lstStyle/>
          <a:p>
            <a:pPr marL="0" marR="0" lvl="0" indent="0" algn="l" rtl="0">
              <a:lnSpc>
                <a:spcPct val="91998"/>
              </a:lnSpc>
              <a:spcBef>
                <a:spcPts val="0"/>
              </a:spcBef>
              <a:spcAft>
                <a:spcPts val="0"/>
              </a:spcAft>
              <a:buNone/>
            </a:pPr>
            <a:r>
              <a:rPr lang="en-US" sz="13097" b="0" i="0" u="none" strike="noStrike" cap="none">
                <a:solidFill>
                  <a:srgbClr val="5E7B97"/>
                </a:solidFill>
                <a:latin typeface="Arial"/>
                <a:ea typeface="Arial"/>
                <a:cs typeface="Arial"/>
                <a:sym typeface="Arial"/>
              </a:rPr>
              <a:t>Problem Statement</a:t>
            </a:r>
            <a:endParaRPr/>
          </a:p>
        </p:txBody>
      </p:sp>
      <p:sp>
        <p:nvSpPr>
          <p:cNvPr id="135" name="Google Shape;135;p4"/>
          <p:cNvSpPr txBox="1"/>
          <p:nvPr/>
        </p:nvSpPr>
        <p:spPr>
          <a:xfrm>
            <a:off x="533896" y="2267443"/>
            <a:ext cx="11985900" cy="5960400"/>
          </a:xfrm>
          <a:prstGeom prst="rect">
            <a:avLst/>
          </a:prstGeom>
          <a:noFill/>
          <a:ln>
            <a:noFill/>
          </a:ln>
        </p:spPr>
        <p:txBody>
          <a:bodyPr spcFirstLastPara="1" wrap="square" lIns="0" tIns="0" rIns="0" bIns="0" anchor="t" anchorCtr="0">
            <a:spAutoFit/>
          </a:bodyPr>
          <a:lstStyle/>
          <a:p>
            <a:pPr marL="608792" marR="0" lvl="1" indent="-304396" algn="l" rtl="0">
              <a:lnSpc>
                <a:spcPct val="123343"/>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Factors that limit access and uptake of rehabilitation services.</a:t>
            </a:r>
            <a:endParaRPr/>
          </a:p>
          <a:p>
            <a:pPr marL="608792" marR="0" lvl="1" indent="-304396" algn="l" rtl="0">
              <a:lnSpc>
                <a:spcPct val="123343"/>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Some South Asian stroke survivors are not participating in low levels in rehab (Wang et al., 2026). </a:t>
            </a:r>
            <a:endParaRPr/>
          </a:p>
          <a:p>
            <a:pPr marL="608792" marR="0" lvl="1" indent="-304396" algn="l" rtl="0">
              <a:lnSpc>
                <a:spcPct val="123343"/>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Limited access to services because of language/communication problems.</a:t>
            </a:r>
            <a:endParaRPr/>
          </a:p>
          <a:p>
            <a:pPr marL="608792" marR="0" lvl="1" indent="-304396" algn="l" rtl="0">
              <a:lnSpc>
                <a:spcPct val="123343"/>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Cultural beliefs can affect behaviour with regard to seeking health care (Ehsan et al., 2026).</a:t>
            </a:r>
            <a:endParaRPr/>
          </a:p>
          <a:p>
            <a:pPr marL="608792" marR="0" lvl="1" indent="-304396" algn="l" rtl="0">
              <a:lnSpc>
                <a:spcPct val="123343"/>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There is not much known about rehabilitation and this impacts attendance.</a:t>
            </a:r>
            <a:endParaRPr/>
          </a:p>
          <a:p>
            <a:pPr marL="608792" marR="0" lvl="1" indent="-304396" algn="l" rtl="0">
              <a:lnSpc>
                <a:spcPct val="123343"/>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Inequalities cause poor recovery, and a low quality of life.</a:t>
            </a:r>
            <a:endParaRPr/>
          </a:p>
        </p:txBody>
      </p:sp>
      <p:pic>
        <p:nvPicPr>
          <p:cNvPr id="136" name="Google Shape;136;p4" descr="Asian Doctor or Nurse Talking to Senior ..."/>
          <p:cNvPicPr preferRelativeResize="0"/>
          <p:nvPr/>
        </p:nvPicPr>
        <p:blipFill rotWithShape="1">
          <a:blip r:embed="rId3">
            <a:alphaModFix/>
          </a:blip>
          <a:srcRect/>
          <a:stretch/>
        </p:blipFill>
        <p:spPr>
          <a:xfrm>
            <a:off x="12520625" y="2666722"/>
            <a:ext cx="5284750" cy="5146032"/>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141"/>
        <p:cNvGrpSpPr/>
        <p:nvPr/>
      </p:nvGrpSpPr>
      <p:grpSpPr>
        <a:xfrm>
          <a:off x="0" y="0"/>
          <a:ext cx="0" cy="0"/>
          <a:chOff x="0" y="0"/>
          <a:chExt cx="0" cy="0"/>
        </a:xfrm>
      </p:grpSpPr>
      <p:sp>
        <p:nvSpPr>
          <p:cNvPr id="142" name="Google Shape;142;p5"/>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143" name="Google Shape;143;p5"/>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144" name="Google Shape;144;p5"/>
          <p:cNvSpPr/>
          <p:nvPr/>
        </p:nvSpPr>
        <p:spPr>
          <a:xfrm rot="5400000">
            <a:off x="12603575" y="-1615907"/>
            <a:ext cx="2196274" cy="4114800"/>
          </a:xfrm>
          <a:custGeom>
            <a:avLst/>
            <a:gdLst/>
            <a:ahLst/>
            <a:cxnLst/>
            <a:rect l="l" t="t" r="r" b="b"/>
            <a:pathLst>
              <a:path w="2196274" h="4114800" extrusionOk="0">
                <a:moveTo>
                  <a:pt x="2196275" y="4114800"/>
                </a:moveTo>
                <a:lnTo>
                  <a:pt x="0" y="4114800"/>
                </a:lnTo>
                <a:lnTo>
                  <a:pt x="0" y="0"/>
                </a:lnTo>
                <a:lnTo>
                  <a:pt x="2196275" y="0"/>
                </a:lnTo>
                <a:lnTo>
                  <a:pt x="2196275" y="4114800"/>
                </a:lnTo>
                <a:close/>
              </a:path>
            </a:pathLst>
          </a:custGeom>
          <a:noFill/>
          <a:ln>
            <a:noFill/>
          </a:ln>
        </p:spPr>
      </p:sp>
      <p:sp>
        <p:nvSpPr>
          <p:cNvPr id="145" name="Google Shape;145;p5"/>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146" name="Google Shape;146;p5"/>
          <p:cNvSpPr txBox="1"/>
          <p:nvPr/>
        </p:nvSpPr>
        <p:spPr>
          <a:xfrm>
            <a:off x="990600" y="145719"/>
            <a:ext cx="14768400" cy="1392900"/>
          </a:xfrm>
          <a:prstGeom prst="rect">
            <a:avLst/>
          </a:prstGeom>
          <a:noFill/>
          <a:ln>
            <a:noFill/>
          </a:ln>
        </p:spPr>
        <p:txBody>
          <a:bodyPr spcFirstLastPara="1" wrap="square" lIns="0" tIns="0" rIns="0" bIns="0" anchor="t" anchorCtr="0">
            <a:spAutoFit/>
          </a:bodyPr>
          <a:lstStyle/>
          <a:p>
            <a:pPr marL="0" marR="0" lvl="0" indent="0" algn="l" rtl="0">
              <a:lnSpc>
                <a:spcPct val="91999"/>
              </a:lnSpc>
              <a:spcBef>
                <a:spcPts val="0"/>
              </a:spcBef>
              <a:spcAft>
                <a:spcPts val="0"/>
              </a:spcAft>
              <a:buNone/>
            </a:pPr>
            <a:r>
              <a:rPr lang="en-US" sz="9837" b="0" i="0" u="none" strike="noStrike" cap="none">
                <a:solidFill>
                  <a:srgbClr val="5E7B97"/>
                </a:solidFill>
                <a:latin typeface="Arial"/>
                <a:ea typeface="Arial"/>
                <a:cs typeface="Arial"/>
                <a:sym typeface="Arial"/>
              </a:rPr>
              <a:t>Rationale of the Research</a:t>
            </a:r>
            <a:endParaRPr/>
          </a:p>
        </p:txBody>
      </p:sp>
      <p:sp>
        <p:nvSpPr>
          <p:cNvPr id="147" name="Google Shape;147;p5"/>
          <p:cNvSpPr txBox="1"/>
          <p:nvPr/>
        </p:nvSpPr>
        <p:spPr>
          <a:xfrm>
            <a:off x="669016" y="1290004"/>
            <a:ext cx="17133900" cy="8427300"/>
          </a:xfrm>
          <a:prstGeom prst="rect">
            <a:avLst/>
          </a:prstGeom>
          <a:noFill/>
          <a:ln>
            <a:noFill/>
          </a:ln>
        </p:spPr>
        <p:txBody>
          <a:bodyPr spcFirstLastPara="1" wrap="square" lIns="0" tIns="0" rIns="0" bIns="0" anchor="t" anchorCtr="0">
            <a:spAutoFit/>
          </a:bodyPr>
          <a:lstStyle/>
          <a:p>
            <a:pPr marL="367029" marR="0" lvl="1" indent="0" algn="l" rtl="0">
              <a:lnSpc>
                <a:spcPct val="198291"/>
              </a:lnSpc>
              <a:spcBef>
                <a:spcPts val="0"/>
              </a:spcBef>
              <a:spcAft>
                <a:spcPts val="0"/>
              </a:spcAft>
              <a:buNone/>
            </a:pPr>
            <a:r>
              <a:rPr lang="en-US" sz="2400" b="1" i="0" u="none" strike="noStrike" cap="none">
                <a:solidFill>
                  <a:srgbClr val="5E7B97"/>
                </a:solidFill>
                <a:latin typeface="Arial"/>
                <a:ea typeface="Arial"/>
                <a:cs typeface="Arial"/>
                <a:sym typeface="Arial"/>
              </a:rPr>
              <a:t>Why is this Research needed?</a:t>
            </a:r>
            <a:endParaRPr/>
          </a:p>
          <a:p>
            <a:pPr marL="709929" marR="0" lvl="1" indent="-342900" algn="l" rtl="0">
              <a:lnSpc>
                <a:spcPct val="198291"/>
              </a:lnSpc>
              <a:spcBef>
                <a:spcPts val="0"/>
              </a:spcBef>
              <a:spcAft>
                <a:spcPts val="0"/>
              </a:spcAft>
              <a:buClr>
                <a:srgbClr val="5E7B97"/>
              </a:buClr>
              <a:buSzPts val="2400"/>
              <a:buFont typeface="Arial"/>
              <a:buChar char="•"/>
            </a:pPr>
            <a:r>
              <a:rPr lang="en-US" sz="2400" b="0" i="0" u="none" strike="noStrike" cap="none">
                <a:solidFill>
                  <a:srgbClr val="5E7B97"/>
                </a:solidFill>
                <a:latin typeface="Arial"/>
                <a:ea typeface="Arial"/>
                <a:cs typeface="Arial"/>
                <a:sym typeface="Arial"/>
              </a:rPr>
              <a:t>Little data is available on the South Asian population dynamics in the UK; however, this is one of the fastest growing of all ethnic groups.</a:t>
            </a:r>
            <a:endParaRPr/>
          </a:p>
          <a:p>
            <a:pPr marL="709929" marR="0" lvl="1" indent="-342900" algn="l" rtl="0">
              <a:lnSpc>
                <a:spcPct val="198291"/>
              </a:lnSpc>
              <a:spcBef>
                <a:spcPts val="0"/>
              </a:spcBef>
              <a:spcAft>
                <a:spcPts val="0"/>
              </a:spcAft>
              <a:buClr>
                <a:srgbClr val="5E7B97"/>
              </a:buClr>
              <a:buSzPts val="2400"/>
              <a:buFont typeface="Arial"/>
              <a:buChar char="•"/>
            </a:pPr>
            <a:r>
              <a:rPr lang="en-US" sz="2400" b="0" i="0" u="none" strike="noStrike" cap="none">
                <a:solidFill>
                  <a:srgbClr val="5E7B97"/>
                </a:solidFill>
                <a:latin typeface="Arial"/>
                <a:ea typeface="Arial"/>
                <a:cs typeface="Arial"/>
                <a:sym typeface="Arial"/>
              </a:rPr>
              <a:t>They are more likely to have risk factors associated with stroke such as diabetes and hypertension.</a:t>
            </a:r>
            <a:endParaRPr/>
          </a:p>
          <a:p>
            <a:pPr marL="709929" marR="0" lvl="1" indent="-342900" algn="l" rtl="0">
              <a:lnSpc>
                <a:spcPct val="198291"/>
              </a:lnSpc>
              <a:spcBef>
                <a:spcPts val="0"/>
              </a:spcBef>
              <a:spcAft>
                <a:spcPts val="0"/>
              </a:spcAft>
              <a:buClr>
                <a:srgbClr val="5E7B97"/>
              </a:buClr>
              <a:buSzPts val="2400"/>
              <a:buFont typeface="Arial"/>
              <a:buChar char="•"/>
            </a:pPr>
            <a:r>
              <a:rPr lang="en-US" sz="2400" b="0" i="0" u="none" strike="noStrike" cap="none">
                <a:solidFill>
                  <a:srgbClr val="5E7B97"/>
                </a:solidFill>
                <a:latin typeface="Arial"/>
                <a:ea typeface="Arial"/>
                <a:cs typeface="Arial"/>
                <a:sym typeface="Arial"/>
              </a:rPr>
              <a:t>There is little research specifically looking at uptake of rehabilitation among South Asians (Wang et al., 2026).</a:t>
            </a:r>
            <a:endParaRPr/>
          </a:p>
          <a:p>
            <a:pPr marL="709929" marR="0" lvl="1" indent="-342900" algn="l" rtl="0">
              <a:lnSpc>
                <a:spcPct val="198291"/>
              </a:lnSpc>
              <a:spcBef>
                <a:spcPts val="0"/>
              </a:spcBef>
              <a:spcAft>
                <a:spcPts val="0"/>
              </a:spcAft>
              <a:buClr>
                <a:srgbClr val="5E7B97"/>
              </a:buClr>
              <a:buSzPts val="2400"/>
              <a:buFont typeface="Arial"/>
              <a:buChar char="•"/>
            </a:pPr>
            <a:r>
              <a:rPr lang="en-US" sz="2400" b="0" i="0" u="none" strike="noStrike" cap="none">
                <a:solidFill>
                  <a:srgbClr val="5E7B97"/>
                </a:solidFill>
                <a:latin typeface="Arial"/>
                <a:ea typeface="Arial"/>
                <a:cs typeface="Arial"/>
                <a:sym typeface="Arial"/>
              </a:rPr>
              <a:t>Issues of inequity in health care for minority populations are the topics of current research.</a:t>
            </a:r>
            <a:endParaRPr/>
          </a:p>
          <a:p>
            <a:pPr marL="709929" marR="0" lvl="1" indent="-342900" algn="l" rtl="0">
              <a:lnSpc>
                <a:spcPct val="198291"/>
              </a:lnSpc>
              <a:spcBef>
                <a:spcPts val="0"/>
              </a:spcBef>
              <a:spcAft>
                <a:spcPts val="0"/>
              </a:spcAft>
              <a:buClr>
                <a:srgbClr val="5E7B97"/>
              </a:buClr>
              <a:buSzPts val="2400"/>
              <a:buFont typeface="Arial"/>
              <a:buChar char="•"/>
            </a:pPr>
            <a:r>
              <a:rPr lang="en-US" sz="2400" b="0" i="0" u="none" strike="noStrike" cap="none">
                <a:solidFill>
                  <a:srgbClr val="5E7B97"/>
                </a:solidFill>
                <a:latin typeface="Arial"/>
                <a:ea typeface="Arial"/>
                <a:cs typeface="Arial"/>
                <a:sym typeface="Arial"/>
              </a:rPr>
              <a:t>Identify barriers can help in culturally relevant rehabilitation services.</a:t>
            </a:r>
            <a:endParaRPr/>
          </a:p>
          <a:p>
            <a:pPr marL="367029" marR="0" lvl="1" indent="0" algn="l" rtl="0">
              <a:lnSpc>
                <a:spcPct val="198291"/>
              </a:lnSpc>
              <a:spcBef>
                <a:spcPts val="0"/>
              </a:spcBef>
              <a:spcAft>
                <a:spcPts val="0"/>
              </a:spcAft>
              <a:buNone/>
            </a:pPr>
            <a:r>
              <a:rPr lang="en-US" sz="2400" b="1" i="0" u="none" strike="noStrike" cap="none">
                <a:solidFill>
                  <a:srgbClr val="5E7B97"/>
                </a:solidFill>
                <a:latin typeface="Arial"/>
                <a:ea typeface="Arial"/>
                <a:cs typeface="Arial"/>
                <a:sym typeface="Arial"/>
              </a:rPr>
              <a:t>Example-Based Justification</a:t>
            </a:r>
            <a:endParaRPr/>
          </a:p>
          <a:p>
            <a:pPr marL="367029" marR="0" lvl="1" indent="0" algn="l" rtl="0">
              <a:lnSpc>
                <a:spcPct val="198291"/>
              </a:lnSpc>
              <a:spcBef>
                <a:spcPts val="0"/>
              </a:spcBef>
              <a:spcAft>
                <a:spcPts val="0"/>
              </a:spcAft>
              <a:buNone/>
            </a:pPr>
            <a:r>
              <a:rPr lang="en-US" sz="2400" b="0" i="0" u="none" strike="noStrike" cap="none">
                <a:solidFill>
                  <a:srgbClr val="5E7B97"/>
                </a:solidFill>
                <a:latin typeface="Arial"/>
                <a:ea typeface="Arial"/>
                <a:cs typeface="Arial"/>
                <a:sym typeface="Arial"/>
              </a:rPr>
              <a:t>Barriers that have been previously documented and are specific to ethnic minority patients are language barrier, as well as lack of culturally sensitive health care services, which will impact participation in rehabilitation. Adopting an approach to tackling the problem can create more positive recovery outcomes and help reduce disparities in health care outcomes (Kokorelias et al., 2024; Ehsan et al., 2026).</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152"/>
        <p:cNvGrpSpPr/>
        <p:nvPr/>
      </p:nvGrpSpPr>
      <p:grpSpPr>
        <a:xfrm>
          <a:off x="0" y="0"/>
          <a:ext cx="0" cy="0"/>
          <a:chOff x="0" y="0"/>
          <a:chExt cx="0" cy="0"/>
        </a:xfrm>
      </p:grpSpPr>
      <p:sp>
        <p:nvSpPr>
          <p:cNvPr id="153" name="Google Shape;153;p6"/>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154" name="Google Shape;154;p6"/>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155" name="Google Shape;155;p6"/>
          <p:cNvSpPr/>
          <p:nvPr/>
        </p:nvSpPr>
        <p:spPr>
          <a:xfrm rot="-7421404">
            <a:off x="15670392" y="5189991"/>
            <a:ext cx="3127147" cy="349942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156" name="Google Shape;156;p6"/>
          <p:cNvSpPr/>
          <p:nvPr/>
        </p:nvSpPr>
        <p:spPr>
          <a:xfrm rot="5400000">
            <a:off x="15126058" y="3783782"/>
            <a:ext cx="2196274" cy="4114800"/>
          </a:xfrm>
          <a:custGeom>
            <a:avLst/>
            <a:gdLst/>
            <a:ahLst/>
            <a:cxnLst/>
            <a:rect l="l" t="t" r="r" b="b"/>
            <a:pathLst>
              <a:path w="2196274" h="4114800" extrusionOk="0">
                <a:moveTo>
                  <a:pt x="2196275" y="4114800"/>
                </a:moveTo>
                <a:lnTo>
                  <a:pt x="0" y="4114800"/>
                </a:lnTo>
                <a:lnTo>
                  <a:pt x="0" y="0"/>
                </a:lnTo>
                <a:lnTo>
                  <a:pt x="2196275" y="0"/>
                </a:lnTo>
                <a:lnTo>
                  <a:pt x="2196275" y="4114800"/>
                </a:lnTo>
                <a:close/>
              </a:path>
            </a:pathLst>
          </a:custGeom>
          <a:noFill/>
          <a:ln>
            <a:noFill/>
          </a:ln>
        </p:spPr>
      </p:sp>
      <p:sp>
        <p:nvSpPr>
          <p:cNvPr id="157" name="Google Shape;157;p6"/>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158" name="Google Shape;158;p6"/>
          <p:cNvSpPr txBox="1"/>
          <p:nvPr/>
        </p:nvSpPr>
        <p:spPr>
          <a:xfrm>
            <a:off x="396630" y="5284"/>
            <a:ext cx="17650706" cy="1852815"/>
          </a:xfrm>
          <a:prstGeom prst="rect">
            <a:avLst/>
          </a:prstGeom>
          <a:noFill/>
          <a:ln>
            <a:noFill/>
          </a:ln>
        </p:spPr>
        <p:txBody>
          <a:bodyPr spcFirstLastPara="1" wrap="square" lIns="0" tIns="0" rIns="0" bIns="0" anchor="t" anchorCtr="0">
            <a:spAutoFit/>
          </a:bodyPr>
          <a:lstStyle/>
          <a:p>
            <a:pPr>
              <a:lnSpc>
                <a:spcPct val="172128"/>
              </a:lnSpc>
            </a:pPr>
            <a:r>
              <a:rPr lang="en-US" sz="6600" b="1" i="0" u="none" strike="noStrike" cap="none" dirty="0">
                <a:solidFill>
                  <a:srgbClr val="5E7B97"/>
                </a:solidFill>
                <a:latin typeface="Arial"/>
                <a:ea typeface="Arial"/>
                <a:cs typeface="Arial"/>
                <a:sym typeface="Arial"/>
              </a:rPr>
              <a:t>Research Question</a:t>
            </a:r>
            <a:r>
              <a:rPr lang="en-US" sz="7000" b="1" i="0" u="none" strike="noStrike" cap="none">
                <a:solidFill>
                  <a:srgbClr val="5E7B97"/>
                </a:solidFill>
                <a:latin typeface="Arial"/>
                <a:ea typeface="Arial"/>
                <a:cs typeface="Arial"/>
                <a:sym typeface="Arial"/>
              </a:rPr>
              <a:t>,</a:t>
            </a:r>
            <a:r>
              <a:rPr lang="en-US" sz="7000" b="1">
                <a:solidFill>
                  <a:srgbClr val="5E7B97"/>
                </a:solidFill>
              </a:rPr>
              <a:t> </a:t>
            </a:r>
            <a:r>
              <a:rPr lang="en-US" sz="6600" b="1" i="0" u="none" strike="noStrike" cap="none" dirty="0">
                <a:solidFill>
                  <a:srgbClr val="5E7B97"/>
                </a:solidFill>
                <a:latin typeface="Arial"/>
                <a:ea typeface="Arial"/>
                <a:cs typeface="Arial"/>
                <a:sym typeface="Arial"/>
              </a:rPr>
              <a:t>Aim </a:t>
            </a:r>
            <a:r>
              <a:rPr lang="en-US" sz="6600" b="1" dirty="0">
                <a:solidFill>
                  <a:srgbClr val="5E7B97"/>
                </a:solidFill>
              </a:rPr>
              <a:t>and Objectives</a:t>
            </a:r>
            <a:endParaRPr sz="6600" dirty="0"/>
          </a:p>
        </p:txBody>
      </p:sp>
      <p:sp>
        <p:nvSpPr>
          <p:cNvPr id="159" name="Google Shape;159;p6"/>
          <p:cNvSpPr txBox="1"/>
          <p:nvPr/>
        </p:nvSpPr>
        <p:spPr>
          <a:xfrm>
            <a:off x="665955" y="1857495"/>
            <a:ext cx="14392378" cy="8070992"/>
          </a:xfrm>
          <a:prstGeom prst="rect">
            <a:avLst/>
          </a:prstGeom>
          <a:noFill/>
          <a:ln>
            <a:noFill/>
          </a:ln>
        </p:spPr>
        <p:txBody>
          <a:bodyPr spcFirstLastPara="1" wrap="square" lIns="0" tIns="0" rIns="0" bIns="0" anchor="t" anchorCtr="0">
            <a:spAutoFit/>
          </a:bodyPr>
          <a:lstStyle/>
          <a:p>
            <a:pPr marL="0" marR="0" lvl="0" indent="0" algn="l" rtl="0">
              <a:lnSpc>
                <a:spcPct val="148718"/>
              </a:lnSpc>
              <a:spcBef>
                <a:spcPts val="0"/>
              </a:spcBef>
              <a:spcAft>
                <a:spcPts val="0"/>
              </a:spcAft>
              <a:buNone/>
            </a:pPr>
            <a:r>
              <a:rPr lang="en-US" sz="3200" b="1" i="0" u="none" strike="noStrike" cap="none" dirty="0">
                <a:solidFill>
                  <a:srgbClr val="5E7B97"/>
                </a:solidFill>
                <a:latin typeface="Arial"/>
                <a:ea typeface="Arial"/>
                <a:cs typeface="Arial"/>
                <a:sym typeface="Arial"/>
              </a:rPr>
              <a:t>Research Question: </a:t>
            </a:r>
            <a:r>
              <a:rPr lang="en-US" sz="3200" b="0" i="0" u="none" strike="noStrike" cap="none" dirty="0">
                <a:solidFill>
                  <a:srgbClr val="5E7B97"/>
                </a:solidFill>
                <a:latin typeface="Arial"/>
                <a:ea typeface="Arial"/>
                <a:cs typeface="Arial"/>
                <a:sym typeface="Arial"/>
              </a:rPr>
              <a:t>What are the barriers impacting the uptake of post-stroke rehab services in the South Asian community in the UK?</a:t>
            </a:r>
            <a:endParaRPr dirty="0"/>
          </a:p>
          <a:p>
            <a:pPr marL="0" marR="0" lvl="0" indent="0" algn="l" rtl="0">
              <a:lnSpc>
                <a:spcPct val="148718"/>
              </a:lnSpc>
              <a:spcBef>
                <a:spcPts val="0"/>
              </a:spcBef>
              <a:spcAft>
                <a:spcPts val="0"/>
              </a:spcAft>
              <a:buNone/>
            </a:pPr>
            <a:r>
              <a:rPr lang="en-US" sz="3200" b="1" i="0" u="none" strike="noStrike" cap="none">
                <a:solidFill>
                  <a:srgbClr val="5E7B97"/>
                </a:solidFill>
                <a:latin typeface="Arial"/>
                <a:ea typeface="Arial"/>
                <a:cs typeface="Arial"/>
                <a:sym typeface="Arial"/>
              </a:rPr>
              <a:t>Aim:</a:t>
            </a:r>
            <a:r>
              <a:rPr lang="en-US" sz="3200" b="0" i="0" u="none" strike="noStrike" cap="none">
                <a:solidFill>
                  <a:srgbClr val="5E7B97"/>
                </a:solidFill>
                <a:latin typeface="Arial"/>
                <a:ea typeface="Arial"/>
                <a:cs typeface="Arial"/>
                <a:sym typeface="Arial"/>
              </a:rPr>
              <a:t> To explore factors that influence the participation in the rehabilitation process.</a:t>
            </a:r>
            <a:endParaRPr/>
          </a:p>
          <a:p>
            <a:pPr marR="0" lvl="0" algn="l" rtl="0">
              <a:lnSpc>
                <a:spcPct val="148718"/>
              </a:lnSpc>
              <a:spcBef>
                <a:spcPts val="0"/>
              </a:spcBef>
              <a:spcAft>
                <a:spcPts val="0"/>
              </a:spcAft>
            </a:pPr>
            <a:r>
              <a:rPr lang="en-US" sz="3200" b="1" u="sng" strike="noStrike" cap="none">
                <a:solidFill>
                  <a:srgbClr val="5E7B97"/>
                </a:solidFill>
                <a:latin typeface="Arial"/>
                <a:ea typeface="Arial"/>
                <a:cs typeface="Arial"/>
                <a:sym typeface="Arial"/>
              </a:rPr>
              <a:t>Objectives</a:t>
            </a:r>
            <a:r>
              <a:rPr lang="en-US" sz="3200" b="1" u="sng">
                <a:solidFill>
                  <a:srgbClr val="5E7B97"/>
                </a:solidFill>
              </a:rPr>
              <a:t>:</a:t>
            </a:r>
            <a:endParaRPr u="sng"/>
          </a:p>
          <a:p>
            <a:pPr marL="457200" marR="0" lvl="0" indent="-457200"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Identify cultural barriers influencing rehabilitation uptake (Yang et al., 2025).</a:t>
            </a:r>
            <a:endParaRPr sz="3200" b="0" i="0" u="none" strike="noStrike" cap="none">
              <a:solidFill>
                <a:srgbClr val="5E7B97"/>
              </a:solidFill>
              <a:latin typeface="Arial"/>
              <a:ea typeface="Arial"/>
              <a:cs typeface="Arial"/>
            </a:endParaRPr>
          </a:p>
          <a:p>
            <a:pPr marL="457200" marR="0" lvl="0" indent="-457200"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Examine healthcare system barriers affecting access to rehabilitation services.</a:t>
            </a:r>
            <a:endParaRPr/>
          </a:p>
          <a:p>
            <a:pPr marL="457200" marR="0" lvl="0" indent="-457200"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Explore patient and family perceptions regarding rehabilitation participation.</a:t>
            </a:r>
            <a:endParaRPr/>
          </a:p>
          <a:p>
            <a:pPr marL="457200" marR="0" lvl="0" indent="-457200"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Recommend strategies to improve culturally sensitive rehabilitation services (</a:t>
            </a:r>
            <a:r>
              <a:rPr lang="en-US" sz="3200" b="0" i="0" u="none" strike="noStrike" cap="none" err="1">
                <a:solidFill>
                  <a:srgbClr val="5E7B97"/>
                </a:solidFill>
                <a:latin typeface="Arial"/>
                <a:ea typeface="Arial"/>
                <a:cs typeface="Arial"/>
                <a:sym typeface="Arial"/>
              </a:rPr>
              <a:t>Nanthanasit</a:t>
            </a:r>
            <a:r>
              <a:rPr lang="en-US" sz="3200" b="0" i="0" u="none" strike="noStrike" cap="none">
                <a:solidFill>
                  <a:srgbClr val="5E7B97"/>
                </a:solidFill>
                <a:latin typeface="Arial"/>
                <a:ea typeface="Arial"/>
                <a:cs typeface="Arial"/>
                <a:sym typeface="Arial"/>
              </a:rPr>
              <a:t> et al., 2026).</a:t>
            </a:r>
            <a:endParaRPr/>
          </a:p>
        </p:txBody>
      </p:sp>
      <p:sp>
        <p:nvSpPr>
          <p:cNvPr id="160" name="Google Shape;160;p6"/>
          <p:cNvSpPr txBox="1"/>
          <p:nvPr/>
        </p:nvSpPr>
        <p:spPr>
          <a:xfrm>
            <a:off x="395552" y="8715089"/>
            <a:ext cx="904875" cy="728026"/>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4240" b="0" i="0" u="none" strike="noStrike" cap="none">
                <a:solidFill>
                  <a:srgbClr val="FFFFFF"/>
                </a:solidFill>
                <a:latin typeface="Arial"/>
                <a:ea typeface="Arial"/>
                <a:cs typeface="Arial"/>
                <a:sym typeface="Arial"/>
              </a:rPr>
              <a:t>05</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165"/>
        <p:cNvGrpSpPr/>
        <p:nvPr/>
      </p:nvGrpSpPr>
      <p:grpSpPr>
        <a:xfrm>
          <a:off x="0" y="0"/>
          <a:ext cx="0" cy="0"/>
          <a:chOff x="0" y="0"/>
          <a:chExt cx="0" cy="0"/>
        </a:xfrm>
      </p:grpSpPr>
      <p:sp>
        <p:nvSpPr>
          <p:cNvPr id="166" name="Google Shape;166;p7"/>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167" name="Google Shape;167;p7"/>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168" name="Google Shape;168;p7"/>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169" name="Google Shape;169;p7"/>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170" name="Google Shape;170;p7"/>
          <p:cNvSpPr txBox="1"/>
          <p:nvPr/>
        </p:nvSpPr>
        <p:spPr>
          <a:xfrm>
            <a:off x="650842" y="374689"/>
            <a:ext cx="16515466" cy="1461939"/>
          </a:xfrm>
          <a:prstGeom prst="rect">
            <a:avLst/>
          </a:prstGeom>
          <a:noFill/>
          <a:ln>
            <a:noFill/>
          </a:ln>
        </p:spPr>
        <p:txBody>
          <a:bodyPr spcFirstLastPara="1" wrap="square" lIns="0" tIns="0" rIns="0" bIns="0" anchor="t" anchorCtr="0">
            <a:spAutoFit/>
          </a:bodyPr>
          <a:lstStyle/>
          <a:p>
            <a:pPr marL="0" marR="0" lvl="0" indent="0" algn="l" rtl="0">
              <a:lnSpc>
                <a:spcPct val="150612"/>
              </a:lnSpc>
              <a:spcBef>
                <a:spcPts val="0"/>
              </a:spcBef>
              <a:spcAft>
                <a:spcPts val="0"/>
              </a:spcAft>
              <a:buNone/>
            </a:pPr>
            <a:r>
              <a:rPr lang="en-US" sz="8000" b="1" i="0" u="none" strike="noStrike" cap="none">
                <a:solidFill>
                  <a:srgbClr val="5E7B97"/>
                </a:solidFill>
                <a:latin typeface="Arial"/>
                <a:ea typeface="Arial"/>
                <a:cs typeface="Arial"/>
                <a:sym typeface="Arial"/>
              </a:rPr>
              <a:t>Summary of Literature Review</a:t>
            </a:r>
            <a:endParaRPr/>
          </a:p>
        </p:txBody>
      </p:sp>
      <p:sp>
        <p:nvSpPr>
          <p:cNvPr id="171" name="Google Shape;171;p7"/>
          <p:cNvSpPr txBox="1"/>
          <p:nvPr/>
        </p:nvSpPr>
        <p:spPr>
          <a:xfrm>
            <a:off x="516887" y="2247900"/>
            <a:ext cx="8115300" cy="4884158"/>
          </a:xfrm>
          <a:prstGeom prst="rect">
            <a:avLst/>
          </a:prstGeom>
          <a:noFill/>
          <a:ln>
            <a:noFill/>
          </a:ln>
        </p:spPr>
        <p:txBody>
          <a:bodyPr spcFirstLastPara="1" wrap="square" lIns="0" tIns="0" rIns="0" bIns="0" anchor="t" anchorCtr="0">
            <a:spAutoFit/>
          </a:bodyPr>
          <a:lstStyle/>
          <a:p>
            <a:pPr marL="734058" marR="0" lvl="1" indent="-367029" algn="l" rtl="0">
              <a:lnSpc>
                <a:spcPct val="140011"/>
              </a:lnSpc>
              <a:spcBef>
                <a:spcPts val="0"/>
              </a:spcBef>
              <a:spcAft>
                <a:spcPts val="0"/>
              </a:spcAft>
              <a:buClr>
                <a:srgbClr val="5E7B97"/>
              </a:buClr>
              <a:buSzPts val="3399"/>
              <a:buFont typeface="Arial"/>
              <a:buChar char="•"/>
            </a:pPr>
            <a:r>
              <a:rPr lang="en-US" sz="3399" b="0" i="0" u="none" strike="noStrike" cap="none">
                <a:solidFill>
                  <a:srgbClr val="5E7B97"/>
                </a:solidFill>
                <a:latin typeface="Arial"/>
                <a:ea typeface="Arial"/>
                <a:cs typeface="Arial"/>
                <a:sym typeface="Arial"/>
              </a:rPr>
              <a:t>Language/communication barriers.</a:t>
            </a:r>
            <a:endParaRPr/>
          </a:p>
          <a:p>
            <a:pPr marL="734058" marR="0" lvl="1" indent="-367029" algn="l" rtl="0">
              <a:lnSpc>
                <a:spcPct val="140011"/>
              </a:lnSpc>
              <a:spcBef>
                <a:spcPts val="0"/>
              </a:spcBef>
              <a:spcAft>
                <a:spcPts val="0"/>
              </a:spcAft>
              <a:buClr>
                <a:srgbClr val="5E7B97"/>
              </a:buClr>
              <a:buSzPts val="3399"/>
              <a:buFont typeface="Arial"/>
              <a:buChar char="•"/>
            </a:pPr>
            <a:r>
              <a:rPr lang="en-US" sz="3399" b="0" i="0" u="none" strike="noStrike" cap="none">
                <a:solidFill>
                  <a:srgbClr val="5E7B97"/>
                </a:solidFill>
                <a:latin typeface="Arial"/>
                <a:ea typeface="Arial"/>
                <a:cs typeface="Arial"/>
                <a:sym typeface="Arial"/>
              </a:rPr>
              <a:t>Cultural views on illness and healing.</a:t>
            </a:r>
            <a:endParaRPr/>
          </a:p>
          <a:p>
            <a:pPr marL="734058" marR="0" lvl="1" indent="-367029" algn="l" rtl="0">
              <a:lnSpc>
                <a:spcPct val="140011"/>
              </a:lnSpc>
              <a:spcBef>
                <a:spcPts val="0"/>
              </a:spcBef>
              <a:spcAft>
                <a:spcPts val="0"/>
              </a:spcAft>
              <a:buClr>
                <a:srgbClr val="5E7B97"/>
              </a:buClr>
              <a:buSzPts val="3399"/>
              <a:buFont typeface="Arial"/>
              <a:buChar char="•"/>
            </a:pPr>
            <a:r>
              <a:rPr lang="en-US" sz="3399" b="0" i="0" u="none" strike="noStrike" cap="none">
                <a:solidFill>
                  <a:srgbClr val="5E7B97"/>
                </a:solidFill>
                <a:latin typeface="Arial"/>
                <a:ea typeface="Arial"/>
                <a:cs typeface="Arial"/>
                <a:sym typeface="Arial"/>
              </a:rPr>
              <a:t>Family-centered caregiving preferences (Jiang et al., 2025).</a:t>
            </a:r>
            <a:endParaRPr/>
          </a:p>
          <a:p>
            <a:pPr marL="734058" marR="0" lvl="1" indent="-367029" algn="l" rtl="0">
              <a:lnSpc>
                <a:spcPct val="140011"/>
              </a:lnSpc>
              <a:spcBef>
                <a:spcPts val="0"/>
              </a:spcBef>
              <a:spcAft>
                <a:spcPts val="0"/>
              </a:spcAft>
              <a:buClr>
                <a:srgbClr val="5E7B97"/>
              </a:buClr>
              <a:buSzPts val="3399"/>
              <a:buFont typeface="Arial"/>
              <a:buChar char="•"/>
            </a:pPr>
            <a:r>
              <a:rPr lang="en-US" sz="3399" b="0" i="0" u="none" strike="noStrike" cap="none">
                <a:solidFill>
                  <a:srgbClr val="5E7B97"/>
                </a:solidFill>
                <a:latin typeface="Arial"/>
                <a:ea typeface="Arial"/>
                <a:cs typeface="Arial"/>
                <a:sym typeface="Arial"/>
              </a:rPr>
              <a:t>Low health care cultural competence.</a:t>
            </a:r>
            <a:endParaRPr/>
          </a:p>
          <a:p>
            <a:pPr marL="734058" marR="0" lvl="1" indent="-367029" algn="l" rtl="0">
              <a:lnSpc>
                <a:spcPct val="132194"/>
              </a:lnSpc>
              <a:spcBef>
                <a:spcPts val="0"/>
              </a:spcBef>
              <a:spcAft>
                <a:spcPts val="0"/>
              </a:spcAft>
              <a:buClr>
                <a:srgbClr val="5E7B97"/>
              </a:buClr>
              <a:buSzPts val="3399"/>
              <a:buFont typeface="Arial"/>
              <a:buChar char="•"/>
            </a:pPr>
            <a:r>
              <a:rPr lang="en-US" sz="3399" b="0" i="0" u="none" strike="noStrike" cap="none">
                <a:solidFill>
                  <a:srgbClr val="5E7B97"/>
                </a:solidFill>
                <a:latin typeface="Arial"/>
                <a:ea typeface="Arial"/>
                <a:cs typeface="Arial"/>
                <a:sym typeface="Arial"/>
              </a:rPr>
              <a:t>Socioeconomic and transportation issues that could impact access to services (</a:t>
            </a:r>
            <a:r>
              <a:rPr lang="en-US" sz="3600" b="0" i="0" u="none" strike="noStrike" cap="none">
                <a:solidFill>
                  <a:srgbClr val="5E7B97"/>
                </a:solidFill>
                <a:latin typeface="Arial"/>
                <a:ea typeface="Arial"/>
                <a:cs typeface="Arial"/>
                <a:sym typeface="Arial"/>
              </a:rPr>
              <a:t>Haque et al., 2026</a:t>
            </a:r>
            <a:r>
              <a:rPr lang="en-US" sz="3399" b="0" i="0" u="none" strike="noStrike" cap="none">
                <a:solidFill>
                  <a:srgbClr val="5E7B97"/>
                </a:solidFill>
                <a:latin typeface="Arial"/>
                <a:ea typeface="Arial"/>
                <a:cs typeface="Arial"/>
                <a:sym typeface="Arial"/>
              </a:rPr>
              <a:t>).</a:t>
            </a:r>
            <a:endParaRPr/>
          </a:p>
        </p:txBody>
      </p:sp>
      <p:pic>
        <p:nvPicPr>
          <p:cNvPr id="172" name="Google Shape;172;p7"/>
          <p:cNvPicPr preferRelativeResize="0"/>
          <p:nvPr/>
        </p:nvPicPr>
        <p:blipFill rotWithShape="1">
          <a:blip r:embed="rId3">
            <a:alphaModFix/>
          </a:blip>
          <a:srcRect/>
          <a:stretch/>
        </p:blipFill>
        <p:spPr>
          <a:xfrm>
            <a:off x="10470932" y="2574323"/>
            <a:ext cx="6891100" cy="660949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177"/>
        <p:cNvGrpSpPr/>
        <p:nvPr/>
      </p:nvGrpSpPr>
      <p:grpSpPr>
        <a:xfrm>
          <a:off x="0" y="0"/>
          <a:ext cx="0" cy="0"/>
          <a:chOff x="0" y="0"/>
          <a:chExt cx="0" cy="0"/>
        </a:xfrm>
      </p:grpSpPr>
      <p:sp>
        <p:nvSpPr>
          <p:cNvPr id="178" name="Google Shape;178;p8"/>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179" name="Google Shape;179;p8"/>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180" name="Google Shape;180;p8"/>
          <p:cNvSpPr/>
          <p:nvPr/>
        </p:nvSpPr>
        <p:spPr>
          <a:xfrm rot="13979362">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181" name="Google Shape;181;p8"/>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182" name="Google Shape;182;p8"/>
          <p:cNvSpPr txBox="1"/>
          <p:nvPr/>
        </p:nvSpPr>
        <p:spPr>
          <a:xfrm>
            <a:off x="504301" y="712777"/>
            <a:ext cx="16621662" cy="1359155"/>
          </a:xfrm>
          <a:prstGeom prst="rect">
            <a:avLst/>
          </a:prstGeom>
          <a:noFill/>
          <a:ln>
            <a:noFill/>
          </a:ln>
        </p:spPr>
        <p:txBody>
          <a:bodyPr spcFirstLastPara="1" wrap="square" lIns="0" tIns="0" rIns="0" bIns="0" anchor="t" anchorCtr="0">
            <a:spAutoFit/>
          </a:bodyPr>
          <a:lstStyle/>
          <a:p>
            <a:pPr>
              <a:lnSpc>
                <a:spcPct val="91998"/>
              </a:lnSpc>
            </a:pPr>
            <a:r>
              <a:rPr lang="en-US" sz="9600">
                <a:solidFill>
                  <a:srgbClr val="5E7B97"/>
                </a:solidFill>
              </a:rPr>
              <a:t>Proposed Methodology</a:t>
            </a:r>
            <a:endParaRPr sz="9600" dirty="0" err="1"/>
          </a:p>
        </p:txBody>
      </p:sp>
      <p:sp>
        <p:nvSpPr>
          <p:cNvPr id="183" name="Google Shape;183;p8"/>
          <p:cNvSpPr txBox="1"/>
          <p:nvPr/>
        </p:nvSpPr>
        <p:spPr>
          <a:xfrm>
            <a:off x="346645" y="3282405"/>
            <a:ext cx="15348000" cy="4155300"/>
          </a:xfrm>
          <a:prstGeom prst="rect">
            <a:avLst/>
          </a:prstGeom>
          <a:noFill/>
          <a:ln>
            <a:noFill/>
          </a:ln>
        </p:spPr>
        <p:txBody>
          <a:bodyPr spcFirstLastPara="1" wrap="square" lIns="0" tIns="0" rIns="0" bIns="0" anchor="t" anchorCtr="0">
            <a:spAutoFit/>
          </a:bodyPr>
          <a:lstStyle/>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Qualitative research design.</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Semi structured interviewing as means of data-collection (Aldè, 2026).</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1" i="0" u="none" strike="noStrike" cap="none">
                <a:solidFill>
                  <a:srgbClr val="5E7B97"/>
                </a:solidFill>
                <a:latin typeface="Arial"/>
                <a:ea typeface="Arial"/>
                <a:cs typeface="Arial"/>
                <a:sym typeface="Arial"/>
              </a:rPr>
              <a:t>Target groups: </a:t>
            </a:r>
            <a:r>
              <a:rPr lang="en-US" sz="3200" b="0" i="0" u="none" strike="noStrike" cap="none">
                <a:solidFill>
                  <a:srgbClr val="5E7B97"/>
                </a:solidFill>
                <a:latin typeface="Arial"/>
                <a:ea typeface="Arial"/>
                <a:cs typeface="Arial"/>
                <a:sym typeface="Arial"/>
              </a:rPr>
              <a:t>stroke survivors, caregivers and professionals.</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Purposive sampling strategy.</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Thematic analysis of the interview data (Wang et al., 2026).</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Confidentiality, information consent and cultural values (issues) were respected.</a:t>
            </a:r>
            <a:endParaRPr/>
          </a:p>
        </p:txBody>
      </p:sp>
      <p:pic>
        <p:nvPicPr>
          <p:cNvPr id="184" name="Google Shape;184;p8" descr="The Role of Qualitative Research in ..."/>
          <p:cNvPicPr preferRelativeResize="0"/>
          <p:nvPr/>
        </p:nvPicPr>
        <p:blipFill rotWithShape="1">
          <a:blip r:embed="rId3">
            <a:alphaModFix/>
          </a:blip>
          <a:srcRect/>
          <a:stretch/>
        </p:blipFill>
        <p:spPr>
          <a:xfrm>
            <a:off x="13104613" y="249602"/>
            <a:ext cx="5180872" cy="298089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189"/>
        <p:cNvGrpSpPr/>
        <p:nvPr/>
      </p:nvGrpSpPr>
      <p:grpSpPr>
        <a:xfrm>
          <a:off x="0" y="0"/>
          <a:ext cx="0" cy="0"/>
          <a:chOff x="0" y="0"/>
          <a:chExt cx="0" cy="0"/>
        </a:xfrm>
      </p:grpSpPr>
      <p:sp>
        <p:nvSpPr>
          <p:cNvPr id="190" name="Google Shape;190;p9"/>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191" name="Google Shape;191;p9"/>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192" name="Google Shape;192;p9"/>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193" name="Google Shape;193;p9"/>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194" name="Google Shape;194;p9"/>
          <p:cNvSpPr txBox="1"/>
          <p:nvPr/>
        </p:nvSpPr>
        <p:spPr>
          <a:xfrm>
            <a:off x="403703" y="-1635"/>
            <a:ext cx="17405970" cy="1359155"/>
          </a:xfrm>
          <a:prstGeom prst="rect">
            <a:avLst/>
          </a:prstGeom>
          <a:noFill/>
          <a:ln>
            <a:noFill/>
          </a:ln>
        </p:spPr>
        <p:txBody>
          <a:bodyPr spcFirstLastPara="1" wrap="square" lIns="0" tIns="0" rIns="0" bIns="0" anchor="t" anchorCtr="0">
            <a:spAutoFit/>
          </a:bodyPr>
          <a:lstStyle/>
          <a:p>
            <a:pPr marL="0" marR="0" lvl="0" indent="0" algn="l" rtl="0">
              <a:lnSpc>
                <a:spcPct val="91998"/>
              </a:lnSpc>
              <a:spcBef>
                <a:spcPts val="0"/>
              </a:spcBef>
              <a:spcAft>
                <a:spcPts val="0"/>
              </a:spcAft>
              <a:buNone/>
            </a:pPr>
            <a:r>
              <a:rPr lang="en-US" sz="9600" b="1" i="0" u="none" strike="noStrike" cap="none">
                <a:solidFill>
                  <a:srgbClr val="5E7B97"/>
                </a:solidFill>
                <a:latin typeface="Arial"/>
                <a:ea typeface="Arial"/>
                <a:cs typeface="Arial"/>
                <a:sym typeface="Arial"/>
              </a:rPr>
              <a:t>Expected Research Impact</a:t>
            </a:r>
            <a:endParaRPr sz="9600"/>
          </a:p>
        </p:txBody>
      </p:sp>
      <p:sp>
        <p:nvSpPr>
          <p:cNvPr id="195" name="Google Shape;195;p9"/>
          <p:cNvSpPr txBox="1"/>
          <p:nvPr/>
        </p:nvSpPr>
        <p:spPr>
          <a:xfrm>
            <a:off x="399393" y="1695616"/>
            <a:ext cx="11919479" cy="4877489"/>
          </a:xfrm>
          <a:prstGeom prst="rect">
            <a:avLst/>
          </a:prstGeom>
          <a:noFill/>
          <a:ln>
            <a:noFill/>
          </a:ln>
        </p:spPr>
        <p:txBody>
          <a:bodyPr spcFirstLastPara="1" wrap="square" lIns="0" tIns="0" rIns="0" bIns="0" anchor="t" anchorCtr="0">
            <a:spAutoFit/>
          </a:bodyPr>
          <a:lstStyle/>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Enhance knowledge about rehabilitation barriers (Wanasili et al., 2026).</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Conduct health care practices in a culturally sensitive manner.</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To enhance patient experience and connect with patients.</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Give feedback on health care policy and practice (Mtambo et al., 2026). </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Ensure to contribute to health disparities faced by the South Asian communities.</a:t>
            </a:r>
            <a:endParaRPr/>
          </a:p>
        </p:txBody>
      </p:sp>
      <p:pic>
        <p:nvPicPr>
          <p:cNvPr id="196" name="Google Shape;196;p9" descr="Diverse Medical Team Collaborates in a ..."/>
          <p:cNvPicPr preferRelativeResize="0"/>
          <p:nvPr/>
        </p:nvPicPr>
        <p:blipFill rotWithShape="1">
          <a:blip r:embed="rId3">
            <a:alphaModFix/>
          </a:blip>
          <a:srcRect/>
          <a:stretch/>
        </p:blipFill>
        <p:spPr>
          <a:xfrm>
            <a:off x="12945289" y="1698075"/>
            <a:ext cx="4857166" cy="4868953"/>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201"/>
        <p:cNvGrpSpPr/>
        <p:nvPr/>
      </p:nvGrpSpPr>
      <p:grpSpPr>
        <a:xfrm>
          <a:off x="0" y="0"/>
          <a:ext cx="0" cy="0"/>
          <a:chOff x="0" y="0"/>
          <a:chExt cx="0" cy="0"/>
        </a:xfrm>
      </p:grpSpPr>
      <p:sp>
        <p:nvSpPr>
          <p:cNvPr id="202" name="Google Shape;202;p10"/>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203" name="Google Shape;203;p10"/>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204" name="Google Shape;204;p10"/>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205" name="Google Shape;205;p10"/>
          <p:cNvSpPr/>
          <p:nvPr/>
        </p:nvSpPr>
        <p:spPr>
          <a:xfrm rot="5400000">
            <a:off x="12603575" y="-1615907"/>
            <a:ext cx="2196274" cy="4114800"/>
          </a:xfrm>
          <a:custGeom>
            <a:avLst/>
            <a:gdLst/>
            <a:ahLst/>
            <a:cxnLst/>
            <a:rect l="l" t="t" r="r" b="b"/>
            <a:pathLst>
              <a:path w="2196274" h="4114800" extrusionOk="0">
                <a:moveTo>
                  <a:pt x="2196275" y="4114800"/>
                </a:moveTo>
                <a:lnTo>
                  <a:pt x="0" y="4114800"/>
                </a:lnTo>
                <a:lnTo>
                  <a:pt x="0" y="0"/>
                </a:lnTo>
                <a:lnTo>
                  <a:pt x="2196275" y="0"/>
                </a:lnTo>
                <a:lnTo>
                  <a:pt x="2196275" y="4114800"/>
                </a:lnTo>
                <a:close/>
              </a:path>
            </a:pathLst>
          </a:custGeom>
          <a:noFill/>
          <a:ln>
            <a:noFill/>
          </a:ln>
        </p:spPr>
      </p:sp>
      <p:sp>
        <p:nvSpPr>
          <p:cNvPr id="206" name="Google Shape;206;p10"/>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207" name="Google Shape;207;p10"/>
          <p:cNvSpPr txBox="1"/>
          <p:nvPr/>
        </p:nvSpPr>
        <p:spPr>
          <a:xfrm>
            <a:off x="609600" y="836175"/>
            <a:ext cx="11278500" cy="1854600"/>
          </a:xfrm>
          <a:prstGeom prst="rect">
            <a:avLst/>
          </a:prstGeom>
          <a:noFill/>
          <a:ln>
            <a:noFill/>
          </a:ln>
        </p:spPr>
        <p:txBody>
          <a:bodyPr spcFirstLastPara="1" wrap="square" lIns="0" tIns="0" rIns="0" bIns="0" anchor="t" anchorCtr="0">
            <a:spAutoFit/>
          </a:bodyPr>
          <a:lstStyle/>
          <a:p>
            <a:pPr marL="0" marR="0" lvl="0" indent="0" algn="l" rtl="0">
              <a:lnSpc>
                <a:spcPct val="91998"/>
              </a:lnSpc>
              <a:spcBef>
                <a:spcPts val="0"/>
              </a:spcBef>
              <a:spcAft>
                <a:spcPts val="0"/>
              </a:spcAft>
              <a:buNone/>
            </a:pPr>
            <a:r>
              <a:rPr lang="en-US" sz="13097" b="1" i="0" u="none" strike="noStrike" cap="none">
                <a:solidFill>
                  <a:srgbClr val="5E7B97"/>
                </a:solidFill>
                <a:latin typeface="Arial"/>
                <a:ea typeface="Arial"/>
                <a:cs typeface="Arial"/>
                <a:sym typeface="Arial"/>
              </a:rPr>
              <a:t>Conclusion</a:t>
            </a:r>
            <a:endParaRPr/>
          </a:p>
        </p:txBody>
      </p:sp>
      <p:sp>
        <p:nvSpPr>
          <p:cNvPr id="208" name="Google Shape;208;p10"/>
          <p:cNvSpPr txBox="1"/>
          <p:nvPr/>
        </p:nvSpPr>
        <p:spPr>
          <a:xfrm>
            <a:off x="390010" y="3065662"/>
            <a:ext cx="12315304" cy="3030830"/>
          </a:xfrm>
          <a:prstGeom prst="rect">
            <a:avLst/>
          </a:prstGeom>
          <a:noFill/>
          <a:ln>
            <a:noFill/>
          </a:ln>
        </p:spPr>
        <p:txBody>
          <a:bodyPr spcFirstLastPara="1" wrap="square" lIns="0" tIns="0" rIns="0" bIns="0" anchor="t" anchorCtr="0">
            <a:spAutoFit/>
          </a:bodyPr>
          <a:lstStyle/>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Rehabilitation is an integral part of recovery after a stroke.</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There can be barriers to participation of South Asian people.</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Uptake is related to cultural, linguistic and systemic factors.</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New research will help in the delivery of services.</a:t>
            </a:r>
            <a:endParaRPr/>
          </a:p>
          <a:p>
            <a:pPr marL="734058" marR="0" lvl="1" indent="-367029" algn="l" rtl="0">
              <a:lnSpc>
                <a:spcPct val="148718"/>
              </a:lnSpc>
              <a:spcBef>
                <a:spcPts val="0"/>
              </a:spcBef>
              <a:spcAft>
                <a:spcPts val="0"/>
              </a:spcAft>
              <a:buClr>
                <a:srgbClr val="5E7B97"/>
              </a:buClr>
              <a:buSzPts val="3200"/>
              <a:buFont typeface="Arial"/>
              <a:buChar char="•"/>
            </a:pPr>
            <a:r>
              <a:rPr lang="en-US" sz="3200" b="0" i="0" u="none" strike="noStrike" cap="none">
                <a:solidFill>
                  <a:srgbClr val="5E7B97"/>
                </a:solidFill>
                <a:latin typeface="Arial"/>
                <a:ea typeface="Arial"/>
                <a:cs typeface="Arial"/>
                <a:sym typeface="Arial"/>
              </a:rPr>
              <a:t>Favors equal and inclusive rehabilitation.</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212"/>
        <p:cNvGrpSpPr/>
        <p:nvPr/>
      </p:nvGrpSpPr>
      <p:grpSpPr>
        <a:xfrm>
          <a:off x="0" y="0"/>
          <a:ext cx="0" cy="0"/>
          <a:chOff x="0" y="0"/>
          <a:chExt cx="0" cy="0"/>
        </a:xfrm>
      </p:grpSpPr>
      <p:sp>
        <p:nvSpPr>
          <p:cNvPr id="213" name="Google Shape;213;p11"/>
          <p:cNvSpPr/>
          <p:nvPr/>
        </p:nvSpPr>
        <p:spPr>
          <a:xfrm rot="10652293">
            <a:off x="12878867" y="568363"/>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214" name="Google Shape;214;p11"/>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215" name="Google Shape;215;p11"/>
          <p:cNvSpPr/>
          <p:nvPr/>
        </p:nvSpPr>
        <p:spPr>
          <a:xfrm rot="5400000">
            <a:off x="12603575" y="-1615907"/>
            <a:ext cx="2196274" cy="4114800"/>
          </a:xfrm>
          <a:custGeom>
            <a:avLst/>
            <a:gdLst/>
            <a:ahLst/>
            <a:cxnLst/>
            <a:rect l="l" t="t" r="r" b="b"/>
            <a:pathLst>
              <a:path w="2196274" h="4114800" extrusionOk="0">
                <a:moveTo>
                  <a:pt x="2196275" y="4114800"/>
                </a:moveTo>
                <a:lnTo>
                  <a:pt x="0" y="4114800"/>
                </a:lnTo>
                <a:lnTo>
                  <a:pt x="0" y="0"/>
                </a:lnTo>
                <a:lnTo>
                  <a:pt x="2196275" y="0"/>
                </a:lnTo>
                <a:lnTo>
                  <a:pt x="2196275" y="4114800"/>
                </a:lnTo>
                <a:close/>
              </a:path>
            </a:pathLst>
          </a:custGeom>
          <a:noFill/>
          <a:ln>
            <a:noFill/>
          </a:ln>
        </p:spPr>
      </p:sp>
      <p:sp>
        <p:nvSpPr>
          <p:cNvPr id="216" name="Google Shape;216;p11"/>
          <p:cNvSpPr txBox="1"/>
          <p:nvPr/>
        </p:nvSpPr>
        <p:spPr>
          <a:xfrm>
            <a:off x="585952" y="19416"/>
            <a:ext cx="8921806" cy="1858970"/>
          </a:xfrm>
          <a:prstGeom prst="rect">
            <a:avLst/>
          </a:prstGeom>
          <a:noFill/>
          <a:ln>
            <a:noFill/>
          </a:ln>
        </p:spPr>
        <p:txBody>
          <a:bodyPr spcFirstLastPara="1" wrap="square" lIns="0" tIns="0" rIns="0" bIns="0" anchor="t" anchorCtr="0">
            <a:spAutoFit/>
          </a:bodyPr>
          <a:lstStyle/>
          <a:p>
            <a:pPr marL="0" marR="0" lvl="0" indent="0" algn="l" rtl="0">
              <a:lnSpc>
                <a:spcPct val="150612"/>
              </a:lnSpc>
              <a:spcBef>
                <a:spcPts val="0"/>
              </a:spcBef>
              <a:spcAft>
                <a:spcPts val="0"/>
              </a:spcAft>
              <a:buNone/>
            </a:pPr>
            <a:r>
              <a:rPr lang="en-US" sz="8000" b="0" i="0" u="none" strike="noStrike" cap="none">
                <a:solidFill>
                  <a:srgbClr val="5E7B97"/>
                </a:solidFill>
                <a:latin typeface="Arial"/>
                <a:ea typeface="Arial"/>
                <a:cs typeface="Arial"/>
                <a:sym typeface="Arial"/>
              </a:rPr>
              <a:t>References</a:t>
            </a:r>
            <a:endParaRPr/>
          </a:p>
        </p:txBody>
      </p:sp>
      <p:sp>
        <p:nvSpPr>
          <p:cNvPr id="217" name="Google Shape;217;p11"/>
          <p:cNvSpPr txBox="1"/>
          <p:nvPr/>
        </p:nvSpPr>
        <p:spPr>
          <a:xfrm>
            <a:off x="580700" y="1862951"/>
            <a:ext cx="17097600" cy="7480800"/>
          </a:xfrm>
          <a:prstGeom prst="rect">
            <a:avLst/>
          </a:prstGeom>
          <a:noFill/>
          <a:ln>
            <a:noFill/>
          </a:ln>
        </p:spPr>
        <p:txBody>
          <a:bodyPr spcFirstLastPara="1" wrap="square" lIns="0" tIns="0" rIns="0" bIns="0" anchor="t" anchorCtr="0">
            <a:spAutoFit/>
          </a:bodyPr>
          <a:lstStyle/>
          <a:p>
            <a:pPr marL="0" marR="0" lvl="0"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Yang, C., Li, C., Chen, W., Lin, J., He, Y. and Zhang, Q., 2025. Exploring dynamics in Post-stroke motor rehabilitation: A systematic review of implementation barriers and facilitators using the COM-B model. </a:t>
            </a:r>
            <a:r>
              <a:rPr lang="en-US" sz="1800" b="0" i="1" u="none" strike="noStrike" cap="none">
                <a:solidFill>
                  <a:srgbClr val="5E7B97"/>
                </a:solidFill>
                <a:latin typeface="Oi"/>
                <a:ea typeface="Oi"/>
                <a:cs typeface="Oi"/>
                <a:sym typeface="Oi"/>
              </a:rPr>
              <a:t>NeuroRehabilitation</a:t>
            </a:r>
            <a:r>
              <a:rPr lang="en-US" sz="1800" b="0" i="0" u="none" strike="noStrike" cap="none">
                <a:solidFill>
                  <a:srgbClr val="5E7B97"/>
                </a:solidFill>
                <a:latin typeface="Arial"/>
                <a:ea typeface="Arial"/>
                <a:cs typeface="Arial"/>
                <a:sym typeface="Arial"/>
              </a:rPr>
              <a:t>, </a:t>
            </a:r>
            <a:r>
              <a:rPr lang="en-US" sz="1800" b="0" i="1" u="none" strike="noStrike" cap="none">
                <a:solidFill>
                  <a:srgbClr val="5E7B97"/>
                </a:solidFill>
                <a:latin typeface="Oi"/>
                <a:ea typeface="Oi"/>
                <a:cs typeface="Oi"/>
                <a:sym typeface="Oi"/>
              </a:rPr>
              <a:t>57</a:t>
            </a:r>
            <a:r>
              <a:rPr lang="en-US" sz="1800" b="0" i="0" u="none" strike="noStrike" cap="none">
                <a:solidFill>
                  <a:srgbClr val="5E7B97"/>
                </a:solidFill>
                <a:latin typeface="Arial"/>
                <a:ea typeface="Arial"/>
                <a:cs typeface="Arial"/>
                <a:sym typeface="Arial"/>
              </a:rPr>
              <a:t>(1), pp.14-27. </a:t>
            </a:r>
            <a:r>
              <a:rPr lang="en-US" sz="1800" b="0" i="0" u="sng" strike="noStrike" cap="none">
                <a:solidFill>
                  <a:srgbClr val="5E7B97"/>
                </a:solidFill>
                <a:latin typeface="Arial"/>
                <a:ea typeface="Arial"/>
                <a:cs typeface="Arial"/>
                <a:sym typeface="Arial"/>
                <a:hlinkClick r:id="rId3">
                  <a:extLst>
                    <a:ext uri="{A12FA001-AC4F-418D-AE19-62706E023703}">
                      <ahyp:hlinkClr xmlns:ahyp="http://schemas.microsoft.com/office/drawing/2018/hyperlinkcolor" val="tx"/>
                    </a:ext>
                  </a:extLst>
                </a:hlinkClick>
              </a:rPr>
              <a:t>https://journals.sagepub.com/doi/abs/10.1177/10538135251335126</a:t>
            </a:r>
            <a:endParaRPr/>
          </a:p>
          <a:p>
            <a:pPr marL="0" marR="0" lvl="0"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Mtambo, M.L., Ling, J., Mohan, D., Warren, N., Su, T.T. and Quek, K.F., 2026. Barriers to accessing stroke rehabilitation and initiatives to enhance access to stroke rehabilitation in Southeast Asia: a scoping review. </a:t>
            </a:r>
            <a:r>
              <a:rPr lang="en-US" sz="1800" b="0" i="1" u="none" strike="noStrike" cap="none">
                <a:solidFill>
                  <a:srgbClr val="5E7B97"/>
                </a:solidFill>
                <a:latin typeface="Oi"/>
                <a:ea typeface="Oi"/>
                <a:cs typeface="Oi"/>
                <a:sym typeface="Oi"/>
              </a:rPr>
              <a:t>Disability and Rehabilitation</a:t>
            </a:r>
            <a:r>
              <a:rPr lang="en-US" sz="1800" b="0" i="0" u="none" strike="noStrike" cap="none">
                <a:solidFill>
                  <a:srgbClr val="5E7B97"/>
                </a:solidFill>
                <a:latin typeface="Arial"/>
                <a:ea typeface="Arial"/>
                <a:cs typeface="Arial"/>
                <a:sym typeface="Arial"/>
              </a:rPr>
              <a:t>, </a:t>
            </a:r>
            <a:r>
              <a:rPr lang="en-US" sz="1800" b="0" i="1" u="none" strike="noStrike" cap="none">
                <a:solidFill>
                  <a:srgbClr val="5E7B97"/>
                </a:solidFill>
                <a:latin typeface="Oi"/>
                <a:ea typeface="Oi"/>
                <a:cs typeface="Oi"/>
                <a:sym typeface="Oi"/>
              </a:rPr>
              <a:t>48</a:t>
            </a:r>
            <a:r>
              <a:rPr lang="en-US" sz="1800" b="0" i="0" u="none" strike="noStrike" cap="none">
                <a:solidFill>
                  <a:srgbClr val="5E7B97"/>
                </a:solidFill>
                <a:latin typeface="Arial"/>
                <a:ea typeface="Arial"/>
                <a:cs typeface="Arial"/>
                <a:sym typeface="Arial"/>
              </a:rPr>
              <a:t>(11), pp.3269-3300. </a:t>
            </a:r>
            <a:r>
              <a:rPr lang="en-US" sz="1800" b="0" i="0" u="sng" strike="noStrike" cap="none">
                <a:solidFill>
                  <a:srgbClr val="5E7B97"/>
                </a:solidFill>
                <a:latin typeface="Arial"/>
                <a:ea typeface="Arial"/>
                <a:cs typeface="Arial"/>
                <a:sym typeface="Arial"/>
                <a:hlinkClick r:id="rId4">
                  <a:extLst>
                    <a:ext uri="{A12FA001-AC4F-418D-AE19-62706E023703}">
                      <ahyp:hlinkClr xmlns:ahyp="http://schemas.microsoft.com/office/drawing/2018/hyperlinkcolor" val="tx"/>
                    </a:ext>
                  </a:extLst>
                </a:hlinkClick>
              </a:rPr>
              <a:t>https://www.tandfonline.com/doi/abs/10.1080/09638288.2025.2593202</a:t>
            </a:r>
            <a:endParaRPr/>
          </a:p>
          <a:p>
            <a:pPr marL="0" marR="0" lvl="0"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Jiang, J., Xie, H., Cao, S., Xu, X., Zhou, J., Liu, Q., ... &amp; Liu, M. (2025). Post-stroke depression: exploring gut microbiota-mediated barrier dysfunction through immune regulation. </a:t>
            </a:r>
            <a:r>
              <a:rPr lang="en-US" sz="1800" b="0" i="1" u="none" strike="noStrike" cap="none">
                <a:solidFill>
                  <a:srgbClr val="5E7B97"/>
                </a:solidFill>
                <a:latin typeface="Oi"/>
                <a:ea typeface="Oi"/>
                <a:cs typeface="Oi"/>
                <a:sym typeface="Oi"/>
              </a:rPr>
              <a:t>Frontiers in Immunology</a:t>
            </a:r>
            <a:r>
              <a:rPr lang="en-US" sz="1800" b="0" i="0" u="none" strike="noStrike" cap="none">
                <a:solidFill>
                  <a:srgbClr val="5E7B97"/>
                </a:solidFill>
                <a:latin typeface="Arial"/>
                <a:ea typeface="Arial"/>
                <a:cs typeface="Arial"/>
                <a:sym typeface="Arial"/>
              </a:rPr>
              <a:t>, </a:t>
            </a:r>
            <a:r>
              <a:rPr lang="en-US" sz="1800" b="0" i="1" u="none" strike="noStrike" cap="none">
                <a:solidFill>
                  <a:srgbClr val="5E7B97"/>
                </a:solidFill>
                <a:latin typeface="Oi"/>
                <a:ea typeface="Oi"/>
                <a:cs typeface="Oi"/>
                <a:sym typeface="Oi"/>
              </a:rPr>
              <a:t>16</a:t>
            </a:r>
            <a:r>
              <a:rPr lang="en-US" sz="1800" b="0" i="0" u="none" strike="noStrike" cap="none">
                <a:solidFill>
                  <a:srgbClr val="5E7B97"/>
                </a:solidFill>
                <a:latin typeface="Arial"/>
                <a:ea typeface="Arial"/>
                <a:cs typeface="Arial"/>
                <a:sym typeface="Arial"/>
              </a:rPr>
              <a:t>, 1547365. </a:t>
            </a:r>
            <a:r>
              <a:rPr lang="en-US" sz="1800" b="0" i="0" u="sng" strike="noStrike" cap="none">
                <a:solidFill>
                  <a:srgbClr val="5E7B97"/>
                </a:solidFill>
                <a:latin typeface="Arial"/>
                <a:ea typeface="Arial"/>
                <a:cs typeface="Arial"/>
                <a:sym typeface="Arial"/>
                <a:hlinkClick r:id="rId5">
                  <a:extLst>
                    <a:ext uri="{A12FA001-AC4F-418D-AE19-62706E023703}">
                      <ahyp:hlinkClr xmlns:ahyp="http://schemas.microsoft.com/office/drawing/2018/hyperlinkcolor" val="tx"/>
                    </a:ext>
                  </a:extLst>
                </a:hlinkClick>
              </a:rPr>
              <a:t>https://www.frontiersin.org/journals/immunology/articles/10.3389/fimmu.2025.1547365/full</a:t>
            </a:r>
            <a:endParaRPr/>
          </a:p>
          <a:p>
            <a:pPr marL="0" marR="0" lvl="0"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Wang, X., Qian, Y., &amp; He, Q. (2026). Bibliometric Analysis of the Post‐Stroke Depression (1985–2024). </a:t>
            </a:r>
            <a:r>
              <a:rPr lang="en-US" sz="1800" b="0" i="1" u="none" strike="noStrike" cap="none">
                <a:solidFill>
                  <a:srgbClr val="5E7B97"/>
                </a:solidFill>
                <a:latin typeface="Oi"/>
                <a:ea typeface="Oi"/>
                <a:cs typeface="Oi"/>
                <a:sym typeface="Oi"/>
              </a:rPr>
              <a:t>Brain and Behavior</a:t>
            </a:r>
            <a:r>
              <a:rPr lang="en-US" sz="1800" b="0" i="0" u="none" strike="noStrike" cap="none">
                <a:solidFill>
                  <a:srgbClr val="5E7B97"/>
                </a:solidFill>
                <a:latin typeface="Arial"/>
                <a:ea typeface="Arial"/>
                <a:cs typeface="Arial"/>
                <a:sym typeface="Arial"/>
              </a:rPr>
              <a:t>, </a:t>
            </a:r>
            <a:r>
              <a:rPr lang="en-US" sz="1800" b="0" i="1" u="none" strike="noStrike" cap="none">
                <a:solidFill>
                  <a:srgbClr val="5E7B97"/>
                </a:solidFill>
                <a:latin typeface="Oi"/>
                <a:ea typeface="Oi"/>
                <a:cs typeface="Oi"/>
                <a:sym typeface="Oi"/>
              </a:rPr>
              <a:t>16</a:t>
            </a:r>
            <a:r>
              <a:rPr lang="en-US" sz="1800" b="0" i="0" u="none" strike="noStrike" cap="none">
                <a:solidFill>
                  <a:srgbClr val="5E7B97"/>
                </a:solidFill>
                <a:latin typeface="Arial"/>
                <a:ea typeface="Arial"/>
                <a:cs typeface="Arial"/>
                <a:sym typeface="Arial"/>
              </a:rPr>
              <a:t>(5), e71345. </a:t>
            </a:r>
            <a:r>
              <a:rPr lang="en-US" sz="1800" b="0" i="0" u="sng" strike="noStrike" cap="none">
                <a:solidFill>
                  <a:srgbClr val="5E7B97"/>
                </a:solidFill>
                <a:latin typeface="Arial"/>
                <a:ea typeface="Arial"/>
                <a:cs typeface="Arial"/>
                <a:sym typeface="Arial"/>
                <a:hlinkClick r:id="rId6">
                  <a:extLst>
                    <a:ext uri="{A12FA001-AC4F-418D-AE19-62706E023703}">
                      <ahyp:hlinkClr xmlns:ahyp="http://schemas.microsoft.com/office/drawing/2018/hyperlinkcolor" val="tx"/>
                    </a:ext>
                  </a:extLst>
                </a:hlinkClick>
              </a:rPr>
              <a:t>https://onlinelibrary.wiley.com/doi/abs/10.1002/brb3.71345</a:t>
            </a:r>
            <a:r>
              <a:rPr lang="en-US" sz="1800" b="0" i="0" u="sng" strike="noStrike" cap="none">
                <a:solidFill>
                  <a:srgbClr val="5E7B97"/>
                </a:solidFill>
                <a:latin typeface="Arial"/>
                <a:ea typeface="Arial"/>
                <a:cs typeface="Arial"/>
                <a:sym typeface="Arial"/>
              </a:rPr>
              <a:t> </a:t>
            </a:r>
            <a:endParaRPr/>
          </a:p>
          <a:p>
            <a:pPr marL="0" marR="0" lvl="0"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Mtambo, M.L., Ling, J., Mohan, D., Warren, N., Su, T.T. and Quek, K.F., 2026. Barriers to accessing stroke rehabilitation and initiatives to enhance access to stroke rehabilitation in Southeast Asia: a scoping review. </a:t>
            </a:r>
            <a:r>
              <a:rPr lang="en-US" sz="1800" b="0" i="1" u="none" strike="noStrike" cap="none">
                <a:solidFill>
                  <a:srgbClr val="5E7B97"/>
                </a:solidFill>
                <a:latin typeface="Oi"/>
                <a:ea typeface="Oi"/>
                <a:cs typeface="Oi"/>
                <a:sym typeface="Oi"/>
              </a:rPr>
              <a:t>Disability and Rehabilitation</a:t>
            </a:r>
            <a:r>
              <a:rPr lang="en-US" sz="1800" b="0" i="0" u="none" strike="noStrike" cap="none">
                <a:solidFill>
                  <a:srgbClr val="5E7B97"/>
                </a:solidFill>
                <a:latin typeface="Arial"/>
                <a:ea typeface="Arial"/>
                <a:cs typeface="Arial"/>
                <a:sym typeface="Arial"/>
              </a:rPr>
              <a:t>, </a:t>
            </a:r>
            <a:r>
              <a:rPr lang="en-US" sz="1800" b="0" i="1" u="none" strike="noStrike" cap="none">
                <a:solidFill>
                  <a:srgbClr val="5E7B97"/>
                </a:solidFill>
                <a:latin typeface="Oi"/>
                <a:ea typeface="Oi"/>
                <a:cs typeface="Oi"/>
                <a:sym typeface="Oi"/>
              </a:rPr>
              <a:t>48</a:t>
            </a:r>
            <a:r>
              <a:rPr lang="en-US" sz="1800" b="0" i="0" u="none" strike="noStrike" cap="none">
                <a:solidFill>
                  <a:srgbClr val="5E7B97"/>
                </a:solidFill>
                <a:latin typeface="Arial"/>
                <a:ea typeface="Arial"/>
                <a:cs typeface="Arial"/>
                <a:sym typeface="Arial"/>
              </a:rPr>
              <a:t>(11), pp.3269-3300. </a:t>
            </a:r>
            <a:r>
              <a:rPr lang="en-US" sz="1800" b="0" i="0" u="sng" strike="noStrike" cap="none">
                <a:solidFill>
                  <a:srgbClr val="5E7B97"/>
                </a:solidFill>
                <a:latin typeface="Arial"/>
                <a:ea typeface="Arial"/>
                <a:cs typeface="Arial"/>
                <a:sym typeface="Arial"/>
                <a:hlinkClick r:id="rId4">
                  <a:extLst>
                    <a:ext uri="{A12FA001-AC4F-418D-AE19-62706E023703}">
                      <ahyp:hlinkClr xmlns:ahyp="http://schemas.microsoft.com/office/drawing/2018/hyperlinkcolor" val="tx"/>
                    </a:ext>
                  </a:extLst>
                </a:hlinkClick>
              </a:rPr>
              <a:t>https://www.tandfonline.com/doi/abs/10.1080/09638288.2025.2593202</a:t>
            </a:r>
            <a:endParaRPr/>
          </a:p>
          <a:p>
            <a:pPr marL="0" marR="0" lvl="0"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Jiang, J., Xie, H., Cao, S., Xu, X., Zhou, J., Liu, Q., ... &amp; Liu, M. (2025). Post-stroke depression: exploring gut microbiota-mediated barrier dysfunction through immune regulation. </a:t>
            </a:r>
            <a:r>
              <a:rPr lang="en-US" sz="1800" b="0" i="1" u="none" strike="noStrike" cap="none">
                <a:solidFill>
                  <a:srgbClr val="5E7B97"/>
                </a:solidFill>
                <a:latin typeface="Oi"/>
                <a:ea typeface="Oi"/>
                <a:cs typeface="Oi"/>
                <a:sym typeface="Oi"/>
              </a:rPr>
              <a:t>Frontiers in Immunology</a:t>
            </a:r>
            <a:r>
              <a:rPr lang="en-US" sz="1800" b="0" i="0" u="none" strike="noStrike" cap="none">
                <a:solidFill>
                  <a:srgbClr val="5E7B97"/>
                </a:solidFill>
                <a:latin typeface="Arial"/>
                <a:ea typeface="Arial"/>
                <a:cs typeface="Arial"/>
                <a:sym typeface="Arial"/>
              </a:rPr>
              <a:t>, </a:t>
            </a:r>
            <a:r>
              <a:rPr lang="en-US" sz="1800" b="0" i="1" u="none" strike="noStrike" cap="none">
                <a:solidFill>
                  <a:srgbClr val="5E7B97"/>
                </a:solidFill>
                <a:latin typeface="Oi"/>
                <a:ea typeface="Oi"/>
                <a:cs typeface="Oi"/>
                <a:sym typeface="Oi"/>
              </a:rPr>
              <a:t>16</a:t>
            </a:r>
            <a:r>
              <a:rPr lang="en-US" sz="1800" b="0" i="0" u="none" strike="noStrike" cap="none">
                <a:solidFill>
                  <a:srgbClr val="5E7B97"/>
                </a:solidFill>
                <a:latin typeface="Arial"/>
                <a:ea typeface="Arial"/>
                <a:cs typeface="Arial"/>
                <a:sym typeface="Arial"/>
              </a:rPr>
              <a:t>, 1547365. </a:t>
            </a:r>
            <a:r>
              <a:rPr lang="en-US" sz="1800" b="0" i="0" u="sng" strike="noStrike" cap="none">
                <a:solidFill>
                  <a:srgbClr val="5E7B97"/>
                </a:solidFill>
                <a:latin typeface="Arial"/>
                <a:ea typeface="Arial"/>
                <a:cs typeface="Arial"/>
                <a:sym typeface="Arial"/>
                <a:hlinkClick r:id="rId5">
                  <a:extLst>
                    <a:ext uri="{A12FA001-AC4F-418D-AE19-62706E023703}">
                      <ahyp:hlinkClr xmlns:ahyp="http://schemas.microsoft.com/office/drawing/2018/hyperlinkcolor" val="tx"/>
                    </a:ext>
                  </a:extLst>
                </a:hlinkClick>
              </a:rPr>
              <a:t>https://www.frontiersin.org/journals/immunology/articles/10.3389/fimmu.2025.1547365/full</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12"/>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224" name="Google Shape;224;p12"/>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225" name="Google Shape;225;p12"/>
          <p:cNvSpPr txBox="1"/>
          <p:nvPr/>
        </p:nvSpPr>
        <p:spPr>
          <a:xfrm>
            <a:off x="501869" y="3328"/>
            <a:ext cx="10134600" cy="1231500"/>
          </a:xfrm>
          <a:prstGeom prst="rect">
            <a:avLst/>
          </a:prstGeom>
          <a:noFill/>
          <a:ln>
            <a:noFill/>
          </a:ln>
        </p:spPr>
        <p:txBody>
          <a:bodyPr spcFirstLastPara="1" wrap="square" lIns="0" tIns="0" rIns="0" bIns="0" anchor="t" anchorCtr="0">
            <a:spAutoFit/>
          </a:bodyPr>
          <a:lstStyle/>
          <a:p>
            <a:pPr marL="0" marR="0" lvl="0" indent="0" algn="l" rtl="0">
              <a:lnSpc>
                <a:spcPct val="150612"/>
              </a:lnSpc>
              <a:spcBef>
                <a:spcPts val="0"/>
              </a:spcBef>
              <a:spcAft>
                <a:spcPts val="0"/>
              </a:spcAft>
              <a:buNone/>
            </a:pPr>
            <a:r>
              <a:rPr lang="en-US" sz="8000" b="0" i="0" u="none" strike="noStrike" cap="none">
                <a:solidFill>
                  <a:srgbClr val="5E7B97"/>
                </a:solidFill>
                <a:latin typeface="Arial"/>
                <a:ea typeface="Arial"/>
                <a:cs typeface="Arial"/>
                <a:sym typeface="Arial"/>
              </a:rPr>
              <a:t>References continued</a:t>
            </a:r>
            <a:endParaRPr/>
          </a:p>
        </p:txBody>
      </p:sp>
      <p:sp>
        <p:nvSpPr>
          <p:cNvPr id="226" name="Google Shape;226;p12"/>
          <p:cNvSpPr txBox="1"/>
          <p:nvPr/>
        </p:nvSpPr>
        <p:spPr>
          <a:xfrm>
            <a:off x="325404" y="1456002"/>
            <a:ext cx="16755000" cy="8034900"/>
          </a:xfrm>
          <a:prstGeom prst="rect">
            <a:avLst/>
          </a:prstGeom>
          <a:noFill/>
          <a:ln>
            <a:noFill/>
          </a:ln>
        </p:spPr>
        <p:txBody>
          <a:bodyPr spcFirstLastPara="1" wrap="square" lIns="0" tIns="0" rIns="0" bIns="0" anchor="t" anchorCtr="0">
            <a:spAutoFit/>
          </a:bodyPr>
          <a:lstStyle/>
          <a:p>
            <a:pPr marL="367029" marR="0" lvl="1"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Chao, Y., Li, B., Xie, Z., Jia, H. and Zhang, Y., 2026. Traditional Chinese medicine interventions for post-stroke emotional disorders: a protocol for network meta-analysis of randomized controlled trials. Frontiers in Psychiatry, 17, p.1648067. </a:t>
            </a:r>
            <a:r>
              <a:rPr lang="en-US" sz="1800" b="0" i="0" u="sng" strike="noStrike" cap="none">
                <a:solidFill>
                  <a:srgbClr val="5E7B97"/>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https://www.frontiersin.org/journals/psychiatry/articles/10.3389/fpsyt.2026.1648067/full</a:t>
            </a:r>
            <a:r>
              <a:rPr lang="en-US" sz="1800" b="0" i="0" u="none" strike="noStrike" cap="none">
                <a:solidFill>
                  <a:srgbClr val="5E7B97"/>
                </a:solidFill>
                <a:latin typeface="Arial"/>
                <a:ea typeface="Arial"/>
                <a:cs typeface="Arial"/>
                <a:sym typeface="Arial"/>
              </a:rPr>
              <a:t> </a:t>
            </a:r>
            <a:endParaRPr/>
          </a:p>
          <a:p>
            <a:pPr marL="367029" marR="0" lvl="1"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Miller, C., Boaden, E., Mcloughlin, A.S., Watkins, C.L. and Jones, S.P., 2026. Hydration Care After Stroke: A Systematic Review of International Clinical Practice Guidelines. Nutrients, 18(11), p.1672. </a:t>
            </a:r>
            <a:r>
              <a:rPr lang="en-US" sz="1800" b="0" i="0" u="sng" strike="noStrike" cap="none">
                <a:solidFill>
                  <a:srgbClr val="5E7B97"/>
                </a:solidFill>
                <a:latin typeface="Arial"/>
                <a:ea typeface="Arial"/>
                <a:cs typeface="Arial"/>
                <a:sym typeface="Arial"/>
                <a:hlinkClick r:id="rId4">
                  <a:extLst>
                    <a:ext uri="{A12FA001-AC4F-418D-AE19-62706E023703}">
                      <ahyp:hlinkClr xmlns:ahyp="http://schemas.microsoft.com/office/drawing/2018/hyperlinkcolor" val="tx"/>
                    </a:ext>
                  </a:extLst>
                </a:hlinkClick>
              </a:rPr>
              <a:t>https://www.mdpi.com/2072-6643/18/11/1672</a:t>
            </a:r>
            <a:r>
              <a:rPr lang="en-US" sz="1800" b="0" i="0" u="none" strike="noStrike" cap="none">
                <a:solidFill>
                  <a:srgbClr val="5E7B97"/>
                </a:solidFill>
                <a:latin typeface="Arial"/>
                <a:ea typeface="Arial"/>
                <a:cs typeface="Arial"/>
                <a:sym typeface="Arial"/>
              </a:rPr>
              <a:t> </a:t>
            </a:r>
            <a:endParaRPr/>
          </a:p>
          <a:p>
            <a:pPr marL="367029" marR="0" lvl="1"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Wang, Y., Qiao, Z., Zheng, J., Wang, D., Gao, W. and Fan, M., 2026. Global research trends in stroke and gut microbiota: a multi-database bibliometric analysis and cross-validation study. Frontiers in Microbiology, 17, p.1766228. </a:t>
            </a:r>
            <a:r>
              <a:rPr lang="en-US" sz="1800" b="0" i="0" u="sng" strike="noStrike" cap="none">
                <a:solidFill>
                  <a:srgbClr val="5E7B97"/>
                </a:solidFill>
                <a:latin typeface="Arial"/>
                <a:ea typeface="Arial"/>
                <a:cs typeface="Arial"/>
                <a:sym typeface="Arial"/>
                <a:hlinkClick r:id="rId5">
                  <a:extLst>
                    <a:ext uri="{A12FA001-AC4F-418D-AE19-62706E023703}">
                      <ahyp:hlinkClr xmlns:ahyp="http://schemas.microsoft.com/office/drawing/2018/hyperlinkcolor" val="tx"/>
                    </a:ext>
                  </a:extLst>
                </a:hlinkClick>
              </a:rPr>
              <a:t>https://www.frontiersin.org/journals/microbiology/articles/10.3389/fmicb.2026.1766228/full</a:t>
            </a:r>
            <a:r>
              <a:rPr lang="en-US" sz="1800" b="0" i="0" u="none" strike="noStrike" cap="none">
                <a:solidFill>
                  <a:srgbClr val="5E7B97"/>
                </a:solidFill>
                <a:latin typeface="Arial"/>
                <a:ea typeface="Arial"/>
                <a:cs typeface="Arial"/>
                <a:sym typeface="Arial"/>
              </a:rPr>
              <a:t> </a:t>
            </a:r>
            <a:endParaRPr/>
          </a:p>
          <a:p>
            <a:pPr marL="367029" marR="0" lvl="1"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Nanthanasit, A., Ppali, S., She, W.J., Siriaraya, P., Piumsomboon, T., Sukittanon, S., Ang, C.S. and Covaci, A., 2026, April. Building Care That Fits Its People: Insights from Social Media–Enabled Community-Based Rehabilitation in Thailand. In Proceedings of the 2026 CHI Conference on Human Factors in Computing Systems (pp. 1-20). </a:t>
            </a:r>
            <a:r>
              <a:rPr lang="en-US" sz="1800" b="0" i="0" u="sng" strike="noStrike" cap="none">
                <a:solidFill>
                  <a:srgbClr val="5E7B97"/>
                </a:solidFill>
                <a:latin typeface="Arial"/>
                <a:ea typeface="Arial"/>
                <a:cs typeface="Arial"/>
                <a:sym typeface="Arial"/>
                <a:hlinkClick r:id="rId6">
                  <a:extLst>
                    <a:ext uri="{A12FA001-AC4F-418D-AE19-62706E023703}">
                      <ahyp:hlinkClr xmlns:ahyp="http://schemas.microsoft.com/office/drawing/2018/hyperlinkcolor" val="tx"/>
                    </a:ext>
                  </a:extLst>
                </a:hlinkClick>
              </a:rPr>
              <a:t>https://dl.acm.org/doi/abs/10.1145/3772318.3791965</a:t>
            </a:r>
            <a:r>
              <a:rPr lang="en-US" sz="1800" b="0" i="0" u="none" strike="noStrike" cap="none">
                <a:solidFill>
                  <a:srgbClr val="5E7B97"/>
                </a:solidFill>
                <a:latin typeface="Arial"/>
                <a:ea typeface="Arial"/>
                <a:cs typeface="Arial"/>
                <a:sym typeface="Arial"/>
              </a:rPr>
              <a:t> </a:t>
            </a:r>
            <a:endParaRPr/>
          </a:p>
          <a:p>
            <a:pPr marL="367029" marR="0" lvl="1"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Haque, N.B., Kreps, F., Lystad, R.P., Braithwaite, J. and Mitchell, R.J., 2026. Patients’ experience of a heart rate variability feedback intervention during spinal cord injury rehabilitation. The Journal of Spinal Cord Medicine, pp.1-13. </a:t>
            </a:r>
            <a:r>
              <a:rPr lang="en-US" sz="1800" b="0" i="0" u="sng" strike="noStrike" cap="none">
                <a:solidFill>
                  <a:srgbClr val="5E7B97"/>
                </a:solidFill>
                <a:latin typeface="Arial"/>
                <a:ea typeface="Arial"/>
                <a:cs typeface="Arial"/>
                <a:sym typeface="Arial"/>
                <a:hlinkClick r:id="rId7">
                  <a:extLst>
                    <a:ext uri="{A12FA001-AC4F-418D-AE19-62706E023703}">
                      <ahyp:hlinkClr xmlns:ahyp="http://schemas.microsoft.com/office/drawing/2018/hyperlinkcolor" val="tx"/>
                    </a:ext>
                  </a:extLst>
                </a:hlinkClick>
              </a:rPr>
              <a:t>https://www.tandfonline.com/doi/abs/10.1080/10790268.2026.2663666</a:t>
            </a:r>
            <a:endParaRPr sz="1800" b="0" i="0" u="none" strike="noStrike" cap="none">
              <a:solidFill>
                <a:srgbClr val="5E7B97"/>
              </a:solidFill>
              <a:latin typeface="Arial"/>
              <a:ea typeface="Arial"/>
              <a:cs typeface="Arial"/>
              <a:sym typeface="Arial"/>
            </a:endParaRPr>
          </a:p>
          <a:p>
            <a:pPr marL="367029" marR="0" lvl="1"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Wanasili, M., Crocher, V., Hitch, D., Vu, A., O’Neil, L., Klaic, M. and Said, C.M., 2026. Use of gaming as an occupation in adults with upper limb impairment: a scoping review. Disability and Rehabilitation: Assistive Technology, pp.1-14. </a:t>
            </a:r>
            <a:r>
              <a:rPr lang="en-US" sz="1800" b="0" i="0" u="sng" strike="noStrike" cap="none">
                <a:solidFill>
                  <a:srgbClr val="5E7B97"/>
                </a:solidFill>
                <a:latin typeface="Arial"/>
                <a:ea typeface="Arial"/>
                <a:cs typeface="Arial"/>
                <a:sym typeface="Arial"/>
                <a:hlinkClick r:id="rId8">
                  <a:extLst>
                    <a:ext uri="{A12FA001-AC4F-418D-AE19-62706E023703}">
                      <ahyp:hlinkClr xmlns:ahyp="http://schemas.microsoft.com/office/drawing/2018/hyperlinkcolor" val="tx"/>
                    </a:ext>
                  </a:extLst>
                </a:hlinkClick>
              </a:rPr>
              <a:t>https://www.tandfonline.com/doi/abs/10.1080/17483107.2026.2662428</a:t>
            </a:r>
            <a:r>
              <a:rPr lang="en-US" sz="1800" b="0" i="0" u="none" strike="noStrike" cap="none">
                <a:solidFill>
                  <a:srgbClr val="5E7B97"/>
                </a:solidFill>
                <a:latin typeface="Arial"/>
                <a:ea typeface="Arial"/>
                <a:cs typeface="Arial"/>
                <a:sym typeface="Arial"/>
              </a:rPr>
              <a:t> </a:t>
            </a:r>
            <a:endParaRPr/>
          </a:p>
          <a:p>
            <a:pPr marL="367029" marR="0" lvl="1" indent="0" algn="l" rtl="0">
              <a:lnSpc>
                <a:spcPct val="200000"/>
              </a:lnSpc>
              <a:spcBef>
                <a:spcPts val="0"/>
              </a:spcBef>
              <a:spcAft>
                <a:spcPts val="0"/>
              </a:spcAft>
              <a:buNone/>
            </a:pPr>
            <a:r>
              <a:rPr lang="en-US" sz="1800" b="0" i="0" u="none" strike="noStrike" cap="none">
                <a:solidFill>
                  <a:srgbClr val="5E7B97"/>
                </a:solidFill>
                <a:latin typeface="Arial"/>
                <a:ea typeface="Arial"/>
                <a:cs typeface="Arial"/>
                <a:sym typeface="Arial"/>
              </a:rPr>
              <a:t>Aldè, M., 2026. Mixed Hearing Loss in the Pediatric Population: Etiology, Evolution, and Management. </a:t>
            </a:r>
            <a:r>
              <a:rPr lang="en-US" sz="1800" b="0" i="0" u="sng" strike="noStrike" cap="none">
                <a:solidFill>
                  <a:srgbClr val="5E7B97"/>
                </a:solidFill>
                <a:latin typeface="Arial"/>
                <a:ea typeface="Arial"/>
                <a:cs typeface="Arial"/>
                <a:sym typeface="Arial"/>
                <a:hlinkClick r:id="rId9">
                  <a:extLst>
                    <a:ext uri="{A12FA001-AC4F-418D-AE19-62706E023703}">
                      <ahyp:hlinkClr xmlns:ahyp="http://schemas.microsoft.com/office/drawing/2018/hyperlinkcolor" val="tx"/>
                    </a:ext>
                  </a:extLst>
                </a:hlinkClick>
              </a:rPr>
              <a:t>https://air.unimi.it/handle/2434/1251196</a:t>
            </a:r>
            <a:r>
              <a:rPr lang="en-US" sz="1800" b="0" i="0" u="none" strike="noStrike" cap="none">
                <a:solidFill>
                  <a:srgbClr val="5E7B97"/>
                </a:solidFill>
                <a:latin typeface="Arial"/>
                <a:ea typeface="Arial"/>
                <a:cs typeface="Arial"/>
                <a:sym typeface="Arial"/>
              </a:rPr>
              <a:t>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DF6EC"/>
        </a:solidFill>
        <a:effectLst/>
      </p:bgPr>
    </p:bg>
    <p:spTree>
      <p:nvGrpSpPr>
        <p:cNvPr id="1" name="Shape 230"/>
        <p:cNvGrpSpPr/>
        <p:nvPr/>
      </p:nvGrpSpPr>
      <p:grpSpPr>
        <a:xfrm>
          <a:off x="0" y="0"/>
          <a:ext cx="0" cy="0"/>
          <a:chOff x="0" y="0"/>
          <a:chExt cx="0" cy="0"/>
        </a:xfrm>
      </p:grpSpPr>
      <p:sp>
        <p:nvSpPr>
          <p:cNvPr id="231" name="Google Shape;231;p13"/>
          <p:cNvSpPr/>
          <p:nvPr/>
        </p:nvSpPr>
        <p:spPr>
          <a:xfrm rot="10800000">
            <a:off x="-774190" y="-918582"/>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232" name="Google Shape;232;p13"/>
          <p:cNvSpPr/>
          <p:nvPr/>
        </p:nvSpPr>
        <p:spPr>
          <a:xfrm>
            <a:off x="-525606" y="2803493"/>
            <a:ext cx="1645692" cy="1642700"/>
          </a:xfrm>
          <a:custGeom>
            <a:avLst/>
            <a:gdLst/>
            <a:ahLst/>
            <a:cxnLst/>
            <a:rect l="l" t="t" r="r" b="b"/>
            <a:pathLst>
              <a:path w="1645692" h="1642700" extrusionOk="0">
                <a:moveTo>
                  <a:pt x="0" y="0"/>
                </a:moveTo>
                <a:lnTo>
                  <a:pt x="1645692" y="0"/>
                </a:lnTo>
                <a:lnTo>
                  <a:pt x="1645692" y="1642700"/>
                </a:lnTo>
                <a:lnTo>
                  <a:pt x="0" y="1642700"/>
                </a:lnTo>
                <a:lnTo>
                  <a:pt x="0" y="0"/>
                </a:lnTo>
                <a:close/>
              </a:path>
            </a:pathLst>
          </a:custGeom>
          <a:noFill/>
          <a:ln>
            <a:noFill/>
          </a:ln>
        </p:spPr>
      </p:sp>
      <p:sp>
        <p:nvSpPr>
          <p:cNvPr id="233" name="Google Shape;233;p13"/>
          <p:cNvSpPr/>
          <p:nvPr/>
        </p:nvSpPr>
        <p:spPr>
          <a:xfrm rot="435982">
            <a:off x="14459420" y="6831570"/>
            <a:ext cx="4360053" cy="4114800"/>
          </a:xfrm>
          <a:custGeom>
            <a:avLst/>
            <a:gdLst/>
            <a:ahLst/>
            <a:cxnLst/>
            <a:rect l="l" t="t" r="r" b="b"/>
            <a:pathLst>
              <a:path w="4360053" h="4114800" extrusionOk="0">
                <a:moveTo>
                  <a:pt x="0" y="0"/>
                </a:moveTo>
                <a:lnTo>
                  <a:pt x="4360053" y="0"/>
                </a:lnTo>
                <a:lnTo>
                  <a:pt x="4360053" y="4114800"/>
                </a:lnTo>
                <a:lnTo>
                  <a:pt x="0" y="4114800"/>
                </a:lnTo>
                <a:lnTo>
                  <a:pt x="0" y="0"/>
                </a:lnTo>
                <a:close/>
              </a:path>
            </a:pathLst>
          </a:custGeom>
          <a:noFill/>
          <a:ln>
            <a:noFill/>
          </a:ln>
        </p:spPr>
      </p:sp>
      <p:sp>
        <p:nvSpPr>
          <p:cNvPr id="234" name="Google Shape;234;p13"/>
          <p:cNvSpPr/>
          <p:nvPr/>
        </p:nvSpPr>
        <p:spPr>
          <a:xfrm rot="10652293">
            <a:off x="16983529" y="5751008"/>
            <a:ext cx="1645692" cy="1642700"/>
          </a:xfrm>
          <a:custGeom>
            <a:avLst/>
            <a:gdLst/>
            <a:ahLst/>
            <a:cxnLst/>
            <a:rect l="l" t="t" r="r" b="b"/>
            <a:pathLst>
              <a:path w="1645692" h="1642700" extrusionOk="0">
                <a:moveTo>
                  <a:pt x="0" y="0"/>
                </a:moveTo>
                <a:lnTo>
                  <a:pt x="1645693" y="0"/>
                </a:lnTo>
                <a:lnTo>
                  <a:pt x="1645693" y="1642700"/>
                </a:lnTo>
                <a:lnTo>
                  <a:pt x="0" y="1642700"/>
                </a:lnTo>
                <a:lnTo>
                  <a:pt x="0" y="0"/>
                </a:lnTo>
                <a:close/>
              </a:path>
            </a:pathLst>
          </a:custGeom>
          <a:noFill/>
          <a:ln>
            <a:noFill/>
          </a:ln>
        </p:spPr>
      </p:sp>
      <p:sp>
        <p:nvSpPr>
          <p:cNvPr id="235" name="Google Shape;235;p13"/>
          <p:cNvSpPr/>
          <p:nvPr/>
        </p:nvSpPr>
        <p:spPr>
          <a:xfrm rot="1831725">
            <a:off x="-742937" y="7811340"/>
            <a:ext cx="3125458" cy="3497537"/>
          </a:xfrm>
          <a:custGeom>
            <a:avLst/>
            <a:gdLst/>
            <a:ahLst/>
            <a:cxnLst/>
            <a:rect l="l" t="t" r="r" b="b"/>
            <a:pathLst>
              <a:path w="3125458" h="3497537" extrusionOk="0">
                <a:moveTo>
                  <a:pt x="0" y="0"/>
                </a:moveTo>
                <a:lnTo>
                  <a:pt x="3125458" y="0"/>
                </a:lnTo>
                <a:lnTo>
                  <a:pt x="3125458" y="3497537"/>
                </a:lnTo>
                <a:lnTo>
                  <a:pt x="0" y="3497537"/>
                </a:lnTo>
                <a:lnTo>
                  <a:pt x="0" y="0"/>
                </a:lnTo>
                <a:close/>
              </a:path>
            </a:pathLst>
          </a:custGeom>
          <a:noFill/>
          <a:ln>
            <a:noFill/>
          </a:ln>
        </p:spPr>
      </p:sp>
      <p:sp>
        <p:nvSpPr>
          <p:cNvPr id="236" name="Google Shape;236;p13"/>
          <p:cNvSpPr/>
          <p:nvPr/>
        </p:nvSpPr>
        <p:spPr>
          <a:xfrm rot="-7620638">
            <a:off x="15802758" y="-1021471"/>
            <a:ext cx="3125458" cy="3497537"/>
          </a:xfrm>
          <a:custGeom>
            <a:avLst/>
            <a:gdLst/>
            <a:ahLst/>
            <a:cxnLst/>
            <a:rect l="l" t="t" r="r" b="b"/>
            <a:pathLst>
              <a:path w="3125458" h="3497537" extrusionOk="0">
                <a:moveTo>
                  <a:pt x="3125458" y="3497537"/>
                </a:moveTo>
                <a:lnTo>
                  <a:pt x="0" y="3497537"/>
                </a:lnTo>
                <a:lnTo>
                  <a:pt x="0" y="0"/>
                </a:lnTo>
                <a:lnTo>
                  <a:pt x="3125458" y="0"/>
                </a:lnTo>
                <a:lnTo>
                  <a:pt x="3125458" y="3497537"/>
                </a:lnTo>
                <a:close/>
              </a:path>
            </a:pathLst>
          </a:custGeom>
          <a:noFill/>
          <a:ln>
            <a:noFill/>
          </a:ln>
        </p:spPr>
      </p:sp>
      <p:sp>
        <p:nvSpPr>
          <p:cNvPr id="237" name="Google Shape;237;p13"/>
          <p:cNvSpPr/>
          <p:nvPr/>
        </p:nvSpPr>
        <p:spPr>
          <a:xfrm rot="-5400000">
            <a:off x="3473863" y="7880583"/>
            <a:ext cx="2196274" cy="4114800"/>
          </a:xfrm>
          <a:custGeom>
            <a:avLst/>
            <a:gdLst/>
            <a:ahLst/>
            <a:cxnLst/>
            <a:rect l="l" t="t" r="r" b="b"/>
            <a:pathLst>
              <a:path w="2196274" h="4114800" extrusionOk="0">
                <a:moveTo>
                  <a:pt x="0" y="0"/>
                </a:moveTo>
                <a:lnTo>
                  <a:pt x="2196274" y="0"/>
                </a:lnTo>
                <a:lnTo>
                  <a:pt x="2196274" y="4114800"/>
                </a:lnTo>
                <a:lnTo>
                  <a:pt x="0" y="4114800"/>
                </a:lnTo>
                <a:lnTo>
                  <a:pt x="0" y="0"/>
                </a:lnTo>
                <a:close/>
              </a:path>
            </a:pathLst>
          </a:custGeom>
          <a:noFill/>
          <a:ln>
            <a:noFill/>
          </a:ln>
        </p:spPr>
      </p:sp>
      <p:sp>
        <p:nvSpPr>
          <p:cNvPr id="238" name="Google Shape;238;p13"/>
          <p:cNvSpPr/>
          <p:nvPr/>
        </p:nvSpPr>
        <p:spPr>
          <a:xfrm rot="5400000">
            <a:off x="12603575" y="-1615907"/>
            <a:ext cx="2196274" cy="4114800"/>
          </a:xfrm>
          <a:custGeom>
            <a:avLst/>
            <a:gdLst/>
            <a:ahLst/>
            <a:cxnLst/>
            <a:rect l="l" t="t" r="r" b="b"/>
            <a:pathLst>
              <a:path w="2196274" h="4114800" extrusionOk="0">
                <a:moveTo>
                  <a:pt x="2196275" y="4114800"/>
                </a:moveTo>
                <a:lnTo>
                  <a:pt x="0" y="4114800"/>
                </a:lnTo>
                <a:lnTo>
                  <a:pt x="0" y="0"/>
                </a:lnTo>
                <a:lnTo>
                  <a:pt x="2196275" y="0"/>
                </a:lnTo>
                <a:lnTo>
                  <a:pt x="2196275" y="4114800"/>
                </a:lnTo>
                <a:close/>
              </a:path>
            </a:pathLst>
          </a:custGeom>
          <a:noFill/>
          <a:ln>
            <a:noFill/>
          </a:ln>
        </p:spPr>
      </p:sp>
      <p:sp>
        <p:nvSpPr>
          <p:cNvPr id="239" name="Google Shape;239;p13"/>
          <p:cNvSpPr/>
          <p:nvPr/>
        </p:nvSpPr>
        <p:spPr>
          <a:xfrm>
            <a:off x="3351741" y="-1083926"/>
            <a:ext cx="2440518" cy="2623557"/>
          </a:xfrm>
          <a:custGeom>
            <a:avLst/>
            <a:gdLst/>
            <a:ahLst/>
            <a:cxnLst/>
            <a:rect l="l" t="t" r="r" b="b"/>
            <a:pathLst>
              <a:path w="2440518" h="2623557" extrusionOk="0">
                <a:moveTo>
                  <a:pt x="0" y="0"/>
                </a:moveTo>
                <a:lnTo>
                  <a:pt x="2440518" y="0"/>
                </a:lnTo>
                <a:lnTo>
                  <a:pt x="2440518" y="2623556"/>
                </a:lnTo>
                <a:lnTo>
                  <a:pt x="0" y="2623556"/>
                </a:lnTo>
                <a:lnTo>
                  <a:pt x="0" y="0"/>
                </a:lnTo>
                <a:close/>
              </a:path>
            </a:pathLst>
          </a:custGeom>
          <a:noFill/>
          <a:ln>
            <a:noFill/>
          </a:ln>
        </p:spPr>
      </p:sp>
      <p:sp>
        <p:nvSpPr>
          <p:cNvPr id="240" name="Google Shape;240;p13"/>
          <p:cNvSpPr/>
          <p:nvPr/>
        </p:nvSpPr>
        <p:spPr>
          <a:xfrm rot="10800000">
            <a:off x="12148079" y="8839846"/>
            <a:ext cx="2440518" cy="2623557"/>
          </a:xfrm>
          <a:custGeom>
            <a:avLst/>
            <a:gdLst/>
            <a:ahLst/>
            <a:cxnLst/>
            <a:rect l="l" t="t" r="r" b="b"/>
            <a:pathLst>
              <a:path w="2440518" h="2623557" extrusionOk="0">
                <a:moveTo>
                  <a:pt x="2440517" y="2623557"/>
                </a:moveTo>
                <a:lnTo>
                  <a:pt x="0" y="2623557"/>
                </a:lnTo>
                <a:lnTo>
                  <a:pt x="0" y="0"/>
                </a:lnTo>
                <a:lnTo>
                  <a:pt x="2440517" y="0"/>
                </a:lnTo>
                <a:lnTo>
                  <a:pt x="2440517" y="2623557"/>
                </a:lnTo>
                <a:close/>
              </a:path>
            </a:pathLst>
          </a:custGeom>
          <a:noFill/>
          <a:ln>
            <a:noFill/>
          </a:ln>
        </p:spPr>
      </p:sp>
      <p:sp>
        <p:nvSpPr>
          <p:cNvPr id="241" name="Google Shape;241;p13"/>
          <p:cNvSpPr txBox="1"/>
          <p:nvPr/>
        </p:nvSpPr>
        <p:spPr>
          <a:xfrm>
            <a:off x="3095591" y="4310774"/>
            <a:ext cx="12096818" cy="2094077"/>
          </a:xfrm>
          <a:prstGeom prst="rect">
            <a:avLst/>
          </a:prstGeom>
          <a:noFill/>
          <a:ln>
            <a:noFill/>
          </a:ln>
        </p:spPr>
        <p:txBody>
          <a:bodyPr spcFirstLastPara="1" wrap="square" lIns="0" tIns="0" rIns="0" bIns="0" anchor="t" anchorCtr="0">
            <a:spAutoFit/>
          </a:bodyPr>
          <a:lstStyle/>
          <a:p>
            <a:pPr marL="0" marR="0" lvl="0" indent="0" algn="ctr" rtl="0">
              <a:lnSpc>
                <a:spcPct val="91996"/>
              </a:lnSpc>
              <a:spcBef>
                <a:spcPts val="0"/>
              </a:spcBef>
              <a:spcAft>
                <a:spcPts val="0"/>
              </a:spcAft>
              <a:buNone/>
            </a:pPr>
            <a:r>
              <a:rPr lang="en-US" sz="16567" b="0" i="0" u="none" strike="noStrike" cap="none">
                <a:solidFill>
                  <a:srgbClr val="5E7B97"/>
                </a:solidFill>
                <a:latin typeface="Arial"/>
                <a:ea typeface="Arial"/>
                <a:cs typeface="Arial"/>
                <a:sym typeface="Arial"/>
              </a:rPr>
              <a:t>Thank you</a:t>
            </a:r>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13</Slides>
  <Notes>13</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Riya Soni</dc:creator>
  <cp:revision>83</cp:revision>
  <dcterms:created xsi:type="dcterms:W3CDTF">2006-08-16T00:00:00Z</dcterms:created>
  <dcterms:modified xsi:type="dcterms:W3CDTF">2026-06-14T12:05:43Z</dcterms:modified>
</cp:coreProperties>
</file>