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825" autoAdjust="0"/>
    <p:restoredTop sz="94660"/>
  </p:normalViewPr>
  <p:slideViewPr>
    <p:cSldViewPr snapToGrid="0">
      <p:cViewPr varScale="1">
        <p:scale>
          <a:sx n="66" d="100"/>
          <a:sy n="66" d="100"/>
        </p:scale>
        <p:origin x="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8B47C-DFAA-43BC-BE5B-A2A8480130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06DD17-D738-4D59-8902-66D208A1CA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AE7C62-F9FE-425F-913B-5A477245F3E8}"/>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49A8AB32-1F65-4F7B-8D94-A1C73626C9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82F71E-78C0-4914-AF7A-30A3BCF92437}"/>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3587142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CB675-9DC7-4417-A2B5-89C2DE0E49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381B91-2C32-4621-85E7-B53DF993C20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CDE8D2-579F-46FE-9063-EEEC493E5D58}"/>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22123B76-0653-450F-A4C2-ADB2F137A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9C3520-BF81-463C-B330-5E964915ED6D}"/>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3112433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717DE-F47B-4E03-A69D-FD057C88A8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2B4141-D16E-4A17-AE62-3ACF1E7FD3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76C5FFF-B225-4277-8572-DCE74EA5A146}"/>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D6FEBF82-31A8-4DB3-8F46-E88E63490A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5B9391-30A6-433F-851D-78D093F53BA4}"/>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278622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0108D-D9BE-4987-8CAD-528739C97D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681160-BC49-420D-BAE2-DFB8801C621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84C4EB-1D97-4A4A-AFD3-6787EE9F6B4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ADCF5E-9830-475B-A199-53CBD4D022B2}"/>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6" name="Footer Placeholder 5">
            <a:extLst>
              <a:ext uri="{FF2B5EF4-FFF2-40B4-BE49-F238E27FC236}">
                <a16:creationId xmlns:a16="http://schemas.microsoft.com/office/drawing/2014/main" id="{213BCFB6-47EE-4EE0-BCD9-4A8CD53399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AED634-E636-478C-A1C9-9F2620AAAB52}"/>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79831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99634-546F-474D-8880-644D11915A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DE8B67-F8BD-4789-8A1A-BC569B2C32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4F1A494-6D61-4400-8ED4-99A86924245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7BAF97-595D-4C8A-A107-E4DA3DAA8F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46E936C-22B1-4438-8B13-228D7319D43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7A9BA0-2582-413B-A27D-939C72A0ABD7}"/>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8" name="Footer Placeholder 7">
            <a:extLst>
              <a:ext uri="{FF2B5EF4-FFF2-40B4-BE49-F238E27FC236}">
                <a16:creationId xmlns:a16="http://schemas.microsoft.com/office/drawing/2014/main" id="{8968335D-2ED3-458C-9C6E-FD42FF03D0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30E822-85F9-427F-A002-524C7BF9D18F}"/>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207619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25625-5827-4784-ADF3-8C463C8EEF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84B592-BE11-4D34-A6F9-1DD26A5F78CE}"/>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4" name="Footer Placeholder 3">
            <a:extLst>
              <a:ext uri="{FF2B5EF4-FFF2-40B4-BE49-F238E27FC236}">
                <a16:creationId xmlns:a16="http://schemas.microsoft.com/office/drawing/2014/main" id="{B8F2A1E9-5872-498B-9344-E04A85CE68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B5CDE4-8EE5-4CCC-B166-672AC12F680D}"/>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2353023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2D674E-1E37-420B-9377-4DE6A12A17B5}"/>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3" name="Footer Placeholder 2">
            <a:extLst>
              <a:ext uri="{FF2B5EF4-FFF2-40B4-BE49-F238E27FC236}">
                <a16:creationId xmlns:a16="http://schemas.microsoft.com/office/drawing/2014/main" id="{B12B5637-0BEA-48AF-ACB9-D56B6E3965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E88B5B-1974-4E8A-8871-1B67ABCD8B5C}"/>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3018797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E64A2-5905-4336-B339-B617A7A1D7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AFD045-AE36-4734-8CD1-61DC28E24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303CDF-9393-4BF8-9A8F-16E7630E95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7731E74-63CC-4700-B3C9-4B046B9636FC}"/>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6" name="Footer Placeholder 5">
            <a:extLst>
              <a:ext uri="{FF2B5EF4-FFF2-40B4-BE49-F238E27FC236}">
                <a16:creationId xmlns:a16="http://schemas.microsoft.com/office/drawing/2014/main" id="{384FBF97-4347-4468-8555-CE000376B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744FCB-1DFE-496B-B0F3-6F528FB1DFC6}"/>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2045781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B6230-9C8E-4497-9010-D7238F5CE8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F5AADF-74B6-4900-982D-E04C9EE57C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A31D71-C043-49D7-80D2-319C55456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BB63350-C2BD-4289-8B6B-98E2179BE11D}"/>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6" name="Footer Placeholder 5">
            <a:extLst>
              <a:ext uri="{FF2B5EF4-FFF2-40B4-BE49-F238E27FC236}">
                <a16:creationId xmlns:a16="http://schemas.microsoft.com/office/drawing/2014/main" id="{481F6B34-001B-41C8-85CE-42902EFE76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32D212-69F2-47A1-8D5E-116141F85117}"/>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78234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FC705-4CCD-404D-B41D-B8569831BC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A756F2-DC0F-4F10-9560-E77769764AD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70AED0-82C8-408E-8688-E60F9E725F4D}"/>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1118FD2E-B026-4B36-8A70-76E209C947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9E5F55-46C8-4287-A889-C2EB48A74DFA}"/>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3240440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C2B319-F696-41C0-A04B-285C19DDD7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2EB90A-565B-4BC6-8311-8C1C24051A0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434719-190F-4A76-879C-244F94B50800}"/>
              </a:ext>
            </a:extLst>
          </p:cNvPr>
          <p:cNvSpPr>
            <a:spLocks noGrp="1"/>
          </p:cNvSpPr>
          <p:nvPr>
            <p:ph type="dt" sz="half" idx="10"/>
          </p:nvPr>
        </p:nvSpPr>
        <p:spPr/>
        <p:txBody>
          <a:body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B92C23C8-F942-4B1B-AC05-408093F98D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1323A-F586-41AF-BA29-F53516FA1330}"/>
              </a:ext>
            </a:extLst>
          </p:cNvPr>
          <p:cNvSpPr>
            <a:spLocks noGrp="1"/>
          </p:cNvSpPr>
          <p:nvPr>
            <p:ph type="sldNum" sz="quarter" idx="12"/>
          </p:nvPr>
        </p:nvSpPr>
        <p:spPr/>
        <p:txBody>
          <a:bodyPr/>
          <a:lstStyle/>
          <a:p>
            <a:fld id="{34A14942-7526-4721-9BE4-D09EECBC8889}" type="slidenum">
              <a:rPr lang="en-GB" smtClean="0"/>
              <a:t>‹#›</a:t>
            </a:fld>
            <a:endParaRPr lang="en-GB"/>
          </a:p>
        </p:txBody>
      </p:sp>
    </p:spTree>
    <p:extLst>
      <p:ext uri="{BB962C8B-B14F-4D97-AF65-F5344CB8AC3E}">
        <p14:creationId xmlns:p14="http://schemas.microsoft.com/office/powerpoint/2010/main" val="1796566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E27A8A-D3B7-406A-A4D1-6F95ED256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51DD90-DEA7-42DF-8817-ADA27758CF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F31292-972C-403A-9CDF-CE5B73B95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12ECEE-0A7D-4AEA-A6A7-46FB16744C0A}" type="datetimeFigureOut">
              <a:rPr lang="en-GB" smtClean="0"/>
              <a:t>09/06/2026</a:t>
            </a:fld>
            <a:endParaRPr lang="en-GB"/>
          </a:p>
        </p:txBody>
      </p:sp>
      <p:sp>
        <p:nvSpPr>
          <p:cNvPr id="5" name="Footer Placeholder 4">
            <a:extLst>
              <a:ext uri="{FF2B5EF4-FFF2-40B4-BE49-F238E27FC236}">
                <a16:creationId xmlns:a16="http://schemas.microsoft.com/office/drawing/2014/main" id="{318774BD-A217-4F94-B351-FC94BCE798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581E94-3E29-493B-BA11-64FB852004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A14942-7526-4721-9BE4-D09EECBC8889}" type="slidenum">
              <a:rPr lang="en-GB" smtClean="0"/>
              <a:t>‹#›</a:t>
            </a:fld>
            <a:endParaRPr lang="en-GB"/>
          </a:p>
        </p:txBody>
      </p:sp>
    </p:spTree>
    <p:extLst>
      <p:ext uri="{BB962C8B-B14F-4D97-AF65-F5344CB8AC3E}">
        <p14:creationId xmlns:p14="http://schemas.microsoft.com/office/powerpoint/2010/main" val="2207572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60A88-112F-46BF-95F4-D9FB6CCBCA7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4FF8ADA-BD86-4F5C-B6D3-9F33B09ED787}"/>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774802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B69E5-31A8-484E-AFCB-7072684BF594}"/>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C5A9CD4-854C-4E06-B759-EC5216F69938}"/>
              </a:ext>
            </a:extLst>
          </p:cNvPr>
          <p:cNvSpPr>
            <a:spLocks noGrp="1"/>
          </p:cNvSpPr>
          <p:nvPr>
            <p:ph idx="1"/>
          </p:nvPr>
        </p:nvSpPr>
        <p:spPr>
          <a:xfrm>
            <a:off x="770823" y="1363612"/>
            <a:ext cx="10515600" cy="4351338"/>
          </a:xfrm>
        </p:spPr>
        <p:txBody>
          <a:bodyPr>
            <a:noAutofit/>
          </a:bodyPr>
          <a:lstStyle/>
          <a:p>
            <a:pPr marL="0" indent="0">
              <a:buNone/>
            </a:pPr>
            <a:r>
              <a:rPr lang="en-GB" sz="1800" dirty="0">
                <a:latin typeface="Arial" panose="020B0604020202020204" pitchFamily="34" charset="0"/>
                <a:cs typeface="Arial" panose="020B0604020202020204" pitchFamily="34" charset="0"/>
              </a:rPr>
              <a:t>Today I will be presenting my contribution to a multi-agency early help plan for Isaac, a four year old boy attending our Children’s Centre.</a:t>
            </a:r>
          </a:p>
          <a:p>
            <a:pPr marL="0" indent="0">
              <a:buNone/>
            </a:pPr>
            <a:r>
              <a:rPr lang="en-GB" sz="1800" dirty="0">
                <a:latin typeface="Arial" panose="020B0604020202020204" pitchFamily="34" charset="0"/>
                <a:cs typeface="Arial" panose="020B0604020202020204" pitchFamily="34" charset="0"/>
              </a:rPr>
              <a:t>Isaac has been observed as quiet and withdrawn during free play, he shows delays in language development and he struggles to interact with his peers. His mother has also reported that he has recently developed separation anxiety, which has become more noticeable over the past few weeks.</a:t>
            </a:r>
          </a:p>
          <a:p>
            <a:pPr marL="0" indent="0">
              <a:buNone/>
            </a:pPr>
            <a:r>
              <a:rPr lang="en-GB" sz="1800" dirty="0">
                <a:latin typeface="Arial" panose="020B0604020202020204" pitchFamily="34" charset="0"/>
                <a:cs typeface="Arial" panose="020B0604020202020204" pitchFamily="34" charset="0"/>
              </a:rPr>
              <a:t>In the presentation, I will explain Isaac’s needs, interpret his behaviour using Bowlby’s Attachment Theory and outline how coordinated multi-agency approach can support his social, emotional and communication development. </a:t>
            </a:r>
          </a:p>
          <a:p>
            <a:pPr marL="0" indent="0">
              <a:buNone/>
            </a:pPr>
            <a:r>
              <a:rPr lang="en-GB" sz="1800" dirty="0">
                <a:latin typeface="Arial" panose="020B0604020202020204" pitchFamily="34" charset="0"/>
                <a:cs typeface="Arial" panose="020B0604020202020204" pitchFamily="34" charset="0"/>
              </a:rPr>
              <a:t>I hope to show how secure relationships, consistent caregiving and early intervention can make meaningful difference to Isaac’s long term outcome by the end of the this presentation.  </a:t>
            </a:r>
          </a:p>
          <a:p>
            <a:pPr marL="0" indent="0">
              <a:buNone/>
            </a:pP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9981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B4715-B60F-448E-932E-5A4C79414B35}"/>
              </a:ext>
            </a:extLst>
          </p:cNvPr>
          <p:cNvSpPr>
            <a:spLocks noGrp="1"/>
          </p:cNvSpPr>
          <p:nvPr>
            <p:ph type="title"/>
          </p:nvPr>
        </p:nvSpPr>
        <p:spPr/>
        <p:txBody>
          <a:bodyPr/>
          <a:lstStyle/>
          <a:p>
            <a:r>
              <a:rPr lang="en-GB" sz="2400" b="1" dirty="0">
                <a:latin typeface="Arial" panose="020B0604020202020204" pitchFamily="34" charset="0"/>
                <a:cs typeface="Arial" panose="020B0604020202020204" pitchFamily="34" charset="0"/>
              </a:rPr>
              <a:t>Bowlby’s Attachment Theory</a:t>
            </a:r>
            <a:br>
              <a:rPr lang="en-GB" dirty="0"/>
            </a:br>
            <a:endParaRPr lang="en-GB" dirty="0"/>
          </a:p>
        </p:txBody>
      </p:sp>
      <p:sp>
        <p:nvSpPr>
          <p:cNvPr id="3" name="Content Placeholder 2">
            <a:extLst>
              <a:ext uri="{FF2B5EF4-FFF2-40B4-BE49-F238E27FC236}">
                <a16:creationId xmlns:a16="http://schemas.microsoft.com/office/drawing/2014/main" id="{1D14A2A3-4D6C-4FE8-8C25-2BCF27C27866}"/>
              </a:ext>
            </a:extLst>
          </p:cNvPr>
          <p:cNvSpPr>
            <a:spLocks noGrp="1"/>
          </p:cNvSpPr>
          <p:nvPr>
            <p:ph idx="1"/>
          </p:nvPr>
        </p:nvSpPr>
        <p:spPr>
          <a:xfrm>
            <a:off x="838200" y="1068404"/>
            <a:ext cx="10515600" cy="5108559"/>
          </a:xfrm>
        </p:spPr>
        <p:txBody>
          <a:bodyPr/>
          <a:lstStyle/>
          <a:p>
            <a:pPr marL="0" indent="0">
              <a:buNone/>
            </a:pPr>
            <a:r>
              <a:rPr lang="en-GB" sz="1800" dirty="0">
                <a:latin typeface="Arial" panose="020B0604020202020204" pitchFamily="34" charset="0"/>
                <a:cs typeface="Arial" panose="020B0604020202020204" pitchFamily="34" charset="0"/>
              </a:rPr>
              <a:t>To understand Isaac’s behaviour, I will be using John Bowlby’s Attachment Theory, which emphasises the importance on a child forming a strong emotional bond with a primary caregiver. </a:t>
            </a:r>
          </a:p>
          <a:p>
            <a:pPr marL="0" indent="0">
              <a:buNone/>
            </a:pPr>
            <a:r>
              <a:rPr lang="en-GB" sz="1800" dirty="0">
                <a:latin typeface="Arial" panose="020B0604020202020204" pitchFamily="34" charset="0"/>
                <a:cs typeface="Arial" panose="020B0604020202020204" pitchFamily="34" charset="0"/>
              </a:rPr>
              <a:t>Bowlby argued that children need a secure attachment to develop confidence, emotional regulation and the ability to explore their environment. </a:t>
            </a:r>
          </a:p>
          <a:p>
            <a:pPr marL="0" indent="0">
              <a:buNone/>
            </a:pPr>
            <a:r>
              <a:rPr lang="en-GB" sz="1800" b="1" dirty="0">
                <a:latin typeface="Arial" panose="020B0604020202020204" pitchFamily="34" charset="0"/>
                <a:cs typeface="Arial" panose="020B0604020202020204" pitchFamily="34" charset="0"/>
              </a:rPr>
              <a:t>Key concept as follows: </a:t>
            </a:r>
          </a:p>
          <a:p>
            <a:r>
              <a:rPr lang="en-GB" sz="1800" dirty="0">
                <a:latin typeface="Arial" panose="020B0604020202020204" pitchFamily="34" charset="0"/>
                <a:cs typeface="Arial" panose="020B0604020202020204" pitchFamily="34" charset="0"/>
              </a:rPr>
              <a:t>Secure Base; a trusted adult who provides safety and reassurance </a:t>
            </a:r>
          </a:p>
          <a:p>
            <a:r>
              <a:rPr lang="en-GB" sz="1800" dirty="0">
                <a:latin typeface="Arial" panose="020B0604020202020204" pitchFamily="34" charset="0"/>
                <a:cs typeface="Arial" panose="020B0604020202020204" pitchFamily="34" charset="0"/>
              </a:rPr>
              <a:t>Separation anxiety; a natural response when attachment feels </a:t>
            </a:r>
            <a:r>
              <a:rPr lang="en-GB" sz="1800" dirty="0" err="1">
                <a:latin typeface="Arial" panose="020B0604020202020204" pitchFamily="34" charset="0"/>
                <a:cs typeface="Arial" panose="020B0604020202020204" pitchFamily="34" charset="0"/>
              </a:rPr>
              <a:t>threathened</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Internal working model; the child’s mental blueprint for relationships</a:t>
            </a:r>
          </a:p>
          <a:p>
            <a:r>
              <a:rPr lang="en-GB" sz="1800" dirty="0">
                <a:latin typeface="Arial" panose="020B0604020202020204" pitchFamily="34" charset="0"/>
                <a:cs typeface="Arial" panose="020B0604020202020204" pitchFamily="34" charset="0"/>
              </a:rPr>
              <a:t>Mental sensitivity ; consistent, responsive caregiving that builds security.</a:t>
            </a:r>
          </a:p>
          <a:p>
            <a:pPr marL="0" indent="0">
              <a:buNone/>
            </a:pPr>
            <a:r>
              <a:rPr lang="en-GB" sz="1800" dirty="0">
                <a:latin typeface="Arial" panose="020B0604020202020204" pitchFamily="34" charset="0"/>
                <a:cs typeface="Arial" panose="020B0604020202020204" pitchFamily="34" charset="0"/>
              </a:rPr>
              <a:t>In Isaac’s case, his mother’s post-natal depression, low-esteem and limited social support may have affected her emotional availability. This can contribute to insecure attachment patterns, which help explain </a:t>
            </a:r>
            <a:r>
              <a:rPr lang="en-GB" sz="1800" dirty="0" err="1">
                <a:latin typeface="Arial" panose="020B0604020202020204" pitchFamily="34" charset="0"/>
                <a:cs typeface="Arial" panose="020B0604020202020204" pitchFamily="34" charset="0"/>
              </a:rPr>
              <a:t>Issac’s</a:t>
            </a:r>
            <a:r>
              <a:rPr lang="en-GB" sz="1800" dirty="0">
                <a:latin typeface="Arial" panose="020B0604020202020204" pitchFamily="34" charset="0"/>
                <a:cs typeface="Arial" panose="020B0604020202020204" pitchFamily="34" charset="0"/>
              </a:rPr>
              <a:t> anxiety, withdrawn behaviour and difficulty interacting with peers.</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12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73CD6-0669-441F-9673-DDDAD28FD9C2}"/>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Isaac’s Needs (Attachment Perspective)</a:t>
            </a:r>
          </a:p>
        </p:txBody>
      </p:sp>
      <p:sp>
        <p:nvSpPr>
          <p:cNvPr id="3" name="Content Placeholder 2">
            <a:extLst>
              <a:ext uri="{FF2B5EF4-FFF2-40B4-BE49-F238E27FC236}">
                <a16:creationId xmlns:a16="http://schemas.microsoft.com/office/drawing/2014/main" id="{4A9889D5-C423-4260-8536-D2E002D17B1A}"/>
              </a:ext>
            </a:extLst>
          </p:cNvPr>
          <p:cNvSpPr>
            <a:spLocks noGrp="1"/>
          </p:cNvSpPr>
          <p:nvPr>
            <p:ph idx="1"/>
          </p:nvPr>
        </p:nvSpPr>
        <p:spPr>
          <a:xfrm>
            <a:off x="963329" y="1334737"/>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Using Bowlby’s theory, Isaac’s needs become clearer.</a:t>
            </a:r>
          </a:p>
          <a:p>
            <a:pPr marL="0" indent="0">
              <a:buNone/>
            </a:pPr>
            <a:r>
              <a:rPr lang="en-GB" sz="1800" b="1" dirty="0">
                <a:latin typeface="Arial" panose="020B0604020202020204" pitchFamily="34" charset="0"/>
                <a:cs typeface="Arial" panose="020B0604020202020204" pitchFamily="34" charset="0"/>
              </a:rPr>
              <a:t>Emotional needs:</a:t>
            </a:r>
          </a:p>
          <a:p>
            <a:pPr marL="0" indent="0">
              <a:buNone/>
            </a:pPr>
            <a:r>
              <a:rPr lang="en-GB" sz="1800" dirty="0">
                <a:latin typeface="Arial" panose="020B0604020202020204" pitchFamily="34" charset="0"/>
                <a:cs typeface="Arial" panose="020B0604020202020204" pitchFamily="34" charset="0"/>
              </a:rPr>
              <a:t>Isaac requires a secure, consistent relationship with a key adult. His separation anxiety suggests he may not yet feel fully safe or confident when separating from his mother.</a:t>
            </a:r>
          </a:p>
          <a:p>
            <a:pPr marL="0" indent="0">
              <a:buNone/>
            </a:pPr>
            <a:r>
              <a:rPr lang="en-GB" sz="1800" b="1" dirty="0">
                <a:latin typeface="Arial" panose="020B0604020202020204" pitchFamily="34" charset="0"/>
                <a:cs typeface="Arial" panose="020B0604020202020204" pitchFamily="34" charset="0"/>
              </a:rPr>
              <a:t>Social needs:</a:t>
            </a:r>
          </a:p>
          <a:p>
            <a:pPr marL="0" indent="0">
              <a:buNone/>
            </a:pPr>
            <a:r>
              <a:rPr lang="en-GB" sz="1800" dirty="0">
                <a:latin typeface="Arial" panose="020B0604020202020204" pitchFamily="34" charset="0"/>
                <a:cs typeface="Arial" panose="020B0604020202020204" pitchFamily="34" charset="0"/>
              </a:rPr>
              <a:t>Children with insecure attachment may struggle to trust others or engage confidently with peers. Isaac’s withdrawn behaviour indicates he needs supported opportunities to build relationships.</a:t>
            </a:r>
          </a:p>
          <a:p>
            <a:pPr marL="0" indent="0">
              <a:buNone/>
            </a:pPr>
            <a:r>
              <a:rPr lang="en-GB" sz="1800" b="1" dirty="0">
                <a:latin typeface="Arial" panose="020B0604020202020204" pitchFamily="34" charset="0"/>
                <a:cs typeface="Arial" panose="020B0604020202020204" pitchFamily="34" charset="0"/>
              </a:rPr>
              <a:t>Communication needs:</a:t>
            </a:r>
          </a:p>
          <a:p>
            <a:pPr marL="0" indent="0">
              <a:buNone/>
            </a:pPr>
            <a:r>
              <a:rPr lang="en-GB" sz="1800" dirty="0">
                <a:latin typeface="Arial" panose="020B0604020202020204" pitchFamily="34" charset="0"/>
                <a:cs typeface="Arial" panose="020B0604020202020204" pitchFamily="34" charset="0"/>
              </a:rPr>
              <a:t> Attachment quality influences language development. If emotional </a:t>
            </a:r>
            <a:r>
              <a:rPr lang="en-GB" sz="1800" dirty="0" err="1">
                <a:latin typeface="Arial" panose="020B0604020202020204" pitchFamily="34" charset="0"/>
                <a:cs typeface="Arial" panose="020B0604020202020204" pitchFamily="34" charset="0"/>
              </a:rPr>
              <a:t>attunement</a:t>
            </a:r>
            <a:r>
              <a:rPr lang="en-GB" sz="1800" dirty="0">
                <a:latin typeface="Arial" panose="020B0604020202020204" pitchFamily="34" charset="0"/>
                <a:cs typeface="Arial" panose="020B0604020202020204" pitchFamily="34" charset="0"/>
              </a:rPr>
              <a:t> has been inconsistent, Isaac may have had fewer rich interactions, which can contribute to delayed expressive language.</a:t>
            </a:r>
          </a:p>
          <a:p>
            <a:pPr marL="0" indent="0">
              <a:buNone/>
            </a:pPr>
            <a:r>
              <a:rPr lang="en-GB" sz="1800" b="1" dirty="0">
                <a:latin typeface="Arial" panose="020B0604020202020204" pitchFamily="34" charset="0"/>
                <a:cs typeface="Arial" panose="020B0604020202020204" pitchFamily="34" charset="0"/>
              </a:rPr>
              <a:t>Family context:</a:t>
            </a:r>
          </a:p>
          <a:p>
            <a:pPr marL="0" indent="0">
              <a:buNone/>
            </a:pPr>
            <a:r>
              <a:rPr lang="en-GB" sz="1800" dirty="0">
                <a:latin typeface="Arial" panose="020B0604020202020204" pitchFamily="34" charset="0"/>
                <a:cs typeface="Arial" panose="020B0604020202020204" pitchFamily="34" charset="0"/>
              </a:rPr>
              <a:t>His mother’s mental health challenges may reduce her emotional availability, making it harder for Isaac to form a secure attachment. Limited social support can also increase stress within the home. </a:t>
            </a:r>
          </a:p>
        </p:txBody>
      </p:sp>
    </p:spTree>
    <p:extLst>
      <p:ext uri="{BB962C8B-B14F-4D97-AF65-F5344CB8AC3E}">
        <p14:creationId xmlns:p14="http://schemas.microsoft.com/office/powerpoint/2010/main" val="1496459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9C363-DCAD-4EF6-9389-2F8CF92BAB00}"/>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Multi-Agency Roles</a:t>
            </a:r>
          </a:p>
        </p:txBody>
      </p:sp>
      <p:sp>
        <p:nvSpPr>
          <p:cNvPr id="3" name="Content Placeholder 2">
            <a:extLst>
              <a:ext uri="{FF2B5EF4-FFF2-40B4-BE49-F238E27FC236}">
                <a16:creationId xmlns:a16="http://schemas.microsoft.com/office/drawing/2014/main" id="{BBBA8CFF-7B6E-4965-A4A8-E3DD551670A6}"/>
              </a:ext>
            </a:extLst>
          </p:cNvPr>
          <p:cNvSpPr>
            <a:spLocks noGrp="1"/>
          </p:cNvSpPr>
          <p:nvPr>
            <p:ph idx="1"/>
          </p:nvPr>
        </p:nvSpPr>
        <p:spPr>
          <a:xfrm>
            <a:off x="838200" y="1325110"/>
            <a:ext cx="10515600" cy="5383697"/>
          </a:xfrm>
        </p:spPr>
        <p:txBody>
          <a:bodyPr>
            <a:normAutofit/>
          </a:bodyPr>
          <a:lstStyle/>
          <a:p>
            <a:pPr marL="0" indent="0">
              <a:buNone/>
            </a:pPr>
            <a:r>
              <a:rPr lang="en-GB" sz="1900" dirty="0">
                <a:latin typeface="Arial" panose="020B0604020202020204" pitchFamily="34" charset="0"/>
                <a:cs typeface="Arial" panose="020B0604020202020204" pitchFamily="34" charset="0"/>
              </a:rPr>
              <a:t>Supporting Isaac effectively requires a coordinated multi-agency approach, where each professional contributes to strengthening his emotional security.</a:t>
            </a:r>
          </a:p>
          <a:p>
            <a:pPr marL="0" indent="0">
              <a:buNone/>
            </a:pPr>
            <a:r>
              <a:rPr lang="en-GB" sz="1900" b="1" dirty="0">
                <a:latin typeface="Arial" panose="020B0604020202020204" pitchFamily="34" charset="0"/>
                <a:cs typeface="Arial" panose="020B0604020202020204" pitchFamily="34" charset="0"/>
              </a:rPr>
              <a:t>Early Years Support Worker:</a:t>
            </a:r>
          </a:p>
          <a:p>
            <a:r>
              <a:rPr lang="en-GB" sz="1900" dirty="0">
                <a:latin typeface="Arial" panose="020B0604020202020204" pitchFamily="34" charset="0"/>
                <a:cs typeface="Arial" panose="020B0604020202020204" pitchFamily="34" charset="0"/>
              </a:rPr>
              <a:t>Act as a consistent key person.</a:t>
            </a:r>
          </a:p>
          <a:p>
            <a:r>
              <a:rPr lang="en-GB" sz="1900" dirty="0">
                <a:latin typeface="Arial" panose="020B0604020202020204" pitchFamily="34" charset="0"/>
                <a:cs typeface="Arial" panose="020B0604020202020204" pitchFamily="34" charset="0"/>
              </a:rPr>
              <a:t>Build trust through predictable routines.</a:t>
            </a:r>
          </a:p>
          <a:p>
            <a:r>
              <a:rPr lang="en-GB" sz="1900" dirty="0">
                <a:latin typeface="Arial" panose="020B0604020202020204" pitchFamily="34" charset="0"/>
                <a:cs typeface="Arial" panose="020B0604020202020204" pitchFamily="34" charset="0"/>
              </a:rPr>
              <a:t>Provide emotional </a:t>
            </a:r>
            <a:r>
              <a:rPr lang="en-GB" sz="1900" dirty="0" err="1">
                <a:latin typeface="Arial" panose="020B0604020202020204" pitchFamily="34" charset="0"/>
                <a:cs typeface="Arial" panose="020B0604020202020204" pitchFamily="34" charset="0"/>
              </a:rPr>
              <a:t>attunement</a:t>
            </a:r>
            <a:r>
              <a:rPr lang="en-GB" sz="1900" dirty="0">
                <a:latin typeface="Arial" panose="020B0604020202020204" pitchFamily="34" charset="0"/>
                <a:cs typeface="Arial" panose="020B0604020202020204" pitchFamily="34" charset="0"/>
              </a:rPr>
              <a:t> and co-regulation.</a:t>
            </a:r>
          </a:p>
          <a:p>
            <a:pPr marL="0" indent="0">
              <a:buNone/>
            </a:pPr>
            <a:r>
              <a:rPr lang="en-GB" sz="1900" b="1" dirty="0">
                <a:latin typeface="Arial" panose="020B0604020202020204" pitchFamily="34" charset="0"/>
                <a:cs typeface="Arial" panose="020B0604020202020204" pitchFamily="34" charset="0"/>
              </a:rPr>
              <a:t>Speech and Language Therapist:</a:t>
            </a:r>
          </a:p>
          <a:p>
            <a:r>
              <a:rPr lang="en-GB" sz="1900" dirty="0">
                <a:latin typeface="Arial" panose="020B0604020202020204" pitchFamily="34" charset="0"/>
                <a:cs typeface="Arial" panose="020B0604020202020204" pitchFamily="34" charset="0"/>
              </a:rPr>
              <a:t>Support communication through relationship-based strategies.</a:t>
            </a:r>
          </a:p>
          <a:p>
            <a:r>
              <a:rPr lang="en-GB" sz="1900" dirty="0">
                <a:latin typeface="Arial" panose="020B0604020202020204" pitchFamily="34" charset="0"/>
                <a:cs typeface="Arial" panose="020B0604020202020204" pitchFamily="34" charset="0"/>
              </a:rPr>
              <a:t>Encourage parent-child interaction to build language.</a:t>
            </a:r>
          </a:p>
          <a:p>
            <a:pPr marL="0" indent="0">
              <a:buNone/>
            </a:pPr>
            <a:r>
              <a:rPr lang="en-GB" sz="1900" b="1" dirty="0">
                <a:latin typeface="Arial" panose="020B0604020202020204" pitchFamily="34" charset="0"/>
                <a:cs typeface="Arial" panose="020B0604020202020204" pitchFamily="34" charset="0"/>
              </a:rPr>
              <a:t>Health Visitor:</a:t>
            </a:r>
          </a:p>
          <a:p>
            <a:r>
              <a:rPr lang="en-GB" sz="1900" dirty="0">
                <a:latin typeface="Arial" panose="020B0604020202020204" pitchFamily="34" charset="0"/>
                <a:cs typeface="Arial" panose="020B0604020202020204" pitchFamily="34" charset="0"/>
              </a:rPr>
              <a:t>Support the mother’s mental health.</a:t>
            </a:r>
          </a:p>
          <a:p>
            <a:r>
              <a:rPr lang="en-GB" sz="1900" dirty="0">
                <a:latin typeface="Arial" panose="020B0604020202020204" pitchFamily="34" charset="0"/>
                <a:cs typeface="Arial" panose="020B0604020202020204" pitchFamily="34" charset="0"/>
              </a:rPr>
              <a:t>Promote sensitive caregiving and secure attachment practices.</a:t>
            </a:r>
          </a:p>
        </p:txBody>
      </p:sp>
    </p:spTree>
    <p:extLst>
      <p:ext uri="{BB962C8B-B14F-4D97-AF65-F5344CB8AC3E}">
        <p14:creationId xmlns:p14="http://schemas.microsoft.com/office/powerpoint/2010/main" val="1317805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772CC-967A-4401-B456-FFDA1BBDA168}"/>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Family Support Worker:</a:t>
            </a:r>
          </a:p>
        </p:txBody>
      </p:sp>
      <p:sp>
        <p:nvSpPr>
          <p:cNvPr id="3" name="Content Placeholder 2">
            <a:extLst>
              <a:ext uri="{FF2B5EF4-FFF2-40B4-BE49-F238E27FC236}">
                <a16:creationId xmlns:a16="http://schemas.microsoft.com/office/drawing/2014/main" id="{D89FE26F-1C2F-4C4A-BA4B-ACDB36950F0F}"/>
              </a:ext>
            </a:extLst>
          </p:cNvPr>
          <p:cNvSpPr>
            <a:spLocks noGrp="1"/>
          </p:cNvSpPr>
          <p:nvPr>
            <p:ph idx="1"/>
          </p:nvPr>
        </p:nvSpPr>
        <p:spPr>
          <a:xfrm>
            <a:off x="741947" y="1253331"/>
            <a:ext cx="10515600" cy="4351338"/>
          </a:xfrm>
        </p:spPr>
        <p:txBody>
          <a:bodyPr>
            <a:normAutofit/>
          </a:bodyPr>
          <a:lstStyle/>
          <a:p>
            <a:r>
              <a:rPr lang="en-GB" sz="1800" dirty="0">
                <a:latin typeface="Arial" panose="020B0604020202020204" pitchFamily="34" charset="0"/>
                <a:cs typeface="Arial" panose="020B0604020202020204" pitchFamily="34" charset="0"/>
              </a:rPr>
              <a:t>Build the mother’s confidence</a:t>
            </a:r>
          </a:p>
          <a:p>
            <a:r>
              <a:rPr lang="en-GB" sz="1800" dirty="0">
                <a:latin typeface="Arial" panose="020B0604020202020204" pitchFamily="34" charset="0"/>
                <a:cs typeface="Arial" panose="020B0604020202020204" pitchFamily="34" charset="0"/>
              </a:rPr>
              <a:t>Reduce stressors at home</a:t>
            </a:r>
          </a:p>
          <a:p>
            <a:r>
              <a:rPr lang="en-GB" sz="1800" dirty="0">
                <a:latin typeface="Arial" panose="020B0604020202020204" pitchFamily="34" charset="0"/>
                <a:cs typeface="Arial" panose="020B0604020202020204" pitchFamily="34" charset="0"/>
              </a:rPr>
              <a:t>Strengthen the parent-child bond</a:t>
            </a:r>
          </a:p>
          <a:p>
            <a:pPr marL="0" indent="0">
              <a:buNone/>
            </a:pPr>
            <a:r>
              <a:rPr lang="en-GB" sz="1800" b="1" dirty="0">
                <a:latin typeface="Arial" panose="020B0604020202020204" pitchFamily="34" charset="0"/>
                <a:cs typeface="Arial" panose="020B0604020202020204" pitchFamily="34" charset="0"/>
              </a:rPr>
              <a:t>SENCO:</a:t>
            </a:r>
          </a:p>
          <a:p>
            <a:r>
              <a:rPr lang="en-GB" sz="1800" dirty="0">
                <a:latin typeface="Arial" panose="020B0604020202020204" pitchFamily="34" charset="0"/>
                <a:cs typeface="Arial" panose="020B0604020202020204" pitchFamily="34" charset="0"/>
              </a:rPr>
              <a:t>Coordinate interventions</a:t>
            </a:r>
          </a:p>
          <a:p>
            <a:r>
              <a:rPr lang="en-GB" sz="1800" dirty="0">
                <a:latin typeface="Arial" panose="020B0604020202020204" pitchFamily="34" charset="0"/>
                <a:cs typeface="Arial" panose="020B0604020202020204" pitchFamily="34" charset="0"/>
              </a:rPr>
              <a:t>Monitor emotional and social development.</a:t>
            </a:r>
          </a:p>
          <a:p>
            <a:r>
              <a:rPr lang="en-GB" sz="1800" dirty="0">
                <a:latin typeface="Arial" panose="020B0604020202020204" pitchFamily="34" charset="0"/>
                <a:cs typeface="Arial" panose="020B0604020202020204" pitchFamily="34" charset="0"/>
              </a:rPr>
              <a:t>Ensure attachment-informed strategies are consistent.</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4447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E491C-5B48-43A7-B397-D471A7ED08C2}"/>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Attachment-Based Intervention Strategies</a:t>
            </a:r>
          </a:p>
        </p:txBody>
      </p:sp>
      <p:sp>
        <p:nvSpPr>
          <p:cNvPr id="3" name="Content Placeholder 2">
            <a:extLst>
              <a:ext uri="{FF2B5EF4-FFF2-40B4-BE49-F238E27FC236}">
                <a16:creationId xmlns:a16="http://schemas.microsoft.com/office/drawing/2014/main" id="{0572F480-C5A9-472B-AD2B-402A3D3D21FB}"/>
              </a:ext>
            </a:extLst>
          </p:cNvPr>
          <p:cNvSpPr>
            <a:spLocks noGrp="1"/>
          </p:cNvSpPr>
          <p:nvPr>
            <p:ph idx="1"/>
          </p:nvPr>
        </p:nvSpPr>
        <p:spPr>
          <a:xfrm>
            <a:off x="838200" y="1253330"/>
            <a:ext cx="10515600" cy="5455477"/>
          </a:xfrm>
        </p:spPr>
        <p:txBody>
          <a:bodyPr>
            <a:normAutofit/>
          </a:bodyPr>
          <a:lstStyle/>
          <a:p>
            <a:pPr marL="0" indent="0">
              <a:buNone/>
            </a:pPr>
            <a:r>
              <a:rPr lang="en-GB" sz="1800" dirty="0">
                <a:latin typeface="Arial" panose="020B0604020202020204" pitchFamily="34" charset="0"/>
                <a:cs typeface="Arial" panose="020B0604020202020204" pitchFamily="34" charset="0"/>
              </a:rPr>
              <a:t>Bowlby emphasised that, children thrive when they feel safe, understood and emotionally supported. Therefore Isaac’s interventions should focus on building security and trust.</a:t>
            </a:r>
          </a:p>
          <a:p>
            <a:pPr marL="0" indent="0">
              <a:buNone/>
            </a:pPr>
            <a:r>
              <a:rPr lang="en-GB" sz="1800" b="1" dirty="0">
                <a:latin typeface="Arial" panose="020B0604020202020204" pitchFamily="34" charset="0"/>
                <a:cs typeface="Arial" panose="020B0604020202020204" pitchFamily="34" charset="0"/>
              </a:rPr>
              <a:t>Key Person Approach</a:t>
            </a:r>
          </a:p>
          <a:p>
            <a:r>
              <a:rPr lang="en-GB" sz="1800" dirty="0">
                <a:latin typeface="Arial" panose="020B0604020202020204" pitchFamily="34" charset="0"/>
                <a:cs typeface="Arial" panose="020B0604020202020204" pitchFamily="34" charset="0"/>
              </a:rPr>
              <a:t>One consistent adult who greets him, comforts him and supports transitions</a:t>
            </a:r>
          </a:p>
          <a:p>
            <a:r>
              <a:rPr lang="en-GB" sz="1800" dirty="0">
                <a:latin typeface="Arial" panose="020B0604020202020204" pitchFamily="34" charset="0"/>
                <a:cs typeface="Arial" panose="020B0604020202020204" pitchFamily="34" charset="0"/>
              </a:rPr>
              <a:t>Helps reduce separation anxiety and builds a secure base</a:t>
            </a:r>
          </a:p>
          <a:p>
            <a:pPr marL="0" indent="0">
              <a:buNone/>
            </a:pPr>
            <a:r>
              <a:rPr lang="en-GB" sz="1800" b="1" dirty="0">
                <a:latin typeface="Arial" panose="020B0604020202020204" pitchFamily="34" charset="0"/>
                <a:cs typeface="Arial" panose="020B0604020202020204" pitchFamily="34" charset="0"/>
              </a:rPr>
              <a:t>Predictable Routine</a:t>
            </a:r>
          </a:p>
          <a:p>
            <a:r>
              <a:rPr lang="en-GB" sz="1800" dirty="0">
                <a:latin typeface="Arial" panose="020B0604020202020204" pitchFamily="34" charset="0"/>
                <a:cs typeface="Arial" panose="020B0604020202020204" pitchFamily="34" charset="0"/>
              </a:rPr>
              <a:t>Visual timetable </a:t>
            </a:r>
          </a:p>
          <a:p>
            <a:r>
              <a:rPr lang="en-GB" sz="1800" dirty="0">
                <a:latin typeface="Arial" panose="020B0604020202020204" pitchFamily="34" charset="0"/>
                <a:cs typeface="Arial" panose="020B0604020202020204" pitchFamily="34" charset="0"/>
              </a:rPr>
              <a:t>Calm, structured transitions</a:t>
            </a:r>
          </a:p>
          <a:p>
            <a:r>
              <a:rPr lang="en-GB" sz="1800" dirty="0">
                <a:latin typeface="Arial" panose="020B0604020202020204" pitchFamily="34" charset="0"/>
                <a:cs typeface="Arial" panose="020B0604020202020204" pitchFamily="34" charset="0"/>
              </a:rPr>
              <a:t>Reassurance during drop-ff</a:t>
            </a:r>
          </a:p>
          <a:p>
            <a:pPr marL="0" indent="0">
              <a:buNone/>
            </a:pPr>
            <a:r>
              <a:rPr lang="en-GB" sz="1800" b="1" dirty="0">
                <a:latin typeface="Arial" panose="020B0604020202020204" pitchFamily="34" charset="0"/>
                <a:cs typeface="Arial" panose="020B0604020202020204" pitchFamily="34" charset="0"/>
              </a:rPr>
              <a:t>Emotional Coaching</a:t>
            </a:r>
          </a:p>
          <a:p>
            <a:r>
              <a:rPr lang="en-GB" sz="1800" dirty="0">
                <a:latin typeface="Arial" panose="020B0604020202020204" pitchFamily="34" charset="0"/>
                <a:cs typeface="Arial" panose="020B0604020202020204" pitchFamily="34" charset="0"/>
              </a:rPr>
              <a:t>Naming feelings</a:t>
            </a:r>
          </a:p>
          <a:p>
            <a:r>
              <a:rPr lang="en-GB" sz="1800" dirty="0">
                <a:latin typeface="Arial" panose="020B0604020202020204" pitchFamily="34" charset="0"/>
                <a:cs typeface="Arial" panose="020B0604020202020204" pitchFamily="34" charset="0"/>
              </a:rPr>
              <a:t>Modelling calm responses</a:t>
            </a:r>
          </a:p>
          <a:p>
            <a:r>
              <a:rPr lang="en-GB" sz="1800" dirty="0">
                <a:latin typeface="Arial" panose="020B0604020202020204" pitchFamily="34" charset="0"/>
                <a:cs typeface="Arial" panose="020B0604020202020204" pitchFamily="34" charset="0"/>
              </a:rPr>
              <a:t>Supporting co-regulation</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9417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3A25F-DF17-4955-8107-4CD1714EEBEF}"/>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Supported Peer Interaction</a:t>
            </a:r>
          </a:p>
        </p:txBody>
      </p:sp>
      <p:sp>
        <p:nvSpPr>
          <p:cNvPr id="3" name="Content Placeholder 2">
            <a:extLst>
              <a:ext uri="{FF2B5EF4-FFF2-40B4-BE49-F238E27FC236}">
                <a16:creationId xmlns:a16="http://schemas.microsoft.com/office/drawing/2014/main" id="{F623CE49-61BD-46F2-809C-07EADCDE82D1}"/>
              </a:ext>
            </a:extLst>
          </p:cNvPr>
          <p:cNvSpPr>
            <a:spLocks noGrp="1"/>
          </p:cNvSpPr>
          <p:nvPr>
            <p:ph idx="1"/>
          </p:nvPr>
        </p:nvSpPr>
        <p:spPr>
          <a:xfrm>
            <a:off x="693821" y="1334737"/>
            <a:ext cx="10515600" cy="4351338"/>
          </a:xfrm>
        </p:spPr>
        <p:txBody>
          <a:bodyPr>
            <a:normAutofit/>
          </a:bodyPr>
          <a:lstStyle/>
          <a:p>
            <a:r>
              <a:rPr lang="en-GB" sz="1800" dirty="0">
                <a:latin typeface="Arial" panose="020B0604020202020204" pitchFamily="34" charset="0"/>
                <a:cs typeface="Arial" panose="020B0604020202020204" pitchFamily="34" charset="0"/>
              </a:rPr>
              <a:t>Small group play</a:t>
            </a:r>
          </a:p>
          <a:p>
            <a:r>
              <a:rPr lang="en-GB" sz="1800" dirty="0">
                <a:latin typeface="Arial" panose="020B0604020202020204" pitchFamily="34" charset="0"/>
                <a:cs typeface="Arial" panose="020B0604020202020204" pitchFamily="34" charset="0"/>
              </a:rPr>
              <a:t>Adult-guided turn-taking</a:t>
            </a:r>
          </a:p>
          <a:p>
            <a:r>
              <a:rPr lang="en-GB" sz="1800" dirty="0">
                <a:latin typeface="Arial" panose="020B0604020202020204" pitchFamily="34" charset="0"/>
                <a:cs typeface="Arial" panose="020B0604020202020204" pitchFamily="34" charset="0"/>
              </a:rPr>
              <a:t>Modelling positive social behaviour</a:t>
            </a:r>
          </a:p>
          <a:p>
            <a:pPr marL="0" indent="0">
              <a:buNone/>
            </a:pPr>
            <a:r>
              <a:rPr lang="en-GB" sz="1800" b="1" dirty="0">
                <a:latin typeface="Arial" panose="020B0604020202020204" pitchFamily="34" charset="0"/>
                <a:cs typeface="Arial" panose="020B0604020202020204" pitchFamily="34" charset="0"/>
              </a:rPr>
              <a:t>Language-Rich, Relationship Based Interaction</a:t>
            </a:r>
          </a:p>
          <a:p>
            <a:r>
              <a:rPr lang="en-GB" sz="1800" dirty="0">
                <a:latin typeface="Arial" panose="020B0604020202020204" pitchFamily="34" charset="0"/>
                <a:cs typeface="Arial" panose="020B0604020202020204" pitchFamily="34" charset="0"/>
              </a:rPr>
              <a:t>Warm responsive communication</a:t>
            </a:r>
          </a:p>
          <a:p>
            <a:r>
              <a:rPr lang="en-GB" sz="1800" dirty="0">
                <a:latin typeface="Arial" panose="020B0604020202020204" pitchFamily="34" charset="0"/>
                <a:cs typeface="Arial" panose="020B0604020202020204" pitchFamily="34" charset="0"/>
              </a:rPr>
              <a:t>Shared reading and storytelling</a:t>
            </a:r>
          </a:p>
          <a:p>
            <a:r>
              <a:rPr lang="en-GB" sz="1800" dirty="0">
                <a:latin typeface="Arial" panose="020B0604020202020204" pitchFamily="34" charset="0"/>
                <a:cs typeface="Arial" panose="020B0604020202020204" pitchFamily="34" charset="0"/>
              </a:rPr>
              <a:t>Expanding Isaac’s speech in a sensitive way</a:t>
            </a:r>
          </a:p>
        </p:txBody>
      </p:sp>
    </p:spTree>
    <p:extLst>
      <p:ext uri="{BB962C8B-B14F-4D97-AF65-F5344CB8AC3E}">
        <p14:creationId xmlns:p14="http://schemas.microsoft.com/office/powerpoint/2010/main" val="646899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1316-5381-49BE-8CE0-A1ACF892E228}"/>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Supporting the Parent</a:t>
            </a:r>
          </a:p>
        </p:txBody>
      </p:sp>
      <p:sp>
        <p:nvSpPr>
          <p:cNvPr id="3" name="Content Placeholder 2">
            <a:extLst>
              <a:ext uri="{FF2B5EF4-FFF2-40B4-BE49-F238E27FC236}">
                <a16:creationId xmlns:a16="http://schemas.microsoft.com/office/drawing/2014/main" id="{3A6290A7-AB95-454F-9462-29A2D58D0F78}"/>
              </a:ext>
            </a:extLst>
          </p:cNvPr>
          <p:cNvSpPr>
            <a:spLocks noGrp="1"/>
          </p:cNvSpPr>
          <p:nvPr>
            <p:ph idx="1"/>
          </p:nvPr>
        </p:nvSpPr>
        <p:spPr>
          <a:xfrm>
            <a:off x="838200" y="1426585"/>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Supporting Isaac also means, supporting his mother, as her wellbeing directly influences his attachment security.</a:t>
            </a:r>
          </a:p>
          <a:p>
            <a:pPr marL="0" indent="0">
              <a:buNone/>
            </a:pPr>
            <a:r>
              <a:rPr lang="en-GB" sz="1800" dirty="0">
                <a:latin typeface="Arial" panose="020B0604020202020204" pitchFamily="34" charset="0"/>
                <a:cs typeface="Arial" panose="020B0604020202020204" pitchFamily="34" charset="0"/>
              </a:rPr>
              <a:t>We can:</a:t>
            </a:r>
          </a:p>
          <a:p>
            <a:r>
              <a:rPr lang="en-GB" sz="1800" dirty="0">
                <a:latin typeface="Arial" panose="020B0604020202020204" pitchFamily="34" charset="0"/>
                <a:cs typeface="Arial" panose="020B0604020202020204" pitchFamily="34" charset="0"/>
              </a:rPr>
              <a:t>Offer emotional support and signpost to mental health services</a:t>
            </a:r>
          </a:p>
          <a:p>
            <a:r>
              <a:rPr lang="en-GB" sz="1800" dirty="0">
                <a:latin typeface="Arial" panose="020B0604020202020204" pitchFamily="34" charset="0"/>
                <a:cs typeface="Arial" panose="020B0604020202020204" pitchFamily="34" charset="0"/>
              </a:rPr>
              <a:t>Build her confidence through positive feedback</a:t>
            </a:r>
          </a:p>
          <a:p>
            <a:r>
              <a:rPr lang="en-GB" sz="1800" dirty="0">
                <a:latin typeface="Arial" panose="020B0604020202020204" pitchFamily="34" charset="0"/>
                <a:cs typeface="Arial" panose="020B0604020202020204" pitchFamily="34" charset="0"/>
              </a:rPr>
              <a:t>Encourage sensitive responsive interactions</a:t>
            </a:r>
          </a:p>
          <a:p>
            <a:r>
              <a:rPr lang="en-GB" sz="1800" dirty="0">
                <a:latin typeface="Arial" panose="020B0604020202020204" pitchFamily="34" charset="0"/>
                <a:cs typeface="Arial" panose="020B0604020202020204" pitchFamily="34" charset="0"/>
              </a:rPr>
              <a:t>Promote shared activities such as reading, singing and play</a:t>
            </a:r>
          </a:p>
          <a:p>
            <a:r>
              <a:rPr lang="en-GB" sz="1800" dirty="0">
                <a:latin typeface="Arial" panose="020B0604020202020204" pitchFamily="34" charset="0"/>
                <a:cs typeface="Arial" panose="020B0604020202020204" pitchFamily="34" charset="0"/>
              </a:rPr>
              <a:t>Help her understand how attachment affects Isaac’s behaviour</a:t>
            </a:r>
          </a:p>
          <a:p>
            <a:pPr marL="0" indent="0">
              <a:buNone/>
            </a:pPr>
            <a:r>
              <a:rPr lang="en-GB" sz="1800" dirty="0">
                <a:latin typeface="Arial" panose="020B0604020202020204" pitchFamily="34" charset="0"/>
                <a:cs typeface="Arial" panose="020B0604020202020204" pitchFamily="34" charset="0"/>
              </a:rPr>
              <a:t>Strengthening the mother-child relationship will help Isaac feel more secure, which can improve his confidence, language and social skills.</a:t>
            </a:r>
          </a:p>
        </p:txBody>
      </p:sp>
    </p:spTree>
    <p:extLst>
      <p:ext uri="{BB962C8B-B14F-4D97-AF65-F5344CB8AC3E}">
        <p14:creationId xmlns:p14="http://schemas.microsoft.com/office/powerpoint/2010/main" val="1246930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18C59-53CA-4075-ADD4-6EF6EFE77A66}"/>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Monitoring and Review</a:t>
            </a:r>
          </a:p>
        </p:txBody>
      </p:sp>
      <p:sp>
        <p:nvSpPr>
          <p:cNvPr id="3" name="Content Placeholder 2">
            <a:extLst>
              <a:ext uri="{FF2B5EF4-FFF2-40B4-BE49-F238E27FC236}">
                <a16:creationId xmlns:a16="http://schemas.microsoft.com/office/drawing/2014/main" id="{E3C27EAB-35BC-4267-9D76-C1EB627813D9}"/>
              </a:ext>
            </a:extLst>
          </p:cNvPr>
          <p:cNvSpPr>
            <a:spLocks noGrp="1"/>
          </p:cNvSpPr>
          <p:nvPr>
            <p:ph idx="1"/>
          </p:nvPr>
        </p:nvSpPr>
        <p:spPr>
          <a:xfrm>
            <a:off x="838200" y="1498366"/>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Monitoring should focus on attachment related indicators such as:</a:t>
            </a:r>
          </a:p>
          <a:p>
            <a:r>
              <a:rPr lang="en-GB" sz="1800" dirty="0">
                <a:latin typeface="Arial" panose="020B0604020202020204" pitchFamily="34" charset="0"/>
                <a:cs typeface="Arial" panose="020B0604020202020204" pitchFamily="34" charset="0"/>
              </a:rPr>
              <a:t>Reduced separation</a:t>
            </a:r>
          </a:p>
          <a:p>
            <a:r>
              <a:rPr lang="en-GB" sz="1800" dirty="0">
                <a:latin typeface="Arial" panose="020B0604020202020204" pitchFamily="34" charset="0"/>
                <a:cs typeface="Arial" panose="020B0604020202020204" pitchFamily="34" charset="0"/>
              </a:rPr>
              <a:t>Increased confidence during play</a:t>
            </a:r>
          </a:p>
          <a:p>
            <a:r>
              <a:rPr lang="en-GB" sz="1800" dirty="0">
                <a:latin typeface="Arial" panose="020B0604020202020204" pitchFamily="34" charset="0"/>
                <a:cs typeface="Arial" panose="020B0604020202020204" pitchFamily="34" charset="0"/>
              </a:rPr>
              <a:t>Improved emotional regulation</a:t>
            </a:r>
          </a:p>
          <a:p>
            <a:r>
              <a:rPr lang="en-GB" sz="1800" dirty="0">
                <a:latin typeface="Arial" panose="020B0604020202020204" pitchFamily="34" charset="0"/>
                <a:cs typeface="Arial" panose="020B0604020202020204" pitchFamily="34" charset="0"/>
              </a:rPr>
              <a:t>Stronger relationships with adults and peers</a:t>
            </a:r>
          </a:p>
          <a:p>
            <a:pPr marL="0" indent="0">
              <a:buNone/>
            </a:pPr>
            <a:r>
              <a:rPr lang="en-GB" sz="1800" dirty="0">
                <a:latin typeface="Arial" panose="020B0604020202020204" pitchFamily="34" charset="0"/>
                <a:cs typeface="Arial" panose="020B0604020202020204" pitchFamily="34" charset="0"/>
              </a:rPr>
              <a:t>Weekly observations, emotional wellbeing check-ins and multi-agency review meetings will ensure that Isaac progress is monitored and interventions are adjusted as needed.</a:t>
            </a:r>
          </a:p>
          <a:p>
            <a:pPr marL="0" indent="0">
              <a:buNone/>
            </a:pPr>
            <a:r>
              <a:rPr lang="en-GB" sz="1800" dirty="0">
                <a:latin typeface="Arial" panose="020B0604020202020204" pitchFamily="34" charset="0"/>
                <a:cs typeface="Arial" panose="020B0604020202020204" pitchFamily="34" charset="0"/>
              </a:rPr>
              <a:t>This ongoing cycle of assessment, planning, intervention and review is essential for early years practice.</a:t>
            </a:r>
          </a:p>
        </p:txBody>
      </p:sp>
    </p:spTree>
    <p:extLst>
      <p:ext uri="{BB962C8B-B14F-4D97-AF65-F5344CB8AC3E}">
        <p14:creationId xmlns:p14="http://schemas.microsoft.com/office/powerpoint/2010/main" val="4193665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7E92-218E-4D83-812C-266D44B282D7}"/>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BE92DE6-ECD6-4457-9067-201C329D0FAD}"/>
              </a:ext>
            </a:extLst>
          </p:cNvPr>
          <p:cNvSpPr>
            <a:spLocks noGrp="1"/>
          </p:cNvSpPr>
          <p:nvPr>
            <p:ph idx="1"/>
          </p:nvPr>
        </p:nvSpPr>
        <p:spPr>
          <a:xfrm>
            <a:off x="838200" y="1344362"/>
            <a:ext cx="10515600"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In conclusion, Bowlby’s Attachment Theory provides a clear and meaningful framework for understanding Isaac’s behaviour and development needs. His separation anxiety, withdrawn play and delayed language can be interpreted as signs of insecure attachment, shaped by the emotional pressures his mother in experiencing. By prioritising consistent relationships, predictable routines and emotionally attuned interactions, practitioners can help Isaac feel safe and supported. A multi-agency approach is essential, ensuring that both Isaac and his mother receive the guidance, reassurance and practical help they need. With secure, responsive caregiving and coordinated professional support, Isaac can begin to build confidence, strengthen his communication skills and develop healthier social relationship that support his long term wellbeing. </a:t>
            </a:r>
          </a:p>
        </p:txBody>
      </p:sp>
    </p:spTree>
    <p:extLst>
      <p:ext uri="{BB962C8B-B14F-4D97-AF65-F5344CB8AC3E}">
        <p14:creationId xmlns:p14="http://schemas.microsoft.com/office/powerpoint/2010/main" val="2888346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6610</TotalTime>
  <Words>933</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Introduction</vt:lpstr>
      <vt:lpstr>Bowlby’s Attachment Theory </vt:lpstr>
      <vt:lpstr>Isaac’s Needs (Attachment Perspective)</vt:lpstr>
      <vt:lpstr>Multi-Agency Roles</vt:lpstr>
      <vt:lpstr>Family Support Worker:</vt:lpstr>
      <vt:lpstr>Attachment-Based Intervention Strategies</vt:lpstr>
      <vt:lpstr>Supported Peer Interaction</vt:lpstr>
      <vt:lpstr>Supporting the Parent</vt:lpstr>
      <vt:lpstr>Monitoring and Review</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 Adomako (2510328)</dc:creator>
  <cp:lastModifiedBy>Emmanuel Adomako (2510328)</cp:lastModifiedBy>
  <cp:revision>27</cp:revision>
  <dcterms:created xsi:type="dcterms:W3CDTF">2026-06-09T20:50:10Z</dcterms:created>
  <dcterms:modified xsi:type="dcterms:W3CDTF">2026-06-14T11:00:29Z</dcterms:modified>
</cp:coreProperties>
</file>