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Canva Sans Bold Italics" charset="1" panose="020B0803030501040103"/>
      <p:regular r:id="rId17"/>
    </p:embeddedFont>
    <p:embeddedFont>
      <p:font typeface="Canva Sans Italics" charset="1" panose="020B0503030501040103"/>
      <p:regular r:id="rId18"/>
    </p:embeddedFont>
    <p:embeddedFont>
      <p:font typeface="Body Text Bold" charset="1" panose="02000503040000020004"/>
      <p:regular r:id="rId19"/>
    </p:embeddedFont>
    <p:embeddedFont>
      <p:font typeface="Canva Sans" charset="1" panose="020B0503030501040103"/>
      <p:regular r:id="rId20"/>
    </p:embeddedFont>
    <p:embeddedFont>
      <p:font typeface="Poppins" charset="1" panose="00000500000000000000"/>
      <p:regular r:id="rId21"/>
    </p:embeddedFont>
    <p:embeddedFont>
      <p:font typeface="Canva Sans Bold" charset="1" panose="020B0803030501040103"/>
      <p:regular r:id="rId22"/>
    </p:embeddedFont>
    <p:embeddedFont>
      <p:font typeface="The Youngest" charset="1" panose="00000500000000000000"/>
      <p:regular r:id="rId23"/>
    </p:embeddedFont>
    <p:embeddedFont>
      <p:font typeface="Poppins Italics" charset="1" panose="0000050000000000000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23" Target="fonts/font23.fntdata" Type="http://schemas.openxmlformats.org/officeDocument/2006/relationships/font"/><Relationship Id="rId24" Target="fonts/font24.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5.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png" Type="http://schemas.openxmlformats.org/officeDocument/2006/relationships/image"/><Relationship Id="rId3" Target="../media/image1.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6626795" y="-5956540"/>
            <a:ext cx="12415207" cy="12777583"/>
            <a:chOff x="0" y="0"/>
            <a:chExt cx="16553609" cy="17036777"/>
          </a:xfrm>
        </p:grpSpPr>
        <p:grpSp>
          <p:nvGrpSpPr>
            <p:cNvPr name="Group 3" id="3"/>
            <p:cNvGrpSpPr/>
            <p:nvPr/>
          </p:nvGrpSpPr>
          <p:grpSpPr>
            <a:xfrm rot="0">
              <a:off x="0" y="0"/>
              <a:ext cx="16553609" cy="16553609"/>
              <a:chOff x="0" y="0"/>
              <a:chExt cx="812800" cy="812800"/>
            </a:xfrm>
          </p:grpSpPr>
          <p:sp>
            <p:nvSpPr>
              <p:cNvPr name="Freeform 4" id="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a:ln w="12700">
                <a:solidFill>
                  <a:srgbClr val="000000"/>
                </a:solidFill>
              </a:ln>
            </p:spPr>
          </p:sp>
        </p:grpSp>
        <p:grpSp>
          <p:nvGrpSpPr>
            <p:cNvPr name="Group 5" id="5"/>
            <p:cNvGrpSpPr/>
            <p:nvPr/>
          </p:nvGrpSpPr>
          <p:grpSpPr>
            <a:xfrm rot="0">
              <a:off x="0" y="0"/>
              <a:ext cx="16553609" cy="16553609"/>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alphaModFix amt="13000"/>
                </a:blip>
                <a:stretch>
                  <a:fillRect l="-16666" t="0" r="-16666" b="0"/>
                </a:stretch>
              </a:blipFill>
            </p:spPr>
          </p:sp>
        </p:grpSp>
        <p:grpSp>
          <p:nvGrpSpPr>
            <p:cNvPr name="Group 7" id="7"/>
            <p:cNvGrpSpPr/>
            <p:nvPr/>
          </p:nvGrpSpPr>
          <p:grpSpPr>
            <a:xfrm rot="0">
              <a:off x="12501904" y="16070442"/>
              <a:ext cx="966335" cy="966335"/>
              <a:chOff x="0" y="0"/>
              <a:chExt cx="812800" cy="812800"/>
            </a:xfrm>
          </p:grpSpPr>
          <p:sp>
            <p:nvSpPr>
              <p:cNvPr name="Freeform 8" id="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9" id="9"/>
              <p:cNvSpPr txBox="true"/>
              <p:nvPr/>
            </p:nvSpPr>
            <p:spPr>
              <a:xfrm>
                <a:off x="76200" y="-28575"/>
                <a:ext cx="660400" cy="765175"/>
              </a:xfrm>
              <a:prstGeom prst="rect">
                <a:avLst/>
              </a:prstGeom>
            </p:spPr>
            <p:txBody>
              <a:bodyPr anchor="ctr" rtlCol="false" tIns="50800" lIns="50800" bIns="50800" rIns="50800"/>
              <a:lstStyle/>
              <a:p>
                <a:pPr algn="ctr">
                  <a:lnSpc>
                    <a:spcPts val="3401"/>
                  </a:lnSpc>
                </a:pPr>
              </a:p>
            </p:txBody>
          </p:sp>
        </p:grpSp>
      </p:grpSp>
      <p:pic>
        <p:nvPicPr>
          <p:cNvPr name="Picture 10" id="10"/>
          <p:cNvPicPr>
            <a:picLocks noChangeAspect="true"/>
          </p:cNvPicPr>
          <p:nvPr/>
        </p:nvPicPr>
        <p:blipFill>
          <a:blip r:embed="rId3"/>
          <a:stretch>
            <a:fillRect/>
          </a:stretch>
        </p:blipFill>
        <p:spPr>
          <a:xfrm rot="0">
            <a:off x="-161960" y="-289353"/>
            <a:ext cx="6473573" cy="6489749"/>
          </a:xfrm>
          <a:prstGeom prst="rect">
            <a:avLst/>
          </a:prstGeom>
        </p:spPr>
      </p:pic>
      <p:sp>
        <p:nvSpPr>
          <p:cNvPr name="TextBox 11" id="11"/>
          <p:cNvSpPr txBox="true"/>
          <p:nvPr/>
        </p:nvSpPr>
        <p:spPr>
          <a:xfrm rot="0">
            <a:off x="12521213" y="9191625"/>
            <a:ext cx="5138360" cy="580401"/>
          </a:xfrm>
          <a:prstGeom prst="rect">
            <a:avLst/>
          </a:prstGeom>
        </p:spPr>
        <p:txBody>
          <a:bodyPr anchor="t" rtlCol="false" tIns="0" lIns="0" bIns="0" rIns="0">
            <a:spAutoFit/>
          </a:bodyPr>
          <a:lstStyle/>
          <a:p>
            <a:pPr algn="ctr">
              <a:lnSpc>
                <a:spcPts val="4759"/>
              </a:lnSpc>
            </a:pPr>
            <a:r>
              <a:rPr lang="en-US" b="true" sz="3399" i="true">
                <a:solidFill>
                  <a:srgbClr val="000000"/>
                </a:solidFill>
                <a:latin typeface="Canva Sans Bold Italics"/>
                <a:ea typeface="Canva Sans Bold Italics"/>
                <a:cs typeface="Canva Sans Bold Italics"/>
                <a:sym typeface="Canva Sans Bold Italics"/>
              </a:rPr>
              <a:t>BY: SALVADOR PUMA</a:t>
            </a:r>
          </a:p>
        </p:txBody>
      </p:sp>
      <p:sp>
        <p:nvSpPr>
          <p:cNvPr name="TextBox 12" id="12"/>
          <p:cNvSpPr txBox="true"/>
          <p:nvPr/>
        </p:nvSpPr>
        <p:spPr>
          <a:xfrm rot="0">
            <a:off x="-731380" y="6329904"/>
            <a:ext cx="10611324" cy="887028"/>
          </a:xfrm>
          <a:prstGeom prst="rect">
            <a:avLst/>
          </a:prstGeom>
        </p:spPr>
        <p:txBody>
          <a:bodyPr anchor="t" rtlCol="false" tIns="0" lIns="0" bIns="0" rIns="0">
            <a:spAutoFit/>
          </a:bodyPr>
          <a:lstStyle/>
          <a:p>
            <a:pPr algn="ctr">
              <a:lnSpc>
                <a:spcPts val="7279"/>
              </a:lnSpc>
            </a:pPr>
            <a:r>
              <a:rPr lang="en-US" b="true" sz="5199" i="true">
                <a:solidFill>
                  <a:srgbClr val="000000"/>
                </a:solidFill>
                <a:latin typeface="Canva Sans Bold Italics"/>
                <a:ea typeface="Canva Sans Bold Italics"/>
                <a:cs typeface="Canva Sans Bold Italics"/>
                <a:sym typeface="Canva Sans Bold Italics"/>
              </a:rPr>
              <a:t>THE EMPLOYEE LIFECYCLE</a:t>
            </a:r>
          </a:p>
        </p:txBody>
      </p:sp>
      <p:grpSp>
        <p:nvGrpSpPr>
          <p:cNvPr name="Group 13" id="13"/>
          <p:cNvGrpSpPr/>
          <p:nvPr/>
        </p:nvGrpSpPr>
        <p:grpSpPr>
          <a:xfrm rot="0">
            <a:off x="6626795" y="-5956540"/>
            <a:ext cx="12415207" cy="12777583"/>
            <a:chOff x="0" y="0"/>
            <a:chExt cx="16553609" cy="17036777"/>
          </a:xfrm>
        </p:grpSpPr>
        <p:grpSp>
          <p:nvGrpSpPr>
            <p:cNvPr name="Group 14" id="14"/>
            <p:cNvGrpSpPr/>
            <p:nvPr/>
          </p:nvGrpSpPr>
          <p:grpSpPr>
            <a:xfrm rot="0">
              <a:off x="0" y="0"/>
              <a:ext cx="16553609" cy="16553609"/>
              <a:chOff x="0" y="0"/>
              <a:chExt cx="812800" cy="812800"/>
            </a:xfrm>
          </p:grpSpPr>
          <p:sp>
            <p:nvSpPr>
              <p:cNvPr name="Freeform 15" id="15"/>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a:ln w="12700">
                <a:solidFill>
                  <a:srgbClr val="000000"/>
                </a:solidFill>
              </a:ln>
            </p:spPr>
          </p:sp>
        </p:grpSp>
        <p:grpSp>
          <p:nvGrpSpPr>
            <p:cNvPr name="Group 16" id="16"/>
            <p:cNvGrpSpPr/>
            <p:nvPr/>
          </p:nvGrpSpPr>
          <p:grpSpPr>
            <a:xfrm rot="0">
              <a:off x="0" y="0"/>
              <a:ext cx="16553609" cy="16553609"/>
              <a:chOff x="0" y="0"/>
              <a:chExt cx="812800" cy="812800"/>
            </a:xfrm>
          </p:grpSpPr>
          <p:sp>
            <p:nvSpPr>
              <p:cNvPr name="Freeform 17" id="17"/>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alphaModFix amt="13000"/>
                </a:blip>
                <a:stretch>
                  <a:fillRect l="-16666" t="0" r="-16666" b="0"/>
                </a:stretch>
              </a:blipFill>
            </p:spPr>
          </p:sp>
        </p:grpSp>
        <p:grpSp>
          <p:nvGrpSpPr>
            <p:cNvPr name="Group 18" id="18"/>
            <p:cNvGrpSpPr/>
            <p:nvPr/>
          </p:nvGrpSpPr>
          <p:grpSpPr>
            <a:xfrm rot="0">
              <a:off x="12501904" y="16070442"/>
              <a:ext cx="966335" cy="966335"/>
              <a:chOff x="0" y="0"/>
              <a:chExt cx="812800" cy="812800"/>
            </a:xfrm>
          </p:grpSpPr>
          <p:sp>
            <p:nvSpPr>
              <p:cNvPr name="Freeform 19" id="19"/>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20" id="20"/>
              <p:cNvSpPr txBox="true"/>
              <p:nvPr/>
            </p:nvSpPr>
            <p:spPr>
              <a:xfrm>
                <a:off x="76200" y="-28575"/>
                <a:ext cx="660400" cy="765175"/>
              </a:xfrm>
              <a:prstGeom prst="rect">
                <a:avLst/>
              </a:prstGeom>
            </p:spPr>
            <p:txBody>
              <a:bodyPr anchor="ctr" rtlCol="false" tIns="50800" lIns="50800" bIns="50800" rIns="50800"/>
              <a:lstStyle/>
              <a:p>
                <a:pPr algn="ctr">
                  <a:lnSpc>
                    <a:spcPts val="3401"/>
                  </a:lnSpc>
                </a:pPr>
              </a:p>
            </p:txBody>
          </p:sp>
        </p:grpSp>
      </p:grpSp>
      <p:sp>
        <p:nvSpPr>
          <p:cNvPr name="TextBox 21" id="21"/>
          <p:cNvSpPr txBox="true"/>
          <p:nvPr/>
        </p:nvSpPr>
        <p:spPr>
          <a:xfrm rot="0">
            <a:off x="4574282" y="8677899"/>
            <a:ext cx="13314725" cy="580401"/>
          </a:xfrm>
          <a:prstGeom prst="rect">
            <a:avLst/>
          </a:prstGeom>
        </p:spPr>
        <p:txBody>
          <a:bodyPr anchor="t" rtlCol="false" tIns="0" lIns="0" bIns="0" rIns="0">
            <a:spAutoFit/>
          </a:bodyPr>
          <a:lstStyle/>
          <a:p>
            <a:pPr algn="ctr" marL="0" indent="0" lvl="0">
              <a:lnSpc>
                <a:spcPts val="4759"/>
              </a:lnSpc>
              <a:spcBef>
                <a:spcPct val="0"/>
              </a:spcBef>
            </a:pPr>
            <a:r>
              <a:rPr lang="en-US" sz="3399" i="true">
                <a:solidFill>
                  <a:srgbClr val="000000"/>
                </a:solidFill>
                <a:latin typeface="Canva Sans Italics"/>
                <a:ea typeface="Canva Sans Italics"/>
                <a:cs typeface="Canva Sans Italics"/>
                <a:sym typeface="Canva Sans Italics"/>
              </a:rPr>
              <a:t>PERSONNEL RESOURCING AND DEVELOPMENT BMIH4010</a:t>
            </a:r>
          </a:p>
        </p:txBody>
      </p:sp>
      <p:sp>
        <p:nvSpPr>
          <p:cNvPr name="TextBox 22" id="22"/>
          <p:cNvSpPr txBox="true"/>
          <p:nvPr/>
        </p:nvSpPr>
        <p:spPr>
          <a:xfrm rot="0">
            <a:off x="3925955" y="5564333"/>
            <a:ext cx="5401681" cy="1810885"/>
          </a:xfrm>
          <a:prstGeom prst="rect">
            <a:avLst/>
          </a:prstGeom>
        </p:spPr>
        <p:txBody>
          <a:bodyPr anchor="t" rtlCol="false" tIns="0" lIns="0" bIns="0" rIns="0">
            <a:spAutoFit/>
          </a:bodyPr>
          <a:lstStyle/>
          <a:p>
            <a:pPr algn="ctr">
              <a:lnSpc>
                <a:spcPts val="7279"/>
              </a:lnSpc>
            </a:pPr>
            <a:r>
              <a:rPr lang="en-US" b="true" sz="5199" i="true">
                <a:solidFill>
                  <a:srgbClr val="000000"/>
                </a:solidFill>
                <a:latin typeface="Canva Sans Bold Italics"/>
                <a:ea typeface="Canva Sans Bold Italics"/>
                <a:cs typeface="Canva Sans Bold Italics"/>
                <a:sym typeface="Canva Sans Bold Italics"/>
              </a:rPr>
              <a:t>HILTON HOTEL</a:t>
            </a:r>
          </a:p>
          <a:p>
            <a:pPr algn="ctr" marL="0" indent="0" lvl="0">
              <a:lnSpc>
                <a:spcPts val="7279"/>
              </a:lnSpc>
              <a:spcBef>
                <a:spcPct val="0"/>
              </a:spcBef>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17104344" y="9258300"/>
            <a:ext cx="724751" cy="724751"/>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4" id="4"/>
            <p:cNvSpPr txBox="true"/>
            <p:nvPr/>
          </p:nvSpPr>
          <p:spPr>
            <a:xfrm>
              <a:off x="76200" y="-28575"/>
              <a:ext cx="660400" cy="765175"/>
            </a:xfrm>
            <a:prstGeom prst="rect">
              <a:avLst/>
            </a:prstGeom>
          </p:spPr>
          <p:txBody>
            <a:bodyPr anchor="ctr" rtlCol="false" tIns="50800" lIns="50800" bIns="50800" rIns="50800"/>
            <a:lstStyle/>
            <a:p>
              <a:pPr algn="ctr">
                <a:lnSpc>
                  <a:spcPts val="3401"/>
                </a:lnSpc>
              </a:pPr>
            </a:p>
          </p:txBody>
        </p:sp>
      </p:grpSp>
      <p:pic>
        <p:nvPicPr>
          <p:cNvPr name="Picture 5" id="5"/>
          <p:cNvPicPr>
            <a:picLocks noChangeAspect="true"/>
          </p:cNvPicPr>
          <p:nvPr/>
        </p:nvPicPr>
        <p:blipFill>
          <a:blip r:embed="rId2">
            <a:alphaModFix amt="52000"/>
          </a:blip>
          <a:stretch>
            <a:fillRect/>
          </a:stretch>
        </p:blipFill>
        <p:spPr>
          <a:xfrm rot="0">
            <a:off x="12355240" y="1507703"/>
            <a:ext cx="6473573" cy="6489749"/>
          </a:xfrm>
          <a:prstGeom prst="rect">
            <a:avLst/>
          </a:prstGeom>
        </p:spPr>
      </p:pic>
      <p:grpSp>
        <p:nvGrpSpPr>
          <p:cNvPr name="Group 6" id="6"/>
          <p:cNvGrpSpPr/>
          <p:nvPr/>
        </p:nvGrpSpPr>
        <p:grpSpPr>
          <a:xfrm rot="0">
            <a:off x="-2793826" y="-998698"/>
            <a:ext cx="12311122" cy="12777583"/>
            <a:chOff x="0" y="0"/>
            <a:chExt cx="16414829" cy="17036777"/>
          </a:xfrm>
        </p:grpSpPr>
        <p:grpSp>
          <p:nvGrpSpPr>
            <p:cNvPr name="Group 7" id="7"/>
            <p:cNvGrpSpPr/>
            <p:nvPr/>
          </p:nvGrpSpPr>
          <p:grpSpPr>
            <a:xfrm rot="0">
              <a:off x="0" y="0"/>
              <a:ext cx="16414829" cy="16553609"/>
              <a:chOff x="0" y="0"/>
              <a:chExt cx="805986" cy="812800"/>
            </a:xfrm>
          </p:grpSpPr>
          <p:sp>
            <p:nvSpPr>
              <p:cNvPr name="Freeform 8" id="8"/>
              <p:cNvSpPr/>
              <p:nvPr/>
            </p:nvSpPr>
            <p:spPr>
              <a:xfrm flipH="false" flipV="false" rot="0">
                <a:off x="0" y="0"/>
                <a:ext cx="805986" cy="812800"/>
              </a:xfrm>
              <a:custGeom>
                <a:avLst/>
                <a:gdLst/>
                <a:ahLst/>
                <a:cxnLst/>
                <a:rect r="r" b="b" t="t" l="l"/>
                <a:pathLst>
                  <a:path h="812800" w="805986">
                    <a:moveTo>
                      <a:pt x="402993" y="0"/>
                    </a:moveTo>
                    <a:cubicBezTo>
                      <a:pt x="180426" y="0"/>
                      <a:pt x="0" y="181951"/>
                      <a:pt x="0" y="406400"/>
                    </a:cubicBezTo>
                    <a:cubicBezTo>
                      <a:pt x="0" y="630849"/>
                      <a:pt x="180426" y="812800"/>
                      <a:pt x="402993" y="812800"/>
                    </a:cubicBezTo>
                    <a:cubicBezTo>
                      <a:pt x="625560" y="812800"/>
                      <a:pt x="805986" y="630849"/>
                      <a:pt x="805986" y="406400"/>
                    </a:cubicBezTo>
                    <a:cubicBezTo>
                      <a:pt x="805986" y="181951"/>
                      <a:pt x="625560" y="0"/>
                      <a:pt x="402993" y="0"/>
                    </a:cubicBezTo>
                    <a:close/>
                  </a:path>
                </a:pathLst>
              </a:custGeom>
              <a:gradFill rotWithShape="true">
                <a:gsLst>
                  <a:gs pos="0">
                    <a:srgbClr val="20DDFF">
                      <a:alpha val="58000"/>
                    </a:srgbClr>
                  </a:gs>
                  <a:gs pos="100000">
                    <a:srgbClr val="1C84E1">
                      <a:alpha val="58000"/>
                    </a:srgbClr>
                  </a:gs>
                </a:gsLst>
                <a:lin ang="0"/>
              </a:gradFill>
              <a:ln w="12700">
                <a:solidFill>
                  <a:srgbClr val="000000"/>
                </a:solidFill>
              </a:ln>
            </p:spPr>
          </p:sp>
        </p:grpSp>
        <p:grpSp>
          <p:nvGrpSpPr>
            <p:cNvPr name="Group 9" id="9"/>
            <p:cNvGrpSpPr/>
            <p:nvPr/>
          </p:nvGrpSpPr>
          <p:grpSpPr>
            <a:xfrm rot="0">
              <a:off x="12397092" y="16070442"/>
              <a:ext cx="958234" cy="966335"/>
              <a:chOff x="0" y="0"/>
              <a:chExt cx="805986" cy="812800"/>
            </a:xfrm>
          </p:grpSpPr>
          <p:sp>
            <p:nvSpPr>
              <p:cNvPr name="Freeform 10" id="10"/>
              <p:cNvSpPr/>
              <p:nvPr/>
            </p:nvSpPr>
            <p:spPr>
              <a:xfrm flipH="false" flipV="false" rot="0">
                <a:off x="0" y="0"/>
                <a:ext cx="805986" cy="812800"/>
              </a:xfrm>
              <a:custGeom>
                <a:avLst/>
                <a:gdLst/>
                <a:ahLst/>
                <a:cxnLst/>
                <a:rect r="r" b="b" t="t" l="l"/>
                <a:pathLst>
                  <a:path h="812800" w="805986">
                    <a:moveTo>
                      <a:pt x="402993" y="0"/>
                    </a:moveTo>
                    <a:cubicBezTo>
                      <a:pt x="180426" y="0"/>
                      <a:pt x="0" y="181951"/>
                      <a:pt x="0" y="406400"/>
                    </a:cubicBezTo>
                    <a:cubicBezTo>
                      <a:pt x="0" y="630849"/>
                      <a:pt x="180426" y="812800"/>
                      <a:pt x="402993" y="812800"/>
                    </a:cubicBezTo>
                    <a:cubicBezTo>
                      <a:pt x="625560" y="812800"/>
                      <a:pt x="805986" y="630849"/>
                      <a:pt x="805986" y="406400"/>
                    </a:cubicBezTo>
                    <a:cubicBezTo>
                      <a:pt x="805986" y="181951"/>
                      <a:pt x="625560" y="0"/>
                      <a:pt x="402993" y="0"/>
                    </a:cubicBezTo>
                    <a:close/>
                  </a:path>
                </a:pathLst>
              </a:custGeom>
              <a:gradFill rotWithShape="true">
                <a:gsLst>
                  <a:gs pos="0">
                    <a:srgbClr val="20DDFF">
                      <a:alpha val="100000"/>
                    </a:srgbClr>
                  </a:gs>
                  <a:gs pos="100000">
                    <a:srgbClr val="1C84E1">
                      <a:alpha val="100000"/>
                    </a:srgbClr>
                  </a:gs>
                </a:gsLst>
                <a:lin ang="0"/>
              </a:gradFill>
            </p:spPr>
          </p:sp>
          <p:sp>
            <p:nvSpPr>
              <p:cNvPr name="TextBox 11" id="11"/>
              <p:cNvSpPr txBox="true"/>
              <p:nvPr/>
            </p:nvSpPr>
            <p:spPr>
              <a:xfrm>
                <a:off x="75561" y="-28575"/>
                <a:ext cx="654863" cy="765175"/>
              </a:xfrm>
              <a:prstGeom prst="rect">
                <a:avLst/>
              </a:prstGeom>
            </p:spPr>
            <p:txBody>
              <a:bodyPr anchor="ctr" rtlCol="false" tIns="50800" lIns="50800" bIns="50800" rIns="50800"/>
              <a:lstStyle/>
              <a:p>
                <a:pPr algn="ctr">
                  <a:lnSpc>
                    <a:spcPts val="3401"/>
                  </a:lnSpc>
                </a:pPr>
              </a:p>
            </p:txBody>
          </p:sp>
        </p:grpSp>
      </p:grpSp>
      <p:sp>
        <p:nvSpPr>
          <p:cNvPr name="TextBox 12" id="12"/>
          <p:cNvSpPr txBox="true"/>
          <p:nvPr/>
        </p:nvSpPr>
        <p:spPr>
          <a:xfrm rot="0">
            <a:off x="14641515" y="3839244"/>
            <a:ext cx="1901022" cy="388777"/>
          </a:xfrm>
          <a:prstGeom prst="rect">
            <a:avLst/>
          </a:prstGeom>
        </p:spPr>
        <p:txBody>
          <a:bodyPr anchor="t" rtlCol="false" tIns="0" lIns="0" bIns="0" rIns="0">
            <a:spAutoFit/>
          </a:bodyPr>
          <a:lstStyle/>
          <a:p>
            <a:pPr algn="ctr" marL="0" indent="0" lvl="0">
              <a:lnSpc>
                <a:spcPts val="3245"/>
              </a:lnSpc>
              <a:spcBef>
                <a:spcPct val="0"/>
              </a:spcBef>
            </a:pPr>
            <a:r>
              <a:rPr lang="en-US" b="true" sz="2318">
                <a:solidFill>
                  <a:srgbClr val="000000">
                    <a:alpha val="56863"/>
                  </a:srgbClr>
                </a:solidFill>
                <a:latin typeface="Body Text Bold"/>
                <a:ea typeface="Body Text Bold"/>
                <a:cs typeface="Body Text Bold"/>
                <a:sym typeface="Body Text Bold"/>
              </a:rPr>
              <a:t>HILTON</a:t>
            </a:r>
          </a:p>
        </p:txBody>
      </p:sp>
      <p:sp>
        <p:nvSpPr>
          <p:cNvPr name="TextBox 13" id="13"/>
          <p:cNvSpPr txBox="true"/>
          <p:nvPr/>
        </p:nvSpPr>
        <p:spPr>
          <a:xfrm rot="0">
            <a:off x="118195" y="885825"/>
            <a:ext cx="13728979" cy="6914320"/>
          </a:xfrm>
          <a:prstGeom prst="rect">
            <a:avLst/>
          </a:prstGeom>
        </p:spPr>
        <p:txBody>
          <a:bodyPr anchor="t" rtlCol="false" tIns="0" lIns="0" bIns="0" rIns="0">
            <a:spAutoFit/>
          </a:bodyPr>
          <a:lstStyle/>
          <a:p>
            <a:pPr algn="l">
              <a:lnSpc>
                <a:spcPts val="5507"/>
              </a:lnSpc>
              <a:spcBef>
                <a:spcPct val="0"/>
              </a:spcBef>
            </a:pPr>
            <a:r>
              <a:rPr lang="en-US" sz="3399" i="true">
                <a:solidFill>
                  <a:srgbClr val="000000"/>
                </a:solidFill>
                <a:latin typeface="Canva Sans Italics"/>
                <a:ea typeface="Canva Sans Italics"/>
                <a:cs typeface="Canva Sans Italics"/>
                <a:sym typeface="Canva Sans Italics"/>
              </a:rPr>
              <a:t>The employee life cycle is a framework that illustrates the various stages an employee goes through within an organization.(Schultz, 2021) It captures the entire experience an employee has from joining to leaving the company. While some large organizations may not fully appreciate the importance of employee engagement, it plays a crucial role in the employee lifecycle and can significantly leverage the talent within a company’s workforce. Employee engagement refers to the emotional and mental connection employees form with their work, their colleagues, and the organization itself.</a:t>
            </a:r>
          </a:p>
        </p:txBody>
      </p:sp>
      <p:sp>
        <p:nvSpPr>
          <p:cNvPr name="TextBox 14" id="14"/>
          <p:cNvSpPr txBox="true"/>
          <p:nvPr/>
        </p:nvSpPr>
        <p:spPr>
          <a:xfrm rot="0">
            <a:off x="1505734" y="141672"/>
            <a:ext cx="10611324" cy="887028"/>
          </a:xfrm>
          <a:prstGeom prst="rect">
            <a:avLst/>
          </a:prstGeom>
        </p:spPr>
        <p:txBody>
          <a:bodyPr anchor="t" rtlCol="false" tIns="0" lIns="0" bIns="0" rIns="0">
            <a:spAutoFit/>
          </a:bodyPr>
          <a:lstStyle/>
          <a:p>
            <a:pPr algn="ctr">
              <a:lnSpc>
                <a:spcPts val="7279"/>
              </a:lnSpc>
            </a:pPr>
            <a:r>
              <a:rPr lang="en-US" b="true" sz="5199" i="true">
                <a:solidFill>
                  <a:srgbClr val="000000"/>
                </a:solidFill>
                <a:latin typeface="Canva Sans Bold Italics"/>
                <a:ea typeface="Canva Sans Bold Italics"/>
                <a:cs typeface="Canva Sans Bold Italics"/>
                <a:sym typeface="Canva Sans Bold Italics"/>
              </a:rPr>
              <a:t>INTRODUCTION</a:t>
            </a:r>
          </a:p>
        </p:txBody>
      </p:sp>
    </p:spTree>
  </p:cSld>
  <p:clrMapOvr>
    <a:masterClrMapping/>
  </p:clrMapOvr>
  <p:transition spd="slow">
    <p:cover dir="ld"/>
  </p:transition>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244471" y="178494"/>
            <a:ext cx="10395087" cy="8341342"/>
            <a:chOff x="0" y="0"/>
            <a:chExt cx="13860116" cy="11121790"/>
          </a:xfrm>
        </p:grpSpPr>
        <p:grpSp>
          <p:nvGrpSpPr>
            <p:cNvPr name="Group 3" id="3"/>
            <p:cNvGrpSpPr/>
            <p:nvPr/>
          </p:nvGrpSpPr>
          <p:grpSpPr>
            <a:xfrm rot="0">
              <a:off x="0" y="0"/>
              <a:ext cx="13860116" cy="10806373"/>
              <a:chOff x="0" y="0"/>
              <a:chExt cx="680547" cy="530605"/>
            </a:xfrm>
          </p:grpSpPr>
          <p:sp>
            <p:nvSpPr>
              <p:cNvPr name="Freeform 4" id="4"/>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blipFill>
                <a:blip r:embed="rId2">
                  <a:alphaModFix amt="52000"/>
                </a:blip>
                <a:stretch>
                  <a:fillRect l="-19381" t="0" r="-19381" b="0"/>
                </a:stretch>
              </a:blipFill>
              <a:ln cap="sq">
                <a:noFill/>
                <a:prstDash val="solid"/>
                <a:miter/>
              </a:ln>
            </p:spPr>
          </p:sp>
        </p:grpSp>
        <p:grpSp>
          <p:nvGrpSpPr>
            <p:cNvPr name="Group 5" id="5"/>
            <p:cNvGrpSpPr/>
            <p:nvPr/>
          </p:nvGrpSpPr>
          <p:grpSpPr>
            <a:xfrm rot="0">
              <a:off x="10467678" y="10490956"/>
              <a:ext cx="809100" cy="630834"/>
              <a:chOff x="0" y="0"/>
              <a:chExt cx="680547" cy="530605"/>
            </a:xfrm>
          </p:grpSpPr>
          <p:sp>
            <p:nvSpPr>
              <p:cNvPr name="Freeform 6" id="6"/>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gradFill rotWithShape="true">
                <a:gsLst>
                  <a:gs pos="0">
                    <a:srgbClr val="20DDFF">
                      <a:alpha val="100000"/>
                    </a:srgbClr>
                  </a:gs>
                  <a:gs pos="100000">
                    <a:srgbClr val="1C84E1">
                      <a:alpha val="100000"/>
                    </a:srgbClr>
                  </a:gs>
                </a:gsLst>
                <a:lin ang="0"/>
              </a:gradFill>
            </p:spPr>
          </p:sp>
          <p:sp>
            <p:nvSpPr>
              <p:cNvPr name="TextBox 7" id="7"/>
              <p:cNvSpPr txBox="true"/>
              <p:nvPr/>
            </p:nvSpPr>
            <p:spPr>
              <a:xfrm>
                <a:off x="63801" y="-55031"/>
                <a:ext cx="552944" cy="535891"/>
              </a:xfrm>
              <a:prstGeom prst="rect">
                <a:avLst/>
              </a:prstGeom>
            </p:spPr>
            <p:txBody>
              <a:bodyPr anchor="ctr" rtlCol="false" tIns="50800" lIns="50800" bIns="50800" rIns="50800"/>
              <a:lstStyle/>
              <a:p>
                <a:pPr algn="ctr">
                  <a:lnSpc>
                    <a:spcPts val="3401"/>
                  </a:lnSpc>
                </a:pPr>
              </a:p>
            </p:txBody>
          </p:sp>
        </p:grpSp>
      </p:grpSp>
      <p:sp>
        <p:nvSpPr>
          <p:cNvPr name="TextBox 8" id="8"/>
          <p:cNvSpPr txBox="true"/>
          <p:nvPr/>
        </p:nvSpPr>
        <p:spPr>
          <a:xfrm rot="0">
            <a:off x="11312108" y="7583546"/>
            <a:ext cx="5182678" cy="679428"/>
          </a:xfrm>
          <a:prstGeom prst="rect">
            <a:avLst/>
          </a:prstGeom>
        </p:spPr>
        <p:txBody>
          <a:bodyPr anchor="t" rtlCol="false" tIns="0" lIns="0" bIns="0" rIns="0">
            <a:spAutoFit/>
          </a:bodyPr>
          <a:lstStyle/>
          <a:p>
            <a:pPr algn="ctr" marL="0" indent="0" lvl="0">
              <a:lnSpc>
                <a:spcPts val="5599"/>
              </a:lnSpc>
              <a:spcBef>
                <a:spcPct val="0"/>
              </a:spcBef>
            </a:pPr>
            <a:r>
              <a:rPr lang="en-US" b="true" sz="3999" i="true">
                <a:solidFill>
                  <a:srgbClr val="000000"/>
                </a:solidFill>
                <a:latin typeface="Canva Sans Bold Italics"/>
                <a:ea typeface="Canva Sans Bold Italics"/>
                <a:cs typeface="Canva Sans Bold Italics"/>
                <a:sym typeface="Canva Sans Bold Italics"/>
              </a:rPr>
              <a:t>DEVELOPMENT</a:t>
            </a:r>
          </a:p>
        </p:txBody>
      </p:sp>
      <p:sp>
        <p:nvSpPr>
          <p:cNvPr name="TextBox 9" id="9"/>
          <p:cNvSpPr txBox="true"/>
          <p:nvPr/>
        </p:nvSpPr>
        <p:spPr>
          <a:xfrm rot="0">
            <a:off x="10996146" y="8196299"/>
            <a:ext cx="3980451" cy="580401"/>
          </a:xfrm>
          <a:prstGeom prst="rect">
            <a:avLst/>
          </a:prstGeom>
        </p:spPr>
        <p:txBody>
          <a:bodyPr anchor="t" rtlCol="false" tIns="0" lIns="0" bIns="0" rIns="0">
            <a:spAutoFit/>
          </a:bodyPr>
          <a:lstStyle/>
          <a:p>
            <a:pPr algn="ctr" marL="734059" indent="-367030" lvl="1">
              <a:lnSpc>
                <a:spcPts val="4759"/>
              </a:lnSpc>
              <a:buFont typeface="Arial"/>
              <a:buChar char="•"/>
            </a:pPr>
            <a:r>
              <a:rPr lang="en-US" sz="3399" i="true">
                <a:solidFill>
                  <a:srgbClr val="000000"/>
                </a:solidFill>
                <a:latin typeface="Canva Sans Italics"/>
                <a:ea typeface="Canva Sans Italics"/>
                <a:cs typeface="Canva Sans Italics"/>
                <a:sym typeface="Canva Sans Italics"/>
              </a:rPr>
              <a:t>CAREER GOALS</a:t>
            </a:r>
          </a:p>
        </p:txBody>
      </p:sp>
      <p:sp>
        <p:nvSpPr>
          <p:cNvPr name="TextBox 10" id="10"/>
          <p:cNvSpPr txBox="true"/>
          <p:nvPr/>
        </p:nvSpPr>
        <p:spPr>
          <a:xfrm rot="0">
            <a:off x="1165363" y="6177539"/>
            <a:ext cx="4233736" cy="679428"/>
          </a:xfrm>
          <a:prstGeom prst="rect">
            <a:avLst/>
          </a:prstGeom>
        </p:spPr>
        <p:txBody>
          <a:bodyPr anchor="t" rtlCol="false" tIns="0" lIns="0" bIns="0" rIns="0">
            <a:spAutoFit/>
          </a:bodyPr>
          <a:lstStyle/>
          <a:p>
            <a:pPr algn="ctr" marL="0" indent="0" lvl="0">
              <a:lnSpc>
                <a:spcPts val="5599"/>
              </a:lnSpc>
              <a:spcBef>
                <a:spcPct val="0"/>
              </a:spcBef>
            </a:pPr>
            <a:r>
              <a:rPr lang="en-US" b="true" sz="3999" i="true">
                <a:solidFill>
                  <a:srgbClr val="000000"/>
                </a:solidFill>
                <a:latin typeface="Canva Sans Bold Italics"/>
                <a:ea typeface="Canva Sans Bold Italics"/>
                <a:cs typeface="Canva Sans Bold Italics"/>
                <a:sym typeface="Canva Sans Bold Italics"/>
              </a:rPr>
              <a:t>RETENTION</a:t>
            </a:r>
          </a:p>
        </p:txBody>
      </p:sp>
      <p:sp>
        <p:nvSpPr>
          <p:cNvPr name="TextBox 11" id="11"/>
          <p:cNvSpPr txBox="true"/>
          <p:nvPr/>
        </p:nvSpPr>
        <p:spPr>
          <a:xfrm rot="0">
            <a:off x="535945" y="6790292"/>
            <a:ext cx="3955739" cy="580401"/>
          </a:xfrm>
          <a:prstGeom prst="rect">
            <a:avLst/>
          </a:prstGeom>
        </p:spPr>
        <p:txBody>
          <a:bodyPr anchor="t" rtlCol="false" tIns="0" lIns="0" bIns="0" rIns="0">
            <a:spAutoFit/>
          </a:bodyPr>
          <a:lstStyle/>
          <a:p>
            <a:pPr algn="ctr" marL="734059" indent="-367030" lvl="1">
              <a:lnSpc>
                <a:spcPts val="4759"/>
              </a:lnSpc>
              <a:buFont typeface="Arial"/>
              <a:buChar char="•"/>
            </a:pPr>
            <a:r>
              <a:rPr lang="en-US" sz="3399" i="true">
                <a:solidFill>
                  <a:srgbClr val="000000"/>
                </a:solidFill>
                <a:latin typeface="Canva Sans Italics"/>
                <a:ea typeface="Canva Sans Italics"/>
                <a:cs typeface="Canva Sans Italics"/>
                <a:sym typeface="Canva Sans Italics"/>
              </a:rPr>
              <a:t>ENCOURAGING</a:t>
            </a:r>
          </a:p>
        </p:txBody>
      </p:sp>
      <p:sp>
        <p:nvSpPr>
          <p:cNvPr name="TextBox 12" id="12"/>
          <p:cNvSpPr txBox="true"/>
          <p:nvPr/>
        </p:nvSpPr>
        <p:spPr>
          <a:xfrm rot="0">
            <a:off x="146571" y="3531263"/>
            <a:ext cx="4062797" cy="679428"/>
          </a:xfrm>
          <a:prstGeom prst="rect">
            <a:avLst/>
          </a:prstGeom>
        </p:spPr>
        <p:txBody>
          <a:bodyPr anchor="t" rtlCol="false" tIns="0" lIns="0" bIns="0" rIns="0">
            <a:spAutoFit/>
          </a:bodyPr>
          <a:lstStyle/>
          <a:p>
            <a:pPr algn="ctr" marL="0" indent="0" lvl="0">
              <a:lnSpc>
                <a:spcPts val="5599"/>
              </a:lnSpc>
              <a:spcBef>
                <a:spcPct val="0"/>
              </a:spcBef>
            </a:pPr>
            <a:r>
              <a:rPr lang="en-US" b="true" sz="3999" i="true">
                <a:solidFill>
                  <a:srgbClr val="000000"/>
                </a:solidFill>
                <a:latin typeface="Canva Sans Bold Italics"/>
                <a:ea typeface="Canva Sans Bold Italics"/>
                <a:cs typeface="Canva Sans Bold Italics"/>
                <a:sym typeface="Canva Sans Bold Italics"/>
              </a:rPr>
              <a:t>SEPERATION</a:t>
            </a:r>
          </a:p>
        </p:txBody>
      </p:sp>
      <p:pic>
        <p:nvPicPr>
          <p:cNvPr name="Picture 13" id="13"/>
          <p:cNvPicPr>
            <a:picLocks noChangeAspect="true"/>
          </p:cNvPicPr>
          <p:nvPr/>
        </p:nvPicPr>
        <p:blipFill>
          <a:blip r:embed="rId3"/>
          <a:stretch>
            <a:fillRect/>
          </a:stretch>
        </p:blipFill>
        <p:spPr>
          <a:xfrm rot="0">
            <a:off x="3804611" y="-306888"/>
            <a:ext cx="9786660" cy="9811115"/>
          </a:xfrm>
          <a:prstGeom prst="rect">
            <a:avLst/>
          </a:prstGeom>
        </p:spPr>
      </p:pic>
      <p:sp>
        <p:nvSpPr>
          <p:cNvPr name="TextBox 14" id="14"/>
          <p:cNvSpPr txBox="true"/>
          <p:nvPr/>
        </p:nvSpPr>
        <p:spPr>
          <a:xfrm rot="0">
            <a:off x="535945" y="558351"/>
            <a:ext cx="4880018" cy="1384256"/>
          </a:xfrm>
          <a:prstGeom prst="rect">
            <a:avLst/>
          </a:prstGeom>
        </p:spPr>
        <p:txBody>
          <a:bodyPr anchor="t" rtlCol="false" tIns="0" lIns="0" bIns="0" rIns="0">
            <a:spAutoFit/>
          </a:bodyPr>
          <a:lstStyle/>
          <a:p>
            <a:pPr algn="ctr">
              <a:lnSpc>
                <a:spcPts val="5599"/>
              </a:lnSpc>
            </a:pPr>
            <a:r>
              <a:rPr lang="en-US" b="true" sz="3999" i="true">
                <a:solidFill>
                  <a:srgbClr val="000000"/>
                </a:solidFill>
                <a:latin typeface="Canva Sans Bold Italics"/>
                <a:ea typeface="Canva Sans Bold Italics"/>
                <a:cs typeface="Canva Sans Bold Italics"/>
                <a:sym typeface="Canva Sans Bold Italics"/>
              </a:rPr>
              <a:t>ATTRACTION</a:t>
            </a:r>
          </a:p>
          <a:p>
            <a:pPr algn="ctr">
              <a:lnSpc>
                <a:spcPts val="5599"/>
              </a:lnSpc>
            </a:pPr>
          </a:p>
        </p:txBody>
      </p:sp>
      <p:sp>
        <p:nvSpPr>
          <p:cNvPr name="TextBox 15" id="15"/>
          <p:cNvSpPr txBox="true"/>
          <p:nvPr/>
        </p:nvSpPr>
        <p:spPr>
          <a:xfrm rot="0">
            <a:off x="556289" y="1221903"/>
            <a:ext cx="5451884" cy="580401"/>
          </a:xfrm>
          <a:prstGeom prst="rect">
            <a:avLst/>
          </a:prstGeom>
        </p:spPr>
        <p:txBody>
          <a:bodyPr anchor="t" rtlCol="false" tIns="0" lIns="0" bIns="0" rIns="0">
            <a:spAutoFit/>
          </a:bodyPr>
          <a:lstStyle/>
          <a:p>
            <a:pPr algn="ctr" marL="734059" indent="-367030" lvl="1">
              <a:lnSpc>
                <a:spcPts val="4759"/>
              </a:lnSpc>
              <a:buFont typeface="Arial"/>
              <a:buChar char="•"/>
            </a:pPr>
            <a:r>
              <a:rPr lang="en-US" sz="3399" i="true">
                <a:solidFill>
                  <a:srgbClr val="000000"/>
                </a:solidFill>
                <a:latin typeface="Canva Sans Italics"/>
                <a:ea typeface="Canva Sans Italics"/>
                <a:cs typeface="Canva Sans Italics"/>
                <a:sym typeface="Canva Sans Italics"/>
              </a:rPr>
              <a:t>CORPORATE CULTURE</a:t>
            </a:r>
          </a:p>
        </p:txBody>
      </p:sp>
      <p:sp>
        <p:nvSpPr>
          <p:cNvPr name="TextBox 16" id="16"/>
          <p:cNvSpPr txBox="true"/>
          <p:nvPr/>
        </p:nvSpPr>
        <p:spPr>
          <a:xfrm rot="0">
            <a:off x="10395032" y="558351"/>
            <a:ext cx="5182678" cy="679428"/>
          </a:xfrm>
          <a:prstGeom prst="rect">
            <a:avLst/>
          </a:prstGeom>
        </p:spPr>
        <p:txBody>
          <a:bodyPr anchor="t" rtlCol="false" tIns="0" lIns="0" bIns="0" rIns="0">
            <a:spAutoFit/>
          </a:bodyPr>
          <a:lstStyle/>
          <a:p>
            <a:pPr algn="ctr" marL="0" indent="0" lvl="0">
              <a:lnSpc>
                <a:spcPts val="5599"/>
              </a:lnSpc>
              <a:spcBef>
                <a:spcPct val="0"/>
              </a:spcBef>
            </a:pPr>
            <a:r>
              <a:rPr lang="en-US" b="true" sz="3999" i="true">
                <a:solidFill>
                  <a:srgbClr val="000000"/>
                </a:solidFill>
                <a:latin typeface="Canva Sans Bold Italics"/>
                <a:ea typeface="Canva Sans Bold Italics"/>
                <a:cs typeface="Canva Sans Bold Italics"/>
                <a:sym typeface="Canva Sans Bold Italics"/>
              </a:rPr>
              <a:t>RECRUITMENT</a:t>
            </a:r>
          </a:p>
        </p:txBody>
      </p:sp>
      <p:sp>
        <p:nvSpPr>
          <p:cNvPr name="TextBox 17" id="17"/>
          <p:cNvSpPr txBox="true"/>
          <p:nvPr/>
        </p:nvSpPr>
        <p:spPr>
          <a:xfrm rot="0">
            <a:off x="11312108" y="1237563"/>
            <a:ext cx="4880018" cy="580401"/>
          </a:xfrm>
          <a:prstGeom prst="rect">
            <a:avLst/>
          </a:prstGeom>
        </p:spPr>
        <p:txBody>
          <a:bodyPr anchor="t" rtlCol="false" tIns="0" lIns="0" bIns="0" rIns="0">
            <a:spAutoFit/>
          </a:bodyPr>
          <a:lstStyle/>
          <a:p>
            <a:pPr algn="ctr" marL="734059" indent="-367030" lvl="1">
              <a:lnSpc>
                <a:spcPts val="4759"/>
              </a:lnSpc>
              <a:buFont typeface="Arial"/>
              <a:buChar char="•"/>
            </a:pPr>
            <a:r>
              <a:rPr lang="en-US" sz="3399" i="true">
                <a:solidFill>
                  <a:srgbClr val="000000"/>
                </a:solidFill>
                <a:latin typeface="Canva Sans Italics"/>
                <a:ea typeface="Canva Sans Italics"/>
                <a:cs typeface="Canva Sans Italics"/>
                <a:sym typeface="Canva Sans Italics"/>
              </a:rPr>
              <a:t>HIRING PROCESSES</a:t>
            </a:r>
          </a:p>
        </p:txBody>
      </p:sp>
      <p:sp>
        <p:nvSpPr>
          <p:cNvPr name="TextBox 18" id="18"/>
          <p:cNvSpPr txBox="true"/>
          <p:nvPr/>
        </p:nvSpPr>
        <p:spPr>
          <a:xfrm rot="0">
            <a:off x="12173718" y="3635364"/>
            <a:ext cx="4816146" cy="679428"/>
          </a:xfrm>
          <a:prstGeom prst="rect">
            <a:avLst/>
          </a:prstGeom>
        </p:spPr>
        <p:txBody>
          <a:bodyPr anchor="t" rtlCol="false" tIns="0" lIns="0" bIns="0" rIns="0">
            <a:spAutoFit/>
          </a:bodyPr>
          <a:lstStyle/>
          <a:p>
            <a:pPr algn="ctr" marL="0" indent="0" lvl="0">
              <a:lnSpc>
                <a:spcPts val="5599"/>
              </a:lnSpc>
              <a:spcBef>
                <a:spcPct val="0"/>
              </a:spcBef>
            </a:pPr>
            <a:r>
              <a:rPr lang="en-US" b="true" sz="3999" i="true">
                <a:solidFill>
                  <a:srgbClr val="000000"/>
                </a:solidFill>
                <a:latin typeface="Canva Sans Bold Italics"/>
                <a:ea typeface="Canva Sans Bold Italics"/>
                <a:cs typeface="Canva Sans Bold Italics"/>
                <a:sym typeface="Canva Sans Bold Italics"/>
              </a:rPr>
              <a:t>ONBOARDING</a:t>
            </a:r>
          </a:p>
        </p:txBody>
      </p:sp>
      <p:sp>
        <p:nvSpPr>
          <p:cNvPr name="TextBox 19" id="19"/>
          <p:cNvSpPr txBox="true"/>
          <p:nvPr/>
        </p:nvSpPr>
        <p:spPr>
          <a:xfrm rot="16143">
            <a:off x="12987715" y="4266679"/>
            <a:ext cx="3600967" cy="580401"/>
          </a:xfrm>
          <a:prstGeom prst="rect">
            <a:avLst/>
          </a:prstGeom>
        </p:spPr>
        <p:txBody>
          <a:bodyPr anchor="t" rtlCol="false" tIns="0" lIns="0" bIns="0" rIns="0">
            <a:spAutoFit/>
          </a:bodyPr>
          <a:lstStyle/>
          <a:p>
            <a:pPr algn="ctr" marL="734059" indent="-367030" lvl="1">
              <a:lnSpc>
                <a:spcPts val="4759"/>
              </a:lnSpc>
              <a:buFont typeface="Arial"/>
              <a:buChar char="•"/>
            </a:pPr>
            <a:r>
              <a:rPr lang="en-US" sz="3399" i="true">
                <a:solidFill>
                  <a:srgbClr val="000000"/>
                </a:solidFill>
                <a:latin typeface="Canva Sans Italics"/>
                <a:ea typeface="Canva Sans Italics"/>
                <a:cs typeface="Canva Sans Italics"/>
                <a:sym typeface="Canva Sans Italics"/>
              </a:rPr>
              <a:t>WELCOMING</a:t>
            </a:r>
          </a:p>
        </p:txBody>
      </p:sp>
      <p:sp>
        <p:nvSpPr>
          <p:cNvPr name="TextBox 20" id="20"/>
          <p:cNvSpPr txBox="true"/>
          <p:nvPr/>
        </p:nvSpPr>
        <p:spPr>
          <a:xfrm rot="0">
            <a:off x="837878" y="4275132"/>
            <a:ext cx="3208931" cy="580401"/>
          </a:xfrm>
          <a:prstGeom prst="rect">
            <a:avLst/>
          </a:prstGeom>
        </p:spPr>
        <p:txBody>
          <a:bodyPr anchor="t" rtlCol="false" tIns="0" lIns="0" bIns="0" rIns="0">
            <a:spAutoFit/>
          </a:bodyPr>
          <a:lstStyle/>
          <a:p>
            <a:pPr algn="ctr" marL="734059" indent="-367030" lvl="1">
              <a:lnSpc>
                <a:spcPts val="4759"/>
              </a:lnSpc>
              <a:buFont typeface="Arial"/>
              <a:buChar char="•"/>
            </a:pPr>
            <a:r>
              <a:rPr lang="en-US" sz="3399" i="true">
                <a:solidFill>
                  <a:srgbClr val="000000"/>
                </a:solidFill>
                <a:latin typeface="Canva Sans Italics"/>
                <a:ea typeface="Canva Sans Italics"/>
                <a:cs typeface="Canva Sans Italics"/>
                <a:sym typeface="Canva Sans Italics"/>
              </a:rPr>
              <a:t>DEPARTING</a:t>
            </a:r>
          </a:p>
        </p:txBody>
      </p:sp>
      <p:sp>
        <p:nvSpPr>
          <p:cNvPr name="AutoShape 21" id="21"/>
          <p:cNvSpPr/>
          <p:nvPr/>
        </p:nvSpPr>
        <p:spPr>
          <a:xfrm>
            <a:off x="6019020" y="1561101"/>
            <a:ext cx="1510766" cy="704858"/>
          </a:xfrm>
          <a:prstGeom prst="line">
            <a:avLst/>
          </a:prstGeom>
          <a:ln cap="flat" w="38100">
            <a:solidFill>
              <a:srgbClr val="000000"/>
            </a:solidFill>
            <a:prstDash val="solid"/>
            <a:headEnd type="none" len="sm" w="sm"/>
            <a:tailEnd type="arrow" len="sm" w="med"/>
          </a:ln>
        </p:spPr>
      </p:sp>
      <p:sp>
        <p:nvSpPr>
          <p:cNvPr name="AutoShape 22" id="22"/>
          <p:cNvSpPr/>
          <p:nvPr/>
        </p:nvSpPr>
        <p:spPr>
          <a:xfrm flipH="true">
            <a:off x="10689111" y="1688078"/>
            <a:ext cx="917075" cy="1120581"/>
          </a:xfrm>
          <a:prstGeom prst="line">
            <a:avLst/>
          </a:prstGeom>
          <a:ln cap="flat" w="38100">
            <a:solidFill>
              <a:srgbClr val="000000"/>
            </a:solidFill>
            <a:prstDash val="solid"/>
            <a:headEnd type="none" len="sm" w="sm"/>
            <a:tailEnd type="arrow" len="sm" w="med"/>
          </a:ln>
        </p:spPr>
      </p:sp>
      <p:sp>
        <p:nvSpPr>
          <p:cNvPr name="AutoShape 23" id="23"/>
          <p:cNvSpPr/>
          <p:nvPr/>
        </p:nvSpPr>
        <p:spPr>
          <a:xfrm flipH="true">
            <a:off x="11005857" y="4855533"/>
            <a:ext cx="1980514" cy="701058"/>
          </a:xfrm>
          <a:prstGeom prst="line">
            <a:avLst/>
          </a:prstGeom>
          <a:ln cap="flat" w="38100">
            <a:solidFill>
              <a:srgbClr val="000000"/>
            </a:solidFill>
            <a:prstDash val="solid"/>
            <a:headEnd type="none" len="sm" w="sm"/>
            <a:tailEnd type="arrow" len="sm" w="med"/>
          </a:ln>
        </p:spPr>
      </p:sp>
      <p:sp>
        <p:nvSpPr>
          <p:cNvPr name="AutoShape 24" id="24"/>
          <p:cNvSpPr/>
          <p:nvPr/>
        </p:nvSpPr>
        <p:spPr>
          <a:xfrm flipV="true">
            <a:off x="4216192" y="4013178"/>
            <a:ext cx="1695171" cy="650413"/>
          </a:xfrm>
          <a:prstGeom prst="line">
            <a:avLst/>
          </a:prstGeom>
          <a:ln cap="flat" w="38100">
            <a:solidFill>
              <a:srgbClr val="000000"/>
            </a:solidFill>
            <a:prstDash val="solid"/>
            <a:headEnd type="none" len="sm" w="sm"/>
            <a:tailEnd type="arrow" len="sm" w="med"/>
          </a:ln>
        </p:spPr>
      </p:sp>
      <p:sp>
        <p:nvSpPr>
          <p:cNvPr name="AutoShape 25" id="25"/>
          <p:cNvSpPr/>
          <p:nvPr/>
        </p:nvSpPr>
        <p:spPr>
          <a:xfrm flipV="true">
            <a:off x="4622204" y="5941168"/>
            <a:ext cx="1598908" cy="1157231"/>
          </a:xfrm>
          <a:prstGeom prst="line">
            <a:avLst/>
          </a:prstGeom>
          <a:ln cap="flat" w="38100">
            <a:solidFill>
              <a:srgbClr val="000000"/>
            </a:solidFill>
            <a:prstDash val="solid"/>
            <a:headEnd type="none" len="sm" w="sm"/>
            <a:tailEnd type="arrow" len="sm" w="med"/>
          </a:ln>
        </p:spPr>
      </p:sp>
      <p:sp>
        <p:nvSpPr>
          <p:cNvPr name="AutoShape 26" id="26"/>
          <p:cNvSpPr/>
          <p:nvPr/>
        </p:nvSpPr>
        <p:spPr>
          <a:xfrm flipH="true" flipV="true">
            <a:off x="8932352" y="7114898"/>
            <a:ext cx="2215297" cy="1278306"/>
          </a:xfrm>
          <a:prstGeom prst="line">
            <a:avLst/>
          </a:prstGeom>
          <a:ln cap="flat" w="38100">
            <a:solidFill>
              <a:srgbClr val="000000"/>
            </a:solidFill>
            <a:prstDash val="solid"/>
            <a:headEnd type="none" len="sm" w="sm"/>
            <a:tailEnd type="arrow" len="sm" w="med"/>
          </a:ln>
        </p:spPr>
      </p:sp>
      <p:sp>
        <p:nvSpPr>
          <p:cNvPr name="TextBox 27" id="27"/>
          <p:cNvSpPr txBox="true"/>
          <p:nvPr/>
        </p:nvSpPr>
        <p:spPr>
          <a:xfrm rot="0">
            <a:off x="13234522" y="9311052"/>
            <a:ext cx="3260264" cy="1780574"/>
          </a:xfrm>
          <a:prstGeom prst="rect">
            <a:avLst/>
          </a:prstGeom>
        </p:spPr>
        <p:txBody>
          <a:bodyPr anchor="t" rtlCol="false" tIns="0" lIns="0" bIns="0" rIns="0">
            <a:spAutoFit/>
          </a:bodyPr>
          <a:lstStyle/>
          <a:p>
            <a:pPr algn="ctr" marL="0" indent="0" lvl="0">
              <a:lnSpc>
                <a:spcPts val="4759"/>
              </a:lnSpc>
              <a:spcBef>
                <a:spcPct val="0"/>
              </a:spcBef>
            </a:pPr>
            <a:r>
              <a:rPr lang="en-US" sz="3399">
                <a:solidFill>
                  <a:srgbClr val="000000"/>
                </a:solidFill>
                <a:latin typeface="Canva Sans"/>
                <a:ea typeface="Canva Sans"/>
                <a:cs typeface="Canva Sans"/>
                <a:sym typeface="Canva Sans"/>
              </a:rPr>
              <a:t>(Kraneis, 2022)</a:t>
            </a:r>
          </a:p>
          <a:p>
            <a:pPr algn="ctr" marL="0" indent="0" lvl="0">
              <a:lnSpc>
                <a:spcPts val="4759"/>
              </a:lnSpc>
              <a:spcBef>
                <a:spcPct val="0"/>
              </a:spcBef>
            </a:pPr>
          </a:p>
          <a:p>
            <a:pPr algn="ctr" marL="0" indent="0" lvl="0">
              <a:lnSpc>
                <a:spcPts val="4759"/>
              </a:lnSpc>
              <a:spcBef>
                <a:spcPct val="0"/>
              </a:spcBef>
            </a:pPr>
          </a:p>
        </p:txBody>
      </p:sp>
    </p:spTree>
  </p:cSld>
  <p:clrMapOvr>
    <a:masterClrMapping/>
  </p:clrMapOvr>
  <p:transition spd="slow">
    <p:cover dir="ld"/>
  </p:transition>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232633" y="244602"/>
            <a:ext cx="606825" cy="473125"/>
            <a:chOff x="0" y="0"/>
            <a:chExt cx="680547" cy="530605"/>
          </a:xfrm>
        </p:grpSpPr>
        <p:sp>
          <p:nvSpPr>
            <p:cNvPr name="Freeform 3" id="3"/>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gradFill rotWithShape="true">
              <a:gsLst>
                <a:gs pos="0">
                  <a:srgbClr val="20DDFF">
                    <a:alpha val="100000"/>
                  </a:srgbClr>
                </a:gs>
                <a:gs pos="100000">
                  <a:srgbClr val="1C84E1">
                    <a:alpha val="100000"/>
                  </a:srgbClr>
                </a:gs>
              </a:gsLst>
              <a:lin ang="0"/>
            </a:gradFill>
          </p:spPr>
        </p:sp>
        <p:sp>
          <p:nvSpPr>
            <p:cNvPr name="TextBox 4" id="4"/>
            <p:cNvSpPr txBox="true"/>
            <p:nvPr/>
          </p:nvSpPr>
          <p:spPr>
            <a:xfrm>
              <a:off x="63801" y="-55031"/>
              <a:ext cx="552944" cy="535891"/>
            </a:xfrm>
            <a:prstGeom prst="rect">
              <a:avLst/>
            </a:prstGeom>
          </p:spPr>
          <p:txBody>
            <a:bodyPr anchor="ctr" rtlCol="false" tIns="50800" lIns="50800" bIns="50800" rIns="50800"/>
            <a:lstStyle/>
            <a:p>
              <a:pPr algn="ctr">
                <a:lnSpc>
                  <a:spcPts val="3401"/>
                </a:lnSpc>
              </a:pPr>
            </a:p>
          </p:txBody>
        </p:sp>
      </p:grpSp>
      <p:grpSp>
        <p:nvGrpSpPr>
          <p:cNvPr name="Group 5" id="5"/>
          <p:cNvGrpSpPr/>
          <p:nvPr/>
        </p:nvGrpSpPr>
        <p:grpSpPr>
          <a:xfrm rot="0">
            <a:off x="17664947" y="9587891"/>
            <a:ext cx="464345" cy="46434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7" id="7"/>
            <p:cNvSpPr txBox="true"/>
            <p:nvPr/>
          </p:nvSpPr>
          <p:spPr>
            <a:xfrm>
              <a:off x="76200" y="-28575"/>
              <a:ext cx="660400" cy="765175"/>
            </a:xfrm>
            <a:prstGeom prst="rect">
              <a:avLst/>
            </a:prstGeom>
          </p:spPr>
          <p:txBody>
            <a:bodyPr anchor="ctr" rtlCol="false" tIns="32547" lIns="32547" bIns="32547" rIns="32547"/>
            <a:lstStyle/>
            <a:p>
              <a:pPr algn="ctr">
                <a:lnSpc>
                  <a:spcPts val="3401"/>
                </a:lnSpc>
              </a:pPr>
            </a:p>
          </p:txBody>
        </p:sp>
      </p:grpSp>
      <p:sp>
        <p:nvSpPr>
          <p:cNvPr name="TextBox 8" id="8"/>
          <p:cNvSpPr txBox="true"/>
          <p:nvPr/>
        </p:nvSpPr>
        <p:spPr>
          <a:xfrm rot="0">
            <a:off x="2217730" y="1016503"/>
            <a:ext cx="12757955" cy="9000046"/>
          </a:xfrm>
          <a:prstGeom prst="rect">
            <a:avLst/>
          </a:prstGeom>
        </p:spPr>
        <p:txBody>
          <a:bodyPr anchor="t" rtlCol="false" tIns="0" lIns="0" bIns="0" rIns="0">
            <a:spAutoFit/>
          </a:bodyPr>
          <a:lstStyle/>
          <a:p>
            <a:pPr algn="just">
              <a:lnSpc>
                <a:spcPts val="5511"/>
              </a:lnSpc>
              <a:spcBef>
                <a:spcPct val="0"/>
              </a:spcBef>
            </a:pPr>
            <a:r>
              <a:rPr lang="en-US" sz="3402" i="true">
                <a:solidFill>
                  <a:srgbClr val="000000"/>
                </a:solidFill>
                <a:latin typeface="Canva Sans Italics"/>
                <a:ea typeface="Canva Sans Italics"/>
                <a:cs typeface="Canva Sans Italics"/>
                <a:sym typeface="Canva Sans Italics"/>
              </a:rPr>
              <a:t>Attraction is the initial phase where potential employees are introduced to an employer's brand. Drawing talent to Hilton is effortless  the hotel’s global reputation is unparalleled, and whenever a position becomes available, top-tier candidates are eager to apply. </a:t>
            </a:r>
          </a:p>
          <a:p>
            <a:pPr algn="just">
              <a:lnSpc>
                <a:spcPts val="5511"/>
              </a:lnSpc>
              <a:spcBef>
                <a:spcPct val="0"/>
              </a:spcBef>
            </a:pPr>
            <a:r>
              <a:rPr lang="en-US" sz="3402" i="true">
                <a:solidFill>
                  <a:srgbClr val="000000"/>
                </a:solidFill>
                <a:latin typeface="Canva Sans Italics"/>
                <a:ea typeface="Canva Sans Italics"/>
                <a:cs typeface="Canva Sans Italics"/>
                <a:sym typeface="Canva Sans Italics"/>
              </a:rPr>
              <a:t>Candidates who demonstrate a passion for delivering exceptional experiences and proven track record of integrity, collaboration, and achieving results, is all in line with what the Hilton values are, ensuring candidates are a great fit for Hilton, and that Hilton is a great fit for you.</a:t>
            </a:r>
          </a:p>
          <a:p>
            <a:pPr algn="just">
              <a:lnSpc>
                <a:spcPts val="5511"/>
              </a:lnSpc>
              <a:spcBef>
                <a:spcPct val="0"/>
              </a:spcBef>
            </a:pPr>
          </a:p>
          <a:p>
            <a:pPr algn="just">
              <a:lnSpc>
                <a:spcPts val="5511"/>
              </a:lnSpc>
              <a:spcBef>
                <a:spcPct val="0"/>
              </a:spcBef>
            </a:pPr>
          </a:p>
          <a:p>
            <a:pPr algn="r">
              <a:lnSpc>
                <a:spcPts val="5511"/>
              </a:lnSpc>
              <a:spcBef>
                <a:spcPct val="0"/>
              </a:spcBef>
            </a:pPr>
          </a:p>
        </p:txBody>
      </p:sp>
      <p:sp>
        <p:nvSpPr>
          <p:cNvPr name="TextBox 9" id="9"/>
          <p:cNvSpPr txBox="true"/>
          <p:nvPr/>
        </p:nvSpPr>
        <p:spPr>
          <a:xfrm rot="0">
            <a:off x="4735887" y="538315"/>
            <a:ext cx="6755034" cy="621064"/>
          </a:xfrm>
          <a:prstGeom prst="rect">
            <a:avLst/>
          </a:prstGeom>
        </p:spPr>
        <p:txBody>
          <a:bodyPr anchor="t" rtlCol="false" tIns="0" lIns="0" bIns="0" rIns="0">
            <a:spAutoFit/>
          </a:bodyPr>
          <a:lstStyle/>
          <a:p>
            <a:pPr algn="ctr">
              <a:lnSpc>
                <a:spcPts val="4860"/>
              </a:lnSpc>
            </a:pPr>
            <a:r>
              <a:rPr lang="en-US" b="true" sz="4500" i="true">
                <a:solidFill>
                  <a:srgbClr val="000000"/>
                </a:solidFill>
                <a:latin typeface="Canva Sans Bold Italics"/>
                <a:ea typeface="Canva Sans Bold Italics"/>
                <a:cs typeface="Canva Sans Bold Italics"/>
                <a:sym typeface="Canva Sans Bold Italics"/>
              </a:rPr>
              <a:t>ATTRACTION</a:t>
            </a:r>
          </a:p>
        </p:txBody>
      </p:sp>
      <p:grpSp>
        <p:nvGrpSpPr>
          <p:cNvPr name="Group 10" id="10"/>
          <p:cNvGrpSpPr/>
          <p:nvPr/>
        </p:nvGrpSpPr>
        <p:grpSpPr>
          <a:xfrm rot="-1030253">
            <a:off x="1126824" y="2417315"/>
            <a:ext cx="15609672" cy="5898450"/>
            <a:chOff x="0" y="0"/>
            <a:chExt cx="1813760" cy="685368"/>
          </a:xfrm>
        </p:grpSpPr>
        <p:sp>
          <p:nvSpPr>
            <p:cNvPr name="Freeform 11" id="11"/>
            <p:cNvSpPr/>
            <p:nvPr/>
          </p:nvSpPr>
          <p:spPr>
            <a:xfrm flipH="false" flipV="false" rot="0">
              <a:off x="0" y="0"/>
              <a:ext cx="1813760" cy="685368"/>
            </a:xfrm>
            <a:custGeom>
              <a:avLst/>
              <a:gdLst/>
              <a:ahLst/>
              <a:cxnLst/>
              <a:rect r="r" b="b" t="t" l="l"/>
              <a:pathLst>
                <a:path h="685368" w="1813760">
                  <a:moveTo>
                    <a:pt x="1610560" y="0"/>
                  </a:moveTo>
                  <a:lnTo>
                    <a:pt x="0" y="0"/>
                  </a:lnTo>
                  <a:lnTo>
                    <a:pt x="203200" y="685368"/>
                  </a:lnTo>
                  <a:lnTo>
                    <a:pt x="1813760" y="685368"/>
                  </a:lnTo>
                  <a:lnTo>
                    <a:pt x="1610560" y="0"/>
                  </a:lnTo>
                  <a:close/>
                </a:path>
              </a:pathLst>
            </a:custGeom>
            <a:blipFill>
              <a:blip r:embed="rId2">
                <a:alphaModFix amt="19999"/>
              </a:blip>
              <a:stretch>
                <a:fillRect l="0" t="-8896" r="0" b="-8896"/>
              </a:stretch>
            </a:blipFill>
          </p:spPr>
        </p:sp>
      </p:grpSp>
      <p:sp>
        <p:nvSpPr>
          <p:cNvPr name="TextBox 12" id="12"/>
          <p:cNvSpPr txBox="true"/>
          <p:nvPr/>
        </p:nvSpPr>
        <p:spPr>
          <a:xfrm rot="0">
            <a:off x="12293274" y="9107504"/>
            <a:ext cx="3292471" cy="580401"/>
          </a:xfrm>
          <a:prstGeom prst="rect">
            <a:avLst/>
          </a:prstGeom>
        </p:spPr>
        <p:txBody>
          <a:bodyPr anchor="t" rtlCol="false" tIns="0" lIns="0" bIns="0" rIns="0">
            <a:spAutoFit/>
          </a:bodyPr>
          <a:lstStyle/>
          <a:p>
            <a:pPr algn="ctr" marL="0" indent="0" lvl="0">
              <a:lnSpc>
                <a:spcPts val="4759"/>
              </a:lnSpc>
              <a:spcBef>
                <a:spcPct val="0"/>
              </a:spcBef>
            </a:pPr>
            <a:r>
              <a:rPr lang="en-US" sz="3399">
                <a:solidFill>
                  <a:srgbClr val="000000"/>
                </a:solidFill>
                <a:latin typeface="Canva Sans"/>
                <a:ea typeface="Canva Sans"/>
                <a:cs typeface="Canva Sans"/>
                <a:sym typeface="Canva Sans"/>
              </a:rPr>
              <a:t>(Connery, 2022)</a:t>
            </a:r>
          </a:p>
        </p:txBody>
      </p:sp>
    </p:spTree>
  </p:cSld>
  <p:clrMapOvr>
    <a:masterClrMapping/>
  </p:clrMapOvr>
  <p:transition spd="slow">
    <p:cover dir="ld"/>
  </p:transition>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232633" y="244602"/>
            <a:ext cx="606825" cy="473125"/>
            <a:chOff x="0" y="0"/>
            <a:chExt cx="680547" cy="530605"/>
          </a:xfrm>
        </p:grpSpPr>
        <p:sp>
          <p:nvSpPr>
            <p:cNvPr name="Freeform 3" id="3"/>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gradFill rotWithShape="true">
              <a:gsLst>
                <a:gs pos="0">
                  <a:srgbClr val="20DDFF">
                    <a:alpha val="100000"/>
                  </a:srgbClr>
                </a:gs>
                <a:gs pos="100000">
                  <a:srgbClr val="1C84E1">
                    <a:alpha val="100000"/>
                  </a:srgbClr>
                </a:gs>
              </a:gsLst>
              <a:lin ang="0"/>
            </a:gradFill>
          </p:spPr>
        </p:sp>
        <p:sp>
          <p:nvSpPr>
            <p:cNvPr name="TextBox 4" id="4"/>
            <p:cNvSpPr txBox="true"/>
            <p:nvPr/>
          </p:nvSpPr>
          <p:spPr>
            <a:xfrm>
              <a:off x="63801" y="-55031"/>
              <a:ext cx="552944" cy="535891"/>
            </a:xfrm>
            <a:prstGeom prst="rect">
              <a:avLst/>
            </a:prstGeom>
          </p:spPr>
          <p:txBody>
            <a:bodyPr anchor="ctr" rtlCol="false" tIns="50800" lIns="50800" bIns="50800" rIns="50800"/>
            <a:lstStyle/>
            <a:p>
              <a:pPr algn="ctr">
                <a:lnSpc>
                  <a:spcPts val="3401"/>
                </a:lnSpc>
              </a:pPr>
            </a:p>
          </p:txBody>
        </p:sp>
      </p:grpSp>
      <p:grpSp>
        <p:nvGrpSpPr>
          <p:cNvPr name="Group 5" id="5"/>
          <p:cNvGrpSpPr/>
          <p:nvPr/>
        </p:nvGrpSpPr>
        <p:grpSpPr>
          <a:xfrm rot="0">
            <a:off x="17664947" y="9587891"/>
            <a:ext cx="464345" cy="46434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7" id="7"/>
            <p:cNvSpPr txBox="true"/>
            <p:nvPr/>
          </p:nvSpPr>
          <p:spPr>
            <a:xfrm>
              <a:off x="76200" y="-28575"/>
              <a:ext cx="660400" cy="765175"/>
            </a:xfrm>
            <a:prstGeom prst="rect">
              <a:avLst/>
            </a:prstGeom>
          </p:spPr>
          <p:txBody>
            <a:bodyPr anchor="ctr" rtlCol="false" tIns="32547" lIns="32547" bIns="32547" rIns="32547"/>
            <a:lstStyle/>
            <a:p>
              <a:pPr algn="ctr">
                <a:lnSpc>
                  <a:spcPts val="3401"/>
                </a:lnSpc>
              </a:pPr>
            </a:p>
          </p:txBody>
        </p:sp>
      </p:grpSp>
      <p:sp>
        <p:nvSpPr>
          <p:cNvPr name="TextBox 8" id="8"/>
          <p:cNvSpPr txBox="true"/>
          <p:nvPr/>
        </p:nvSpPr>
        <p:spPr>
          <a:xfrm rot="0">
            <a:off x="4753235" y="774877"/>
            <a:ext cx="6755034" cy="621064"/>
          </a:xfrm>
          <a:prstGeom prst="rect">
            <a:avLst/>
          </a:prstGeom>
        </p:spPr>
        <p:txBody>
          <a:bodyPr anchor="t" rtlCol="false" tIns="0" lIns="0" bIns="0" rIns="0">
            <a:spAutoFit/>
          </a:bodyPr>
          <a:lstStyle/>
          <a:p>
            <a:pPr algn="ctr">
              <a:lnSpc>
                <a:spcPts val="4860"/>
              </a:lnSpc>
            </a:pPr>
            <a:r>
              <a:rPr lang="en-US" b="true" sz="4500" i="true">
                <a:solidFill>
                  <a:srgbClr val="000000"/>
                </a:solidFill>
                <a:latin typeface="Canva Sans Bold Italics"/>
                <a:ea typeface="Canva Sans Bold Italics"/>
                <a:cs typeface="Canva Sans Bold Italics"/>
                <a:sym typeface="Canva Sans Bold Italics"/>
              </a:rPr>
              <a:t>RECRUITMENT</a:t>
            </a:r>
          </a:p>
        </p:txBody>
      </p:sp>
      <p:grpSp>
        <p:nvGrpSpPr>
          <p:cNvPr name="Group 9" id="9"/>
          <p:cNvGrpSpPr/>
          <p:nvPr/>
        </p:nvGrpSpPr>
        <p:grpSpPr>
          <a:xfrm rot="-1205753">
            <a:off x="8518488" y="4074016"/>
            <a:ext cx="9043866" cy="5246370"/>
            <a:chOff x="0" y="0"/>
            <a:chExt cx="7301209" cy="4235450"/>
          </a:xfrm>
        </p:grpSpPr>
        <p:sp>
          <p:nvSpPr>
            <p:cNvPr name="Freeform 10" id="10"/>
            <p:cNvSpPr/>
            <p:nvPr/>
          </p:nvSpPr>
          <p:spPr>
            <a:xfrm flipH="false" flipV="false" rot="0">
              <a:off x="0" y="0"/>
              <a:ext cx="7301209" cy="4235450"/>
            </a:xfrm>
            <a:custGeom>
              <a:avLst/>
              <a:gdLst/>
              <a:ahLst/>
              <a:cxnLst/>
              <a:rect r="r" b="b" t="t" l="l"/>
              <a:pathLst>
                <a:path h="4235450" w="7301209">
                  <a:moveTo>
                    <a:pt x="7301209" y="4235450"/>
                  </a:moveTo>
                  <a:lnTo>
                    <a:pt x="0" y="3696970"/>
                  </a:lnTo>
                  <a:lnTo>
                    <a:pt x="0" y="0"/>
                  </a:lnTo>
                  <a:lnTo>
                    <a:pt x="7301209" y="538480"/>
                  </a:lnTo>
                  <a:close/>
                </a:path>
              </a:pathLst>
            </a:custGeom>
            <a:blipFill>
              <a:blip r:embed="rId2">
                <a:alphaModFix amt="30000"/>
              </a:blip>
              <a:stretch>
                <a:fillRect l="0" t="-7356" r="0" b="-7356"/>
              </a:stretch>
            </a:blipFill>
          </p:spPr>
        </p:sp>
      </p:grpSp>
      <p:sp>
        <p:nvSpPr>
          <p:cNvPr name="TextBox 11" id="11"/>
          <p:cNvSpPr txBox="true"/>
          <p:nvPr/>
        </p:nvSpPr>
        <p:spPr>
          <a:xfrm rot="0">
            <a:off x="1791787" y="1458085"/>
            <a:ext cx="15083018" cy="7529201"/>
          </a:xfrm>
          <a:prstGeom prst="rect">
            <a:avLst/>
          </a:prstGeom>
        </p:spPr>
        <p:txBody>
          <a:bodyPr anchor="t" rtlCol="false" tIns="0" lIns="0" bIns="0" rIns="0">
            <a:spAutoFit/>
          </a:bodyPr>
          <a:lstStyle/>
          <a:p>
            <a:pPr algn="just">
              <a:lnSpc>
                <a:spcPts val="5448"/>
              </a:lnSpc>
              <a:spcBef>
                <a:spcPct val="0"/>
              </a:spcBef>
            </a:pPr>
            <a:r>
              <a:rPr lang="en-US" sz="3363" i="true">
                <a:solidFill>
                  <a:srgbClr val="000000"/>
                </a:solidFill>
                <a:latin typeface="Canva Sans Italics"/>
                <a:ea typeface="Canva Sans Italics"/>
                <a:cs typeface="Canva Sans Italics"/>
                <a:sym typeface="Canva Sans Italics"/>
              </a:rPr>
              <a:t>Recruitment is the next phase in the cycle, marking the transition of an individual from an applicant to a fully employed member of the team. The way a prospective employee is treated during this process significantly impacts their perception of the company. At Hilton, the HR department manages recruitment and selection for Hilton Hotels. This process includes interviews, psychometric testing, and an overall evaluation of the candidate. Additionally, the recruitment process at the hotel incorporates group activities, role-playing, and tray exercises, all conducted through thoughtful management decisions. Employees are selected based on their ability to align with the hotel's culture and values.</a:t>
            </a:r>
          </a:p>
        </p:txBody>
      </p:sp>
      <p:sp>
        <p:nvSpPr>
          <p:cNvPr name="TextBox 12" id="12"/>
          <p:cNvSpPr txBox="true"/>
          <p:nvPr/>
        </p:nvSpPr>
        <p:spPr>
          <a:xfrm rot="0">
            <a:off x="11604341" y="9170134"/>
            <a:ext cx="3292471" cy="580401"/>
          </a:xfrm>
          <a:prstGeom prst="rect">
            <a:avLst/>
          </a:prstGeom>
        </p:spPr>
        <p:txBody>
          <a:bodyPr anchor="t" rtlCol="false" tIns="0" lIns="0" bIns="0" rIns="0">
            <a:spAutoFit/>
          </a:bodyPr>
          <a:lstStyle/>
          <a:p>
            <a:pPr algn="ctr" marL="0" indent="0" lvl="0">
              <a:lnSpc>
                <a:spcPts val="4759"/>
              </a:lnSpc>
              <a:spcBef>
                <a:spcPct val="0"/>
              </a:spcBef>
            </a:pPr>
            <a:r>
              <a:rPr lang="en-US" sz="3399">
                <a:solidFill>
                  <a:srgbClr val="000000"/>
                </a:solidFill>
                <a:latin typeface="Canva Sans"/>
                <a:ea typeface="Canva Sans"/>
                <a:cs typeface="Canva Sans"/>
                <a:sym typeface="Canva Sans"/>
              </a:rPr>
              <a:t>(Connery, 2022)</a:t>
            </a:r>
          </a:p>
        </p:txBody>
      </p:sp>
    </p:spTree>
  </p:cSld>
  <p:clrMapOvr>
    <a:masterClrMapping/>
  </p:clrMapOvr>
  <p:transition spd="slow">
    <p:cover dir="ld"/>
  </p:transition>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232633" y="244602"/>
            <a:ext cx="606825" cy="473125"/>
            <a:chOff x="0" y="0"/>
            <a:chExt cx="680547" cy="530605"/>
          </a:xfrm>
        </p:grpSpPr>
        <p:sp>
          <p:nvSpPr>
            <p:cNvPr name="Freeform 3" id="3"/>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gradFill rotWithShape="true">
              <a:gsLst>
                <a:gs pos="0">
                  <a:srgbClr val="20DDFF">
                    <a:alpha val="100000"/>
                  </a:srgbClr>
                </a:gs>
                <a:gs pos="100000">
                  <a:srgbClr val="1C84E1">
                    <a:alpha val="100000"/>
                  </a:srgbClr>
                </a:gs>
              </a:gsLst>
              <a:lin ang="0"/>
            </a:gradFill>
          </p:spPr>
        </p:sp>
        <p:sp>
          <p:nvSpPr>
            <p:cNvPr name="TextBox 4" id="4"/>
            <p:cNvSpPr txBox="true"/>
            <p:nvPr/>
          </p:nvSpPr>
          <p:spPr>
            <a:xfrm>
              <a:off x="63801" y="-55031"/>
              <a:ext cx="552944" cy="535891"/>
            </a:xfrm>
            <a:prstGeom prst="rect">
              <a:avLst/>
            </a:prstGeom>
          </p:spPr>
          <p:txBody>
            <a:bodyPr anchor="ctr" rtlCol="false" tIns="50800" lIns="50800" bIns="50800" rIns="50800"/>
            <a:lstStyle/>
            <a:p>
              <a:pPr algn="ctr">
                <a:lnSpc>
                  <a:spcPts val="3401"/>
                </a:lnSpc>
              </a:pPr>
            </a:p>
          </p:txBody>
        </p:sp>
      </p:grpSp>
      <p:grpSp>
        <p:nvGrpSpPr>
          <p:cNvPr name="Group 5" id="5"/>
          <p:cNvGrpSpPr/>
          <p:nvPr/>
        </p:nvGrpSpPr>
        <p:grpSpPr>
          <a:xfrm rot="0">
            <a:off x="12625457" y="9659132"/>
            <a:ext cx="464345" cy="46434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7" id="7"/>
            <p:cNvSpPr txBox="true"/>
            <p:nvPr/>
          </p:nvSpPr>
          <p:spPr>
            <a:xfrm>
              <a:off x="76200" y="-28575"/>
              <a:ext cx="660400" cy="765175"/>
            </a:xfrm>
            <a:prstGeom prst="rect">
              <a:avLst/>
            </a:prstGeom>
          </p:spPr>
          <p:txBody>
            <a:bodyPr anchor="ctr" rtlCol="false" tIns="32547" lIns="32547" bIns="32547" rIns="32547"/>
            <a:lstStyle/>
            <a:p>
              <a:pPr algn="ctr">
                <a:lnSpc>
                  <a:spcPts val="3401"/>
                </a:lnSpc>
              </a:pPr>
            </a:p>
          </p:txBody>
        </p:sp>
      </p:grpSp>
      <p:sp>
        <p:nvSpPr>
          <p:cNvPr name="TextBox 8" id="8"/>
          <p:cNvSpPr txBox="true"/>
          <p:nvPr/>
        </p:nvSpPr>
        <p:spPr>
          <a:xfrm rot="0">
            <a:off x="4997509" y="435771"/>
            <a:ext cx="6755034" cy="621064"/>
          </a:xfrm>
          <a:prstGeom prst="rect">
            <a:avLst/>
          </a:prstGeom>
        </p:spPr>
        <p:txBody>
          <a:bodyPr anchor="t" rtlCol="false" tIns="0" lIns="0" bIns="0" rIns="0">
            <a:spAutoFit/>
          </a:bodyPr>
          <a:lstStyle/>
          <a:p>
            <a:pPr algn="ctr">
              <a:lnSpc>
                <a:spcPts val="4860"/>
              </a:lnSpc>
            </a:pPr>
            <a:r>
              <a:rPr lang="en-US" b="true" sz="4500" i="true">
                <a:solidFill>
                  <a:srgbClr val="000000"/>
                </a:solidFill>
                <a:latin typeface="Canva Sans Bold Italics"/>
                <a:ea typeface="Canva Sans Bold Italics"/>
                <a:cs typeface="Canva Sans Bold Italics"/>
                <a:sym typeface="Canva Sans Bold Italics"/>
              </a:rPr>
              <a:t>ONBOARDING</a:t>
            </a:r>
          </a:p>
        </p:txBody>
      </p:sp>
      <p:grpSp>
        <p:nvGrpSpPr>
          <p:cNvPr name="Group 9" id="9"/>
          <p:cNvGrpSpPr/>
          <p:nvPr/>
        </p:nvGrpSpPr>
        <p:grpSpPr>
          <a:xfrm rot="-1030253">
            <a:off x="5263812" y="1350098"/>
            <a:ext cx="11923304" cy="6094919"/>
            <a:chOff x="0" y="0"/>
            <a:chExt cx="1385424" cy="708197"/>
          </a:xfrm>
        </p:grpSpPr>
        <p:sp>
          <p:nvSpPr>
            <p:cNvPr name="Freeform 10" id="10"/>
            <p:cNvSpPr/>
            <p:nvPr/>
          </p:nvSpPr>
          <p:spPr>
            <a:xfrm flipH="false" flipV="false" rot="0">
              <a:off x="0" y="0"/>
              <a:ext cx="1385424" cy="708197"/>
            </a:xfrm>
            <a:custGeom>
              <a:avLst/>
              <a:gdLst/>
              <a:ahLst/>
              <a:cxnLst/>
              <a:rect r="r" b="b" t="t" l="l"/>
              <a:pathLst>
                <a:path h="708197" w="1385424">
                  <a:moveTo>
                    <a:pt x="1182224" y="0"/>
                  </a:moveTo>
                  <a:lnTo>
                    <a:pt x="0" y="0"/>
                  </a:lnTo>
                  <a:lnTo>
                    <a:pt x="203200" y="708197"/>
                  </a:lnTo>
                  <a:lnTo>
                    <a:pt x="1385424" y="708197"/>
                  </a:lnTo>
                  <a:lnTo>
                    <a:pt x="1182224" y="0"/>
                  </a:lnTo>
                  <a:close/>
                </a:path>
              </a:pathLst>
            </a:custGeom>
            <a:blipFill>
              <a:blip r:embed="rId2">
                <a:alphaModFix amt="37000"/>
              </a:blip>
              <a:stretch>
                <a:fillRect l="0" t="-4593" r="0" b="-4593"/>
              </a:stretch>
            </a:blipFill>
          </p:spPr>
        </p:sp>
      </p:grpSp>
      <p:sp>
        <p:nvSpPr>
          <p:cNvPr name="TextBox 11" id="11"/>
          <p:cNvSpPr txBox="true"/>
          <p:nvPr/>
        </p:nvSpPr>
        <p:spPr>
          <a:xfrm rot="0">
            <a:off x="2081699" y="1059300"/>
            <a:ext cx="13637748" cy="8304880"/>
          </a:xfrm>
          <a:prstGeom prst="rect">
            <a:avLst/>
          </a:prstGeom>
        </p:spPr>
        <p:txBody>
          <a:bodyPr anchor="t" rtlCol="false" tIns="0" lIns="0" bIns="0" rIns="0">
            <a:spAutoFit/>
          </a:bodyPr>
          <a:lstStyle/>
          <a:p>
            <a:pPr algn="just">
              <a:lnSpc>
                <a:spcPts val="5507"/>
              </a:lnSpc>
              <a:spcBef>
                <a:spcPct val="0"/>
              </a:spcBef>
            </a:pPr>
            <a:r>
              <a:rPr lang="en-US" sz="3399" i="true">
                <a:solidFill>
                  <a:srgbClr val="000000"/>
                </a:solidFill>
                <a:latin typeface="Canva Sans Italics"/>
                <a:ea typeface="Canva Sans Italics"/>
                <a:cs typeface="Canva Sans Italics"/>
                <a:sym typeface="Canva Sans Italics"/>
              </a:rPr>
              <a:t>The third step in the cycle is onboarding, which focuses on helping new employees understand and integrate into the organization's culture. This phase is crucial for making them feel welcomed and comfortable, allowing them to envision their potential within the company. When done effectively, onboarding boosts a recruit's confidence in their ability to make a meaningful impact. At Hilton, the company culture is structured around various departments, each responsible for specific tasks. During recruitment, new hires undergo active training to meet the expectations of their respective departments. These techniques are key to ensuring high levels of customer satisfaction at the hotel.</a:t>
            </a:r>
          </a:p>
        </p:txBody>
      </p:sp>
      <p:sp>
        <p:nvSpPr>
          <p:cNvPr name="TextBox 12" id="12"/>
          <p:cNvSpPr txBox="true"/>
          <p:nvPr/>
        </p:nvSpPr>
        <p:spPr>
          <a:xfrm rot="0">
            <a:off x="13089801" y="9478469"/>
            <a:ext cx="4389485" cy="580401"/>
          </a:xfrm>
          <a:prstGeom prst="rect">
            <a:avLst/>
          </a:prstGeom>
        </p:spPr>
        <p:txBody>
          <a:bodyPr anchor="t" rtlCol="false" tIns="0" lIns="0" bIns="0" rIns="0">
            <a:spAutoFit/>
          </a:bodyPr>
          <a:lstStyle/>
          <a:p>
            <a:pPr algn="ctr" marL="0" indent="0" lvl="0">
              <a:lnSpc>
                <a:spcPts val="4759"/>
              </a:lnSpc>
              <a:spcBef>
                <a:spcPct val="0"/>
              </a:spcBef>
            </a:pPr>
            <a:r>
              <a:rPr lang="en-US" sz="3399">
                <a:solidFill>
                  <a:srgbClr val="000000"/>
                </a:solidFill>
                <a:latin typeface="Canva Sans"/>
                <a:ea typeface="Canva Sans"/>
                <a:cs typeface="Canva Sans"/>
                <a:sym typeface="Canva Sans"/>
              </a:rPr>
              <a:t>(Connery, 2022)     </a:t>
            </a:r>
          </a:p>
        </p:txBody>
      </p:sp>
    </p:spTree>
  </p:cSld>
  <p:clrMapOvr>
    <a:masterClrMapping/>
  </p:clrMapOvr>
  <p:transition spd="slow">
    <p:cover dir="ld"/>
  </p:transition>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421875" y="347146"/>
            <a:ext cx="606825" cy="473125"/>
            <a:chOff x="0" y="0"/>
            <a:chExt cx="680547" cy="530605"/>
          </a:xfrm>
        </p:grpSpPr>
        <p:sp>
          <p:nvSpPr>
            <p:cNvPr name="Freeform 3" id="3"/>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gradFill rotWithShape="true">
              <a:gsLst>
                <a:gs pos="0">
                  <a:srgbClr val="20DDFF">
                    <a:alpha val="100000"/>
                  </a:srgbClr>
                </a:gs>
                <a:gs pos="100000">
                  <a:srgbClr val="1C84E1">
                    <a:alpha val="100000"/>
                  </a:srgbClr>
                </a:gs>
              </a:gsLst>
              <a:lin ang="0"/>
            </a:gradFill>
          </p:spPr>
        </p:sp>
        <p:sp>
          <p:nvSpPr>
            <p:cNvPr name="TextBox 4" id="4"/>
            <p:cNvSpPr txBox="true"/>
            <p:nvPr/>
          </p:nvSpPr>
          <p:spPr>
            <a:xfrm>
              <a:off x="63801" y="-55031"/>
              <a:ext cx="552944" cy="535891"/>
            </a:xfrm>
            <a:prstGeom prst="rect">
              <a:avLst/>
            </a:prstGeom>
          </p:spPr>
          <p:txBody>
            <a:bodyPr anchor="ctr" rtlCol="false" tIns="50800" lIns="50800" bIns="50800" rIns="50800"/>
            <a:lstStyle/>
            <a:p>
              <a:pPr algn="ctr">
                <a:lnSpc>
                  <a:spcPts val="3401"/>
                </a:lnSpc>
              </a:pPr>
            </a:p>
          </p:txBody>
        </p:sp>
      </p:grpSp>
      <p:grpSp>
        <p:nvGrpSpPr>
          <p:cNvPr name="Group 5" id="5"/>
          <p:cNvGrpSpPr/>
          <p:nvPr/>
        </p:nvGrpSpPr>
        <p:grpSpPr>
          <a:xfrm rot="0">
            <a:off x="14471807" y="9026128"/>
            <a:ext cx="464345" cy="46434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7" id="7"/>
            <p:cNvSpPr txBox="true"/>
            <p:nvPr/>
          </p:nvSpPr>
          <p:spPr>
            <a:xfrm>
              <a:off x="76200" y="-28575"/>
              <a:ext cx="660400" cy="765175"/>
            </a:xfrm>
            <a:prstGeom prst="rect">
              <a:avLst/>
            </a:prstGeom>
          </p:spPr>
          <p:txBody>
            <a:bodyPr anchor="ctr" rtlCol="false" tIns="32547" lIns="32547" bIns="32547" rIns="32547"/>
            <a:lstStyle/>
            <a:p>
              <a:pPr algn="ctr">
                <a:lnSpc>
                  <a:spcPts val="3401"/>
                </a:lnSpc>
              </a:pPr>
            </a:p>
          </p:txBody>
        </p:sp>
      </p:grpSp>
      <p:grpSp>
        <p:nvGrpSpPr>
          <p:cNvPr name="Group 8" id="8"/>
          <p:cNvGrpSpPr/>
          <p:nvPr/>
        </p:nvGrpSpPr>
        <p:grpSpPr>
          <a:xfrm rot="863302">
            <a:off x="3162986" y="2594458"/>
            <a:ext cx="10539535" cy="5675523"/>
            <a:chOff x="0" y="0"/>
            <a:chExt cx="8508678" cy="4581909"/>
          </a:xfrm>
        </p:grpSpPr>
        <p:sp>
          <p:nvSpPr>
            <p:cNvPr name="Freeform 9" id="9"/>
            <p:cNvSpPr/>
            <p:nvPr/>
          </p:nvSpPr>
          <p:spPr>
            <a:xfrm flipH="false" flipV="false" rot="0">
              <a:off x="0" y="0"/>
              <a:ext cx="8508678" cy="4581909"/>
            </a:xfrm>
            <a:custGeom>
              <a:avLst/>
              <a:gdLst/>
              <a:ahLst/>
              <a:cxnLst/>
              <a:rect r="r" b="b" t="t" l="l"/>
              <a:pathLst>
                <a:path h="4581909" w="8508678">
                  <a:moveTo>
                    <a:pt x="8508678" y="4581909"/>
                  </a:moveTo>
                  <a:lnTo>
                    <a:pt x="0" y="3999382"/>
                  </a:lnTo>
                  <a:lnTo>
                    <a:pt x="0" y="0"/>
                  </a:lnTo>
                  <a:lnTo>
                    <a:pt x="8508678" y="582528"/>
                  </a:lnTo>
                  <a:close/>
                </a:path>
              </a:pathLst>
            </a:custGeom>
            <a:blipFill>
              <a:blip r:embed="rId2">
                <a:alphaModFix amt="29000"/>
              </a:blip>
              <a:stretch>
                <a:fillRect l="0" t="-11787" r="0" b="-11787"/>
              </a:stretch>
            </a:blipFill>
          </p:spPr>
        </p:sp>
      </p:grpSp>
      <p:sp>
        <p:nvSpPr>
          <p:cNvPr name="TextBox 10" id="10"/>
          <p:cNvSpPr txBox="true"/>
          <p:nvPr/>
        </p:nvSpPr>
        <p:spPr>
          <a:xfrm rot="0">
            <a:off x="5436880" y="199208"/>
            <a:ext cx="6755034" cy="621064"/>
          </a:xfrm>
          <a:prstGeom prst="rect">
            <a:avLst/>
          </a:prstGeom>
        </p:spPr>
        <p:txBody>
          <a:bodyPr anchor="t" rtlCol="false" tIns="0" lIns="0" bIns="0" rIns="0">
            <a:spAutoFit/>
          </a:bodyPr>
          <a:lstStyle/>
          <a:p>
            <a:pPr algn="ctr">
              <a:lnSpc>
                <a:spcPts val="4860"/>
              </a:lnSpc>
            </a:pPr>
            <a:r>
              <a:rPr lang="en-US" b="true" sz="4500" i="true">
                <a:solidFill>
                  <a:srgbClr val="000000"/>
                </a:solidFill>
                <a:latin typeface="Canva Sans Bold Italics"/>
                <a:ea typeface="Canva Sans Bold Italics"/>
                <a:cs typeface="Canva Sans Bold Italics"/>
                <a:sym typeface="Canva Sans Bold Italics"/>
              </a:rPr>
              <a:t>DEVELOPMENT</a:t>
            </a:r>
          </a:p>
        </p:txBody>
      </p:sp>
      <p:sp>
        <p:nvSpPr>
          <p:cNvPr name="TextBox 11" id="11"/>
          <p:cNvSpPr txBox="true"/>
          <p:nvPr/>
        </p:nvSpPr>
        <p:spPr>
          <a:xfrm rot="0">
            <a:off x="1658556" y="885825"/>
            <a:ext cx="14970888" cy="6914320"/>
          </a:xfrm>
          <a:prstGeom prst="rect">
            <a:avLst/>
          </a:prstGeom>
        </p:spPr>
        <p:txBody>
          <a:bodyPr anchor="t" rtlCol="false" tIns="0" lIns="0" bIns="0" rIns="0">
            <a:spAutoFit/>
          </a:bodyPr>
          <a:lstStyle/>
          <a:p>
            <a:pPr algn="just">
              <a:lnSpc>
                <a:spcPts val="5507"/>
              </a:lnSpc>
              <a:spcBef>
                <a:spcPct val="0"/>
              </a:spcBef>
            </a:pPr>
            <a:r>
              <a:rPr lang="en-US" sz="3399" i="true">
                <a:solidFill>
                  <a:srgbClr val="000000"/>
                </a:solidFill>
                <a:latin typeface="Canva Sans Italics"/>
                <a:ea typeface="Canva Sans Italics"/>
                <a:cs typeface="Canva Sans Italics"/>
                <a:sym typeface="Canva Sans Italics"/>
              </a:rPr>
              <a:t>Career development is key to helping employees advance through various initiatives. Organizations must explore strategic methods to unlock their workforce's potential. Eventually, the employee lifecycle concludes with separation, where employees may leave for different reasons. Reflection is crucial during this phase, and a solid offboarding process can help identify areas for improvement.</a:t>
            </a:r>
          </a:p>
          <a:p>
            <a:pPr algn="just">
              <a:lnSpc>
                <a:spcPts val="5507"/>
              </a:lnSpc>
              <a:spcBef>
                <a:spcPct val="0"/>
              </a:spcBef>
            </a:pPr>
            <a:r>
              <a:rPr lang="en-US" sz="3399" i="true">
                <a:solidFill>
                  <a:srgbClr val="000000"/>
                </a:solidFill>
                <a:latin typeface="Canva Sans Italics"/>
                <a:ea typeface="Canva Sans Italics"/>
                <a:cs typeface="Canva Sans Italics"/>
                <a:sym typeface="Canva Sans Italics"/>
              </a:rPr>
              <a:t>Organizations have internal policies to ensure smooth transitions when an employee leaves, and feedback suggests that these procedures are straightforward and not burdensome.</a:t>
            </a:r>
          </a:p>
          <a:p>
            <a:pPr algn="just">
              <a:lnSpc>
                <a:spcPts val="5507"/>
              </a:lnSpc>
              <a:spcBef>
                <a:spcPct val="0"/>
              </a:spcBef>
            </a:pPr>
          </a:p>
        </p:txBody>
      </p:sp>
      <p:sp>
        <p:nvSpPr>
          <p:cNvPr name="TextBox 12" id="12"/>
          <p:cNvSpPr txBox="true"/>
          <p:nvPr/>
        </p:nvSpPr>
        <p:spPr>
          <a:xfrm rot="0">
            <a:off x="9091152" y="8542157"/>
            <a:ext cx="7538292" cy="1180488"/>
          </a:xfrm>
          <a:prstGeom prst="rect">
            <a:avLst/>
          </a:prstGeom>
        </p:spPr>
        <p:txBody>
          <a:bodyPr anchor="t" rtlCol="false" tIns="0" lIns="0" bIns="0" rIns="0">
            <a:spAutoFit/>
          </a:bodyPr>
          <a:lstStyle/>
          <a:p>
            <a:pPr algn="ctr" marL="0" indent="0" lvl="0">
              <a:lnSpc>
                <a:spcPts val="4759"/>
              </a:lnSpc>
              <a:spcBef>
                <a:spcPct val="0"/>
              </a:spcBef>
            </a:pPr>
          </a:p>
          <a:p>
            <a:pPr algn="ctr" marL="0" indent="0" lvl="0">
              <a:lnSpc>
                <a:spcPts val="4759"/>
              </a:lnSpc>
              <a:spcBef>
                <a:spcPct val="0"/>
              </a:spcBef>
            </a:pPr>
            <a:r>
              <a:rPr lang="en-US" sz="3399" strike="noStrike" u="none">
                <a:solidFill>
                  <a:srgbClr val="000000"/>
                </a:solidFill>
                <a:latin typeface="Canva Sans"/>
                <a:ea typeface="Canva Sans"/>
                <a:cs typeface="Canva Sans"/>
                <a:sym typeface="Canva Sans"/>
              </a:rPr>
              <a:t>(Kraneis, 2022)</a:t>
            </a:r>
          </a:p>
        </p:txBody>
      </p:sp>
    </p:spTree>
  </p:cSld>
  <p:clrMapOvr>
    <a:masterClrMapping/>
  </p:clrMapOvr>
  <p:transition spd="slow">
    <p:cover dir="ld"/>
  </p:transition>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232633" y="110583"/>
            <a:ext cx="606825" cy="473125"/>
            <a:chOff x="0" y="0"/>
            <a:chExt cx="680547" cy="530605"/>
          </a:xfrm>
        </p:grpSpPr>
        <p:sp>
          <p:nvSpPr>
            <p:cNvPr name="Freeform 3" id="3"/>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gradFill rotWithShape="true">
              <a:gsLst>
                <a:gs pos="0">
                  <a:srgbClr val="20DDFF">
                    <a:alpha val="100000"/>
                  </a:srgbClr>
                </a:gs>
                <a:gs pos="100000">
                  <a:srgbClr val="1C84E1">
                    <a:alpha val="100000"/>
                  </a:srgbClr>
                </a:gs>
              </a:gsLst>
              <a:lin ang="0"/>
            </a:gradFill>
          </p:spPr>
        </p:sp>
        <p:sp>
          <p:nvSpPr>
            <p:cNvPr name="TextBox 4" id="4"/>
            <p:cNvSpPr txBox="true"/>
            <p:nvPr/>
          </p:nvSpPr>
          <p:spPr>
            <a:xfrm>
              <a:off x="63801" y="-55031"/>
              <a:ext cx="552944" cy="535891"/>
            </a:xfrm>
            <a:prstGeom prst="rect">
              <a:avLst/>
            </a:prstGeom>
          </p:spPr>
          <p:txBody>
            <a:bodyPr anchor="ctr" rtlCol="false" tIns="50800" lIns="50800" bIns="50800" rIns="50800"/>
            <a:lstStyle/>
            <a:p>
              <a:pPr algn="ctr">
                <a:lnSpc>
                  <a:spcPts val="3401"/>
                </a:lnSpc>
              </a:pPr>
            </a:p>
          </p:txBody>
        </p:sp>
      </p:grpSp>
      <p:grpSp>
        <p:nvGrpSpPr>
          <p:cNvPr name="Group 5" id="5"/>
          <p:cNvGrpSpPr/>
          <p:nvPr/>
        </p:nvGrpSpPr>
        <p:grpSpPr>
          <a:xfrm rot="0">
            <a:off x="16234341" y="8917071"/>
            <a:ext cx="464345" cy="394955"/>
            <a:chOff x="0" y="0"/>
            <a:chExt cx="812800" cy="691338"/>
          </a:xfrm>
        </p:grpSpPr>
        <p:sp>
          <p:nvSpPr>
            <p:cNvPr name="Freeform 6" id="6"/>
            <p:cNvSpPr/>
            <p:nvPr/>
          </p:nvSpPr>
          <p:spPr>
            <a:xfrm flipH="false" flipV="false" rot="0">
              <a:off x="0" y="0"/>
              <a:ext cx="812800" cy="691338"/>
            </a:xfrm>
            <a:custGeom>
              <a:avLst/>
              <a:gdLst/>
              <a:ahLst/>
              <a:cxnLst/>
              <a:rect r="r" b="b" t="t" l="l"/>
              <a:pathLst>
                <a:path h="691338" w="812800">
                  <a:moveTo>
                    <a:pt x="406400" y="0"/>
                  </a:moveTo>
                  <a:cubicBezTo>
                    <a:pt x="181951" y="0"/>
                    <a:pt x="0" y="154761"/>
                    <a:pt x="0" y="345669"/>
                  </a:cubicBezTo>
                  <a:cubicBezTo>
                    <a:pt x="0" y="536577"/>
                    <a:pt x="181951" y="691338"/>
                    <a:pt x="406400" y="691338"/>
                  </a:cubicBezTo>
                  <a:cubicBezTo>
                    <a:pt x="630849" y="691338"/>
                    <a:pt x="812800" y="536577"/>
                    <a:pt x="812800" y="345669"/>
                  </a:cubicBezTo>
                  <a:cubicBezTo>
                    <a:pt x="812800" y="15476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7" id="7"/>
            <p:cNvSpPr txBox="true"/>
            <p:nvPr/>
          </p:nvSpPr>
          <p:spPr>
            <a:xfrm>
              <a:off x="76200" y="-39962"/>
              <a:ext cx="660400" cy="666487"/>
            </a:xfrm>
            <a:prstGeom prst="rect">
              <a:avLst/>
            </a:prstGeom>
          </p:spPr>
          <p:txBody>
            <a:bodyPr anchor="ctr" rtlCol="false" tIns="32547" lIns="32547" bIns="32547" rIns="32547"/>
            <a:lstStyle/>
            <a:p>
              <a:pPr algn="ctr">
                <a:lnSpc>
                  <a:spcPts val="3401"/>
                </a:lnSpc>
              </a:pPr>
            </a:p>
          </p:txBody>
        </p:sp>
      </p:grpSp>
      <p:grpSp>
        <p:nvGrpSpPr>
          <p:cNvPr name="Group 8" id="8"/>
          <p:cNvGrpSpPr/>
          <p:nvPr/>
        </p:nvGrpSpPr>
        <p:grpSpPr>
          <a:xfrm rot="-1219031">
            <a:off x="6238927" y="1776282"/>
            <a:ext cx="10610995" cy="5672567"/>
            <a:chOff x="0" y="0"/>
            <a:chExt cx="7654547" cy="4092069"/>
          </a:xfrm>
        </p:grpSpPr>
        <p:sp>
          <p:nvSpPr>
            <p:cNvPr name="Freeform 9" id="9"/>
            <p:cNvSpPr/>
            <p:nvPr/>
          </p:nvSpPr>
          <p:spPr>
            <a:xfrm flipH="false" flipV="false" rot="0">
              <a:off x="0" y="0"/>
              <a:ext cx="7654547" cy="4092070"/>
            </a:xfrm>
            <a:custGeom>
              <a:avLst/>
              <a:gdLst/>
              <a:ahLst/>
              <a:cxnLst/>
              <a:rect r="r" b="b" t="t" l="l"/>
              <a:pathLst>
                <a:path h="4092070" w="7654547">
                  <a:moveTo>
                    <a:pt x="7654547" y="4092070"/>
                  </a:moveTo>
                  <a:lnTo>
                    <a:pt x="0" y="3571818"/>
                  </a:lnTo>
                  <a:lnTo>
                    <a:pt x="0" y="0"/>
                  </a:lnTo>
                  <a:lnTo>
                    <a:pt x="7654547" y="520251"/>
                  </a:lnTo>
                  <a:close/>
                </a:path>
              </a:pathLst>
            </a:custGeom>
            <a:blipFill>
              <a:blip r:embed="rId2">
                <a:alphaModFix amt="28000"/>
              </a:blip>
              <a:stretch>
                <a:fillRect l="-1149" t="0" r="-1149" b="0"/>
              </a:stretch>
            </a:blipFill>
          </p:spPr>
        </p:sp>
      </p:grpSp>
      <p:sp>
        <p:nvSpPr>
          <p:cNvPr name="TextBox 10" id="10"/>
          <p:cNvSpPr txBox="true"/>
          <p:nvPr/>
        </p:nvSpPr>
        <p:spPr>
          <a:xfrm rot="0">
            <a:off x="5194016" y="746743"/>
            <a:ext cx="6755034" cy="621064"/>
          </a:xfrm>
          <a:prstGeom prst="rect">
            <a:avLst/>
          </a:prstGeom>
        </p:spPr>
        <p:txBody>
          <a:bodyPr anchor="t" rtlCol="false" tIns="0" lIns="0" bIns="0" rIns="0">
            <a:spAutoFit/>
          </a:bodyPr>
          <a:lstStyle/>
          <a:p>
            <a:pPr algn="ctr">
              <a:lnSpc>
                <a:spcPts val="4860"/>
              </a:lnSpc>
            </a:pPr>
            <a:r>
              <a:rPr lang="en-US" b="true" sz="4500" i="true">
                <a:solidFill>
                  <a:srgbClr val="000000"/>
                </a:solidFill>
                <a:latin typeface="Canva Sans Bold Italics"/>
                <a:ea typeface="Canva Sans Bold Italics"/>
                <a:cs typeface="Canva Sans Bold Italics"/>
                <a:sym typeface="Canva Sans Bold Italics"/>
              </a:rPr>
              <a:t>RETENTION</a:t>
            </a:r>
          </a:p>
        </p:txBody>
      </p:sp>
      <p:sp>
        <p:nvSpPr>
          <p:cNvPr name="TextBox 11" id="11"/>
          <p:cNvSpPr txBox="true"/>
          <p:nvPr/>
        </p:nvSpPr>
        <p:spPr>
          <a:xfrm rot="0">
            <a:off x="1821487" y="1476813"/>
            <a:ext cx="14645027" cy="6219040"/>
          </a:xfrm>
          <a:prstGeom prst="rect">
            <a:avLst/>
          </a:prstGeom>
        </p:spPr>
        <p:txBody>
          <a:bodyPr anchor="t" rtlCol="false" tIns="0" lIns="0" bIns="0" rIns="0">
            <a:spAutoFit/>
          </a:bodyPr>
          <a:lstStyle/>
          <a:p>
            <a:pPr algn="just">
              <a:lnSpc>
                <a:spcPts val="5507"/>
              </a:lnSpc>
              <a:spcBef>
                <a:spcPct val="0"/>
              </a:spcBef>
            </a:pPr>
            <a:r>
              <a:rPr lang="en-US" sz="3399" i="true">
                <a:solidFill>
                  <a:srgbClr val="000000"/>
                </a:solidFill>
                <a:latin typeface="Canva Sans Italics"/>
                <a:ea typeface="Canva Sans Italics"/>
                <a:cs typeface="Canva Sans Italics"/>
                <a:sym typeface="Canva Sans Italics"/>
              </a:rPr>
              <a:t>Retention comes next a step in the employee life cycle, focusing on keeping top talent within the company.This stage is critical because, over time, there is a risk that employees may be taken for granted. Addressing key factors like rewards and recognition is essential to ensure employees understand how to achieve their goals. As a globally operating hotel brand, every Hilton branch strives to be the best. Hilton has an internal awards and recognition program that celebrates its top talent, making it an effective strategy for retaining employees and keeping high performers engaged.</a:t>
            </a:r>
          </a:p>
        </p:txBody>
      </p:sp>
      <p:sp>
        <p:nvSpPr>
          <p:cNvPr name="TextBox 12" id="12"/>
          <p:cNvSpPr txBox="true"/>
          <p:nvPr/>
        </p:nvSpPr>
        <p:spPr>
          <a:xfrm rot="0">
            <a:off x="9709259" y="9201154"/>
            <a:ext cx="7458417" cy="580401"/>
          </a:xfrm>
          <a:prstGeom prst="rect">
            <a:avLst/>
          </a:prstGeom>
        </p:spPr>
        <p:txBody>
          <a:bodyPr anchor="t" rtlCol="false" tIns="0" lIns="0" bIns="0" rIns="0">
            <a:spAutoFit/>
          </a:bodyPr>
          <a:lstStyle/>
          <a:p>
            <a:pPr algn="ctr" marL="0" indent="0" lvl="0">
              <a:lnSpc>
                <a:spcPts val="4759"/>
              </a:lnSpc>
              <a:spcBef>
                <a:spcPct val="0"/>
              </a:spcBef>
            </a:pPr>
            <a:r>
              <a:rPr lang="en-US" sz="3399">
                <a:solidFill>
                  <a:srgbClr val="000000"/>
                </a:solidFill>
                <a:latin typeface="Canva Sans"/>
                <a:ea typeface="Canva Sans"/>
                <a:cs typeface="Canva Sans"/>
                <a:sym typeface="Canva Sans"/>
              </a:rPr>
              <a:t>(Rosett and Hagerty, 2021)</a:t>
            </a:r>
          </a:p>
        </p:txBody>
      </p:sp>
    </p:spTree>
  </p:cSld>
  <p:clrMapOvr>
    <a:masterClrMapping/>
  </p:clrMapOvr>
  <p:transition spd="slow">
    <p:cover dir="ld"/>
  </p:transition>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232633" y="110583"/>
            <a:ext cx="606825" cy="473125"/>
            <a:chOff x="0" y="0"/>
            <a:chExt cx="680547" cy="530605"/>
          </a:xfrm>
        </p:grpSpPr>
        <p:sp>
          <p:nvSpPr>
            <p:cNvPr name="Freeform 3" id="3"/>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gradFill rotWithShape="true">
              <a:gsLst>
                <a:gs pos="0">
                  <a:srgbClr val="20DDFF">
                    <a:alpha val="100000"/>
                  </a:srgbClr>
                </a:gs>
                <a:gs pos="100000">
                  <a:srgbClr val="1C84E1">
                    <a:alpha val="100000"/>
                  </a:srgbClr>
                </a:gs>
              </a:gsLst>
              <a:lin ang="0"/>
            </a:gradFill>
          </p:spPr>
        </p:sp>
        <p:sp>
          <p:nvSpPr>
            <p:cNvPr name="TextBox 4" id="4"/>
            <p:cNvSpPr txBox="true"/>
            <p:nvPr/>
          </p:nvSpPr>
          <p:spPr>
            <a:xfrm>
              <a:off x="63801" y="-55031"/>
              <a:ext cx="552944" cy="535891"/>
            </a:xfrm>
            <a:prstGeom prst="rect">
              <a:avLst/>
            </a:prstGeom>
          </p:spPr>
          <p:txBody>
            <a:bodyPr anchor="ctr" rtlCol="false" tIns="50800" lIns="50800" bIns="50800" rIns="50800"/>
            <a:lstStyle/>
            <a:p>
              <a:pPr algn="ctr">
                <a:lnSpc>
                  <a:spcPts val="3401"/>
                </a:lnSpc>
              </a:pPr>
            </a:p>
          </p:txBody>
        </p:sp>
      </p:grpSp>
      <p:grpSp>
        <p:nvGrpSpPr>
          <p:cNvPr name="Group 5" id="5"/>
          <p:cNvGrpSpPr/>
          <p:nvPr/>
        </p:nvGrpSpPr>
        <p:grpSpPr>
          <a:xfrm rot="60000">
            <a:off x="17135278" y="9342165"/>
            <a:ext cx="464345" cy="699919"/>
            <a:chOff x="0" y="0"/>
            <a:chExt cx="812800" cy="1225156"/>
          </a:xfrm>
        </p:grpSpPr>
        <p:sp>
          <p:nvSpPr>
            <p:cNvPr name="Freeform 6" id="6"/>
            <p:cNvSpPr/>
            <p:nvPr/>
          </p:nvSpPr>
          <p:spPr>
            <a:xfrm flipH="false" flipV="false" rot="0">
              <a:off x="0" y="0"/>
              <a:ext cx="812800" cy="1225156"/>
            </a:xfrm>
            <a:custGeom>
              <a:avLst/>
              <a:gdLst/>
              <a:ahLst/>
              <a:cxnLst/>
              <a:rect r="r" b="b" t="t" l="l"/>
              <a:pathLst>
                <a:path h="1225156" w="812800">
                  <a:moveTo>
                    <a:pt x="406400" y="0"/>
                  </a:moveTo>
                  <a:cubicBezTo>
                    <a:pt x="181951" y="0"/>
                    <a:pt x="0" y="274260"/>
                    <a:pt x="0" y="612578"/>
                  </a:cubicBezTo>
                  <a:cubicBezTo>
                    <a:pt x="0" y="950895"/>
                    <a:pt x="181951" y="1225156"/>
                    <a:pt x="406400" y="1225156"/>
                  </a:cubicBezTo>
                  <a:cubicBezTo>
                    <a:pt x="630849" y="1225156"/>
                    <a:pt x="812800" y="950895"/>
                    <a:pt x="812800" y="612578"/>
                  </a:cubicBezTo>
                  <a:cubicBezTo>
                    <a:pt x="812800" y="274260"/>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7" id="7"/>
            <p:cNvSpPr txBox="true"/>
            <p:nvPr/>
          </p:nvSpPr>
          <p:spPr>
            <a:xfrm>
              <a:off x="76200" y="10083"/>
              <a:ext cx="660400" cy="1100214"/>
            </a:xfrm>
            <a:prstGeom prst="rect">
              <a:avLst/>
            </a:prstGeom>
          </p:spPr>
          <p:txBody>
            <a:bodyPr anchor="ctr" rtlCol="false" tIns="32547" lIns="32547" bIns="32547" rIns="32547"/>
            <a:lstStyle/>
            <a:p>
              <a:pPr algn="ctr">
                <a:lnSpc>
                  <a:spcPts val="3401"/>
                </a:lnSpc>
              </a:pPr>
              <a:r>
                <a:rPr lang="en-US" sz="2099">
                  <a:solidFill>
                    <a:srgbClr val="FFFFFF"/>
                  </a:solidFill>
                  <a:latin typeface="Poppins"/>
                  <a:ea typeface="Poppins"/>
                  <a:cs typeface="Poppins"/>
                  <a:sym typeface="Poppins"/>
                </a:rPr>
                <a:t>.</a:t>
              </a:r>
            </a:p>
          </p:txBody>
        </p:sp>
      </p:grpSp>
      <p:grpSp>
        <p:nvGrpSpPr>
          <p:cNvPr name="Group 8" id="8"/>
          <p:cNvGrpSpPr/>
          <p:nvPr/>
        </p:nvGrpSpPr>
        <p:grpSpPr>
          <a:xfrm rot="-1024301">
            <a:off x="3853918" y="3490036"/>
            <a:ext cx="9120406" cy="5252449"/>
            <a:chOff x="0" y="0"/>
            <a:chExt cx="7354479" cy="4235450"/>
          </a:xfrm>
        </p:grpSpPr>
        <p:sp>
          <p:nvSpPr>
            <p:cNvPr name="Freeform 9" id="9"/>
            <p:cNvSpPr/>
            <p:nvPr/>
          </p:nvSpPr>
          <p:spPr>
            <a:xfrm flipH="false" flipV="false" rot="0">
              <a:off x="0" y="0"/>
              <a:ext cx="7354480" cy="4235450"/>
            </a:xfrm>
            <a:custGeom>
              <a:avLst/>
              <a:gdLst/>
              <a:ahLst/>
              <a:cxnLst/>
              <a:rect r="r" b="b" t="t" l="l"/>
              <a:pathLst>
                <a:path h="4235450" w="7354480">
                  <a:moveTo>
                    <a:pt x="7354480" y="4235450"/>
                  </a:moveTo>
                  <a:lnTo>
                    <a:pt x="0" y="3696970"/>
                  </a:lnTo>
                  <a:lnTo>
                    <a:pt x="0" y="0"/>
                  </a:lnTo>
                  <a:lnTo>
                    <a:pt x="7354480" y="538480"/>
                  </a:lnTo>
                  <a:close/>
                </a:path>
              </a:pathLst>
            </a:custGeom>
            <a:blipFill>
              <a:blip r:embed="rId2">
                <a:alphaModFix amt="26000"/>
              </a:blip>
              <a:stretch>
                <a:fillRect l="-1419" t="0" r="-1419" b="0"/>
              </a:stretch>
            </a:blipFill>
          </p:spPr>
        </p:sp>
      </p:grpSp>
      <p:sp>
        <p:nvSpPr>
          <p:cNvPr name="TextBox 10" id="10"/>
          <p:cNvSpPr txBox="true"/>
          <p:nvPr/>
        </p:nvSpPr>
        <p:spPr>
          <a:xfrm rot="0">
            <a:off x="5036604" y="57150"/>
            <a:ext cx="6755034" cy="621064"/>
          </a:xfrm>
          <a:prstGeom prst="rect">
            <a:avLst/>
          </a:prstGeom>
        </p:spPr>
        <p:txBody>
          <a:bodyPr anchor="t" rtlCol="false" tIns="0" lIns="0" bIns="0" rIns="0">
            <a:spAutoFit/>
          </a:bodyPr>
          <a:lstStyle/>
          <a:p>
            <a:pPr algn="ctr">
              <a:lnSpc>
                <a:spcPts val="4860"/>
              </a:lnSpc>
            </a:pPr>
            <a:r>
              <a:rPr lang="en-US" b="true" sz="4500" i="true">
                <a:solidFill>
                  <a:srgbClr val="000000"/>
                </a:solidFill>
                <a:latin typeface="Canva Sans Bold Italics"/>
                <a:ea typeface="Canva Sans Bold Italics"/>
                <a:cs typeface="Canva Sans Bold Italics"/>
                <a:sym typeface="Canva Sans Bold Italics"/>
              </a:rPr>
              <a:t>SEPARATION</a:t>
            </a:r>
          </a:p>
        </p:txBody>
      </p:sp>
      <p:sp>
        <p:nvSpPr>
          <p:cNvPr name="TextBox 11" id="11"/>
          <p:cNvSpPr txBox="true"/>
          <p:nvPr/>
        </p:nvSpPr>
        <p:spPr>
          <a:xfrm rot="0">
            <a:off x="2175214" y="440834"/>
            <a:ext cx="13247174" cy="9695441"/>
          </a:xfrm>
          <a:prstGeom prst="rect">
            <a:avLst/>
          </a:prstGeom>
        </p:spPr>
        <p:txBody>
          <a:bodyPr anchor="t" rtlCol="false" tIns="0" lIns="0" bIns="0" rIns="0">
            <a:spAutoFit/>
          </a:bodyPr>
          <a:lstStyle/>
          <a:p>
            <a:pPr algn="just">
              <a:lnSpc>
                <a:spcPts val="5507"/>
              </a:lnSpc>
              <a:spcBef>
                <a:spcPct val="0"/>
              </a:spcBef>
            </a:pPr>
            <a:r>
              <a:rPr lang="en-US" sz="3399" i="true">
                <a:solidFill>
                  <a:srgbClr val="000000"/>
                </a:solidFill>
                <a:latin typeface="Canva Sans Italics"/>
                <a:ea typeface="Canva Sans Italics"/>
                <a:cs typeface="Canva Sans Italics"/>
                <a:sym typeface="Canva Sans Italics"/>
              </a:rPr>
              <a:t>When an employee leaves a Hilton hotel, they must follow these steps for a smooth transition:</a:t>
            </a:r>
          </a:p>
          <a:p>
            <a:pPr algn="just">
              <a:lnSpc>
                <a:spcPts val="5507"/>
              </a:lnSpc>
              <a:spcBef>
                <a:spcPct val="0"/>
              </a:spcBef>
            </a:pPr>
            <a:r>
              <a:rPr lang="en-US" b="true" sz="3399" i="true">
                <a:solidFill>
                  <a:srgbClr val="000000"/>
                </a:solidFill>
                <a:latin typeface="Canva Sans Bold Italics"/>
                <a:ea typeface="Canva Sans Bold Italics"/>
                <a:cs typeface="Canva Sans Bold Italics"/>
                <a:sym typeface="Canva Sans Bold Italics"/>
              </a:rPr>
              <a:t>Resignation</a:t>
            </a:r>
            <a:r>
              <a:rPr lang="en-US" sz="3399" i="true">
                <a:solidFill>
                  <a:srgbClr val="000000"/>
                </a:solidFill>
                <a:latin typeface="Canva Sans Italics"/>
                <a:ea typeface="Canva Sans Italics"/>
                <a:cs typeface="Canva Sans Italics"/>
                <a:sym typeface="Canva Sans Italics"/>
              </a:rPr>
              <a:t>: Submit a formal resignation letter with the required notice period.</a:t>
            </a:r>
          </a:p>
          <a:p>
            <a:pPr algn="just">
              <a:lnSpc>
                <a:spcPts val="5507"/>
              </a:lnSpc>
              <a:spcBef>
                <a:spcPct val="0"/>
              </a:spcBef>
            </a:pPr>
            <a:r>
              <a:rPr lang="en-US" b="true" sz="3399" i="true">
                <a:solidFill>
                  <a:srgbClr val="000000"/>
                </a:solidFill>
                <a:latin typeface="Canva Sans Bold Italics"/>
                <a:ea typeface="Canva Sans Bold Italics"/>
                <a:cs typeface="Canva Sans Bold Italics"/>
                <a:sym typeface="Canva Sans Bold Italics"/>
              </a:rPr>
              <a:t>Paperwork</a:t>
            </a:r>
            <a:r>
              <a:rPr lang="en-US" sz="3399" i="true">
                <a:solidFill>
                  <a:srgbClr val="000000"/>
                </a:solidFill>
                <a:latin typeface="Canva Sans Italics"/>
                <a:ea typeface="Canva Sans Italics"/>
                <a:cs typeface="Canva Sans Italics"/>
                <a:sym typeface="Canva Sans Italics"/>
              </a:rPr>
              <a:t>: Complete exit forms, including final pay and benefits details.</a:t>
            </a:r>
          </a:p>
          <a:p>
            <a:pPr algn="just">
              <a:lnSpc>
                <a:spcPts val="5507"/>
              </a:lnSpc>
              <a:spcBef>
                <a:spcPct val="0"/>
              </a:spcBef>
            </a:pPr>
            <a:r>
              <a:rPr lang="en-US" b="true" sz="3399" i="true">
                <a:solidFill>
                  <a:srgbClr val="000000"/>
                </a:solidFill>
                <a:latin typeface="Canva Sans Bold Italics"/>
                <a:ea typeface="Canva Sans Bold Italics"/>
                <a:cs typeface="Canva Sans Bold Italics"/>
                <a:sym typeface="Canva Sans Bold Italics"/>
              </a:rPr>
              <a:t>Return Property</a:t>
            </a:r>
            <a:r>
              <a:rPr lang="en-US" sz="3399" i="true">
                <a:solidFill>
                  <a:srgbClr val="000000"/>
                </a:solidFill>
                <a:latin typeface="Canva Sans Italics"/>
                <a:ea typeface="Canva Sans Italics"/>
                <a:cs typeface="Canva Sans Italics"/>
                <a:sym typeface="Canva Sans Italics"/>
              </a:rPr>
              <a:t>: Return company items like keys, uniforms, and equipment.</a:t>
            </a:r>
          </a:p>
          <a:p>
            <a:pPr algn="just">
              <a:lnSpc>
                <a:spcPts val="5507"/>
              </a:lnSpc>
              <a:spcBef>
                <a:spcPct val="0"/>
              </a:spcBef>
            </a:pPr>
            <a:r>
              <a:rPr lang="en-US" b="true" sz="3399" i="true">
                <a:solidFill>
                  <a:srgbClr val="000000"/>
                </a:solidFill>
                <a:latin typeface="Canva Sans Bold Italics"/>
                <a:ea typeface="Canva Sans Bold Italics"/>
                <a:cs typeface="Canva Sans Bold Italics"/>
                <a:sym typeface="Canva Sans Bold Italics"/>
              </a:rPr>
              <a:t>Finalize Pay</a:t>
            </a:r>
            <a:r>
              <a:rPr lang="en-US" sz="3399" i="true">
                <a:solidFill>
                  <a:srgbClr val="000000"/>
                </a:solidFill>
                <a:latin typeface="Canva Sans Italics"/>
                <a:ea typeface="Canva Sans Italics"/>
                <a:cs typeface="Canva Sans Italics"/>
                <a:sym typeface="Canva Sans Italics"/>
              </a:rPr>
              <a:t>: Settle any outstanding financial matters, including final pay and unused vacation days.</a:t>
            </a:r>
          </a:p>
          <a:p>
            <a:pPr algn="just">
              <a:lnSpc>
                <a:spcPts val="5507"/>
              </a:lnSpc>
              <a:spcBef>
                <a:spcPct val="0"/>
              </a:spcBef>
            </a:pPr>
            <a:r>
              <a:rPr lang="en-US" b="true" sz="3399" i="true">
                <a:solidFill>
                  <a:srgbClr val="000000"/>
                </a:solidFill>
                <a:latin typeface="Canva Sans Bold Italics"/>
                <a:ea typeface="Canva Sans Bold Italics"/>
                <a:cs typeface="Canva Sans Bold Italics"/>
                <a:sym typeface="Canva Sans Bold Italics"/>
              </a:rPr>
              <a:t>Adhere to Policies</a:t>
            </a:r>
            <a:r>
              <a:rPr lang="en-US" sz="3399" i="true">
                <a:solidFill>
                  <a:srgbClr val="000000"/>
                </a:solidFill>
                <a:latin typeface="Canva Sans Italics"/>
                <a:ea typeface="Canva Sans Italics"/>
                <a:cs typeface="Canva Sans Italics"/>
                <a:sym typeface="Canva Sans Italics"/>
              </a:rPr>
              <a:t>: Follow Hilton's departure policies, including confidentiality agreements.</a:t>
            </a:r>
          </a:p>
          <a:p>
            <a:pPr algn="just">
              <a:lnSpc>
                <a:spcPts val="5507"/>
              </a:lnSpc>
              <a:spcBef>
                <a:spcPct val="0"/>
              </a:spcBef>
            </a:pPr>
            <a:r>
              <a:rPr lang="en-US" b="true" sz="3399" i="true">
                <a:solidFill>
                  <a:srgbClr val="000000"/>
                </a:solidFill>
                <a:latin typeface="Canva Sans Bold Italics"/>
                <a:ea typeface="Canva Sans Bold Italics"/>
                <a:cs typeface="Canva Sans Bold Italics"/>
                <a:sym typeface="Canva Sans Bold Italics"/>
              </a:rPr>
              <a:t>These steps ensure the departure aligns with Hilton's procedures.</a:t>
            </a:r>
          </a:p>
        </p:txBody>
      </p:sp>
      <p:sp>
        <p:nvSpPr>
          <p:cNvPr name="TextBox 12" id="12"/>
          <p:cNvSpPr txBox="true"/>
          <p:nvPr/>
        </p:nvSpPr>
        <p:spPr>
          <a:xfrm rot="0">
            <a:off x="11321015" y="9482990"/>
            <a:ext cx="5816319" cy="580401"/>
          </a:xfrm>
          <a:prstGeom prst="rect">
            <a:avLst/>
          </a:prstGeom>
        </p:spPr>
        <p:txBody>
          <a:bodyPr anchor="t" rtlCol="false" tIns="0" lIns="0" bIns="0" rIns="0">
            <a:spAutoFit/>
          </a:bodyPr>
          <a:lstStyle/>
          <a:p>
            <a:pPr algn="ctr" marL="0" indent="0" lvl="0">
              <a:lnSpc>
                <a:spcPts val="4759"/>
              </a:lnSpc>
              <a:spcBef>
                <a:spcPct val="0"/>
              </a:spcBef>
            </a:pPr>
            <a:r>
              <a:rPr lang="en-US" sz="3399">
                <a:solidFill>
                  <a:srgbClr val="000000"/>
                </a:solidFill>
                <a:latin typeface="Canva Sans"/>
                <a:ea typeface="Canva Sans"/>
                <a:cs typeface="Canva Sans"/>
                <a:sym typeface="Canva Sans"/>
              </a:rPr>
              <a:t>(Rosett and Hagerty, 2021)</a:t>
            </a:r>
          </a:p>
        </p:txBody>
      </p:sp>
    </p:spTree>
  </p:cSld>
  <p:clrMapOvr>
    <a:masterClrMapping/>
  </p:clrMapOvr>
  <p:transition spd="slow">
    <p:cover dir="ld"/>
  </p:transition>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421875" y="555575"/>
            <a:ext cx="606825" cy="473125"/>
            <a:chOff x="0" y="0"/>
            <a:chExt cx="680547" cy="530605"/>
          </a:xfrm>
        </p:grpSpPr>
        <p:sp>
          <p:nvSpPr>
            <p:cNvPr name="Freeform 3" id="3"/>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gradFill rotWithShape="true">
              <a:gsLst>
                <a:gs pos="0">
                  <a:srgbClr val="20DDFF">
                    <a:alpha val="100000"/>
                  </a:srgbClr>
                </a:gs>
                <a:gs pos="100000">
                  <a:srgbClr val="1C84E1">
                    <a:alpha val="100000"/>
                  </a:srgbClr>
                </a:gs>
              </a:gsLst>
              <a:lin ang="0"/>
            </a:gradFill>
          </p:spPr>
        </p:sp>
        <p:sp>
          <p:nvSpPr>
            <p:cNvPr name="TextBox 4" id="4"/>
            <p:cNvSpPr txBox="true"/>
            <p:nvPr/>
          </p:nvSpPr>
          <p:spPr>
            <a:xfrm>
              <a:off x="63801" y="-55031"/>
              <a:ext cx="552944" cy="535891"/>
            </a:xfrm>
            <a:prstGeom prst="rect">
              <a:avLst/>
            </a:prstGeom>
          </p:spPr>
          <p:txBody>
            <a:bodyPr anchor="ctr" rtlCol="false" tIns="50800" lIns="50800" bIns="50800" rIns="50800"/>
            <a:lstStyle/>
            <a:p>
              <a:pPr algn="ctr">
                <a:lnSpc>
                  <a:spcPts val="3401"/>
                </a:lnSpc>
              </a:pPr>
            </a:p>
          </p:txBody>
        </p:sp>
      </p:grpSp>
      <p:grpSp>
        <p:nvGrpSpPr>
          <p:cNvPr name="Group 5" id="5"/>
          <p:cNvGrpSpPr/>
          <p:nvPr/>
        </p:nvGrpSpPr>
        <p:grpSpPr>
          <a:xfrm rot="0">
            <a:off x="17535155" y="9599880"/>
            <a:ext cx="464345" cy="464345"/>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7" id="7"/>
            <p:cNvSpPr txBox="true"/>
            <p:nvPr/>
          </p:nvSpPr>
          <p:spPr>
            <a:xfrm>
              <a:off x="76200" y="-28575"/>
              <a:ext cx="660400" cy="765175"/>
            </a:xfrm>
            <a:prstGeom prst="rect">
              <a:avLst/>
            </a:prstGeom>
          </p:spPr>
          <p:txBody>
            <a:bodyPr anchor="ctr" rtlCol="false" tIns="32547" lIns="32547" bIns="32547" rIns="32547"/>
            <a:lstStyle/>
            <a:p>
              <a:pPr algn="ctr">
                <a:lnSpc>
                  <a:spcPts val="3401"/>
                </a:lnSpc>
              </a:pPr>
            </a:p>
          </p:txBody>
        </p:sp>
      </p:grpSp>
      <p:grpSp>
        <p:nvGrpSpPr>
          <p:cNvPr name="Group 8" id="8"/>
          <p:cNvGrpSpPr/>
          <p:nvPr/>
        </p:nvGrpSpPr>
        <p:grpSpPr>
          <a:xfrm rot="0">
            <a:off x="8464293" y="102931"/>
            <a:ext cx="10395087" cy="8341342"/>
            <a:chOff x="0" y="0"/>
            <a:chExt cx="13860116" cy="11121790"/>
          </a:xfrm>
        </p:grpSpPr>
        <p:grpSp>
          <p:nvGrpSpPr>
            <p:cNvPr name="Group 9" id="9"/>
            <p:cNvGrpSpPr/>
            <p:nvPr/>
          </p:nvGrpSpPr>
          <p:grpSpPr>
            <a:xfrm rot="0">
              <a:off x="0" y="0"/>
              <a:ext cx="13860116" cy="10806373"/>
              <a:chOff x="0" y="0"/>
              <a:chExt cx="680547" cy="530605"/>
            </a:xfrm>
          </p:grpSpPr>
          <p:sp>
            <p:nvSpPr>
              <p:cNvPr name="Freeform 10" id="10"/>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blipFill>
                <a:blip r:embed="rId2">
                  <a:alphaModFix amt="41000"/>
                </a:blip>
                <a:stretch>
                  <a:fillRect l="-19381" t="0" r="-19381" b="0"/>
                </a:stretch>
              </a:blipFill>
            </p:spPr>
          </p:sp>
        </p:grpSp>
        <p:grpSp>
          <p:nvGrpSpPr>
            <p:cNvPr name="Group 11" id="11"/>
            <p:cNvGrpSpPr/>
            <p:nvPr/>
          </p:nvGrpSpPr>
          <p:grpSpPr>
            <a:xfrm rot="0">
              <a:off x="10467678" y="10490956"/>
              <a:ext cx="809100" cy="630834"/>
              <a:chOff x="0" y="0"/>
              <a:chExt cx="680547" cy="530605"/>
            </a:xfrm>
          </p:grpSpPr>
          <p:sp>
            <p:nvSpPr>
              <p:cNvPr name="Freeform 12" id="12"/>
              <p:cNvSpPr/>
              <p:nvPr/>
            </p:nvSpPr>
            <p:spPr>
              <a:xfrm flipH="false" flipV="false" rot="0">
                <a:off x="0" y="0"/>
                <a:ext cx="680547" cy="530605"/>
              </a:xfrm>
              <a:custGeom>
                <a:avLst/>
                <a:gdLst/>
                <a:ahLst/>
                <a:cxnLst/>
                <a:rect r="r" b="b" t="t" l="l"/>
                <a:pathLst>
                  <a:path h="530605" w="680547">
                    <a:moveTo>
                      <a:pt x="340273" y="0"/>
                    </a:moveTo>
                    <a:cubicBezTo>
                      <a:pt x="152346" y="0"/>
                      <a:pt x="0" y="118780"/>
                      <a:pt x="0" y="265302"/>
                    </a:cubicBezTo>
                    <a:cubicBezTo>
                      <a:pt x="0" y="411825"/>
                      <a:pt x="152346" y="530605"/>
                      <a:pt x="340273" y="530605"/>
                    </a:cubicBezTo>
                    <a:cubicBezTo>
                      <a:pt x="528201" y="530605"/>
                      <a:pt x="680547" y="411825"/>
                      <a:pt x="680547" y="265302"/>
                    </a:cubicBezTo>
                    <a:cubicBezTo>
                      <a:pt x="680547" y="118780"/>
                      <a:pt x="528201" y="0"/>
                      <a:pt x="340273" y="0"/>
                    </a:cubicBezTo>
                    <a:close/>
                  </a:path>
                </a:pathLst>
              </a:custGeom>
              <a:gradFill rotWithShape="true">
                <a:gsLst>
                  <a:gs pos="0">
                    <a:srgbClr val="20DDFF">
                      <a:alpha val="44000"/>
                    </a:srgbClr>
                  </a:gs>
                  <a:gs pos="100000">
                    <a:srgbClr val="1C84E1">
                      <a:alpha val="44000"/>
                    </a:srgbClr>
                  </a:gs>
                </a:gsLst>
                <a:lin ang="0"/>
              </a:gradFill>
            </p:spPr>
          </p:sp>
          <p:sp>
            <p:nvSpPr>
              <p:cNvPr name="TextBox 13" id="13"/>
              <p:cNvSpPr txBox="true"/>
              <p:nvPr/>
            </p:nvSpPr>
            <p:spPr>
              <a:xfrm>
                <a:off x="63801" y="-55031"/>
                <a:ext cx="552944" cy="535891"/>
              </a:xfrm>
              <a:prstGeom prst="rect">
                <a:avLst/>
              </a:prstGeom>
            </p:spPr>
            <p:txBody>
              <a:bodyPr anchor="ctr" rtlCol="false" tIns="50800" lIns="50800" bIns="50800" rIns="50800"/>
              <a:lstStyle/>
              <a:p>
                <a:pPr algn="ctr">
                  <a:lnSpc>
                    <a:spcPts val="3401"/>
                  </a:lnSpc>
                </a:pPr>
              </a:p>
            </p:txBody>
          </p:sp>
        </p:grpSp>
      </p:grpSp>
      <p:grpSp>
        <p:nvGrpSpPr>
          <p:cNvPr name="Group 14" id="14"/>
          <p:cNvGrpSpPr/>
          <p:nvPr/>
        </p:nvGrpSpPr>
        <p:grpSpPr>
          <a:xfrm rot="0">
            <a:off x="145134" y="-954883"/>
            <a:ext cx="12415207" cy="12777583"/>
            <a:chOff x="0" y="0"/>
            <a:chExt cx="16553609" cy="17036777"/>
          </a:xfrm>
        </p:grpSpPr>
        <p:grpSp>
          <p:nvGrpSpPr>
            <p:cNvPr name="Group 15" id="15"/>
            <p:cNvGrpSpPr/>
            <p:nvPr/>
          </p:nvGrpSpPr>
          <p:grpSpPr>
            <a:xfrm rot="0">
              <a:off x="0" y="0"/>
              <a:ext cx="16553609" cy="16553609"/>
              <a:chOff x="0" y="0"/>
              <a:chExt cx="812800" cy="812800"/>
            </a:xfrm>
          </p:grpSpPr>
          <p:sp>
            <p:nvSpPr>
              <p:cNvPr name="Freeform 16" id="1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a:ln w="12700">
                <a:solidFill>
                  <a:srgbClr val="000000"/>
                </a:solidFill>
              </a:ln>
            </p:spPr>
          </p:sp>
        </p:grpSp>
        <p:grpSp>
          <p:nvGrpSpPr>
            <p:cNvPr name="Group 17" id="17"/>
            <p:cNvGrpSpPr/>
            <p:nvPr/>
          </p:nvGrpSpPr>
          <p:grpSpPr>
            <a:xfrm rot="0">
              <a:off x="0" y="0"/>
              <a:ext cx="16553609" cy="16553609"/>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3">
                  <a:alphaModFix amt="13000"/>
                </a:blip>
                <a:stretch>
                  <a:fillRect l="-16666" t="0" r="-16666" b="0"/>
                </a:stretch>
              </a:blipFill>
            </p:spPr>
          </p:sp>
        </p:grpSp>
        <p:grpSp>
          <p:nvGrpSpPr>
            <p:cNvPr name="Group 19" id="19"/>
            <p:cNvGrpSpPr/>
            <p:nvPr/>
          </p:nvGrpSpPr>
          <p:grpSpPr>
            <a:xfrm rot="0">
              <a:off x="12501904" y="16070442"/>
              <a:ext cx="966335" cy="966335"/>
              <a:chOff x="0" y="0"/>
              <a:chExt cx="812800" cy="812800"/>
            </a:xfrm>
          </p:grpSpPr>
          <p:sp>
            <p:nvSpPr>
              <p:cNvPr name="Freeform 20" id="20"/>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21" id="21"/>
              <p:cNvSpPr txBox="true"/>
              <p:nvPr/>
            </p:nvSpPr>
            <p:spPr>
              <a:xfrm>
                <a:off x="76200" y="-28575"/>
                <a:ext cx="660400" cy="765175"/>
              </a:xfrm>
              <a:prstGeom prst="rect">
                <a:avLst/>
              </a:prstGeom>
            </p:spPr>
            <p:txBody>
              <a:bodyPr anchor="ctr" rtlCol="false" tIns="50800" lIns="50800" bIns="50800" rIns="50800"/>
              <a:lstStyle/>
              <a:p>
                <a:pPr algn="ctr">
                  <a:lnSpc>
                    <a:spcPts val="3401"/>
                  </a:lnSpc>
                </a:pPr>
              </a:p>
            </p:txBody>
          </p:sp>
        </p:grpSp>
      </p:grpSp>
      <p:sp>
        <p:nvSpPr>
          <p:cNvPr name="TextBox 22" id="22"/>
          <p:cNvSpPr txBox="true"/>
          <p:nvPr/>
        </p:nvSpPr>
        <p:spPr>
          <a:xfrm rot="0">
            <a:off x="542807" y="3557855"/>
            <a:ext cx="11159152" cy="1708121"/>
          </a:xfrm>
          <a:prstGeom prst="rect">
            <a:avLst/>
          </a:prstGeom>
        </p:spPr>
        <p:txBody>
          <a:bodyPr anchor="t" rtlCol="false" tIns="0" lIns="0" bIns="0" rIns="0">
            <a:spAutoFit/>
          </a:bodyPr>
          <a:lstStyle/>
          <a:p>
            <a:pPr algn="ctr">
              <a:lnSpc>
                <a:spcPts val="13999"/>
              </a:lnSpc>
            </a:pPr>
            <a:r>
              <a:rPr lang="en-US" b="true" sz="9999" i="true">
                <a:solidFill>
                  <a:srgbClr val="000000"/>
                </a:solidFill>
                <a:latin typeface="Canva Sans Bold Italics"/>
                <a:ea typeface="Canva Sans Bold Italics"/>
                <a:cs typeface="Canva Sans Bold Italics"/>
                <a:sym typeface="Canva Sans Bold Italics"/>
              </a:rPr>
              <a:t>THANK YOU</a:t>
            </a:r>
          </a:p>
        </p:txBody>
      </p:sp>
    </p:spTree>
  </p:cSld>
  <p:clrMapOvr>
    <a:masterClrMapping/>
  </p:clrMapOvr>
  <p:transition spd="slow">
    <p:cover dir="ld"/>
  </p:transition>
</p:sld>
</file>

<file path=ppt/slides/slide11.xml><?xml version="1.0" encoding="utf-8"?>
<p:sld xmlns:p="http://schemas.openxmlformats.org/presentationml/2006/main" xmlns:a="http://schemas.openxmlformats.org/drawingml/2006/main">
  <p:cSld>
    <p:bg>
      <p:bgPr>
        <a:solidFill>
          <a:srgbClr val="628F9D"/>
        </a:solidFill>
      </p:bgPr>
    </p:bg>
    <p:spTree>
      <p:nvGrpSpPr>
        <p:cNvPr id="1" name=""/>
        <p:cNvGrpSpPr/>
        <p:nvPr/>
      </p:nvGrpSpPr>
      <p:grpSpPr>
        <a:xfrm>
          <a:off x="0" y="0"/>
          <a:ext cx="0" cy="0"/>
          <a:chOff x="0" y="0"/>
          <a:chExt cx="0" cy="0"/>
        </a:xfrm>
      </p:grpSpPr>
      <p:grpSp>
        <p:nvGrpSpPr>
          <p:cNvPr name="Group 2" id="2"/>
          <p:cNvGrpSpPr/>
          <p:nvPr/>
        </p:nvGrpSpPr>
        <p:grpSpPr>
          <a:xfrm rot="0">
            <a:off x="17572883" y="9545695"/>
            <a:ext cx="241147" cy="241147"/>
            <a:chOff x="0" y="0"/>
            <a:chExt cx="812800" cy="812800"/>
          </a:xfrm>
        </p:grpSpPr>
        <p:sp>
          <p:nvSpPr>
            <p:cNvPr name="Freeform 3" id="3"/>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true">
              <a:gsLst>
                <a:gs pos="0">
                  <a:srgbClr val="20DDFF">
                    <a:alpha val="100000"/>
                  </a:srgbClr>
                </a:gs>
                <a:gs pos="100000">
                  <a:srgbClr val="1C84E1">
                    <a:alpha val="100000"/>
                  </a:srgbClr>
                </a:gs>
              </a:gsLst>
              <a:lin ang="0"/>
            </a:gradFill>
          </p:spPr>
        </p:sp>
        <p:sp>
          <p:nvSpPr>
            <p:cNvPr name="TextBox 4" id="4"/>
            <p:cNvSpPr txBox="true"/>
            <p:nvPr/>
          </p:nvSpPr>
          <p:spPr>
            <a:xfrm>
              <a:off x="76200" y="-28575"/>
              <a:ext cx="660400" cy="765175"/>
            </a:xfrm>
            <a:prstGeom prst="rect">
              <a:avLst/>
            </a:prstGeom>
          </p:spPr>
          <p:txBody>
            <a:bodyPr anchor="ctr" rtlCol="false" tIns="16903" lIns="16903" bIns="16903" rIns="16903"/>
            <a:lstStyle/>
            <a:p>
              <a:pPr algn="ctr">
                <a:lnSpc>
                  <a:spcPts val="3401"/>
                </a:lnSpc>
              </a:pPr>
            </a:p>
          </p:txBody>
        </p:sp>
      </p:grpSp>
      <p:sp>
        <p:nvSpPr>
          <p:cNvPr name="TextBox 5" id="5"/>
          <p:cNvSpPr txBox="true"/>
          <p:nvPr/>
        </p:nvSpPr>
        <p:spPr>
          <a:xfrm rot="0">
            <a:off x="5111016" y="60349"/>
            <a:ext cx="5646234" cy="1588024"/>
          </a:xfrm>
          <a:prstGeom prst="rect">
            <a:avLst/>
          </a:prstGeom>
        </p:spPr>
        <p:txBody>
          <a:bodyPr anchor="t" rtlCol="false" tIns="0" lIns="0" bIns="0" rIns="0">
            <a:spAutoFit/>
          </a:bodyPr>
          <a:lstStyle/>
          <a:p>
            <a:pPr algn="ctr" marL="0" indent="0" lvl="0">
              <a:lnSpc>
                <a:spcPts val="6439"/>
              </a:lnSpc>
              <a:spcBef>
                <a:spcPct val="0"/>
              </a:spcBef>
            </a:pPr>
            <a:r>
              <a:rPr lang="en-US" b="true" sz="4599">
                <a:solidFill>
                  <a:srgbClr val="000000"/>
                </a:solidFill>
                <a:latin typeface="Canva Sans Bold"/>
                <a:ea typeface="Canva Sans Bold"/>
                <a:cs typeface="Canva Sans Bold"/>
                <a:sym typeface="Canva Sans Bold"/>
              </a:rPr>
              <a:t>REFERENCE</a:t>
            </a:r>
          </a:p>
          <a:p>
            <a:pPr algn="ctr" marL="0" indent="0" lvl="0">
              <a:lnSpc>
                <a:spcPts val="6439"/>
              </a:lnSpc>
              <a:spcBef>
                <a:spcPct val="0"/>
              </a:spcBef>
            </a:pPr>
          </a:p>
        </p:txBody>
      </p:sp>
      <p:sp>
        <p:nvSpPr>
          <p:cNvPr name="TextBox 6" id="6"/>
          <p:cNvSpPr txBox="true"/>
          <p:nvPr/>
        </p:nvSpPr>
        <p:spPr>
          <a:xfrm rot="0">
            <a:off x="1363287" y="2329324"/>
            <a:ext cx="13684630" cy="4794910"/>
          </a:xfrm>
          <a:prstGeom prst="rect">
            <a:avLst/>
          </a:prstGeom>
        </p:spPr>
        <p:txBody>
          <a:bodyPr anchor="t" rtlCol="false" tIns="0" lIns="0" bIns="0" rIns="0">
            <a:spAutoFit/>
          </a:bodyPr>
          <a:lstStyle/>
          <a:p>
            <a:pPr algn="ctr">
              <a:lnSpc>
                <a:spcPts val="2722"/>
              </a:lnSpc>
            </a:pPr>
            <a:r>
              <a:rPr lang="en-US" sz="1944">
                <a:solidFill>
                  <a:srgbClr val="000000"/>
                </a:solidFill>
                <a:latin typeface="The Youngest"/>
                <a:ea typeface="The Youngest"/>
                <a:cs typeface="The Youngest"/>
                <a:sym typeface="The Youngest"/>
              </a:rPr>
              <a:t>Hilton (2022) OUR CULTURE BUSINESS OF PEOPLE SERVING PEOPLE. </a:t>
            </a:r>
          </a:p>
          <a:p>
            <a:pPr algn="ctr">
              <a:lnSpc>
                <a:spcPts val="2722"/>
              </a:lnSpc>
            </a:pPr>
            <a:r>
              <a:rPr lang="en-US" sz="1944">
                <a:solidFill>
                  <a:srgbClr val="000000"/>
                </a:solidFill>
                <a:latin typeface="The Youngest"/>
                <a:ea typeface="The Youngest"/>
                <a:cs typeface="The Youngest"/>
                <a:sym typeface="The Youngest"/>
              </a:rPr>
              <a:t>Available at: https://jobs.hilton.com/us/en/culture (Accessed: 8</a:t>
            </a:r>
            <a:r>
              <a:rPr lang="en-US" sz="1944">
                <a:solidFill>
                  <a:srgbClr val="000000"/>
                </a:solidFill>
                <a:latin typeface="The Youngest"/>
                <a:ea typeface="The Youngest"/>
                <a:cs typeface="The Youngest"/>
                <a:sym typeface="The Youngest"/>
              </a:rPr>
              <a:t>th</a:t>
            </a:r>
            <a:r>
              <a:rPr lang="en-US" sz="1944">
                <a:solidFill>
                  <a:srgbClr val="000000"/>
                </a:solidFill>
                <a:latin typeface="The Youngest"/>
                <a:ea typeface="The Youngest"/>
                <a:cs typeface="The Youngest"/>
                <a:sym typeface="The Youngest"/>
              </a:rPr>
              <a:t> February 2025). </a:t>
            </a:r>
          </a:p>
          <a:p>
            <a:pPr algn="ctr">
              <a:lnSpc>
                <a:spcPts val="2722"/>
              </a:lnSpc>
            </a:pPr>
          </a:p>
          <a:p>
            <a:pPr algn="ctr">
              <a:lnSpc>
                <a:spcPts val="2722"/>
              </a:lnSpc>
            </a:pPr>
            <a:r>
              <a:rPr lang="en-US" sz="1944">
                <a:solidFill>
                  <a:srgbClr val="000000"/>
                </a:solidFill>
                <a:latin typeface="The Youngest"/>
                <a:ea typeface="The Youngest"/>
                <a:cs typeface="The Youngest"/>
                <a:sym typeface="The Youngest"/>
              </a:rPr>
              <a:t>Hilton (2022) OUR CULTURE A BUSINESS OF PEOPLE SERVING PEOPLE.</a:t>
            </a:r>
          </a:p>
          <a:p>
            <a:pPr algn="ctr">
              <a:lnSpc>
                <a:spcPts val="2722"/>
              </a:lnSpc>
            </a:pPr>
            <a:r>
              <a:rPr lang="en-US" sz="1944">
                <a:solidFill>
                  <a:srgbClr val="000000"/>
                </a:solidFill>
                <a:latin typeface="The Youngest"/>
                <a:ea typeface="The Youngest"/>
                <a:cs typeface="The Youngest"/>
                <a:sym typeface="The Youngest"/>
              </a:rPr>
              <a:t>Available at: https://jobs.hilton.com/us/en/benefits (Accessed: 11</a:t>
            </a:r>
            <a:r>
              <a:rPr lang="en-US" sz="1944">
                <a:solidFill>
                  <a:srgbClr val="000000"/>
                </a:solidFill>
                <a:latin typeface="The Youngest"/>
                <a:ea typeface="The Youngest"/>
                <a:cs typeface="The Youngest"/>
                <a:sym typeface="The Youngest"/>
              </a:rPr>
              <a:t>th</a:t>
            </a:r>
            <a:r>
              <a:rPr lang="en-US" sz="1944">
                <a:solidFill>
                  <a:srgbClr val="000000"/>
                </a:solidFill>
                <a:latin typeface="The Youngest"/>
                <a:ea typeface="The Youngest"/>
                <a:cs typeface="The Youngest"/>
                <a:sym typeface="The Youngest"/>
              </a:rPr>
              <a:t> February 2025).</a:t>
            </a:r>
          </a:p>
          <a:p>
            <a:pPr algn="ctr">
              <a:lnSpc>
                <a:spcPts val="2722"/>
              </a:lnSpc>
            </a:pPr>
          </a:p>
          <a:p>
            <a:pPr algn="ctr">
              <a:lnSpc>
                <a:spcPts val="2722"/>
              </a:lnSpc>
            </a:pPr>
            <a:r>
              <a:rPr lang="en-US" sz="1944">
                <a:solidFill>
                  <a:srgbClr val="000000"/>
                </a:solidFill>
                <a:latin typeface="The Youngest"/>
                <a:ea typeface="The Youngest"/>
                <a:cs typeface="The Youngest"/>
                <a:sym typeface="The Youngest"/>
              </a:rPr>
              <a:t>Hilton (2022) OUR CULTURE A BUSINESS OF PEOPLE SERVING PEOPLE.</a:t>
            </a:r>
          </a:p>
          <a:p>
            <a:pPr algn="ctr">
              <a:lnSpc>
                <a:spcPts val="2722"/>
              </a:lnSpc>
            </a:pPr>
            <a:r>
              <a:rPr lang="en-US" sz="1944">
                <a:solidFill>
                  <a:srgbClr val="000000"/>
                </a:solidFill>
                <a:latin typeface="The Youngest"/>
                <a:ea typeface="The Youngest"/>
                <a:cs typeface="The Youngest"/>
                <a:sym typeface="The Youngest"/>
              </a:rPr>
              <a:t>            Available at: https://jobs.hilton.com/us/en/inclusion-talent (Accessed: 11</a:t>
            </a:r>
            <a:r>
              <a:rPr lang="en-US" sz="1944">
                <a:solidFill>
                  <a:srgbClr val="000000"/>
                </a:solidFill>
                <a:latin typeface="The Youngest"/>
                <a:ea typeface="The Youngest"/>
                <a:cs typeface="The Youngest"/>
                <a:sym typeface="The Youngest"/>
              </a:rPr>
              <a:t>th</a:t>
            </a:r>
            <a:r>
              <a:rPr lang="en-US" sz="1944">
                <a:solidFill>
                  <a:srgbClr val="000000"/>
                </a:solidFill>
                <a:latin typeface="The Youngest"/>
                <a:ea typeface="The Youngest"/>
                <a:cs typeface="The Youngest"/>
                <a:sym typeface="The Youngest"/>
              </a:rPr>
              <a:t>February 2025)</a:t>
            </a:r>
          </a:p>
          <a:p>
            <a:pPr algn="ctr">
              <a:lnSpc>
                <a:spcPts val="2722"/>
              </a:lnSpc>
            </a:pPr>
          </a:p>
          <a:p>
            <a:pPr algn="ctr">
              <a:lnSpc>
                <a:spcPts val="2722"/>
              </a:lnSpc>
            </a:pPr>
            <a:r>
              <a:rPr lang="en-US" sz="1944">
                <a:solidFill>
                  <a:srgbClr val="000000"/>
                </a:solidFill>
                <a:latin typeface="The Youngest"/>
                <a:ea typeface="The Youngest"/>
                <a:cs typeface="The Youngest"/>
                <a:sym typeface="The Youngest"/>
              </a:rPr>
              <a:t>Hilton (2022) CAREER PATHSWORK YOU’LL LOVE. Available at: https://jobs.hilton.com/latam/en/career-paths (Accessed: 5</a:t>
            </a:r>
            <a:r>
              <a:rPr lang="en-US" sz="1944">
                <a:solidFill>
                  <a:srgbClr val="000000"/>
                </a:solidFill>
                <a:latin typeface="The Youngest"/>
                <a:ea typeface="The Youngest"/>
                <a:cs typeface="The Youngest"/>
                <a:sym typeface="The Youngest"/>
              </a:rPr>
              <a:t>th</a:t>
            </a:r>
            <a:r>
              <a:rPr lang="en-US" sz="1944">
                <a:solidFill>
                  <a:srgbClr val="000000"/>
                </a:solidFill>
                <a:latin typeface="The Youngest"/>
                <a:ea typeface="The Youngest"/>
                <a:cs typeface="The Youngest"/>
                <a:sym typeface="The Youngest"/>
              </a:rPr>
              <a:t> February 2025) </a:t>
            </a:r>
          </a:p>
          <a:p>
            <a:pPr algn="l">
              <a:lnSpc>
                <a:spcPts val="2722"/>
              </a:lnSpc>
            </a:pPr>
          </a:p>
          <a:p>
            <a:pPr algn="ctr">
              <a:lnSpc>
                <a:spcPts val="2722"/>
              </a:lnSpc>
            </a:pPr>
          </a:p>
          <a:p>
            <a:pPr algn="ctr">
              <a:lnSpc>
                <a:spcPts val="2722"/>
              </a:lnSpc>
            </a:pPr>
          </a:p>
        </p:txBody>
      </p:sp>
      <p:sp>
        <p:nvSpPr>
          <p:cNvPr name="TextBox 7" id="7"/>
          <p:cNvSpPr txBox="true"/>
          <p:nvPr/>
        </p:nvSpPr>
        <p:spPr>
          <a:xfrm rot="0">
            <a:off x="1503724" y="6022445"/>
            <a:ext cx="13799858" cy="817211"/>
          </a:xfrm>
          <a:prstGeom prst="rect">
            <a:avLst/>
          </a:prstGeom>
        </p:spPr>
        <p:txBody>
          <a:bodyPr anchor="t" rtlCol="false" tIns="0" lIns="0" bIns="0" rIns="0">
            <a:spAutoFit/>
          </a:bodyPr>
          <a:lstStyle/>
          <a:p>
            <a:pPr algn="ctr">
              <a:lnSpc>
                <a:spcPts val="3240"/>
              </a:lnSpc>
              <a:spcBef>
                <a:spcPct val="0"/>
              </a:spcBef>
            </a:pPr>
            <a:r>
              <a:rPr lang="en-US" sz="2000" i="true">
                <a:solidFill>
                  <a:srgbClr val="000000"/>
                </a:solidFill>
                <a:latin typeface="Poppins Italics"/>
                <a:ea typeface="Poppins Italics"/>
                <a:cs typeface="Poppins Italics"/>
                <a:sym typeface="Poppins Italics"/>
              </a:rPr>
              <a:t>Taylor, S and Woodhams, C. (2022) Studying Human Resource Management: A guide to the study, context and practice of HR. Third Edition: Konan Page.</a:t>
            </a:r>
          </a:p>
        </p:txBody>
      </p:sp>
      <p:sp>
        <p:nvSpPr>
          <p:cNvPr name="TextBox 8" id="8"/>
          <p:cNvSpPr txBox="true"/>
          <p:nvPr/>
        </p:nvSpPr>
        <p:spPr>
          <a:xfrm rot="0">
            <a:off x="1878475" y="6867679"/>
            <a:ext cx="13425107" cy="850068"/>
          </a:xfrm>
          <a:prstGeom prst="rect">
            <a:avLst/>
          </a:prstGeom>
        </p:spPr>
        <p:txBody>
          <a:bodyPr anchor="t" rtlCol="false" tIns="0" lIns="0" bIns="0" rIns="0">
            <a:spAutoFit/>
          </a:bodyPr>
          <a:lstStyle/>
          <a:p>
            <a:pPr algn="ctr">
              <a:lnSpc>
                <a:spcPts val="3401"/>
              </a:lnSpc>
              <a:spcBef>
                <a:spcPct val="0"/>
              </a:spcBef>
            </a:pPr>
            <a:r>
              <a:rPr lang="en-US" sz="2099">
                <a:solidFill>
                  <a:srgbClr val="000000"/>
                </a:solidFill>
                <a:latin typeface="Poppins"/>
                <a:ea typeface="Poppins"/>
                <a:cs typeface="Poppins"/>
                <a:sym typeface="Poppins"/>
              </a:rPr>
              <a:t>Segundo, I. (2023) What Does a First Day at Marriott Look Like? 16th October. Available at: https://life.marriott.com/blog/first-day/ (Accessed: 14th February 20025).</a:t>
            </a:r>
          </a:p>
        </p:txBody>
      </p:sp>
      <p:sp>
        <p:nvSpPr>
          <p:cNvPr name="TextBox 9" id="9"/>
          <p:cNvSpPr txBox="true"/>
          <p:nvPr/>
        </p:nvSpPr>
        <p:spPr>
          <a:xfrm rot="0">
            <a:off x="1503724" y="7889197"/>
            <a:ext cx="14449380" cy="840543"/>
          </a:xfrm>
          <a:prstGeom prst="rect">
            <a:avLst/>
          </a:prstGeom>
        </p:spPr>
        <p:txBody>
          <a:bodyPr anchor="t" rtlCol="false" tIns="0" lIns="0" bIns="0" rIns="0">
            <a:spAutoFit/>
          </a:bodyPr>
          <a:lstStyle/>
          <a:p>
            <a:pPr algn="ctr">
              <a:lnSpc>
                <a:spcPts val="3401"/>
              </a:lnSpc>
              <a:spcBef>
                <a:spcPct val="0"/>
              </a:spcBef>
            </a:pPr>
            <a:r>
              <a:rPr lang="en-US" sz="2099">
                <a:solidFill>
                  <a:srgbClr val="000000"/>
                </a:solidFill>
                <a:latin typeface="The Youngest"/>
                <a:ea typeface="The Youngest"/>
                <a:cs typeface="The Youngest"/>
                <a:sym typeface="The Youngest"/>
              </a:rPr>
              <a:t>Marchington, M, Wilkinson, A., Donnelly, R. and Kynighow, A. (2021) Human resource management at work. 7th ed. London: Chartered Institute of Personnel and Development. Great Britain and the United States: Kogan Page Limited.</a:t>
            </a:r>
          </a:p>
        </p:txBody>
      </p:sp>
      <p:sp>
        <p:nvSpPr>
          <p:cNvPr name="TextBox 10" id="10"/>
          <p:cNvSpPr txBox="true"/>
          <p:nvPr/>
        </p:nvSpPr>
        <p:spPr>
          <a:xfrm rot="0">
            <a:off x="1503724" y="811498"/>
            <a:ext cx="14608420" cy="358839"/>
          </a:xfrm>
          <a:prstGeom prst="rect">
            <a:avLst/>
          </a:prstGeom>
        </p:spPr>
        <p:txBody>
          <a:bodyPr anchor="t" rtlCol="false" tIns="0" lIns="0" bIns="0" rIns="0">
            <a:spAutoFit/>
          </a:bodyPr>
          <a:lstStyle/>
          <a:p>
            <a:pPr algn="ctr">
              <a:lnSpc>
                <a:spcPts val="2988"/>
              </a:lnSpc>
              <a:spcBef>
                <a:spcPct val="0"/>
              </a:spcBef>
            </a:pPr>
            <a:r>
              <a:rPr lang="en-US" sz="1844">
                <a:solidFill>
                  <a:srgbClr val="000000"/>
                </a:solidFill>
                <a:latin typeface="Poppins"/>
                <a:ea typeface="Poppins"/>
                <a:cs typeface="Poppins"/>
                <a:sym typeface="Poppins"/>
              </a:rPr>
              <a:t>Friedman, A. (2011)</a:t>
            </a:r>
            <a:r>
              <a:rPr lang="en-US" sz="1844" i="true">
                <a:solidFill>
                  <a:srgbClr val="000000"/>
                </a:solidFill>
                <a:latin typeface="Poppins Italics"/>
                <a:ea typeface="Poppins Italics"/>
                <a:cs typeface="Poppins Italics"/>
                <a:sym typeface="Poppins Italics"/>
              </a:rPr>
              <a:t> Continuing professional development: Lifelong learning of millions.</a:t>
            </a:r>
            <a:r>
              <a:rPr lang="en-US" sz="1844">
                <a:solidFill>
                  <a:srgbClr val="000000"/>
                </a:solidFill>
                <a:latin typeface="Poppins"/>
                <a:ea typeface="Poppins"/>
                <a:cs typeface="Poppins"/>
                <a:sym typeface="Poppins"/>
              </a:rPr>
              <a:t> 1st edition. ISBN Taylor &amp; Francis Group.</a:t>
            </a:r>
          </a:p>
        </p:txBody>
      </p:sp>
      <p:sp>
        <p:nvSpPr>
          <p:cNvPr name="TextBox 11" id="11"/>
          <p:cNvSpPr txBox="true"/>
          <p:nvPr/>
        </p:nvSpPr>
        <p:spPr>
          <a:xfrm rot="0">
            <a:off x="901916" y="1342467"/>
            <a:ext cx="15348243" cy="756285"/>
          </a:xfrm>
          <a:prstGeom prst="rect">
            <a:avLst/>
          </a:prstGeom>
        </p:spPr>
        <p:txBody>
          <a:bodyPr anchor="t" rtlCol="false" tIns="0" lIns="0" bIns="0" rIns="0">
            <a:spAutoFit/>
          </a:bodyPr>
          <a:lstStyle/>
          <a:p>
            <a:pPr algn="ctr">
              <a:lnSpc>
                <a:spcPts val="3069"/>
              </a:lnSpc>
              <a:spcBef>
                <a:spcPct val="0"/>
              </a:spcBef>
            </a:pPr>
            <a:r>
              <a:rPr lang="en-US" sz="1894">
                <a:solidFill>
                  <a:srgbClr val="000000"/>
                </a:solidFill>
                <a:latin typeface="Poppins"/>
                <a:ea typeface="Poppins"/>
                <a:cs typeface="Poppins"/>
                <a:sym typeface="Poppins"/>
              </a:rPr>
              <a:t>Kanner, G. (2024)</a:t>
            </a:r>
            <a:r>
              <a:rPr lang="en-US" sz="1894" i="true">
                <a:solidFill>
                  <a:srgbClr val="000000"/>
                </a:solidFill>
                <a:latin typeface="Poppins Italics"/>
                <a:ea typeface="Poppins Italics"/>
                <a:cs typeface="Poppins Italics"/>
                <a:sym typeface="Poppins Italics"/>
              </a:rPr>
              <a:t> An Inside Look at Our Job Application &amp; Hiring Processes</a:t>
            </a:r>
            <a:r>
              <a:rPr lang="en-US" sz="1894">
                <a:solidFill>
                  <a:srgbClr val="000000"/>
                </a:solidFill>
                <a:latin typeface="Poppins"/>
                <a:ea typeface="Poppins"/>
                <a:cs typeface="Poppins"/>
                <a:sym typeface="Poppins"/>
              </a:rPr>
              <a:t>, 7th September Available at: https://life.marriott.com/blog/hiring-process/#open-jobs (Accessed: 4th February 2025).</a:t>
            </a:r>
          </a:p>
        </p:txBody>
      </p:sp>
      <p:sp>
        <p:nvSpPr>
          <p:cNvPr name="TextBox 12" id="12"/>
          <p:cNvSpPr txBox="true"/>
          <p:nvPr/>
        </p:nvSpPr>
        <p:spPr>
          <a:xfrm rot="0">
            <a:off x="692634" y="8891665"/>
            <a:ext cx="16230600" cy="850068"/>
          </a:xfrm>
          <a:prstGeom prst="rect">
            <a:avLst/>
          </a:prstGeom>
        </p:spPr>
        <p:txBody>
          <a:bodyPr anchor="t" rtlCol="false" tIns="0" lIns="0" bIns="0" rIns="0">
            <a:spAutoFit/>
          </a:bodyPr>
          <a:lstStyle/>
          <a:p>
            <a:pPr algn="ctr">
              <a:lnSpc>
                <a:spcPts val="3401"/>
              </a:lnSpc>
              <a:spcBef>
                <a:spcPct val="0"/>
              </a:spcBef>
            </a:pPr>
            <a:r>
              <a:rPr lang="en-US" sz="2099">
                <a:solidFill>
                  <a:srgbClr val="000000"/>
                </a:solidFill>
                <a:latin typeface="Poppins"/>
                <a:ea typeface="Poppins"/>
                <a:cs typeface="Poppins"/>
                <a:sym typeface="Poppins"/>
              </a:rPr>
              <a:t>Mas Vale Saber (2023). Marriott Vacations Worldwide - Recruitment Testimonial. Available at: https://www.youtube.com/watch?v=5iQ2yrFT4t4 (Accessed 12th March 2025). </a:t>
            </a:r>
          </a:p>
        </p:txBody>
      </p:sp>
    </p:spTree>
  </p:cSld>
  <p:clrMapOvr>
    <a:masterClrMapping/>
  </p:clrMapOvr>
  <p:transition spd="slow">
    <p:cover dir="ld"/>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DAGdyig0U58</dc:identifier>
  <dcterms:modified xsi:type="dcterms:W3CDTF">2011-08-01T06:04:30Z</dcterms:modified>
  <cp:revision>1</cp:revision>
  <dc:title>Presentation BMIH4010</dc:title>
</cp:coreProperties>
</file>