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71" r:id="rId7"/>
    <p:sldId id="263" r:id="rId8"/>
    <p:sldId id="265" r:id="rId9"/>
    <p:sldId id="266" r:id="rId10"/>
    <p:sldId id="268" r:id="rId11"/>
    <p:sldId id="269" r:id="rId12"/>
    <p:sldId id="262" r:id="rId13"/>
    <p:sldId id="272" r:id="rId14"/>
    <p:sldId id="264" r:id="rId15"/>
    <p:sldId id="267" r:id="rId16"/>
    <p:sldId id="27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BCBA"/>
    <a:srgbClr val="009BD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95" d="100"/>
          <a:sy n="95" d="100"/>
        </p:scale>
        <p:origin x="-1488" y="-12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presProps" Target="presProps.xml"/><Relationship Id="rId21" Type="http://schemas.openxmlformats.org/officeDocument/2006/relationships/viewProps" Target="viewProps.xml"/><Relationship Id="rId22" Type="http://schemas.openxmlformats.org/officeDocument/2006/relationships/theme" Target="theme/theme1.xml"/><Relationship Id="rId23"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notesMaster" Target="notesMasters/notesMaster1.xml"/><Relationship Id="rId1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2659A5-E91A-134A-8637-C360A0F54882}" type="datetimeFigureOut">
              <a:rPr lang="en-US" smtClean="0"/>
              <a:t>13/04/2020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0750642-C6F6-284A-B600-B8E1492C59E5}" type="slidenum">
              <a:rPr lang="en-US" smtClean="0"/>
              <a:t>‹#›</a:t>
            </a:fld>
            <a:endParaRPr lang="en-US"/>
          </a:p>
        </p:txBody>
      </p:sp>
    </p:spTree>
    <p:extLst>
      <p:ext uri="{BB962C8B-B14F-4D97-AF65-F5344CB8AC3E}">
        <p14:creationId xmlns:p14="http://schemas.microsoft.com/office/powerpoint/2010/main" val="122532191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B0750642-C6F6-284A-B600-B8E1492C59E5}" type="slidenum">
              <a:rPr lang="en-US" smtClean="0"/>
              <a:t>2</a:t>
            </a:fld>
            <a:endParaRPr lang="en-US"/>
          </a:p>
        </p:txBody>
      </p:sp>
    </p:spTree>
    <p:extLst>
      <p:ext uri="{BB962C8B-B14F-4D97-AF65-F5344CB8AC3E}">
        <p14:creationId xmlns:p14="http://schemas.microsoft.com/office/powerpoint/2010/main" val="2383937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3</a:t>
            </a:fld>
            <a:endParaRPr lang="en-US"/>
          </a:p>
        </p:txBody>
      </p:sp>
    </p:spTree>
    <p:extLst>
      <p:ext uri="{BB962C8B-B14F-4D97-AF65-F5344CB8AC3E}">
        <p14:creationId xmlns:p14="http://schemas.microsoft.com/office/powerpoint/2010/main" val="6341616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4</a:t>
            </a:fld>
            <a:endParaRPr lang="en-US"/>
          </a:p>
        </p:txBody>
      </p:sp>
    </p:spTree>
    <p:extLst>
      <p:ext uri="{BB962C8B-B14F-4D97-AF65-F5344CB8AC3E}">
        <p14:creationId xmlns:p14="http://schemas.microsoft.com/office/powerpoint/2010/main" val="42218042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B0750642-C6F6-284A-B600-B8E1492C59E5}" type="slidenum">
              <a:rPr lang="en-US" smtClean="0"/>
              <a:t>5</a:t>
            </a:fld>
            <a:endParaRPr lang="en-US"/>
          </a:p>
        </p:txBody>
      </p:sp>
    </p:spTree>
    <p:extLst>
      <p:ext uri="{BB962C8B-B14F-4D97-AF65-F5344CB8AC3E}">
        <p14:creationId xmlns:p14="http://schemas.microsoft.com/office/powerpoint/2010/main" val="22431121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6</a:t>
            </a:fld>
            <a:endParaRPr lang="en-US"/>
          </a:p>
        </p:txBody>
      </p:sp>
    </p:spTree>
    <p:extLst>
      <p:ext uri="{BB962C8B-B14F-4D97-AF65-F5344CB8AC3E}">
        <p14:creationId xmlns:p14="http://schemas.microsoft.com/office/powerpoint/2010/main" val="2063756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B0750642-C6F6-284A-B600-B8E1492C59E5}" type="slidenum">
              <a:rPr lang="en-US" smtClean="0"/>
              <a:t>7</a:t>
            </a:fld>
            <a:endParaRPr lang="en-US"/>
          </a:p>
        </p:txBody>
      </p:sp>
    </p:spTree>
    <p:extLst>
      <p:ext uri="{BB962C8B-B14F-4D97-AF65-F5344CB8AC3E}">
        <p14:creationId xmlns:p14="http://schemas.microsoft.com/office/powerpoint/2010/main" val="26564384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8</a:t>
            </a:fld>
            <a:endParaRPr lang="en-US"/>
          </a:p>
        </p:txBody>
      </p:sp>
    </p:spTree>
    <p:extLst>
      <p:ext uri="{BB962C8B-B14F-4D97-AF65-F5344CB8AC3E}">
        <p14:creationId xmlns:p14="http://schemas.microsoft.com/office/powerpoint/2010/main" val="713434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9</a:t>
            </a:fld>
            <a:endParaRPr lang="en-US"/>
          </a:p>
        </p:txBody>
      </p:sp>
    </p:spTree>
    <p:extLst>
      <p:ext uri="{BB962C8B-B14F-4D97-AF65-F5344CB8AC3E}">
        <p14:creationId xmlns:p14="http://schemas.microsoft.com/office/powerpoint/2010/main" val="32078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aseline="0" dirty="0" smtClean="0"/>
              <a:t>.</a:t>
            </a:r>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10</a:t>
            </a:fld>
            <a:endParaRPr lang="en-US"/>
          </a:p>
        </p:txBody>
      </p:sp>
    </p:spTree>
    <p:extLst>
      <p:ext uri="{BB962C8B-B14F-4D97-AF65-F5344CB8AC3E}">
        <p14:creationId xmlns:p14="http://schemas.microsoft.com/office/powerpoint/2010/main" val="36581663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11</a:t>
            </a:fld>
            <a:endParaRPr lang="en-US"/>
          </a:p>
        </p:txBody>
      </p:sp>
    </p:spTree>
    <p:extLst>
      <p:ext uri="{BB962C8B-B14F-4D97-AF65-F5344CB8AC3E}">
        <p14:creationId xmlns:p14="http://schemas.microsoft.com/office/powerpoint/2010/main" val="10693472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14</a:t>
            </a:fld>
            <a:endParaRPr lang="en-US"/>
          </a:p>
        </p:txBody>
      </p:sp>
    </p:spTree>
    <p:extLst>
      <p:ext uri="{BB962C8B-B14F-4D97-AF65-F5344CB8AC3E}">
        <p14:creationId xmlns:p14="http://schemas.microsoft.com/office/powerpoint/2010/main" val="39743115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15</a:t>
            </a:fld>
            <a:endParaRPr lang="en-US"/>
          </a:p>
        </p:txBody>
      </p:sp>
    </p:spTree>
    <p:extLst>
      <p:ext uri="{BB962C8B-B14F-4D97-AF65-F5344CB8AC3E}">
        <p14:creationId xmlns:p14="http://schemas.microsoft.com/office/powerpoint/2010/main" val="8866300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0750642-C6F6-284A-B600-B8E1492C59E5}" type="slidenum">
              <a:rPr lang="en-US" smtClean="0"/>
              <a:t>16</a:t>
            </a:fld>
            <a:endParaRPr lang="en-US"/>
          </a:p>
        </p:txBody>
      </p:sp>
    </p:spTree>
    <p:extLst>
      <p:ext uri="{BB962C8B-B14F-4D97-AF65-F5344CB8AC3E}">
        <p14:creationId xmlns:p14="http://schemas.microsoft.com/office/powerpoint/2010/main" val="13891441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US" dirty="0"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US"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US"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Date Placeholder 4"/>
          <p:cNvSpPr>
            <a:spLocks noGrp="1"/>
          </p:cNvSpPr>
          <p:nvPr>
            <p:ph type="dt" sz="half" idx="10"/>
          </p:nvPr>
        </p:nvSpPr>
        <p:spPr/>
        <p:txBody>
          <a:bodyPr/>
          <a:lstStyle/>
          <a:p>
            <a:fld id="{B01F9CA3-105E-4857-9057-6DB6197DA786}" type="datetimeFigureOut">
              <a:rPr lang="en-US" smtClean="0"/>
              <a:t>10/04/2020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7" name="Date Placeholder 6"/>
          <p:cNvSpPr>
            <a:spLocks noGrp="1"/>
          </p:cNvSpPr>
          <p:nvPr>
            <p:ph type="dt" sz="half" idx="10"/>
          </p:nvPr>
        </p:nvSpPr>
        <p:spPr/>
        <p:txBody>
          <a:bodyPr/>
          <a:lstStyle/>
          <a:p>
            <a:fld id="{B01F9CA3-105E-4857-9057-6DB6197DA786}" type="datetimeFigureOut">
              <a:rPr lang="en-US" smtClean="0"/>
              <a:t>10/04/2020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B01F9CA3-105E-4857-9057-6DB6197DA786}" type="datetimeFigureOut">
              <a:rPr lang="en-US" smtClean="0"/>
              <a:t>10/04/2020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01F9CA3-105E-4857-9057-6DB6197DA786}" type="datetimeFigureOut">
              <a:rPr lang="en-US" smtClean="0"/>
              <a:t>10/04/2020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US"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10/04/2020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US"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01F9CA3-105E-4857-9057-6DB6197DA786}" type="datetimeFigureOut">
              <a:rPr lang="en-US" smtClean="0"/>
              <a:t>10/04/2020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F5CE407-6216-4202-80E4-A30DC2F709B2}"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10"/>
          </p:nvPr>
        </p:nvSpPr>
        <p:spPr/>
        <p:txBody>
          <a:bodyPr/>
          <a:lstStyle/>
          <a:p>
            <a:fld id="{B01F9CA3-105E-4857-9057-6DB6197DA786}" type="datetimeFigureOut">
              <a:rPr lang="en-US" smtClean="0"/>
              <a:t>10/04/2020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F5CE407-6216-4202-80E4-A30DC2F709B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US"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a:p>
            <a:pPr lvl="5"/>
            <a:r>
              <a:rPr lang="en-US" dirty="0" smtClean="0"/>
              <a:t>Sixth level</a:t>
            </a:r>
          </a:p>
          <a:p>
            <a:pPr lvl="6"/>
            <a:r>
              <a:rPr lang="en-US" dirty="0" smtClean="0"/>
              <a:t>Seventh level</a:t>
            </a:r>
          </a:p>
          <a:p>
            <a:pPr lvl="7"/>
            <a:r>
              <a:rPr lang="en-US" dirty="0" smtClean="0"/>
              <a:t>Eighth level</a:t>
            </a:r>
          </a:p>
          <a:p>
            <a:pPr lvl="8"/>
            <a:r>
              <a:rPr lang="en-US" dirty="0" smtClean="0"/>
              <a:t>Ninth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B01F9CA3-105E-4857-9057-6DB6197DA786}" type="datetimeFigureOut">
              <a:rPr lang="en-US" smtClean="0"/>
              <a:t>10/04/2020</a:t>
            </a:fld>
            <a:endParaRPr lang="en-US"/>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7F5CE407-6216-4202-80E4-A30DC2F709B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3.png"/><Relationship Id="rId5"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5.jp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4" Type="http://schemas.openxmlformats.org/officeDocument/2006/relationships/image" Target="../media/image7.png"/><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4" Type="http://schemas.openxmlformats.org/officeDocument/2006/relationships/image" Target="../media/image9.png"/><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0.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1.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s://alliancefordecisioneducation.org/teach/programs/mindful-choices?gclid=EAIaIQobChMIpI7PitPq6AIVmK3tCh2ttAmtEAAYAyAAEgJEufD_BwE"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hwb.gov.wales/curriculum-for-wales/designing-your-curriculum/developing-a-vision-for-curriculum-design/" TargetMode="External"/><Relationship Id="rId4" Type="http://schemas.openxmlformats.org/officeDocument/2006/relationships/hyperlink" Target="https://futuregenerations.wales/wp-content/uploads/2019/10/2019-10-16-Fit-for-the-Future-Education-in-Wales-1-1.pdf" TargetMode="External"/><Relationship Id="rId5" Type="http://schemas.openxmlformats.org/officeDocument/2006/relationships/hyperlink" Target="https://www.mantleoftheexpert.com/what-is-moe/why-use-moe/" TargetMode="External"/><Relationship Id="rId6" Type="http://schemas.openxmlformats.org/officeDocument/2006/relationships/hyperlink" Target="https://www.assembly.wales/laid%20documents/cr-ld11522/cr-ld11522-e.pdf" TargetMode="External"/><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ed.com/talks/sir_ken_robinson_do_schools_kill_creativity/transcript?language=en" TargetMode="External"/><Relationship Id="rId4" Type="http://schemas.openxmlformats.org/officeDocument/2006/relationships/hyperlink" Target="https://www.unilever.com/news/news-and-features/Feature-article/2018/the-problem-with-our-schools-not-enough-playtime.html" TargetMode="External"/><Relationship Id="rId5" Type="http://schemas.openxmlformats.org/officeDocument/2006/relationships/hyperlink" Target="https://downloads.unicef.org.uk/wpcontent/uploads/2019/10/UNCRC_summary-1_1.pdf?_ga=2.250619846.1920110331.1587065151-1316697895.1587065151" TargetMode="External"/><Relationship Id="rId6" Type="http://schemas.openxmlformats.org/officeDocument/2006/relationships/hyperlink" Target="https://www.waldorfpublications.org/blogs/book-news/30239425-the-waldorf-classroom-and-the-cycle-of-eight-elementary-years-with-the-same-teacher" TargetMode="External"/><Relationship Id="rId7" Type="http://schemas.openxmlformats.org/officeDocument/2006/relationships/hyperlink" Target="https://gov.wales/sites/default/files/publications/2018-03/succesful-futures-a-summary-of-professor-graham-donaldsons-report.pdf" TargetMode="External"/><Relationship Id="rId8" Type="http://schemas.openxmlformats.org/officeDocument/2006/relationships/hyperlink" Target="https://futuregenerations.wales/wp-content/uploads/2019/07/Wales-_-SDGs-_-VNR-_-Supplementary-Report-for-Wales-_-Version-10.1-Final-w-cover-ENG.pdf" TargetMode="External"/><Relationship Id="rId9" Type="http://schemas.openxmlformats.org/officeDocument/2006/relationships/hyperlink" Target="https://www.gov.uk/government/speeches/the-purpose-of-education" TargetMode="External"/><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Radical Education</a:t>
            </a:r>
            <a:br>
              <a:rPr lang="en-US" dirty="0" smtClean="0"/>
            </a:br>
            <a:r>
              <a:rPr lang="en-US" sz="2400" dirty="0" smtClean="0"/>
              <a:t>The ideal learning environment</a:t>
            </a:r>
            <a:endParaRPr lang="en-US" sz="2400" dirty="0"/>
          </a:p>
        </p:txBody>
      </p:sp>
      <p:sp>
        <p:nvSpPr>
          <p:cNvPr id="3" name="Subtitle 2"/>
          <p:cNvSpPr>
            <a:spLocks noGrp="1"/>
          </p:cNvSpPr>
          <p:nvPr>
            <p:ph type="subTitle" idx="1"/>
          </p:nvPr>
        </p:nvSpPr>
        <p:spPr/>
        <p:txBody>
          <a:bodyPr/>
          <a:lstStyle/>
          <a:p>
            <a:r>
              <a:rPr lang="en-US" dirty="0" smtClean="0"/>
              <a:t>By Rebecca Crane</a:t>
            </a:r>
            <a:endParaRPr lang="en-US" dirty="0"/>
          </a:p>
        </p:txBody>
      </p:sp>
    </p:spTree>
    <p:extLst>
      <p:ext uri="{BB962C8B-B14F-4D97-AF65-F5344CB8AC3E}">
        <p14:creationId xmlns:p14="http://schemas.microsoft.com/office/powerpoint/2010/main" val="1817386189"/>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Explosion 1 3"/>
          <p:cNvSpPr/>
          <p:nvPr/>
        </p:nvSpPr>
        <p:spPr>
          <a:xfrm>
            <a:off x="2370832" y="287497"/>
            <a:ext cx="3737868" cy="3186425"/>
          </a:xfrm>
          <a:prstGeom prst="irregularSeal1">
            <a:avLst/>
          </a:prstGeom>
          <a:solidFill>
            <a:srgbClr val="69BCBA"/>
          </a:solidFill>
          <a:effectLst>
            <a:glow rad="101600">
              <a:srgbClr val="009BD4">
                <a:alpha val="75000"/>
              </a:srgbClr>
            </a:glow>
            <a:outerShdw blurRad="63500" dist="25400" dir="5400000" sx="101000" sy="101000" rotWithShape="0">
              <a:srgbClr val="000000">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What is the purpose of education?</a:t>
            </a:r>
            <a:endParaRPr lang="en-US" b="1" dirty="0"/>
          </a:p>
        </p:txBody>
      </p:sp>
      <p:sp>
        <p:nvSpPr>
          <p:cNvPr id="5" name="Explosion 1 4"/>
          <p:cNvSpPr/>
          <p:nvPr/>
        </p:nvSpPr>
        <p:spPr>
          <a:xfrm>
            <a:off x="5149727" y="2724258"/>
            <a:ext cx="3737868" cy="3186425"/>
          </a:xfrm>
          <a:prstGeom prst="irregularSeal1">
            <a:avLst/>
          </a:prstGeom>
          <a:solidFill>
            <a:srgbClr val="69BCBA"/>
          </a:solidFill>
          <a:effectLst>
            <a:glow rad="101600">
              <a:srgbClr val="009BD4">
                <a:alpha val="75000"/>
              </a:srgbClr>
            </a:glow>
            <a:outerShdw blurRad="63500" dist="25400" dir="5400000" sx="101000" sy="101000" rotWithShape="0">
              <a:srgbClr val="000000">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What is  education in Wales like?</a:t>
            </a:r>
            <a:endParaRPr lang="en-US" b="1" dirty="0"/>
          </a:p>
        </p:txBody>
      </p:sp>
      <p:sp>
        <p:nvSpPr>
          <p:cNvPr id="6" name="Explosion 1 5"/>
          <p:cNvSpPr/>
          <p:nvPr/>
        </p:nvSpPr>
        <p:spPr>
          <a:xfrm rot="20707548">
            <a:off x="330767" y="2970801"/>
            <a:ext cx="4080132" cy="3671575"/>
          </a:xfrm>
          <a:prstGeom prst="irregularSeal1">
            <a:avLst/>
          </a:prstGeom>
          <a:solidFill>
            <a:srgbClr val="69BCBA"/>
          </a:solidFill>
          <a:effectLst>
            <a:glow rad="101600">
              <a:srgbClr val="009BD4">
                <a:alpha val="75000"/>
              </a:srgbClr>
            </a:glow>
            <a:outerShdw blurRad="63500" dist="25400" dir="5400000" sx="101000" sy="101000" rotWithShape="0">
              <a:srgbClr val="000000">
                <a:alpha val="40000"/>
              </a:srgb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What must a child become fo</a:t>
            </a:r>
            <a:r>
              <a:rPr lang="en-US" b="1" dirty="0" smtClean="0"/>
              <a:t>r their full educational needs to have been met?</a:t>
            </a:r>
            <a:endParaRPr lang="en-US" b="1" dirty="0"/>
          </a:p>
        </p:txBody>
      </p:sp>
    </p:spTree>
    <p:extLst>
      <p:ext uri="{BB962C8B-B14F-4D97-AF65-F5344CB8AC3E}">
        <p14:creationId xmlns:p14="http://schemas.microsoft.com/office/powerpoint/2010/main" val="724963896"/>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43460"/>
          </a:xfrm>
        </p:spPr>
        <p:txBody>
          <a:bodyPr/>
          <a:lstStyle/>
          <a:p>
            <a:r>
              <a:rPr lang="en-US" sz="2400" dirty="0" smtClean="0"/>
              <a:t>Explanation of alternative schooling</a:t>
            </a:r>
            <a:endParaRPr lang="en-US" sz="2400" dirty="0"/>
          </a:p>
        </p:txBody>
      </p:sp>
      <p:sp>
        <p:nvSpPr>
          <p:cNvPr id="4" name="Wave 3"/>
          <p:cNvSpPr/>
          <p:nvPr/>
        </p:nvSpPr>
        <p:spPr>
          <a:xfrm>
            <a:off x="838624" y="1192690"/>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a:t>Freedom of choice</a:t>
            </a:r>
          </a:p>
        </p:txBody>
      </p:sp>
      <p:sp>
        <p:nvSpPr>
          <p:cNvPr id="5" name="Wave 4"/>
          <p:cNvSpPr/>
          <p:nvPr/>
        </p:nvSpPr>
        <p:spPr>
          <a:xfrm>
            <a:off x="3506897" y="862490"/>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Democratic</a:t>
            </a:r>
            <a:endParaRPr lang="en-US" b="1" dirty="0"/>
          </a:p>
        </p:txBody>
      </p:sp>
      <p:sp>
        <p:nvSpPr>
          <p:cNvPr id="6" name="Wave 5"/>
          <p:cNvSpPr/>
          <p:nvPr/>
        </p:nvSpPr>
        <p:spPr>
          <a:xfrm>
            <a:off x="6003796" y="1192690"/>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Independence</a:t>
            </a:r>
            <a:endParaRPr lang="en-US" b="1" dirty="0"/>
          </a:p>
        </p:txBody>
      </p:sp>
      <p:sp>
        <p:nvSpPr>
          <p:cNvPr id="7" name="Wave 6"/>
          <p:cNvSpPr/>
          <p:nvPr/>
        </p:nvSpPr>
        <p:spPr>
          <a:xfrm>
            <a:off x="838624" y="3503536"/>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Equality/Mutual respect</a:t>
            </a:r>
            <a:endParaRPr lang="en-US" b="1" dirty="0"/>
          </a:p>
        </p:txBody>
      </p:sp>
      <p:sp>
        <p:nvSpPr>
          <p:cNvPr id="8" name="Wave 7"/>
          <p:cNvSpPr/>
          <p:nvPr/>
        </p:nvSpPr>
        <p:spPr>
          <a:xfrm>
            <a:off x="3506897" y="2655020"/>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b="1" dirty="0" smtClean="0"/>
              <a:t>Not a one size fits all education</a:t>
            </a:r>
            <a:endParaRPr lang="en-US" sz="1600" b="1" dirty="0"/>
          </a:p>
        </p:txBody>
      </p:sp>
      <p:sp>
        <p:nvSpPr>
          <p:cNvPr id="9" name="Wave 8"/>
          <p:cNvSpPr/>
          <p:nvPr/>
        </p:nvSpPr>
        <p:spPr>
          <a:xfrm>
            <a:off x="6003796" y="3503536"/>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Adventure/Exploration</a:t>
            </a:r>
            <a:endParaRPr lang="en-US" b="1" dirty="0"/>
          </a:p>
        </p:txBody>
      </p:sp>
      <p:sp>
        <p:nvSpPr>
          <p:cNvPr id="10" name="Wave 9"/>
          <p:cNvSpPr/>
          <p:nvPr/>
        </p:nvSpPr>
        <p:spPr>
          <a:xfrm>
            <a:off x="3506897" y="4875690"/>
            <a:ext cx="1940817" cy="1239832"/>
          </a:xfrm>
          <a:prstGeom prst="wav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The teacher is but a guide</a:t>
            </a:r>
            <a:endParaRPr lang="en-US" b="1" dirty="0"/>
          </a:p>
        </p:txBody>
      </p:sp>
    </p:spTree>
    <p:extLst>
      <p:ext uri="{BB962C8B-B14F-4D97-AF65-F5344CB8AC3E}">
        <p14:creationId xmlns:p14="http://schemas.microsoft.com/office/powerpoint/2010/main" val="2069775325"/>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1376"/>
          </a:xfrm>
        </p:spPr>
        <p:txBody>
          <a:bodyPr/>
          <a:lstStyle/>
          <a:p>
            <a:r>
              <a:rPr lang="en-US" sz="2400" dirty="0" smtClean="0"/>
              <a:t>What will be in my ideal learning environment?</a:t>
            </a:r>
            <a:endParaRPr lang="en-US" sz="2400" dirty="0"/>
          </a:p>
        </p:txBody>
      </p:sp>
      <p:sp>
        <p:nvSpPr>
          <p:cNvPr id="5" name="Pentagon 4"/>
          <p:cNvSpPr/>
          <p:nvPr/>
        </p:nvSpPr>
        <p:spPr>
          <a:xfrm>
            <a:off x="6683331" y="1312704"/>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Alternative</a:t>
            </a:r>
          </a:p>
          <a:p>
            <a:pPr algn="ctr"/>
            <a:r>
              <a:rPr lang="en-US" sz="1700" b="1" dirty="0" smtClean="0"/>
              <a:t>Education</a:t>
            </a:r>
            <a:r>
              <a:rPr lang="en-US" sz="1700" b="1" dirty="0" smtClean="0"/>
              <a:t> Day</a:t>
            </a:r>
            <a:endParaRPr lang="en-US" sz="1700" b="1" dirty="0"/>
          </a:p>
        </p:txBody>
      </p:sp>
      <p:sp>
        <p:nvSpPr>
          <p:cNvPr id="6" name="Pentagon 5"/>
          <p:cNvSpPr/>
          <p:nvPr/>
        </p:nvSpPr>
        <p:spPr>
          <a:xfrm>
            <a:off x="549275" y="1312704"/>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Drama</a:t>
            </a:r>
          </a:p>
          <a:p>
            <a:pPr algn="ctr"/>
            <a:r>
              <a:rPr lang="en-US" sz="1700" b="1" dirty="0" smtClean="0"/>
              <a:t>Day</a:t>
            </a:r>
            <a:endParaRPr lang="en-US" sz="1700" b="1" dirty="0"/>
          </a:p>
        </p:txBody>
      </p:sp>
      <p:sp>
        <p:nvSpPr>
          <p:cNvPr id="7" name="Pentagon 6"/>
          <p:cNvSpPr/>
          <p:nvPr/>
        </p:nvSpPr>
        <p:spPr>
          <a:xfrm>
            <a:off x="549275" y="4023628"/>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Longer Breaks</a:t>
            </a:r>
            <a:endParaRPr lang="en-US" sz="1700" b="1" dirty="0"/>
          </a:p>
        </p:txBody>
      </p:sp>
      <p:sp>
        <p:nvSpPr>
          <p:cNvPr id="8" name="Pentagon 7"/>
          <p:cNvSpPr/>
          <p:nvPr/>
        </p:nvSpPr>
        <p:spPr>
          <a:xfrm>
            <a:off x="3626701" y="1312704"/>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Looping</a:t>
            </a:r>
            <a:endParaRPr lang="en-US" sz="1700" b="1" dirty="0"/>
          </a:p>
        </p:txBody>
      </p:sp>
      <p:sp>
        <p:nvSpPr>
          <p:cNvPr id="9" name="Pentagon 8"/>
          <p:cNvSpPr/>
          <p:nvPr/>
        </p:nvSpPr>
        <p:spPr>
          <a:xfrm>
            <a:off x="6683331" y="4023628"/>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Outdoor learning</a:t>
            </a:r>
            <a:endParaRPr lang="en-US" sz="1700" b="1" dirty="0"/>
          </a:p>
        </p:txBody>
      </p:sp>
      <p:sp>
        <p:nvSpPr>
          <p:cNvPr id="11" name="Pentagon 10"/>
          <p:cNvSpPr/>
          <p:nvPr/>
        </p:nvSpPr>
        <p:spPr>
          <a:xfrm>
            <a:off x="3626701" y="4023628"/>
            <a:ext cx="1908220" cy="1724982"/>
          </a:xfrm>
          <a:prstGeom prst="homePlat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700" b="1" dirty="0" smtClean="0"/>
              <a:t>Democracy</a:t>
            </a:r>
            <a:endParaRPr lang="en-US" sz="1700" b="1" dirty="0"/>
          </a:p>
        </p:txBody>
      </p:sp>
    </p:spTree>
    <p:extLst>
      <p:ext uri="{BB962C8B-B14F-4D97-AF65-F5344CB8AC3E}">
        <p14:creationId xmlns:p14="http://schemas.microsoft.com/office/powerpoint/2010/main" val="951632230"/>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8489" y="-147053"/>
            <a:ext cx="6998344" cy="486209"/>
          </a:xfrm>
        </p:spPr>
        <p:txBody>
          <a:bodyPr/>
          <a:lstStyle/>
          <a:p>
            <a:r>
              <a:rPr lang="en-US" sz="1800" dirty="0" smtClean="0"/>
              <a:t>Learning Timetable</a:t>
            </a:r>
            <a:endParaRPr lang="en-US" sz="18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03955680"/>
              </p:ext>
            </p:extLst>
          </p:nvPr>
        </p:nvGraphicFramePr>
        <p:xfrm>
          <a:off x="-1" y="339156"/>
          <a:ext cx="9144001" cy="6378431"/>
        </p:xfrm>
        <a:graphic>
          <a:graphicData uri="http://schemas.openxmlformats.org/drawingml/2006/table">
            <a:tbl>
              <a:tblPr firstRow="1" bandRow="1">
                <a:tableStyleId>{00A15C55-8517-42AA-B614-E9B94910E393}</a:tableStyleId>
              </a:tblPr>
              <a:tblGrid>
                <a:gridCol w="1828800"/>
                <a:gridCol w="1828800"/>
                <a:gridCol w="1828800"/>
                <a:gridCol w="1789580"/>
                <a:gridCol w="1868021"/>
              </a:tblGrid>
              <a:tr h="602472">
                <a:tc>
                  <a:txBody>
                    <a:bodyPr/>
                    <a:lstStyle/>
                    <a:p>
                      <a:r>
                        <a:rPr lang="en-US" sz="1100" dirty="0" smtClean="0"/>
                        <a:t>Monday</a:t>
                      </a:r>
                      <a:r>
                        <a:rPr lang="en-US" sz="1100" baseline="0" dirty="0" smtClean="0"/>
                        <a:t> </a:t>
                      </a:r>
                      <a:r>
                        <a:rPr lang="en-US" sz="1100" dirty="0" smtClean="0"/>
                        <a:t>(Standard</a:t>
                      </a:r>
                      <a:r>
                        <a:rPr lang="en-US" sz="1100" baseline="0" dirty="0" smtClean="0"/>
                        <a:t> Curriculum day)</a:t>
                      </a:r>
                      <a:endParaRPr lang="en-US" sz="11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dirty="0" smtClean="0"/>
                        <a:t>Tuesday </a:t>
                      </a:r>
                      <a:r>
                        <a:rPr lang="en-US" sz="1100" dirty="0" smtClean="0"/>
                        <a:t>(Standard</a:t>
                      </a:r>
                      <a:r>
                        <a:rPr lang="en-US" sz="1100" baseline="0" dirty="0" smtClean="0"/>
                        <a:t> Curriculum day)</a:t>
                      </a:r>
                      <a:endParaRPr lang="en-US" sz="1100" dirty="0" smtClean="0"/>
                    </a:p>
                    <a:p>
                      <a:endParaRPr lang="en-US" sz="11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100" dirty="0" smtClean="0"/>
                        <a:t>Wednesday </a:t>
                      </a:r>
                      <a:r>
                        <a:rPr lang="en-US" sz="1100" dirty="0" smtClean="0"/>
                        <a:t>(Standard</a:t>
                      </a:r>
                      <a:r>
                        <a:rPr lang="en-US" sz="1100" baseline="0" dirty="0" smtClean="0"/>
                        <a:t> Curriculum day)</a:t>
                      </a:r>
                      <a:endParaRPr lang="en-US" sz="1100" dirty="0" smtClean="0"/>
                    </a:p>
                    <a:p>
                      <a:endParaRPr lang="en-US" sz="1100" dirty="0"/>
                    </a:p>
                  </a:txBody>
                  <a:tcPr/>
                </a:tc>
                <a:tc>
                  <a:txBody>
                    <a:bodyPr/>
                    <a:lstStyle/>
                    <a:p>
                      <a:r>
                        <a:rPr lang="en-US" sz="1100" dirty="0" smtClean="0"/>
                        <a:t>Thursday</a:t>
                      </a:r>
                    </a:p>
                    <a:p>
                      <a:r>
                        <a:rPr lang="en-US" sz="1100" dirty="0" smtClean="0"/>
                        <a:t>(Drama Day)</a:t>
                      </a:r>
                      <a:endParaRPr lang="en-US" sz="1100" dirty="0"/>
                    </a:p>
                  </a:txBody>
                  <a:tcPr/>
                </a:tc>
                <a:tc>
                  <a:txBody>
                    <a:bodyPr/>
                    <a:lstStyle/>
                    <a:p>
                      <a:r>
                        <a:rPr lang="en-US" sz="1100" dirty="0" smtClean="0"/>
                        <a:t>Friday</a:t>
                      </a:r>
                    </a:p>
                    <a:p>
                      <a:r>
                        <a:rPr lang="en-US" sz="1100" dirty="0" smtClean="0"/>
                        <a:t>(Alternative</a:t>
                      </a:r>
                      <a:r>
                        <a:rPr lang="en-US" sz="1100" baseline="0" dirty="0" smtClean="0"/>
                        <a:t> education</a:t>
                      </a:r>
                      <a:r>
                        <a:rPr lang="en-US" sz="1100" dirty="0" smtClean="0"/>
                        <a:t> Day)</a:t>
                      </a:r>
                      <a:endParaRPr lang="en-US" sz="1100" dirty="0"/>
                    </a:p>
                  </a:txBody>
                  <a:tcPr/>
                </a:tc>
              </a:tr>
              <a:tr h="695746">
                <a:tc>
                  <a:txBody>
                    <a:bodyPr/>
                    <a:lstStyle/>
                    <a:p>
                      <a:r>
                        <a:rPr lang="en-US" sz="1050" dirty="0" smtClean="0"/>
                        <a:t>Maths</a:t>
                      </a:r>
                    </a:p>
                    <a:p>
                      <a:r>
                        <a:rPr lang="en-US" sz="1000" dirty="0" smtClean="0">
                          <a:solidFill>
                            <a:schemeClr val="bg2">
                              <a:lumMod val="50000"/>
                            </a:schemeClr>
                          </a:solidFill>
                        </a:rPr>
                        <a:t>8:40</a:t>
                      </a:r>
                      <a:r>
                        <a:rPr lang="en-US" sz="1000" baseline="0" dirty="0" smtClean="0">
                          <a:solidFill>
                            <a:schemeClr val="bg2">
                              <a:lumMod val="50000"/>
                            </a:schemeClr>
                          </a:solidFill>
                        </a:rPr>
                        <a:t> – 9:40</a:t>
                      </a:r>
                      <a:endParaRPr lang="en-US" sz="1000" dirty="0">
                        <a:solidFill>
                          <a:schemeClr val="bg2">
                            <a:lumMod val="50000"/>
                          </a:schemeClr>
                        </a:solidFill>
                      </a:endParaRPr>
                    </a:p>
                  </a:txBody>
                  <a:tcPr/>
                </a:tc>
                <a:tc>
                  <a:txBody>
                    <a:bodyPr/>
                    <a:lstStyle/>
                    <a:p>
                      <a:r>
                        <a:rPr lang="en-US" sz="1050" dirty="0" smtClean="0"/>
                        <a:t>English</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8:40</a:t>
                      </a:r>
                      <a:r>
                        <a:rPr lang="en-US" sz="1000" baseline="0" dirty="0" smtClean="0">
                          <a:solidFill>
                            <a:srgbClr val="0E58C4"/>
                          </a:solidFill>
                        </a:rPr>
                        <a:t> – 9:40</a:t>
                      </a:r>
                      <a:endParaRPr lang="en-US" sz="1000" dirty="0" smtClean="0">
                        <a:solidFill>
                          <a:srgbClr val="0E58C4"/>
                        </a:solidFill>
                      </a:endParaRPr>
                    </a:p>
                    <a:p>
                      <a:endParaRPr lang="en-US" sz="1050" dirty="0"/>
                    </a:p>
                  </a:txBody>
                  <a:tcPr/>
                </a:tc>
                <a:tc>
                  <a:txBody>
                    <a:bodyPr/>
                    <a:lstStyle/>
                    <a:p>
                      <a:r>
                        <a:rPr lang="en-US" sz="1050" dirty="0" smtClean="0"/>
                        <a:t>Science</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8:40</a:t>
                      </a:r>
                      <a:r>
                        <a:rPr lang="en-US" sz="1000" baseline="0" dirty="0" smtClean="0">
                          <a:solidFill>
                            <a:srgbClr val="0E58C4"/>
                          </a:solidFill>
                        </a:rPr>
                        <a:t> – 9:40</a:t>
                      </a:r>
                      <a:endParaRPr lang="en-US" sz="1000" dirty="0" smtClean="0">
                        <a:solidFill>
                          <a:srgbClr val="0E58C4"/>
                        </a:solidFill>
                      </a:endParaRPr>
                    </a:p>
                    <a:p>
                      <a:endParaRPr lang="en-US" sz="1050" dirty="0"/>
                    </a:p>
                  </a:txBody>
                  <a:tcPr/>
                </a:tc>
                <a:tc>
                  <a:txBody>
                    <a:bodyPr/>
                    <a:lstStyle/>
                    <a:p>
                      <a:r>
                        <a:rPr lang="en-US" sz="1050" dirty="0" smtClean="0"/>
                        <a:t>Children</a:t>
                      </a:r>
                      <a:r>
                        <a:rPr lang="en-US" sz="1050" baseline="0" dirty="0" smtClean="0"/>
                        <a:t> make topic choice for the day</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8:40</a:t>
                      </a:r>
                      <a:r>
                        <a:rPr lang="en-US" sz="1000" baseline="0" dirty="0" smtClean="0">
                          <a:solidFill>
                            <a:srgbClr val="0E58C4"/>
                          </a:solidFill>
                        </a:rPr>
                        <a:t> – 9:40</a:t>
                      </a:r>
                      <a:endParaRPr lang="en-US" sz="1000" dirty="0" smtClean="0">
                        <a:solidFill>
                          <a:srgbClr val="0E58C4"/>
                        </a:solidFill>
                      </a:endParaRPr>
                    </a:p>
                  </a:txBody>
                  <a:tcPr/>
                </a:tc>
                <a:tc>
                  <a:txBody>
                    <a:bodyPr/>
                    <a:lstStyle/>
                    <a:p>
                      <a:r>
                        <a:rPr lang="en-US" sz="1050" dirty="0" smtClean="0"/>
                        <a:t>Introduced</a:t>
                      </a:r>
                      <a:r>
                        <a:rPr lang="en-US" sz="1050" baseline="0" dirty="0" smtClean="0"/>
                        <a:t> to options, student choice of uninterrupted work</a:t>
                      </a:r>
                    </a:p>
                    <a:p>
                      <a:r>
                        <a:rPr lang="en-US" sz="1000" baseline="0" dirty="0" smtClean="0">
                          <a:solidFill>
                            <a:schemeClr val="bg2">
                              <a:lumMod val="50000"/>
                            </a:schemeClr>
                          </a:solidFill>
                        </a:rPr>
                        <a:t>8:40 – 9:50</a:t>
                      </a:r>
                      <a:endParaRPr lang="en-US" sz="1000" dirty="0">
                        <a:solidFill>
                          <a:schemeClr val="bg2">
                            <a:lumMod val="50000"/>
                          </a:schemeClr>
                        </a:solidFill>
                      </a:endParaRPr>
                    </a:p>
                  </a:txBody>
                  <a:tcPr/>
                </a:tc>
              </a:tr>
              <a:tr h="695746">
                <a:tc>
                  <a:txBody>
                    <a:bodyPr/>
                    <a:lstStyle/>
                    <a:p>
                      <a:r>
                        <a:rPr lang="en-US" sz="1050" dirty="0" smtClean="0"/>
                        <a:t>15</a:t>
                      </a:r>
                      <a:r>
                        <a:rPr lang="en-US" sz="1050" baseline="0" dirty="0" smtClean="0"/>
                        <a:t> minute break for play, drink and snack</a:t>
                      </a:r>
                    </a:p>
                    <a:p>
                      <a:r>
                        <a:rPr lang="en-US" sz="1000" baseline="0" dirty="0" smtClean="0">
                          <a:solidFill>
                            <a:srgbClr val="0E58C4"/>
                          </a:solidFill>
                        </a:rPr>
                        <a:t>9:45 – 10:00</a:t>
                      </a:r>
                      <a:endParaRPr lang="en-US" sz="1000" dirty="0">
                        <a:solidFill>
                          <a:srgbClr val="0E58C4"/>
                        </a:solidFill>
                      </a:endParaRPr>
                    </a:p>
                  </a:txBody>
                  <a:tcPr/>
                </a:tc>
                <a:tc>
                  <a:txBody>
                    <a:bodyPr/>
                    <a:lstStyle/>
                    <a:p>
                      <a:r>
                        <a:rPr lang="en-US" sz="1050" dirty="0" smtClean="0"/>
                        <a:t>15</a:t>
                      </a:r>
                      <a:r>
                        <a:rPr lang="en-US" sz="1050" baseline="0" dirty="0" smtClean="0"/>
                        <a:t> minute break for play, drink and snack</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E58C4"/>
                          </a:solidFill>
                        </a:rPr>
                        <a:t>9:45 – 10:00</a:t>
                      </a:r>
                      <a:endParaRPr lang="en-US" sz="1000" dirty="0" smtClean="0">
                        <a:solidFill>
                          <a:srgbClr val="0E58C4"/>
                        </a:solidFill>
                      </a:endParaRPr>
                    </a:p>
                    <a:p>
                      <a:endParaRPr lang="en-US" sz="1050" dirty="0"/>
                    </a:p>
                  </a:txBody>
                  <a:tcPr/>
                </a:tc>
                <a:tc>
                  <a:txBody>
                    <a:bodyPr/>
                    <a:lstStyle/>
                    <a:p>
                      <a:r>
                        <a:rPr lang="en-US" sz="1050" dirty="0" smtClean="0"/>
                        <a:t>15</a:t>
                      </a:r>
                      <a:r>
                        <a:rPr lang="en-US" sz="1050" baseline="0" dirty="0" smtClean="0"/>
                        <a:t> minute break for play, drink and snack</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E58C4"/>
                          </a:solidFill>
                        </a:rPr>
                        <a:t>9:45 – 10:00</a:t>
                      </a:r>
                      <a:endParaRPr lang="en-US" sz="1000" dirty="0" smtClean="0">
                        <a:solidFill>
                          <a:srgbClr val="0E58C4"/>
                        </a:solidFill>
                      </a:endParaRPr>
                    </a:p>
                    <a:p>
                      <a:endParaRPr lang="en-US" sz="1050" dirty="0"/>
                    </a:p>
                  </a:txBody>
                  <a:tcPr/>
                </a:tc>
                <a:tc>
                  <a:txBody>
                    <a:bodyPr/>
                    <a:lstStyle/>
                    <a:p>
                      <a:r>
                        <a:rPr lang="en-US" sz="1050" dirty="0" smtClean="0"/>
                        <a:t>15</a:t>
                      </a:r>
                      <a:r>
                        <a:rPr lang="en-US" sz="1050" baseline="0" dirty="0" smtClean="0"/>
                        <a:t> minute break for play, drink and snack</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baseline="0" dirty="0" smtClean="0">
                          <a:solidFill>
                            <a:srgbClr val="0E58C4"/>
                          </a:solidFill>
                        </a:rPr>
                        <a:t>9:45 – 10:00</a:t>
                      </a:r>
                      <a:endParaRPr lang="en-US" sz="1000" dirty="0" smtClean="0">
                        <a:solidFill>
                          <a:srgbClr val="0E58C4"/>
                        </a:solidFill>
                      </a:endParaRPr>
                    </a:p>
                  </a:txBody>
                  <a:tcPr/>
                </a:tc>
                <a:tc>
                  <a:txBody>
                    <a:bodyPr/>
                    <a:lstStyle/>
                    <a:p>
                      <a:r>
                        <a:rPr lang="en-US" sz="1050" dirty="0" smtClean="0"/>
                        <a:t>10</a:t>
                      </a:r>
                      <a:r>
                        <a:rPr lang="en-US" sz="1050" baseline="0" dirty="0" smtClean="0"/>
                        <a:t> minute break for toilet, drink and snack</a:t>
                      </a:r>
                    </a:p>
                    <a:p>
                      <a:r>
                        <a:rPr lang="en-US" sz="1000" baseline="0" dirty="0" smtClean="0">
                          <a:solidFill>
                            <a:srgbClr val="0E58C4"/>
                          </a:solidFill>
                        </a:rPr>
                        <a:t>9:50 – 10:00</a:t>
                      </a:r>
                      <a:endParaRPr lang="en-US" sz="1000" dirty="0">
                        <a:solidFill>
                          <a:srgbClr val="0E58C4"/>
                        </a:solidFill>
                      </a:endParaRPr>
                    </a:p>
                  </a:txBody>
                  <a:tcPr/>
                </a:tc>
              </a:tr>
              <a:tr h="1003339">
                <a:tc>
                  <a:txBody>
                    <a:bodyPr/>
                    <a:lstStyle/>
                    <a:p>
                      <a:r>
                        <a:rPr lang="en-US" sz="1050" dirty="0" smtClean="0"/>
                        <a:t>Welsh</a:t>
                      </a:r>
                    </a:p>
                    <a:p>
                      <a:r>
                        <a:rPr lang="en-US" sz="1000" dirty="0" smtClean="0">
                          <a:solidFill>
                            <a:srgbClr val="0E58C4"/>
                          </a:solidFill>
                        </a:rPr>
                        <a:t>10:00</a:t>
                      </a:r>
                      <a:r>
                        <a:rPr lang="en-US" sz="1000" baseline="0" dirty="0" smtClean="0">
                          <a:solidFill>
                            <a:srgbClr val="0E58C4"/>
                          </a:solidFill>
                        </a:rPr>
                        <a:t> – 11:00</a:t>
                      </a:r>
                      <a:endParaRPr lang="en-US" sz="1000" dirty="0">
                        <a:solidFill>
                          <a:srgbClr val="0E58C4"/>
                        </a:solidFill>
                      </a:endParaRPr>
                    </a:p>
                  </a:txBody>
                  <a:tcPr/>
                </a:tc>
                <a:tc>
                  <a:txBody>
                    <a:bodyPr/>
                    <a:lstStyle/>
                    <a:p>
                      <a:r>
                        <a:rPr lang="en-US" sz="1050" dirty="0" smtClean="0"/>
                        <a:t>History</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10:00</a:t>
                      </a:r>
                      <a:r>
                        <a:rPr lang="en-US" sz="1000" baseline="0" dirty="0" smtClean="0">
                          <a:solidFill>
                            <a:srgbClr val="0E58C4"/>
                          </a:solidFill>
                        </a:rPr>
                        <a:t> – 11:00</a:t>
                      </a:r>
                      <a:endParaRPr lang="en-US" sz="1000" dirty="0" smtClean="0">
                        <a:solidFill>
                          <a:srgbClr val="0E58C4"/>
                        </a:solidFill>
                      </a:endParaRPr>
                    </a:p>
                    <a:p>
                      <a:endParaRPr lang="en-US" sz="1050" dirty="0"/>
                    </a:p>
                  </a:txBody>
                  <a:tcPr/>
                </a:tc>
                <a:tc>
                  <a:txBody>
                    <a:bodyPr/>
                    <a:lstStyle/>
                    <a:p>
                      <a:r>
                        <a:rPr lang="en-US" sz="1050" dirty="0" smtClean="0"/>
                        <a:t>English</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10:00</a:t>
                      </a:r>
                      <a:r>
                        <a:rPr lang="en-US" sz="1000" baseline="0" dirty="0" smtClean="0">
                          <a:solidFill>
                            <a:srgbClr val="0E58C4"/>
                          </a:solidFill>
                        </a:rPr>
                        <a:t> – 11:00</a:t>
                      </a:r>
                      <a:endParaRPr lang="en-US" sz="1000" dirty="0" smtClean="0">
                        <a:solidFill>
                          <a:srgbClr val="0E58C4"/>
                        </a:solidFill>
                      </a:endParaRPr>
                    </a:p>
                    <a:p>
                      <a:endParaRPr lang="en-US" sz="1050" dirty="0"/>
                    </a:p>
                  </a:txBody>
                  <a:tcPr/>
                </a:tc>
                <a:tc>
                  <a:txBody>
                    <a:bodyPr/>
                    <a:lstStyle/>
                    <a:p>
                      <a:r>
                        <a:rPr lang="en-US" sz="1050" dirty="0" smtClean="0"/>
                        <a:t>Research</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10:00</a:t>
                      </a:r>
                      <a:r>
                        <a:rPr lang="en-US" sz="1000" baseline="0" dirty="0" smtClean="0">
                          <a:solidFill>
                            <a:srgbClr val="0E58C4"/>
                          </a:solidFill>
                        </a:rPr>
                        <a:t> – 11:00</a:t>
                      </a:r>
                      <a:endParaRPr lang="en-US" sz="1000" dirty="0" smtClean="0">
                        <a:solidFill>
                          <a:srgbClr val="0E58C4"/>
                        </a:solidFill>
                      </a:endParaRPr>
                    </a:p>
                    <a:p>
                      <a:endParaRPr lang="en-US" sz="1050" dirty="0"/>
                    </a:p>
                  </a:txBody>
                  <a:tcPr/>
                </a:tc>
                <a:tc>
                  <a:txBody>
                    <a:bodyPr/>
                    <a:lstStyle/>
                    <a:p>
                      <a:r>
                        <a:rPr lang="en-US" sz="1050" dirty="0" smtClean="0"/>
                        <a:t>Continued</a:t>
                      </a:r>
                      <a:r>
                        <a:rPr lang="en-US" sz="1050" baseline="0" dirty="0" smtClean="0"/>
                        <a:t> uninterrupted work, teacher does individual or small group lessons</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10:00</a:t>
                      </a:r>
                      <a:r>
                        <a:rPr lang="en-US" sz="1000" baseline="0" dirty="0" smtClean="0">
                          <a:solidFill>
                            <a:srgbClr val="0E58C4"/>
                          </a:solidFill>
                        </a:rPr>
                        <a:t> – 11:00</a:t>
                      </a:r>
                      <a:endParaRPr lang="en-US" sz="1000" dirty="0" smtClean="0">
                        <a:solidFill>
                          <a:srgbClr val="0E58C4"/>
                        </a:solidFill>
                      </a:endParaRPr>
                    </a:p>
                    <a:p>
                      <a:endParaRPr lang="en-US" sz="1050" dirty="0"/>
                    </a:p>
                  </a:txBody>
                  <a:tcPr/>
                </a:tc>
              </a:tr>
              <a:tr h="1003339">
                <a:tc>
                  <a:txBody>
                    <a:bodyPr/>
                    <a:lstStyle/>
                    <a:p>
                      <a:r>
                        <a:rPr lang="en-US" sz="1050" dirty="0" smtClean="0"/>
                        <a:t>Geography</a:t>
                      </a:r>
                    </a:p>
                    <a:p>
                      <a:r>
                        <a:rPr lang="en-US" sz="1000" dirty="0" smtClean="0">
                          <a:solidFill>
                            <a:srgbClr val="0E58C4"/>
                          </a:solidFill>
                        </a:rPr>
                        <a:t>11:00</a:t>
                      </a:r>
                      <a:r>
                        <a:rPr lang="en-US" sz="1000" baseline="0" dirty="0" smtClean="0">
                          <a:solidFill>
                            <a:srgbClr val="0E58C4"/>
                          </a:solidFill>
                        </a:rPr>
                        <a:t> – 12:00</a:t>
                      </a:r>
                      <a:endParaRPr lang="en-US" sz="1000" dirty="0">
                        <a:solidFill>
                          <a:srgbClr val="0E58C4"/>
                        </a:solidFill>
                      </a:endParaRPr>
                    </a:p>
                  </a:txBody>
                  <a:tcPr/>
                </a:tc>
                <a:tc>
                  <a:txBody>
                    <a:bodyPr/>
                    <a:lstStyle/>
                    <a:p>
                      <a:r>
                        <a:rPr lang="en-US" sz="1050" dirty="0" smtClean="0"/>
                        <a:t>Science</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11:00</a:t>
                      </a:r>
                      <a:r>
                        <a:rPr lang="en-US" sz="1000" baseline="0" dirty="0" smtClean="0">
                          <a:solidFill>
                            <a:srgbClr val="0E58C4"/>
                          </a:solidFill>
                        </a:rPr>
                        <a:t> – 12:00</a:t>
                      </a:r>
                      <a:endParaRPr lang="en-US" sz="1000" dirty="0" smtClean="0">
                        <a:solidFill>
                          <a:srgbClr val="0E58C4"/>
                        </a:solidFill>
                      </a:endParaRPr>
                    </a:p>
                    <a:p>
                      <a:endParaRPr lang="en-US" sz="1050" dirty="0"/>
                    </a:p>
                  </a:txBody>
                  <a:tcPr/>
                </a:tc>
                <a:tc>
                  <a:txBody>
                    <a:bodyPr/>
                    <a:lstStyle/>
                    <a:p>
                      <a:r>
                        <a:rPr lang="en-US" sz="1050" dirty="0" smtClean="0"/>
                        <a:t>Maths</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11:00</a:t>
                      </a:r>
                      <a:r>
                        <a:rPr lang="en-US" sz="1000" baseline="0" dirty="0" smtClean="0">
                          <a:solidFill>
                            <a:srgbClr val="0E58C4"/>
                          </a:solidFill>
                        </a:rPr>
                        <a:t> – 12:00</a:t>
                      </a:r>
                      <a:endParaRPr lang="en-US" sz="1000" dirty="0" smtClean="0">
                        <a:solidFill>
                          <a:srgbClr val="0E58C4"/>
                        </a:solidFill>
                      </a:endParaRPr>
                    </a:p>
                    <a:p>
                      <a:endParaRPr lang="en-US" sz="1050" dirty="0"/>
                    </a:p>
                  </a:txBody>
                  <a:tcPr/>
                </a:tc>
                <a:tc>
                  <a:txBody>
                    <a:bodyPr/>
                    <a:lstStyle/>
                    <a:p>
                      <a:r>
                        <a:rPr lang="en-US" sz="1050" dirty="0" smtClean="0"/>
                        <a:t>Planning and</a:t>
                      </a:r>
                      <a:r>
                        <a:rPr lang="en-US" sz="1050" baseline="0" dirty="0" smtClean="0"/>
                        <a:t> practice</a:t>
                      </a:r>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11:00</a:t>
                      </a:r>
                      <a:r>
                        <a:rPr lang="en-US" sz="1000" baseline="0" dirty="0" smtClean="0">
                          <a:solidFill>
                            <a:srgbClr val="0E58C4"/>
                          </a:solidFill>
                        </a:rPr>
                        <a:t> – 12:00</a:t>
                      </a:r>
                      <a:endParaRPr lang="en-US" sz="1000" dirty="0" smtClean="0">
                        <a:solidFill>
                          <a:srgbClr val="0E58C4"/>
                        </a:solidFill>
                      </a:endParaRPr>
                    </a:p>
                    <a:p>
                      <a:endParaRPr lang="en-US" sz="105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Continued</a:t>
                      </a:r>
                      <a:r>
                        <a:rPr lang="en-US" sz="1050" baseline="0" dirty="0" smtClean="0"/>
                        <a:t> uninterrupted work, teacher does individual or small group lessons</a:t>
                      </a:r>
                      <a:endParaRPr lang="en-US" sz="105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000" dirty="0" smtClean="0">
                          <a:solidFill>
                            <a:srgbClr val="0E58C4"/>
                          </a:solidFill>
                        </a:rPr>
                        <a:t>11:00</a:t>
                      </a:r>
                      <a:r>
                        <a:rPr lang="en-US" sz="1000" baseline="0" dirty="0" smtClean="0">
                          <a:solidFill>
                            <a:srgbClr val="0E58C4"/>
                          </a:solidFill>
                        </a:rPr>
                        <a:t> – 12:00</a:t>
                      </a:r>
                      <a:endParaRPr lang="en-US" sz="1000" dirty="0" smtClean="0">
                        <a:solidFill>
                          <a:srgbClr val="0E58C4"/>
                        </a:solidFill>
                      </a:endParaRPr>
                    </a:p>
                    <a:p>
                      <a:endParaRPr lang="en-US" sz="1050" dirty="0"/>
                    </a:p>
                  </a:txBody>
                  <a:tcPr/>
                </a:tc>
              </a:tr>
              <a:tr h="882763">
                <a:tc>
                  <a:txBody>
                    <a:bodyPr/>
                    <a:lstStyle/>
                    <a:p>
                      <a:r>
                        <a:rPr lang="en-US" sz="1050" dirty="0" smtClean="0"/>
                        <a:t>Half</a:t>
                      </a:r>
                      <a:r>
                        <a:rPr lang="en-US" sz="1050" baseline="0" dirty="0" smtClean="0"/>
                        <a:t> hour lunch for eating and drinking. Then 40 minute break to play</a:t>
                      </a:r>
                    </a:p>
                    <a:p>
                      <a:r>
                        <a:rPr lang="en-US" sz="1000" baseline="0" dirty="0" smtClean="0">
                          <a:solidFill>
                            <a:srgbClr val="0E58C4"/>
                          </a:solidFill>
                        </a:rPr>
                        <a:t>12 – 13:10</a:t>
                      </a:r>
                      <a:endParaRPr lang="en-US" sz="1000" dirty="0">
                        <a:solidFill>
                          <a:srgbClr val="0E58C4"/>
                        </a:solidFill>
                      </a:endParaRPr>
                    </a:p>
                  </a:txBody>
                  <a:tcPr/>
                </a:tc>
                <a:tc>
                  <a:txBody>
                    <a:bodyPr/>
                    <a:lstStyle/>
                    <a:p>
                      <a:r>
                        <a:rPr lang="en-US" sz="1050" dirty="0" smtClean="0"/>
                        <a:t>Half</a:t>
                      </a:r>
                      <a:r>
                        <a:rPr lang="en-US" sz="1050" baseline="0" dirty="0" smtClean="0"/>
                        <a:t> hour lunch for eating and drinking. Then 40 minute break to play</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smtClean="0">
                          <a:solidFill>
                            <a:srgbClr val="0E58C4"/>
                          </a:solidFill>
                        </a:rPr>
                        <a:t>12 – 13:10</a:t>
                      </a:r>
                      <a:endParaRPr lang="en-US" sz="1050" dirty="0" smtClean="0">
                        <a:solidFill>
                          <a:srgbClr val="0E58C4"/>
                        </a:solidFill>
                      </a:endParaRPr>
                    </a:p>
                  </a:txBody>
                  <a:tcPr/>
                </a:tc>
                <a:tc>
                  <a:txBody>
                    <a:bodyPr/>
                    <a:lstStyle/>
                    <a:p>
                      <a:r>
                        <a:rPr lang="en-US" sz="1050" dirty="0" smtClean="0"/>
                        <a:t>Half</a:t>
                      </a:r>
                      <a:r>
                        <a:rPr lang="en-US" sz="1050" baseline="0" dirty="0" smtClean="0"/>
                        <a:t> hour lunch for eating and drinking. Then 40 minute break to play</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smtClean="0">
                          <a:solidFill>
                            <a:srgbClr val="0E58C4"/>
                          </a:solidFill>
                        </a:rPr>
                        <a:t>12 – 13:10</a:t>
                      </a:r>
                      <a:endParaRPr lang="en-US" sz="1050" dirty="0" smtClean="0">
                        <a:solidFill>
                          <a:srgbClr val="0E58C4"/>
                        </a:solidFill>
                      </a:endParaRPr>
                    </a:p>
                    <a:p>
                      <a:endParaRPr lang="en-US" sz="1050" dirty="0"/>
                    </a:p>
                  </a:txBody>
                  <a:tcPr/>
                </a:tc>
                <a:tc>
                  <a:txBody>
                    <a:bodyPr/>
                    <a:lstStyle/>
                    <a:p>
                      <a:r>
                        <a:rPr lang="en-US" sz="1050" dirty="0" smtClean="0"/>
                        <a:t>Half hour lunch for eating and drinking.</a:t>
                      </a:r>
                      <a:r>
                        <a:rPr lang="en-US" sz="1050" baseline="0" dirty="0" smtClean="0"/>
                        <a:t> Then</a:t>
                      </a:r>
                      <a:r>
                        <a:rPr lang="en-US" sz="1050" dirty="0" smtClean="0"/>
                        <a:t> 40</a:t>
                      </a:r>
                      <a:r>
                        <a:rPr lang="en-US" sz="1050" baseline="0" dirty="0" smtClean="0"/>
                        <a:t> minute break to play</a:t>
                      </a:r>
                    </a:p>
                    <a:p>
                      <a:pPr marL="0" marR="0" indent="0" algn="l" defTabSz="914400" rtl="0" eaLnBrk="1" fontAlgn="auto" latinLnBrk="0" hangingPunct="1">
                        <a:lnSpc>
                          <a:spcPct val="100000"/>
                        </a:lnSpc>
                        <a:spcBef>
                          <a:spcPts val="0"/>
                        </a:spcBef>
                        <a:spcAft>
                          <a:spcPts val="0"/>
                        </a:spcAft>
                        <a:buClrTx/>
                        <a:buSzTx/>
                        <a:buFontTx/>
                        <a:buNone/>
                        <a:tabLst/>
                        <a:defRPr/>
                      </a:pPr>
                      <a:r>
                        <a:rPr lang="en-US" sz="1050" baseline="0" dirty="0" smtClean="0">
                          <a:solidFill>
                            <a:srgbClr val="0E58C4"/>
                          </a:solidFill>
                        </a:rPr>
                        <a:t>12 – 13:10</a:t>
                      </a:r>
                      <a:endParaRPr lang="en-US" sz="1050" dirty="0" smtClean="0">
                        <a:solidFill>
                          <a:srgbClr val="0E58C4"/>
                        </a:solidFill>
                      </a:endParaRPr>
                    </a:p>
                  </a:txBody>
                  <a:tcPr/>
                </a:tc>
                <a:tc>
                  <a:txBody>
                    <a:bodyPr/>
                    <a:lstStyle/>
                    <a:p>
                      <a:r>
                        <a:rPr lang="en-US" sz="1050" dirty="0" smtClean="0"/>
                        <a:t>Half</a:t>
                      </a:r>
                      <a:r>
                        <a:rPr lang="en-US" sz="1050" baseline="0" dirty="0" smtClean="0"/>
                        <a:t> hour lunch for eating and drinking and one hour of free play and garden time</a:t>
                      </a:r>
                    </a:p>
                    <a:p>
                      <a:r>
                        <a:rPr lang="en-US" sz="1050" baseline="0" dirty="0" smtClean="0">
                          <a:solidFill>
                            <a:srgbClr val="0E58C4"/>
                          </a:solidFill>
                        </a:rPr>
                        <a:t>12:00 – 13:30</a:t>
                      </a:r>
                      <a:endParaRPr lang="en-US" sz="1050" dirty="0">
                        <a:solidFill>
                          <a:srgbClr val="0E58C4"/>
                        </a:solidFill>
                      </a:endParaRPr>
                    </a:p>
                  </a:txBody>
                  <a:tcPr/>
                </a:tc>
              </a:tr>
              <a:tr h="1296284">
                <a:tc>
                  <a:txBody>
                    <a:bodyPr/>
                    <a:lstStyle/>
                    <a:p>
                      <a:r>
                        <a:rPr lang="en-US" sz="1050" dirty="0" smtClean="0"/>
                        <a:t>PE </a:t>
                      </a:r>
                      <a:r>
                        <a:rPr lang="en-US" sz="1000" dirty="0" smtClean="0">
                          <a:solidFill>
                            <a:srgbClr val="0E58C4"/>
                          </a:solidFill>
                        </a:rPr>
                        <a:t>13:15-</a:t>
                      </a:r>
                      <a:r>
                        <a:rPr lang="en-US" sz="1000" baseline="0" dirty="0" smtClean="0">
                          <a:solidFill>
                            <a:srgbClr val="0E58C4"/>
                          </a:solidFill>
                        </a:rPr>
                        <a:t> 14:15</a:t>
                      </a:r>
                    </a:p>
                    <a:p>
                      <a:r>
                        <a:rPr lang="en-US" sz="1050" baseline="0" dirty="0" smtClean="0"/>
                        <a:t>Tidy up </a:t>
                      </a:r>
                      <a:r>
                        <a:rPr lang="en-US" sz="1000" baseline="0" dirty="0" smtClean="0">
                          <a:solidFill>
                            <a:srgbClr val="0E58C4"/>
                          </a:solidFill>
                        </a:rPr>
                        <a:t>14:45-15:00</a:t>
                      </a:r>
                      <a:endParaRPr lang="en-US" sz="1050" baseline="0" dirty="0" smtClean="0">
                        <a:solidFill>
                          <a:srgbClr val="0E58C4"/>
                        </a:solidFill>
                      </a:endParaRPr>
                    </a:p>
                    <a:p>
                      <a:r>
                        <a:rPr lang="en-US" sz="1050" baseline="0" dirty="0" smtClean="0"/>
                        <a:t>Free play </a:t>
                      </a:r>
                      <a:r>
                        <a:rPr lang="en-US" sz="1000" baseline="0" dirty="0" smtClean="0">
                          <a:solidFill>
                            <a:srgbClr val="0E58C4"/>
                          </a:solidFill>
                        </a:rPr>
                        <a:t>15:00 – 15:20</a:t>
                      </a:r>
                    </a:p>
                    <a:p>
                      <a:r>
                        <a:rPr lang="en-US" sz="1050" baseline="0" dirty="0" smtClean="0"/>
                        <a:t>Home time </a:t>
                      </a:r>
                      <a:r>
                        <a:rPr lang="en-US" sz="1000" baseline="0" dirty="0" smtClean="0">
                          <a:solidFill>
                            <a:srgbClr val="0E58C4"/>
                          </a:solidFill>
                        </a:rPr>
                        <a:t>15:20 – 15:30</a:t>
                      </a:r>
                      <a:endParaRPr lang="en-US" sz="1000" dirty="0">
                        <a:solidFill>
                          <a:srgbClr val="0E58C4"/>
                        </a:solidFill>
                      </a:endParaRPr>
                    </a:p>
                  </a:txBody>
                  <a:tcPr/>
                </a:tc>
                <a:tc>
                  <a:txBody>
                    <a:bodyPr/>
                    <a:lstStyle/>
                    <a:p>
                      <a:r>
                        <a:rPr lang="en-US" sz="1050" dirty="0" smtClean="0"/>
                        <a:t>IT </a:t>
                      </a:r>
                      <a:r>
                        <a:rPr lang="en-US" sz="1000" dirty="0" smtClean="0">
                          <a:solidFill>
                            <a:srgbClr val="0E58C4"/>
                          </a:solidFill>
                        </a:rPr>
                        <a:t>13:15-</a:t>
                      </a:r>
                      <a:r>
                        <a:rPr lang="en-US" sz="1000" baseline="0" dirty="0" smtClean="0">
                          <a:solidFill>
                            <a:srgbClr val="0E58C4"/>
                          </a:solidFill>
                        </a:rPr>
                        <a:t> 14:15</a:t>
                      </a:r>
                    </a:p>
                    <a:p>
                      <a:r>
                        <a:rPr lang="en-US" sz="1050" baseline="0" dirty="0" smtClean="0"/>
                        <a:t>Tidy up </a:t>
                      </a:r>
                      <a:r>
                        <a:rPr lang="en-US" sz="1000" baseline="0" dirty="0" smtClean="0">
                          <a:solidFill>
                            <a:srgbClr val="0E58C4"/>
                          </a:solidFill>
                        </a:rPr>
                        <a:t>14:45-15:00</a:t>
                      </a:r>
                    </a:p>
                    <a:p>
                      <a:r>
                        <a:rPr lang="en-US" sz="1050" baseline="0" dirty="0" smtClean="0"/>
                        <a:t>Free play </a:t>
                      </a:r>
                      <a:r>
                        <a:rPr lang="en-US" sz="1000" baseline="0" dirty="0" smtClean="0">
                          <a:solidFill>
                            <a:srgbClr val="0E58C4"/>
                          </a:solidFill>
                        </a:rPr>
                        <a:t>15:00 – 15:20</a:t>
                      </a:r>
                      <a:endParaRPr lang="en-US" sz="1050" baseline="0" dirty="0" smtClean="0">
                        <a:solidFill>
                          <a:srgbClr val="0E58C4"/>
                        </a:solidFill>
                      </a:endParaRPr>
                    </a:p>
                    <a:p>
                      <a:r>
                        <a:rPr lang="en-US" sz="1050" baseline="0" dirty="0" smtClean="0"/>
                        <a:t>Home time </a:t>
                      </a:r>
                      <a:r>
                        <a:rPr lang="en-US" sz="1000" baseline="0" dirty="0" smtClean="0">
                          <a:solidFill>
                            <a:srgbClr val="0E58C4"/>
                          </a:solidFill>
                        </a:rPr>
                        <a:t>15:20 – 15:30</a:t>
                      </a:r>
                      <a:endParaRPr lang="en-US" sz="1000" dirty="0" smtClean="0">
                        <a:solidFill>
                          <a:srgbClr val="0E58C4"/>
                        </a:solidFil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050" baseline="0" dirty="0" smtClean="0"/>
                    </a:p>
                    <a:p>
                      <a:endParaRPr lang="en-US" sz="1050" dirty="0"/>
                    </a:p>
                  </a:txBody>
                  <a:tcPr/>
                </a:tc>
                <a:tc>
                  <a:txBody>
                    <a:bodyPr/>
                    <a:lstStyle/>
                    <a:p>
                      <a:r>
                        <a:rPr lang="en-US" sz="1050" dirty="0" smtClean="0"/>
                        <a:t>Art/DT </a:t>
                      </a:r>
                      <a:r>
                        <a:rPr lang="en-US" sz="1000" dirty="0" smtClean="0">
                          <a:solidFill>
                            <a:srgbClr val="0E58C4"/>
                          </a:solidFill>
                        </a:rPr>
                        <a:t>13:15-</a:t>
                      </a:r>
                      <a:r>
                        <a:rPr lang="en-US" sz="1000" baseline="0" dirty="0" smtClean="0">
                          <a:solidFill>
                            <a:srgbClr val="0E58C4"/>
                          </a:solidFill>
                        </a:rPr>
                        <a:t> 14:15</a:t>
                      </a:r>
                    </a:p>
                    <a:p>
                      <a:r>
                        <a:rPr lang="en-US" sz="1050" baseline="0" dirty="0" smtClean="0"/>
                        <a:t>Tidy up </a:t>
                      </a:r>
                      <a:r>
                        <a:rPr lang="en-US" sz="1000" baseline="0" dirty="0" smtClean="0">
                          <a:solidFill>
                            <a:srgbClr val="0E58C4"/>
                          </a:solidFill>
                        </a:rPr>
                        <a:t>14:45-15:00</a:t>
                      </a:r>
                    </a:p>
                    <a:p>
                      <a:r>
                        <a:rPr lang="en-US" sz="1050" baseline="0" dirty="0" smtClean="0"/>
                        <a:t>Free play </a:t>
                      </a:r>
                      <a:r>
                        <a:rPr lang="en-US" sz="1000" baseline="0" dirty="0" smtClean="0">
                          <a:solidFill>
                            <a:srgbClr val="0E58C4"/>
                          </a:solidFill>
                        </a:rPr>
                        <a:t>15:00 – 15:20</a:t>
                      </a:r>
                    </a:p>
                    <a:p>
                      <a:r>
                        <a:rPr lang="en-US" sz="1050" baseline="0" dirty="0" smtClean="0"/>
                        <a:t>Home time </a:t>
                      </a:r>
                      <a:r>
                        <a:rPr lang="en-US" sz="1000" baseline="0" dirty="0" smtClean="0">
                          <a:solidFill>
                            <a:srgbClr val="0E58C4"/>
                          </a:solidFill>
                        </a:rPr>
                        <a:t>15:20 – 15:30</a:t>
                      </a:r>
                      <a:endParaRPr lang="en-US" sz="1000" dirty="0" smtClean="0">
                        <a:solidFill>
                          <a:srgbClr val="0E58C4"/>
                        </a:solidFill>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050" baseline="0" dirty="0" smtClean="0"/>
                    </a:p>
                    <a:p>
                      <a:endParaRPr lang="en-US" sz="105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050" dirty="0" smtClean="0"/>
                        <a:t>Role play </a:t>
                      </a:r>
                      <a:r>
                        <a:rPr lang="en-US" sz="1000" dirty="0" smtClean="0">
                          <a:solidFill>
                            <a:srgbClr val="0E58C4"/>
                          </a:solidFill>
                        </a:rPr>
                        <a:t>13:15 </a:t>
                      </a:r>
                      <a:r>
                        <a:rPr lang="en-US" sz="1000" dirty="0" smtClean="0"/>
                        <a:t>-</a:t>
                      </a:r>
                      <a:r>
                        <a:rPr lang="en-US" sz="1000" baseline="0" dirty="0" smtClean="0"/>
                        <a:t> </a:t>
                      </a:r>
                      <a:r>
                        <a:rPr lang="en-US" sz="1000" baseline="0" dirty="0" smtClean="0">
                          <a:solidFill>
                            <a:srgbClr val="0E58C4"/>
                          </a:solidFill>
                        </a:rPr>
                        <a:t>14:15</a:t>
                      </a:r>
                    </a:p>
                    <a:p>
                      <a:r>
                        <a:rPr lang="en-US" sz="1050" baseline="0" dirty="0" smtClean="0"/>
                        <a:t>Tidy up </a:t>
                      </a:r>
                      <a:r>
                        <a:rPr lang="en-US" sz="1000" baseline="0" dirty="0" smtClean="0">
                          <a:solidFill>
                            <a:srgbClr val="0E58C4"/>
                          </a:solidFill>
                        </a:rPr>
                        <a:t>14:45-15:00</a:t>
                      </a:r>
                    </a:p>
                    <a:p>
                      <a:r>
                        <a:rPr lang="en-US" sz="1050" baseline="0" dirty="0" smtClean="0"/>
                        <a:t>Free play </a:t>
                      </a:r>
                      <a:r>
                        <a:rPr lang="en-US" sz="1000" baseline="0" dirty="0" smtClean="0">
                          <a:solidFill>
                            <a:srgbClr val="0E58C4"/>
                          </a:solidFill>
                        </a:rPr>
                        <a:t>15:00 – 15:20</a:t>
                      </a:r>
                    </a:p>
                    <a:p>
                      <a:r>
                        <a:rPr lang="en-US" sz="1050" baseline="0" dirty="0" smtClean="0">
                          <a:solidFill>
                            <a:schemeClr val="tx1">
                              <a:lumMod val="95000"/>
                              <a:lumOff val="5000"/>
                            </a:schemeClr>
                          </a:solidFill>
                        </a:rPr>
                        <a:t>Home time </a:t>
                      </a:r>
                      <a:r>
                        <a:rPr lang="en-US" sz="1000" baseline="0" dirty="0" smtClean="0">
                          <a:solidFill>
                            <a:srgbClr val="0E58C4"/>
                          </a:solidFill>
                        </a:rPr>
                        <a:t>15:20 – 15:30</a:t>
                      </a:r>
                      <a:endParaRPr lang="en-US" sz="1050" dirty="0" smtClean="0">
                        <a:solidFill>
                          <a:srgbClr val="0E58C4"/>
                        </a:solidFill>
                      </a:endParaRPr>
                    </a:p>
                  </a:txBody>
                  <a:tcPr/>
                </a:tc>
                <a:tc>
                  <a:txBody>
                    <a:bodyPr/>
                    <a:lstStyle/>
                    <a:p>
                      <a:r>
                        <a:rPr lang="en-US" sz="1050" dirty="0" smtClean="0"/>
                        <a:t>Whole</a:t>
                      </a:r>
                      <a:r>
                        <a:rPr lang="en-US" sz="1050" baseline="0" dirty="0" smtClean="0"/>
                        <a:t> class lesson</a:t>
                      </a:r>
                    </a:p>
                    <a:p>
                      <a:r>
                        <a:rPr lang="en-US" sz="1000" baseline="0" dirty="0" smtClean="0">
                          <a:solidFill>
                            <a:srgbClr val="0E58C4"/>
                          </a:solidFill>
                        </a:rPr>
                        <a:t>13:30 – 14:30</a:t>
                      </a:r>
                    </a:p>
                    <a:p>
                      <a:r>
                        <a:rPr lang="en-US" sz="1050" baseline="0" dirty="0" smtClean="0"/>
                        <a:t>Tidy up </a:t>
                      </a:r>
                      <a:r>
                        <a:rPr lang="en-US" sz="1000" baseline="0" dirty="0" smtClean="0">
                          <a:solidFill>
                            <a:srgbClr val="0E58C4"/>
                          </a:solidFill>
                        </a:rPr>
                        <a:t>14:30 – 14:45</a:t>
                      </a:r>
                    </a:p>
                    <a:p>
                      <a:r>
                        <a:rPr lang="en-US" sz="1050" baseline="0" dirty="0" smtClean="0"/>
                        <a:t>Circle time/story </a:t>
                      </a:r>
                      <a:r>
                        <a:rPr lang="en-US" sz="1000" baseline="0" dirty="0" smtClean="0">
                          <a:solidFill>
                            <a:srgbClr val="0E58C4"/>
                          </a:solidFill>
                        </a:rPr>
                        <a:t>14:45 – 15:00</a:t>
                      </a:r>
                    </a:p>
                    <a:p>
                      <a:r>
                        <a:rPr lang="en-US" sz="1050" baseline="0" dirty="0" smtClean="0"/>
                        <a:t>Prep for home time </a:t>
                      </a:r>
                    </a:p>
                    <a:p>
                      <a:r>
                        <a:rPr lang="en-US" sz="1000" baseline="0" dirty="0" smtClean="0">
                          <a:solidFill>
                            <a:srgbClr val="0E58C4"/>
                          </a:solidFill>
                        </a:rPr>
                        <a:t>15:00 – 15:10</a:t>
                      </a:r>
                    </a:p>
                    <a:p>
                      <a:r>
                        <a:rPr lang="en-US" sz="1050" baseline="0" dirty="0" smtClean="0"/>
                        <a:t>Mindfulness </a:t>
                      </a:r>
                      <a:r>
                        <a:rPr lang="en-US" sz="1000" baseline="0" dirty="0" smtClean="0">
                          <a:solidFill>
                            <a:srgbClr val="0E58C4"/>
                          </a:solidFill>
                        </a:rPr>
                        <a:t>15:10 – 15:30</a:t>
                      </a:r>
                    </a:p>
                  </a:txBody>
                  <a:tcPr/>
                </a:tc>
              </a:tr>
            </a:tbl>
          </a:graphicData>
        </a:graphic>
      </p:graphicFrame>
    </p:spTree>
    <p:extLst>
      <p:ext uri="{BB962C8B-B14F-4D97-AF65-F5344CB8AC3E}">
        <p14:creationId xmlns:p14="http://schemas.microsoft.com/office/powerpoint/2010/main" val="3228714286"/>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hild-development-overview-4172261_color1-5bc8af32c9e77c005155551a.png"/>
          <p:cNvPicPr>
            <a:picLocks noGrp="1" noChangeAspect="1"/>
          </p:cNvPicPr>
          <p:nvPr>
            <p:ph idx="1"/>
          </p:nvPr>
        </p:nvPicPr>
        <p:blipFill>
          <a:blip r:embed="rId3">
            <a:extLst>
              <a:ext uri="{28A0092B-C50C-407E-A947-70E740481C1C}">
                <a14:useLocalDpi xmlns:a14="http://schemas.microsoft.com/office/drawing/2010/main" val="0"/>
              </a:ext>
            </a:extLst>
          </a:blip>
          <a:srcRect l="1735" r="1735"/>
          <a:stretch>
            <a:fillRect/>
          </a:stretch>
        </p:blipFill>
        <p:spPr>
          <a:xfrm>
            <a:off x="0" y="1437988"/>
            <a:ext cx="4661602" cy="2517596"/>
          </a:xfrm>
        </p:spPr>
      </p:pic>
      <p:sp>
        <p:nvSpPr>
          <p:cNvPr id="2" name="Title 1"/>
          <p:cNvSpPr>
            <a:spLocks noGrp="1"/>
          </p:cNvSpPr>
          <p:nvPr>
            <p:ph type="title"/>
          </p:nvPr>
        </p:nvSpPr>
        <p:spPr>
          <a:xfrm>
            <a:off x="549275" y="-203879"/>
            <a:ext cx="8042276" cy="1336956"/>
          </a:xfrm>
        </p:spPr>
        <p:txBody>
          <a:bodyPr/>
          <a:lstStyle/>
          <a:p>
            <a:r>
              <a:rPr lang="en-US" dirty="0" smtClean="0"/>
              <a:t>Looping</a:t>
            </a:r>
            <a:endParaRPr lang="en-US" dirty="0"/>
          </a:p>
        </p:txBody>
      </p:sp>
      <p:pic>
        <p:nvPicPr>
          <p:cNvPr id="6" name="Picture 5"/>
          <p:cNvPicPr>
            <a:picLocks noChangeAspect="1"/>
          </p:cNvPicPr>
          <p:nvPr/>
        </p:nvPicPr>
        <p:blipFill>
          <a:blip r:embed="rId4"/>
          <a:stretch>
            <a:fillRect/>
          </a:stretch>
        </p:blipFill>
        <p:spPr>
          <a:xfrm>
            <a:off x="3171296" y="3565934"/>
            <a:ext cx="2980611" cy="2980611"/>
          </a:xfrm>
          <a:prstGeom prst="rect">
            <a:avLst/>
          </a:prstGeom>
        </p:spPr>
      </p:pic>
      <p:pic>
        <p:nvPicPr>
          <p:cNvPr id="5" name="Picture 4" descr="looping.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4995231" y="1437988"/>
            <a:ext cx="3893687" cy="2595791"/>
          </a:xfrm>
          <a:prstGeom prst="rect">
            <a:avLst/>
          </a:prstGeom>
        </p:spPr>
      </p:pic>
      <p:sp>
        <p:nvSpPr>
          <p:cNvPr id="7" name="Right Arrow 6"/>
          <p:cNvSpPr/>
          <p:nvPr/>
        </p:nvSpPr>
        <p:spPr>
          <a:xfrm>
            <a:off x="549275" y="4575993"/>
            <a:ext cx="2397891" cy="1467432"/>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b="1" dirty="0" smtClean="0"/>
              <a:t>Rudolph </a:t>
            </a:r>
            <a:r>
              <a:rPr lang="en-US" b="1" dirty="0" smtClean="0"/>
              <a:t>Steiner</a:t>
            </a:r>
            <a:endParaRPr lang="en-US" b="1" dirty="0"/>
          </a:p>
        </p:txBody>
      </p:sp>
    </p:spTree>
    <p:extLst>
      <p:ext uri="{BB962C8B-B14F-4D97-AF65-F5344CB8AC3E}">
        <p14:creationId xmlns:p14="http://schemas.microsoft.com/office/powerpoint/2010/main" val="3972199344"/>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67418"/>
          </a:xfrm>
        </p:spPr>
        <p:txBody>
          <a:bodyPr/>
          <a:lstStyle/>
          <a:p>
            <a:r>
              <a:rPr lang="en-US" sz="2400" dirty="0" smtClean="0"/>
              <a:t>Why have longer break times?</a:t>
            </a:r>
            <a:endParaRPr lang="en-US" sz="2400" dirty="0"/>
          </a:p>
        </p:txBody>
      </p:sp>
      <p:sp>
        <p:nvSpPr>
          <p:cNvPr id="3" name="Content Placeholder 2"/>
          <p:cNvSpPr>
            <a:spLocks noGrp="1"/>
          </p:cNvSpPr>
          <p:nvPr>
            <p:ph idx="1"/>
          </p:nvPr>
        </p:nvSpPr>
        <p:spPr>
          <a:xfrm>
            <a:off x="1979753" y="5270776"/>
            <a:ext cx="5352219" cy="814576"/>
          </a:xfrm>
        </p:spPr>
        <p:style>
          <a:lnRef idx="1">
            <a:schemeClr val="accent1"/>
          </a:lnRef>
          <a:fillRef idx="3">
            <a:schemeClr val="accent1"/>
          </a:fillRef>
          <a:effectRef idx="2">
            <a:schemeClr val="accent1"/>
          </a:effectRef>
          <a:fontRef idx="minor">
            <a:schemeClr val="lt1"/>
          </a:fontRef>
        </p:style>
        <p:txBody>
          <a:bodyPr>
            <a:normAutofit/>
          </a:bodyPr>
          <a:lstStyle/>
          <a:p>
            <a:pPr marL="0" indent="0">
              <a:buNone/>
            </a:pPr>
            <a:r>
              <a:rPr lang="en-US" sz="1600" b="1" dirty="0">
                <a:solidFill>
                  <a:srgbClr val="FFFFFF"/>
                </a:solidFill>
              </a:rPr>
              <a:t>Don</a:t>
            </a:r>
            <a:r>
              <a:rPr lang="fr-FR" sz="1600" b="1" dirty="0">
                <a:solidFill>
                  <a:srgbClr val="FFFFFF"/>
                </a:solidFill>
              </a:rPr>
              <a:t>’</a:t>
            </a:r>
            <a:r>
              <a:rPr lang="en-US" sz="1600" b="1" dirty="0">
                <a:solidFill>
                  <a:srgbClr val="FFFFFF"/>
                </a:solidFill>
              </a:rPr>
              <a:t>t punish children by deducting play time, manage behavior in another way (Play Wales, 2020)</a:t>
            </a:r>
          </a:p>
          <a:p>
            <a:endParaRPr lang="en-US" sz="1600" dirty="0"/>
          </a:p>
        </p:txBody>
      </p:sp>
      <p:pic>
        <p:nvPicPr>
          <p:cNvPr id="4" name="Picture 3" descr="playtime.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0282" y="961032"/>
            <a:ext cx="4474556" cy="3359469"/>
          </a:xfrm>
          <a:prstGeom prst="rect">
            <a:avLst/>
          </a:prstGeom>
        </p:spPr>
      </p:pic>
      <p:sp>
        <p:nvSpPr>
          <p:cNvPr id="5" name="Oval 4"/>
          <p:cNvSpPr/>
          <p:nvPr/>
        </p:nvSpPr>
        <p:spPr>
          <a:xfrm>
            <a:off x="7225791" y="1581233"/>
            <a:ext cx="1812028" cy="1677066"/>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smtClean="0"/>
              <a:t>Article 31: the right to play</a:t>
            </a:r>
            <a:endParaRPr lang="en-US" sz="1600" dirty="0"/>
          </a:p>
        </p:txBody>
      </p:sp>
      <p:sp>
        <p:nvSpPr>
          <p:cNvPr id="6" name="Oval 5"/>
          <p:cNvSpPr/>
          <p:nvPr/>
        </p:nvSpPr>
        <p:spPr>
          <a:xfrm>
            <a:off x="167725" y="1581233"/>
            <a:ext cx="1812028" cy="1677066"/>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smtClean="0"/>
              <a:t>At least 60 minutes of play</a:t>
            </a:r>
            <a:endParaRPr lang="en-US" sz="1600" dirty="0"/>
          </a:p>
        </p:txBody>
      </p:sp>
      <p:sp>
        <p:nvSpPr>
          <p:cNvPr id="7" name="Oval 6"/>
          <p:cNvSpPr/>
          <p:nvPr/>
        </p:nvSpPr>
        <p:spPr>
          <a:xfrm>
            <a:off x="101937" y="3809333"/>
            <a:ext cx="1812028" cy="1677066"/>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smtClean="0"/>
              <a:t>Play and ADHD</a:t>
            </a:r>
            <a:endParaRPr lang="en-US" sz="1600" dirty="0"/>
          </a:p>
        </p:txBody>
      </p:sp>
      <p:sp>
        <p:nvSpPr>
          <p:cNvPr id="8" name="Oval 7"/>
          <p:cNvSpPr/>
          <p:nvPr/>
        </p:nvSpPr>
        <p:spPr>
          <a:xfrm>
            <a:off x="7215453" y="3809333"/>
            <a:ext cx="1812028" cy="1677066"/>
          </a:xfrm>
          <a:prstGeom prst="ellips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600" dirty="0" smtClean="0"/>
              <a:t>Cognitive immaturity</a:t>
            </a:r>
            <a:endParaRPr lang="en-US" sz="1600" dirty="0"/>
          </a:p>
        </p:txBody>
      </p:sp>
    </p:spTree>
    <p:extLst>
      <p:ext uri="{BB962C8B-B14F-4D97-AF65-F5344CB8AC3E}">
        <p14:creationId xmlns:p14="http://schemas.microsoft.com/office/powerpoint/2010/main" val="3802222712"/>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59200" y="1174376"/>
            <a:ext cx="5108676" cy="395544"/>
          </a:xfrm>
        </p:spPr>
        <p:txBody>
          <a:bodyPr/>
          <a:lstStyle/>
          <a:p>
            <a:r>
              <a:rPr lang="en-US" sz="2400" dirty="0" smtClean="0"/>
              <a:t>Drama Day</a:t>
            </a:r>
            <a:endParaRPr lang="en-US" sz="2400" dirty="0"/>
          </a:p>
        </p:txBody>
      </p:sp>
      <p:pic>
        <p:nvPicPr>
          <p:cNvPr id="4" name="Picture 3"/>
          <p:cNvPicPr>
            <a:picLocks noChangeAspect="1"/>
          </p:cNvPicPr>
          <p:nvPr/>
        </p:nvPicPr>
        <p:blipFill>
          <a:blip r:embed="rId3"/>
          <a:stretch>
            <a:fillRect/>
          </a:stretch>
        </p:blipFill>
        <p:spPr>
          <a:xfrm>
            <a:off x="177800" y="503120"/>
            <a:ext cx="3581400" cy="3629580"/>
          </a:xfrm>
          <a:prstGeom prst="rect">
            <a:avLst/>
          </a:prstGeom>
        </p:spPr>
      </p:pic>
      <p:pic>
        <p:nvPicPr>
          <p:cNvPr id="5" name="Picture 4"/>
          <p:cNvPicPr>
            <a:picLocks noChangeAspect="1"/>
          </p:cNvPicPr>
          <p:nvPr/>
        </p:nvPicPr>
        <p:blipFill>
          <a:blip r:embed="rId4"/>
          <a:stretch>
            <a:fillRect/>
          </a:stretch>
        </p:blipFill>
        <p:spPr>
          <a:xfrm rot="929585">
            <a:off x="3798587" y="3193606"/>
            <a:ext cx="5029703" cy="3048000"/>
          </a:xfrm>
          <a:prstGeom prst="rect">
            <a:avLst/>
          </a:prstGeom>
        </p:spPr>
      </p:pic>
    </p:spTree>
    <p:extLst>
      <p:ext uri="{BB962C8B-B14F-4D97-AF65-F5344CB8AC3E}">
        <p14:creationId xmlns:p14="http://schemas.microsoft.com/office/powerpoint/2010/main" val="1409471095"/>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317326"/>
            <a:ext cx="8042276" cy="323669"/>
          </a:xfrm>
        </p:spPr>
        <p:txBody>
          <a:bodyPr/>
          <a:lstStyle/>
          <a:p>
            <a:r>
              <a:rPr lang="en-US" sz="2400" dirty="0" smtClean="0"/>
              <a:t>Alternative Education Day</a:t>
            </a:r>
            <a:endParaRPr lang="en-US" sz="2400" dirty="0"/>
          </a:p>
        </p:txBody>
      </p:sp>
      <p:pic>
        <p:nvPicPr>
          <p:cNvPr id="4" name="Picture 3"/>
          <p:cNvPicPr>
            <a:picLocks noChangeAspect="1"/>
          </p:cNvPicPr>
          <p:nvPr/>
        </p:nvPicPr>
        <p:blipFill>
          <a:blip r:embed="rId3"/>
          <a:stretch>
            <a:fillRect/>
          </a:stretch>
        </p:blipFill>
        <p:spPr>
          <a:xfrm>
            <a:off x="549275" y="1397000"/>
            <a:ext cx="3352800" cy="3352800"/>
          </a:xfrm>
          <a:prstGeom prst="rect">
            <a:avLst/>
          </a:prstGeom>
        </p:spPr>
      </p:pic>
      <p:pic>
        <p:nvPicPr>
          <p:cNvPr id="6" name="Picture 5"/>
          <p:cNvPicPr>
            <a:picLocks noChangeAspect="1"/>
          </p:cNvPicPr>
          <p:nvPr/>
        </p:nvPicPr>
        <p:blipFill>
          <a:blip r:embed="rId4"/>
          <a:stretch>
            <a:fillRect/>
          </a:stretch>
        </p:blipFill>
        <p:spPr>
          <a:xfrm>
            <a:off x="4800600" y="1320800"/>
            <a:ext cx="3429000" cy="3429000"/>
          </a:xfrm>
          <a:prstGeom prst="rect">
            <a:avLst/>
          </a:prstGeom>
        </p:spPr>
      </p:pic>
      <p:sp>
        <p:nvSpPr>
          <p:cNvPr id="7" name="TextBox 6"/>
          <p:cNvSpPr txBox="1"/>
          <p:nvPr/>
        </p:nvSpPr>
        <p:spPr>
          <a:xfrm>
            <a:off x="1016000" y="5040868"/>
            <a:ext cx="2413000" cy="369332"/>
          </a:xfrm>
          <a:prstGeom prst="rect">
            <a:avLst/>
          </a:prstGeom>
          <a:noFill/>
        </p:spPr>
        <p:txBody>
          <a:bodyPr wrap="square" rtlCol="0">
            <a:spAutoFit/>
          </a:bodyPr>
          <a:lstStyle/>
          <a:p>
            <a:pPr algn="ctr"/>
            <a:r>
              <a:rPr lang="en-US" b="1" dirty="0" smtClean="0"/>
              <a:t>A. S. Neill</a:t>
            </a:r>
            <a:endParaRPr lang="en-US" b="1" dirty="0"/>
          </a:p>
        </p:txBody>
      </p:sp>
      <p:sp>
        <p:nvSpPr>
          <p:cNvPr id="8" name="TextBox 7"/>
          <p:cNvSpPr txBox="1"/>
          <p:nvPr/>
        </p:nvSpPr>
        <p:spPr>
          <a:xfrm>
            <a:off x="5105400" y="5040868"/>
            <a:ext cx="2413000" cy="369332"/>
          </a:xfrm>
          <a:prstGeom prst="rect">
            <a:avLst/>
          </a:prstGeom>
          <a:noFill/>
        </p:spPr>
        <p:txBody>
          <a:bodyPr wrap="square" rtlCol="0">
            <a:spAutoFit/>
          </a:bodyPr>
          <a:lstStyle/>
          <a:p>
            <a:pPr algn="ctr"/>
            <a:r>
              <a:rPr lang="en-US" b="1" dirty="0" smtClean="0"/>
              <a:t>Maria Montessori</a:t>
            </a:r>
            <a:endParaRPr lang="en-US" b="1" dirty="0"/>
          </a:p>
        </p:txBody>
      </p:sp>
    </p:spTree>
    <p:extLst>
      <p:ext uri="{BB962C8B-B14F-4D97-AF65-F5344CB8AC3E}">
        <p14:creationId xmlns:p14="http://schemas.microsoft.com/office/powerpoint/2010/main" val="429944795"/>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622910"/>
            <a:ext cx="8042276" cy="515334"/>
          </a:xfrm>
        </p:spPr>
        <p:txBody>
          <a:bodyPr/>
          <a:lstStyle/>
          <a:p>
            <a:r>
              <a:rPr lang="en-US" sz="2400" dirty="0" smtClean="0"/>
              <a:t>Outdoor learning opportunity's</a:t>
            </a:r>
            <a:endParaRPr lang="en-US" sz="2400" dirty="0"/>
          </a:p>
        </p:txBody>
      </p:sp>
      <p:pic>
        <p:nvPicPr>
          <p:cNvPr id="4" name="Content Placeholder 3" descr="kids-school-gardening.jpg"/>
          <p:cNvPicPr>
            <a:picLocks noGrp="1" noChangeAspect="1"/>
          </p:cNvPicPr>
          <p:nvPr>
            <p:ph idx="1"/>
          </p:nvPr>
        </p:nvPicPr>
        <p:blipFill>
          <a:blip r:embed="rId3">
            <a:extLst>
              <a:ext uri="{28A0092B-C50C-407E-A947-70E740481C1C}">
                <a14:useLocalDpi xmlns:a14="http://schemas.microsoft.com/office/drawing/2010/main" val="0"/>
              </a:ext>
            </a:extLst>
          </a:blip>
          <a:srcRect t="22996" b="22996"/>
          <a:stretch>
            <a:fillRect/>
          </a:stretch>
        </p:blipFill>
        <p:spPr>
          <a:xfrm>
            <a:off x="2010514" y="1675067"/>
            <a:ext cx="5327016" cy="2876967"/>
          </a:xfrm>
        </p:spPr>
      </p:pic>
      <p:sp>
        <p:nvSpPr>
          <p:cNvPr id="5" name="TextBox 4"/>
          <p:cNvSpPr txBox="1"/>
          <p:nvPr/>
        </p:nvSpPr>
        <p:spPr>
          <a:xfrm>
            <a:off x="271014" y="2891197"/>
            <a:ext cx="1533484"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Science</a:t>
            </a:r>
            <a:endParaRPr lang="en-US" b="1" dirty="0">
              <a:solidFill>
                <a:srgbClr val="FFFFFF"/>
              </a:solidFill>
            </a:endParaRPr>
          </a:p>
        </p:txBody>
      </p:sp>
      <p:sp>
        <p:nvSpPr>
          <p:cNvPr id="6" name="TextBox 5"/>
          <p:cNvSpPr txBox="1"/>
          <p:nvPr/>
        </p:nvSpPr>
        <p:spPr>
          <a:xfrm rot="608314">
            <a:off x="2048671" y="6033397"/>
            <a:ext cx="1806470"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Healthy Eating</a:t>
            </a:r>
            <a:endParaRPr lang="en-US" b="1" dirty="0">
              <a:solidFill>
                <a:srgbClr val="FFFFFF"/>
              </a:solidFill>
            </a:endParaRPr>
          </a:p>
        </p:txBody>
      </p:sp>
      <p:sp>
        <p:nvSpPr>
          <p:cNvPr id="7" name="TextBox 6"/>
          <p:cNvSpPr txBox="1"/>
          <p:nvPr/>
        </p:nvSpPr>
        <p:spPr>
          <a:xfrm rot="20870727">
            <a:off x="5531060" y="5848731"/>
            <a:ext cx="1806470"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Environment</a:t>
            </a:r>
            <a:endParaRPr lang="en-US" b="1" dirty="0">
              <a:solidFill>
                <a:srgbClr val="FFFFFF"/>
              </a:solidFill>
            </a:endParaRPr>
          </a:p>
        </p:txBody>
      </p:sp>
      <p:sp>
        <p:nvSpPr>
          <p:cNvPr id="8" name="TextBox 7"/>
          <p:cNvSpPr txBox="1"/>
          <p:nvPr/>
        </p:nvSpPr>
        <p:spPr>
          <a:xfrm rot="1334034">
            <a:off x="7208308" y="4995426"/>
            <a:ext cx="1806470"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Responsible</a:t>
            </a:r>
            <a:endParaRPr lang="en-US" b="1" dirty="0">
              <a:solidFill>
                <a:srgbClr val="FFFFFF"/>
              </a:solidFill>
            </a:endParaRPr>
          </a:p>
        </p:txBody>
      </p:sp>
      <p:sp>
        <p:nvSpPr>
          <p:cNvPr id="9" name="TextBox 8"/>
          <p:cNvSpPr txBox="1"/>
          <p:nvPr/>
        </p:nvSpPr>
        <p:spPr>
          <a:xfrm rot="19865912">
            <a:off x="341394" y="5191210"/>
            <a:ext cx="1806470" cy="646331"/>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Planning and organization</a:t>
            </a:r>
            <a:endParaRPr lang="en-US" b="1" dirty="0">
              <a:solidFill>
                <a:srgbClr val="FFFFFF"/>
              </a:solidFill>
            </a:endParaRPr>
          </a:p>
        </p:txBody>
      </p:sp>
      <p:sp>
        <p:nvSpPr>
          <p:cNvPr id="10" name="TextBox 9"/>
          <p:cNvSpPr txBox="1"/>
          <p:nvPr/>
        </p:nvSpPr>
        <p:spPr>
          <a:xfrm>
            <a:off x="7564878" y="2859125"/>
            <a:ext cx="1452617"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Maths</a:t>
            </a:r>
            <a:endParaRPr lang="en-US" b="1" dirty="0">
              <a:solidFill>
                <a:srgbClr val="FFFFFF"/>
              </a:solidFill>
            </a:endParaRPr>
          </a:p>
        </p:txBody>
      </p:sp>
      <p:sp>
        <p:nvSpPr>
          <p:cNvPr id="13" name="TextBox 12"/>
          <p:cNvSpPr txBox="1"/>
          <p:nvPr/>
        </p:nvSpPr>
        <p:spPr>
          <a:xfrm>
            <a:off x="3640786" y="5138665"/>
            <a:ext cx="1806470"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Five senses</a:t>
            </a:r>
            <a:endParaRPr lang="en-US" b="1" dirty="0">
              <a:solidFill>
                <a:srgbClr val="FFFFFF"/>
              </a:solidFill>
            </a:endParaRPr>
          </a:p>
        </p:txBody>
      </p:sp>
      <p:sp>
        <p:nvSpPr>
          <p:cNvPr id="14" name="TextBox 13"/>
          <p:cNvSpPr txBox="1"/>
          <p:nvPr/>
        </p:nvSpPr>
        <p:spPr>
          <a:xfrm rot="1154286">
            <a:off x="7152264" y="902474"/>
            <a:ext cx="1806470" cy="646331"/>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chemeClr val="bg1"/>
                </a:solidFill>
              </a:rPr>
              <a:t>Fine motor skills</a:t>
            </a:r>
            <a:endParaRPr lang="en-US" b="1" dirty="0">
              <a:solidFill>
                <a:schemeClr val="bg1"/>
              </a:solidFill>
            </a:endParaRPr>
          </a:p>
        </p:txBody>
      </p:sp>
      <p:sp>
        <p:nvSpPr>
          <p:cNvPr id="15" name="TextBox 14"/>
          <p:cNvSpPr txBox="1"/>
          <p:nvPr/>
        </p:nvSpPr>
        <p:spPr>
          <a:xfrm rot="19413090">
            <a:off x="204044" y="953578"/>
            <a:ext cx="1806470" cy="369332"/>
          </a:xfrm>
          <a:prstGeom prst="rect">
            <a:avLst/>
          </a:prstGeom>
          <a:solidFill>
            <a:srgbClr val="69BCBA"/>
          </a:solidFill>
          <a:effectLst>
            <a:glow rad="101600">
              <a:srgbClr val="009BD4">
                <a:alpha val="75000"/>
              </a:srgbClr>
            </a:glow>
          </a:effectLst>
        </p:spPr>
        <p:txBody>
          <a:bodyPr wrap="square" rtlCol="0">
            <a:spAutoFit/>
          </a:bodyPr>
          <a:lstStyle/>
          <a:p>
            <a:pPr algn="ctr"/>
            <a:r>
              <a:rPr lang="en-US" b="1" dirty="0" smtClean="0">
                <a:solidFill>
                  <a:srgbClr val="FFFFFF"/>
                </a:solidFill>
              </a:rPr>
              <a:t>Socializing</a:t>
            </a:r>
            <a:endParaRPr lang="en-US" b="1" dirty="0">
              <a:solidFill>
                <a:srgbClr val="FFFFFF"/>
              </a:solidFill>
            </a:endParaRPr>
          </a:p>
        </p:txBody>
      </p:sp>
    </p:spTree>
    <p:extLst>
      <p:ext uri="{BB962C8B-B14F-4D97-AF65-F5344CB8AC3E}">
        <p14:creationId xmlns:p14="http://schemas.microsoft.com/office/powerpoint/2010/main" val="2970380100"/>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491376"/>
          </a:xfrm>
        </p:spPr>
        <p:txBody>
          <a:bodyPr/>
          <a:lstStyle/>
          <a:p>
            <a:r>
              <a:rPr lang="en-US" sz="2400" dirty="0" smtClean="0"/>
              <a:t>Mindfulness</a:t>
            </a:r>
            <a:endParaRPr lang="en-US" sz="2400" dirty="0"/>
          </a:p>
        </p:txBody>
      </p:sp>
      <p:pic>
        <p:nvPicPr>
          <p:cNvPr id="4" name="Content Placeholder 3" descr="mindfulness-for-children_340x277.jpg"/>
          <p:cNvPicPr>
            <a:picLocks noGrp="1" noChangeAspect="1"/>
          </p:cNvPicPr>
          <p:nvPr>
            <p:ph idx="1"/>
          </p:nvPr>
        </p:nvPicPr>
        <p:blipFill>
          <a:blip r:embed="rId3">
            <a:extLst>
              <a:ext uri="{28A0092B-C50C-407E-A947-70E740481C1C}">
                <a14:useLocalDpi xmlns:a14="http://schemas.microsoft.com/office/drawing/2010/main" val="0"/>
              </a:ext>
            </a:extLst>
          </a:blip>
          <a:srcRect t="16855" b="16855"/>
          <a:stretch>
            <a:fillRect/>
          </a:stretch>
        </p:blipFill>
        <p:spPr>
          <a:xfrm>
            <a:off x="1843153" y="1533317"/>
            <a:ext cx="5681905" cy="3068632"/>
          </a:xfrm>
        </p:spPr>
      </p:pic>
    </p:spTree>
    <p:extLst>
      <p:ext uri="{BB962C8B-B14F-4D97-AF65-F5344CB8AC3E}">
        <p14:creationId xmlns:p14="http://schemas.microsoft.com/office/powerpoint/2010/main" val="1338722637"/>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247180"/>
            <a:ext cx="8042276" cy="706999"/>
          </a:xfrm>
        </p:spPr>
        <p:txBody>
          <a:bodyPr/>
          <a:lstStyle/>
          <a:p>
            <a:r>
              <a:rPr lang="en-US" sz="2400" dirty="0" smtClean="0"/>
              <a:t>Conclusion</a:t>
            </a:r>
            <a:endParaRPr lang="en-US" sz="2400" dirty="0"/>
          </a:p>
        </p:txBody>
      </p:sp>
      <p:sp>
        <p:nvSpPr>
          <p:cNvPr id="3" name="Content Placeholder 2"/>
          <p:cNvSpPr>
            <a:spLocks noGrp="1"/>
          </p:cNvSpPr>
          <p:nvPr>
            <p:ph idx="1"/>
          </p:nvPr>
        </p:nvSpPr>
        <p:spPr>
          <a:xfrm>
            <a:off x="549275" y="1439780"/>
            <a:ext cx="8042276" cy="4343400"/>
          </a:xfrm>
        </p:spPr>
        <p:txBody>
          <a:bodyPr>
            <a:normAutofit fontScale="62500" lnSpcReduction="20000"/>
          </a:bodyPr>
          <a:lstStyle/>
          <a:p>
            <a:pPr marL="0" indent="0">
              <a:buNone/>
            </a:pPr>
            <a:r>
              <a:rPr lang="en-US" dirty="0" smtClean="0"/>
              <a:t>To conclude I’d like to consider whether my ideal learning environment and it’s proposed changes to traditional schooling, curriculum and assessment still allows children to reach their full educational potential and needs that they require from education.</a:t>
            </a:r>
          </a:p>
          <a:p>
            <a:pPr marL="0" indent="0">
              <a:buNone/>
            </a:pPr>
            <a:r>
              <a:rPr lang="en-US" dirty="0" smtClean="0"/>
              <a:t>If we look at the four purposes of education that have been stated by the </a:t>
            </a:r>
            <a:r>
              <a:rPr lang="en-US" dirty="0"/>
              <a:t>W</a:t>
            </a:r>
            <a:r>
              <a:rPr lang="en-US" dirty="0" smtClean="0"/>
              <a:t>elsh government, I am sure that by keeping curriculum days in the timetable that children will not be disadvantaged as they will learn the same as other children and will be prepared for assessments. The added drama day, alternative education day and longer breaks will definitely help to produce creative, self directed and ambitious learners who will most definitely be confident, happy and healthy.</a:t>
            </a:r>
          </a:p>
          <a:p>
            <a:pPr marL="0" indent="0">
              <a:buNone/>
            </a:pPr>
            <a:r>
              <a:rPr lang="en-US" dirty="0" smtClean="0"/>
              <a:t>The only area I feel this school may not ensure for children is that they become contributors to the needs of the country for example STEM, I believe that this school will instead allow children to grow up to be who they want to be and to follow what makes them happy. We all say what we want to be when we grow up but our hopes and dreams aren't always reality, this schools purpose will be to help these dreams become reality and not turn children into robots for society.</a:t>
            </a:r>
          </a:p>
          <a:p>
            <a:pPr marL="0" indent="0">
              <a:buNone/>
            </a:pPr>
            <a:r>
              <a:rPr lang="en-US" dirty="0" smtClean="0"/>
              <a:t>My ideal learning environment does allow children to have their full educational needs met and it also enhances their education and their development as a whole.</a:t>
            </a:r>
            <a:endParaRPr lang="en-US" dirty="0"/>
          </a:p>
        </p:txBody>
      </p:sp>
    </p:spTree>
    <p:extLst>
      <p:ext uri="{BB962C8B-B14F-4D97-AF65-F5344CB8AC3E}">
        <p14:creationId xmlns:p14="http://schemas.microsoft.com/office/powerpoint/2010/main" val="4058392607"/>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854" y="2166313"/>
            <a:ext cx="8042276" cy="1336956"/>
          </a:xfrm>
        </p:spPr>
        <p:txBody>
          <a:bodyPr/>
          <a:lstStyle/>
          <a:p>
            <a:r>
              <a:rPr lang="en-US" dirty="0" smtClean="0"/>
              <a:t>Thank you all for listening!</a:t>
            </a:r>
            <a:br>
              <a:rPr lang="en-US" dirty="0" smtClean="0"/>
            </a:br>
            <a:r>
              <a:rPr lang="en-US" dirty="0"/>
              <a:t/>
            </a:r>
            <a:br>
              <a:rPr lang="en-US" dirty="0"/>
            </a:br>
            <a:r>
              <a:rPr lang="en-US" dirty="0" smtClean="0"/>
              <a:t>Any question?</a:t>
            </a:r>
            <a:endParaRPr lang="en-US" dirty="0"/>
          </a:p>
        </p:txBody>
      </p:sp>
    </p:spTree>
    <p:extLst>
      <p:ext uri="{BB962C8B-B14F-4D97-AF65-F5344CB8AC3E}">
        <p14:creationId xmlns:p14="http://schemas.microsoft.com/office/powerpoint/2010/main" val="249979559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515334"/>
          </a:xfrm>
        </p:spPr>
        <p:txBody>
          <a:bodyPr/>
          <a:lstStyle/>
          <a:p>
            <a:r>
              <a:rPr lang="en-US" sz="2400" dirty="0" smtClean="0"/>
              <a:t>Reference list</a:t>
            </a:r>
            <a:endParaRPr lang="en-US" sz="2400" dirty="0"/>
          </a:p>
        </p:txBody>
      </p:sp>
      <p:sp>
        <p:nvSpPr>
          <p:cNvPr id="3" name="Content Placeholder 2"/>
          <p:cNvSpPr>
            <a:spLocks noGrp="1"/>
          </p:cNvSpPr>
          <p:nvPr>
            <p:ph idx="1"/>
          </p:nvPr>
        </p:nvSpPr>
        <p:spPr>
          <a:xfrm>
            <a:off x="549275" y="881458"/>
            <a:ext cx="8042276" cy="5659097"/>
          </a:xfrm>
        </p:spPr>
        <p:txBody>
          <a:bodyPr>
            <a:normAutofit/>
          </a:bodyPr>
          <a:lstStyle/>
          <a:p>
            <a:r>
              <a:rPr lang="en-GB" sz="1150" dirty="0"/>
              <a:t>Alliance for decision education (2019) </a:t>
            </a:r>
            <a:r>
              <a:rPr lang="en-GB" sz="1150" i="1" dirty="0"/>
              <a:t>‘Mindful choices’</a:t>
            </a:r>
            <a:endParaRPr lang="en-GB" sz="1150" dirty="0"/>
          </a:p>
          <a:p>
            <a:r>
              <a:rPr lang="en-US" sz="1150" u="sng" dirty="0">
                <a:hlinkClick r:id="rId3"/>
              </a:rPr>
              <a:t>https://alliancefordecisioneducation.org/teach/programs/mindful-choices?gclid=EAIaIQobChMIpI7PitPq6AIVmK3tCh2ttAmtEAAYAyAAEgJEufD_BwE</a:t>
            </a:r>
            <a:r>
              <a:rPr lang="en-US" sz="1150" dirty="0"/>
              <a:t> (Accessed 13/04/2020</a:t>
            </a:r>
            <a:r>
              <a:rPr lang="en-US" sz="1150" dirty="0" smtClean="0"/>
              <a:t>)</a:t>
            </a:r>
          </a:p>
          <a:p>
            <a:r>
              <a:rPr lang="en-US" sz="1150" dirty="0" smtClean="0"/>
              <a:t>B </a:t>
            </a:r>
            <a:r>
              <a:rPr lang="en-US" sz="1150" dirty="0" err="1" smtClean="0"/>
              <a:t>Coie</a:t>
            </a:r>
            <a:r>
              <a:rPr lang="en-US" sz="1150" dirty="0" smtClean="0"/>
              <a:t>, JD, Dodge, KA Eisenberg, N (1998) </a:t>
            </a:r>
            <a:r>
              <a:rPr lang="en-US" sz="1150" i="1" dirty="0" smtClean="0"/>
              <a:t>‘Aggression and antisocial behavior’ </a:t>
            </a:r>
            <a:r>
              <a:rPr lang="en-US" sz="1150" dirty="0" smtClean="0"/>
              <a:t>Manual of </a:t>
            </a:r>
            <a:r>
              <a:rPr lang="en-US" sz="1150" dirty="0"/>
              <a:t>child psychology: Vol. 3. Social, emotional, and personality development New York Wiley</a:t>
            </a:r>
            <a:endParaRPr lang="en-GB" sz="1150" dirty="0"/>
          </a:p>
          <a:p>
            <a:r>
              <a:rPr lang="en-US" sz="1150" dirty="0" err="1"/>
              <a:t>Bjorklund</a:t>
            </a:r>
            <a:r>
              <a:rPr lang="en-US" sz="1150" dirty="0"/>
              <a:t>, DF, </a:t>
            </a:r>
            <a:r>
              <a:rPr lang="en-US" sz="1150" dirty="0" err="1"/>
              <a:t>Harnishfeger</a:t>
            </a:r>
            <a:r>
              <a:rPr lang="en-US" sz="1150" dirty="0"/>
              <a:t>, KK (1990) </a:t>
            </a:r>
            <a:r>
              <a:rPr lang="en-US" sz="1150" i="1" dirty="0"/>
              <a:t>‘Developmental differences in the mental effort requirements for the use of an organizational strategy’ </a:t>
            </a:r>
            <a:r>
              <a:rPr lang="en-US" sz="1150" dirty="0"/>
              <a:t>Journal of Experimental Child </a:t>
            </a:r>
            <a:r>
              <a:rPr lang="en-US" sz="1150" dirty="0" smtClean="0"/>
              <a:t>Psychology</a:t>
            </a:r>
            <a:endParaRPr lang="en-GB" sz="1150" dirty="0"/>
          </a:p>
          <a:p>
            <a:r>
              <a:rPr lang="en-GB" sz="1150" dirty="0" err="1"/>
              <a:t>Bloom.S.B</a:t>
            </a:r>
            <a:r>
              <a:rPr lang="en-GB" sz="1150" dirty="0"/>
              <a:t> (1956) </a:t>
            </a:r>
            <a:r>
              <a:rPr lang="en-GB" sz="1150" i="1" dirty="0"/>
              <a:t>‘Taxonomy of educational </a:t>
            </a:r>
            <a:r>
              <a:rPr lang="en-GB" sz="1150" i="1" dirty="0" smtClean="0"/>
              <a:t>objectives’</a:t>
            </a:r>
            <a:r>
              <a:rPr lang="en-GB" sz="1150" dirty="0"/>
              <a:t> </a:t>
            </a:r>
            <a:r>
              <a:rPr lang="en-GB" sz="1150" dirty="0" smtClean="0"/>
              <a:t>Published </a:t>
            </a:r>
            <a:r>
              <a:rPr lang="en-GB" sz="1150" dirty="0"/>
              <a:t>by </a:t>
            </a:r>
            <a:r>
              <a:rPr lang="en-GB" sz="1150" dirty="0" err="1"/>
              <a:t>Allyn</a:t>
            </a:r>
            <a:r>
              <a:rPr lang="en-GB" sz="1150" dirty="0"/>
              <a:t>  and Bacon, Boston, </a:t>
            </a:r>
            <a:r>
              <a:rPr lang="en-GB" sz="1150" dirty="0" smtClean="0"/>
              <a:t>MA</a:t>
            </a:r>
            <a:endParaRPr lang="en-GB" sz="1150" dirty="0"/>
          </a:p>
          <a:p>
            <a:r>
              <a:rPr lang="en-US" sz="1150" dirty="0"/>
              <a:t>Bruner, J. (2004) </a:t>
            </a:r>
            <a:r>
              <a:rPr lang="en-US" sz="1150" i="1" dirty="0"/>
              <a:t>'Reggio: a city of courtesy, curiosity and imagination'</a:t>
            </a:r>
            <a:r>
              <a:rPr lang="en-US" sz="1150" dirty="0"/>
              <a:t>, Children in </a:t>
            </a:r>
            <a:r>
              <a:rPr lang="en-US" sz="1150" dirty="0" smtClean="0"/>
              <a:t>Europe</a:t>
            </a:r>
            <a:endParaRPr lang="en-GB" sz="1150" dirty="0"/>
          </a:p>
          <a:p>
            <a:r>
              <a:rPr lang="en-US" sz="1150" dirty="0" err="1"/>
              <a:t>Brann.S.L</a:t>
            </a:r>
            <a:r>
              <a:rPr lang="en-US" sz="1150" dirty="0"/>
              <a:t>., </a:t>
            </a:r>
            <a:r>
              <a:rPr lang="en-US" sz="1150" dirty="0" err="1"/>
              <a:t>Davis.L.K</a:t>
            </a:r>
            <a:r>
              <a:rPr lang="en-US" sz="1150" dirty="0"/>
              <a:t> (2017). </a:t>
            </a:r>
            <a:r>
              <a:rPr lang="en-US" sz="1150" i="1" dirty="0"/>
              <a:t>‘Examining the benefits and barriers of instructional gardening programs to increase fruit and vegetable intake among preschool age children’ </a:t>
            </a:r>
            <a:r>
              <a:rPr lang="en-US" sz="1150" dirty="0"/>
              <a:t>Journal of environmental and public health</a:t>
            </a:r>
            <a:endParaRPr lang="en-GB" sz="1150" dirty="0"/>
          </a:p>
          <a:p>
            <a:r>
              <a:rPr lang="en-US" sz="1150" dirty="0"/>
              <a:t> </a:t>
            </a:r>
            <a:r>
              <a:rPr lang="en-GB" sz="1150" dirty="0" smtClean="0"/>
              <a:t>Darling</a:t>
            </a:r>
            <a:r>
              <a:rPr lang="en-GB" sz="1150" dirty="0"/>
              <a:t>. J (1992) </a:t>
            </a:r>
            <a:r>
              <a:rPr lang="en-GB" sz="1150" i="1" dirty="0"/>
              <a:t>‘</a:t>
            </a:r>
            <a:r>
              <a:rPr lang="en-GB" sz="1150" i="1" dirty="0" err="1"/>
              <a:t>A.S.Neill</a:t>
            </a:r>
            <a:r>
              <a:rPr lang="en-GB" sz="1150" i="1" dirty="0"/>
              <a:t> on democratic authority: a lesson from </a:t>
            </a:r>
            <a:r>
              <a:rPr lang="en-GB" sz="1150" i="1" dirty="0" err="1"/>
              <a:t>Summerhill</a:t>
            </a:r>
            <a:r>
              <a:rPr lang="en-GB" sz="1150" i="1" dirty="0"/>
              <a:t>?</a:t>
            </a:r>
            <a:r>
              <a:rPr lang="en-GB" sz="1150" dirty="0"/>
              <a:t>’ Oxford review of </a:t>
            </a:r>
            <a:r>
              <a:rPr lang="en-GB" sz="1150" dirty="0" smtClean="0"/>
              <a:t>education</a:t>
            </a:r>
          </a:p>
          <a:p>
            <a:r>
              <a:rPr lang="en-GB" sz="1150" dirty="0" err="1" smtClean="0"/>
              <a:t>Erturk.E</a:t>
            </a:r>
            <a:r>
              <a:rPr lang="en-GB" sz="1150" dirty="0" smtClean="0"/>
              <a:t> (2015) </a:t>
            </a:r>
            <a:r>
              <a:rPr lang="en-GB" sz="1150" i="1" dirty="0" smtClean="0"/>
              <a:t>‘Role play as a teaching </a:t>
            </a:r>
            <a:r>
              <a:rPr lang="en-GB" sz="1150" i="1" dirty="0"/>
              <a:t>strategy’ </a:t>
            </a:r>
            <a:r>
              <a:rPr lang="en-GB" sz="1150" dirty="0"/>
              <a:t>National Tertiary Learning and Teaching Conference</a:t>
            </a:r>
            <a:endParaRPr lang="en-GB" sz="1150" dirty="0"/>
          </a:p>
          <a:p>
            <a:r>
              <a:rPr lang="en-GB" sz="1150" dirty="0" err="1"/>
              <a:t>Fink.S.R</a:t>
            </a:r>
            <a:r>
              <a:rPr lang="en-GB" sz="1150" dirty="0"/>
              <a:t> (1976). </a:t>
            </a:r>
            <a:r>
              <a:rPr lang="en-GB" sz="1150" i="1" dirty="0"/>
              <a:t>‘Role of Imaginative play in cognitive </a:t>
            </a:r>
            <a:r>
              <a:rPr lang="en-GB" sz="1150" dirty="0"/>
              <a:t>development’ Sage </a:t>
            </a:r>
            <a:r>
              <a:rPr lang="en-GB" sz="1150" dirty="0" smtClean="0"/>
              <a:t>publishing</a:t>
            </a:r>
            <a:endParaRPr lang="en-GB" sz="1150" dirty="0"/>
          </a:p>
        </p:txBody>
      </p:sp>
    </p:spTree>
    <p:extLst>
      <p:ext uri="{BB962C8B-B14F-4D97-AF65-F5344CB8AC3E}">
        <p14:creationId xmlns:p14="http://schemas.microsoft.com/office/powerpoint/2010/main" val="2116444756"/>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395544"/>
          </a:xfrm>
        </p:spPr>
        <p:txBody>
          <a:bodyPr/>
          <a:lstStyle/>
          <a:p>
            <a:r>
              <a:rPr lang="en-US" sz="2400" dirty="0" smtClean="0"/>
              <a:t>References</a:t>
            </a:r>
            <a:endParaRPr lang="en-US" sz="2400" dirty="0"/>
          </a:p>
        </p:txBody>
      </p:sp>
      <p:sp>
        <p:nvSpPr>
          <p:cNvPr id="3" name="Content Placeholder 2"/>
          <p:cNvSpPr>
            <a:spLocks noGrp="1"/>
          </p:cNvSpPr>
          <p:nvPr>
            <p:ph idx="1"/>
          </p:nvPr>
        </p:nvSpPr>
        <p:spPr>
          <a:xfrm>
            <a:off x="549275" y="522087"/>
            <a:ext cx="8042276" cy="5802845"/>
          </a:xfrm>
        </p:spPr>
        <p:txBody>
          <a:bodyPr>
            <a:noAutofit/>
          </a:bodyPr>
          <a:lstStyle/>
          <a:p>
            <a:r>
              <a:rPr lang="en-US" sz="1100" dirty="0"/>
              <a:t>Greenberg, M. T., </a:t>
            </a:r>
            <a:r>
              <a:rPr lang="en-US" sz="1100" dirty="0" err="1"/>
              <a:t>Domitrovich</a:t>
            </a:r>
            <a:r>
              <a:rPr lang="en-US" sz="1100" dirty="0"/>
              <a:t>, C., &amp; </a:t>
            </a:r>
            <a:r>
              <a:rPr lang="en-US" sz="1100" dirty="0" err="1"/>
              <a:t>Bumbarger</a:t>
            </a:r>
            <a:r>
              <a:rPr lang="en-US" sz="1100" dirty="0"/>
              <a:t>, B. (2001). </a:t>
            </a:r>
            <a:r>
              <a:rPr lang="en-US" sz="1100" i="1" dirty="0"/>
              <a:t>‘The prevention of mental disorders in school-aged children: current state of the field’ </a:t>
            </a:r>
            <a:r>
              <a:rPr lang="en-US" sz="1100" dirty="0"/>
              <a:t>Prevention &amp; Treatment</a:t>
            </a:r>
            <a:endParaRPr lang="en-GB" sz="1100" dirty="0"/>
          </a:p>
          <a:p>
            <a:r>
              <a:rPr lang="fr-FR" sz="1100" dirty="0"/>
              <a:t>Heathcote, D. Bolton. G (1996). </a:t>
            </a:r>
            <a:r>
              <a:rPr lang="fr-FR" sz="1100" i="1" dirty="0"/>
              <a:t>‘Drama for Learning: Dorothy </a:t>
            </a:r>
            <a:r>
              <a:rPr lang="fr-FR" sz="1100" i="1" dirty="0" err="1"/>
              <a:t>Heathcote’s</a:t>
            </a:r>
            <a:r>
              <a:rPr lang="fr-FR" sz="1100" i="1" dirty="0"/>
              <a:t>       </a:t>
            </a:r>
            <a:r>
              <a:rPr lang="fr-FR" sz="1100" i="1" dirty="0" err="1"/>
              <a:t>Mantle</a:t>
            </a:r>
            <a:r>
              <a:rPr lang="fr-FR" sz="1100" i="1" dirty="0"/>
              <a:t> of the Expert </a:t>
            </a:r>
            <a:r>
              <a:rPr lang="fr-FR" sz="1100" i="1" dirty="0" err="1"/>
              <a:t>Approach</a:t>
            </a:r>
            <a:r>
              <a:rPr lang="fr-FR" sz="1100" i="1" dirty="0"/>
              <a:t> to Education’</a:t>
            </a:r>
            <a:r>
              <a:rPr lang="fr-FR" sz="1100" dirty="0"/>
              <a:t> Greenwood </a:t>
            </a:r>
            <a:r>
              <a:rPr lang="fr-FR" sz="1100" dirty="0" err="1"/>
              <a:t>Press</a:t>
            </a:r>
            <a:endParaRPr lang="fr-FR" sz="1100" dirty="0"/>
          </a:p>
          <a:p>
            <a:r>
              <a:rPr lang="en-GB" sz="1100" dirty="0" err="1"/>
              <a:t>Hwb</a:t>
            </a:r>
            <a:r>
              <a:rPr lang="en-GB" sz="1100" dirty="0"/>
              <a:t> (2020). </a:t>
            </a:r>
            <a:r>
              <a:rPr lang="en-GB" sz="1100" i="1" dirty="0"/>
              <a:t>‘Introduction to curriculum for Wales guidance’ </a:t>
            </a:r>
            <a:r>
              <a:rPr lang="en-US" sz="1100" u="sng" dirty="0">
                <a:hlinkClick r:id="rId3"/>
              </a:rPr>
              <a:t>https://hwb.gov.wales/curriculum-for-wales/designing-your-curriculum/developing-a-vision-for-curriculum-design/#curriculum-design-and-the-four-purposes</a:t>
            </a:r>
            <a:r>
              <a:rPr lang="en-GB" sz="1100" dirty="0"/>
              <a:t> (Accessed 13/04/2020</a:t>
            </a:r>
            <a:r>
              <a:rPr lang="en-GB" sz="1100" dirty="0" smtClean="0"/>
              <a:t>)</a:t>
            </a:r>
          </a:p>
          <a:p>
            <a:r>
              <a:rPr lang="en-GB" sz="1100" dirty="0" smtClean="0"/>
              <a:t>Jones</a:t>
            </a:r>
            <a:r>
              <a:rPr lang="en-GB" sz="1100" dirty="0"/>
              <a:t>. C. (2019) </a:t>
            </a:r>
            <a:r>
              <a:rPr lang="en-GB" sz="1100" i="1" dirty="0"/>
              <a:t>‘Fit for the future education in Wales’</a:t>
            </a:r>
            <a:endParaRPr lang="en-GB" sz="1100" dirty="0"/>
          </a:p>
          <a:p>
            <a:r>
              <a:rPr lang="en-US" sz="1100" u="sng" dirty="0">
                <a:hlinkClick r:id="rId4"/>
              </a:rPr>
              <a:t>https://futuregenerations.wales/wp-content/uploads/2019/10/2019-10-16-Fit-for-the-Future-Education-in-Wales-1-1.pdf</a:t>
            </a:r>
            <a:r>
              <a:rPr lang="en-GB" sz="1100" dirty="0"/>
              <a:t> (Accessed 13/04/2020</a:t>
            </a:r>
            <a:r>
              <a:rPr lang="en-GB" sz="1100" dirty="0" smtClean="0"/>
              <a:t>)</a:t>
            </a:r>
            <a:endParaRPr lang="en-GB" sz="1100" dirty="0"/>
          </a:p>
          <a:p>
            <a:r>
              <a:rPr lang="en-GB" sz="1100" dirty="0"/>
              <a:t>Jones. A. C. (2005) </a:t>
            </a:r>
            <a:r>
              <a:rPr lang="en-GB" sz="1100" i="1" dirty="0"/>
              <a:t>‘Assessment for learning’ </a:t>
            </a:r>
            <a:r>
              <a:rPr lang="en-GB" sz="1100" dirty="0"/>
              <a:t>Learning and skills development </a:t>
            </a:r>
            <a:r>
              <a:rPr lang="en-GB" sz="1100" dirty="0" smtClean="0"/>
              <a:t>agency</a:t>
            </a:r>
            <a:endParaRPr lang="en-GB" sz="1100" dirty="0"/>
          </a:p>
          <a:p>
            <a:r>
              <a:rPr lang="en-US" sz="1100" dirty="0"/>
              <a:t>Miners, R. (2008). </a:t>
            </a:r>
            <a:r>
              <a:rPr lang="en-US" sz="1100" i="1" dirty="0"/>
              <a:t>‘Collected and Connected: Mindfulness and the early Adolescent’ </a:t>
            </a:r>
            <a:r>
              <a:rPr lang="en-US" sz="1100" dirty="0"/>
              <a:t>Dissertations Abstracts International: Section B. The Sciences and </a:t>
            </a:r>
            <a:r>
              <a:rPr lang="en-US" sz="1100" dirty="0" smtClean="0"/>
              <a:t>Engineering</a:t>
            </a:r>
            <a:endParaRPr lang="en-GB" sz="1100" dirty="0"/>
          </a:p>
          <a:p>
            <a:r>
              <a:rPr lang="en-US" sz="1100" dirty="0"/>
              <a:t>MoE (2020). </a:t>
            </a:r>
            <a:r>
              <a:rPr lang="en-US" sz="1100" i="1" dirty="0"/>
              <a:t>‘Why use MoE’</a:t>
            </a:r>
            <a:r>
              <a:rPr lang="en-US" sz="1100" dirty="0"/>
              <a:t>  </a:t>
            </a:r>
            <a:r>
              <a:rPr lang="fr-FR" sz="1100" u="sng" dirty="0">
                <a:hlinkClick r:id="rId5"/>
              </a:rPr>
              <a:t>https://www.mantleoftheexpert.com/what-is-moe/why-use-moe/</a:t>
            </a:r>
            <a:r>
              <a:rPr lang="en-GB" sz="1100" dirty="0"/>
              <a:t> (Accessed on 10/04/2020</a:t>
            </a:r>
            <a:r>
              <a:rPr lang="en-GB" sz="1100" dirty="0" smtClean="0"/>
              <a:t>)</a:t>
            </a:r>
            <a:endParaRPr lang="en-GB" sz="1100" dirty="0"/>
          </a:p>
          <a:p>
            <a:r>
              <a:rPr lang="en-US" sz="1100" dirty="0"/>
              <a:t>National assembly for Wales (2018). </a:t>
            </a:r>
            <a:r>
              <a:rPr lang="en-US" sz="1100" i="1" dirty="0"/>
              <a:t>‘Mind over matter’ </a:t>
            </a:r>
            <a:r>
              <a:rPr lang="en-US" sz="1100" u="sng" dirty="0">
                <a:hlinkClick r:id="rId6"/>
              </a:rPr>
              <a:t>https://www.assembly.wales/laid%20documents/cr-ld11522/cr-ld11522-e.pdf</a:t>
            </a:r>
            <a:r>
              <a:rPr lang="en-GB" sz="1100" dirty="0"/>
              <a:t> (Accessed 12/04/2020</a:t>
            </a:r>
            <a:r>
              <a:rPr lang="en-GB" sz="1100" dirty="0" smtClean="0"/>
              <a:t>)</a:t>
            </a:r>
          </a:p>
          <a:p>
            <a:r>
              <a:rPr lang="en-US" sz="1100" dirty="0" smtClean="0"/>
              <a:t>Neill</a:t>
            </a:r>
            <a:r>
              <a:rPr lang="en-US" sz="1100" dirty="0"/>
              <a:t>. S. A. (1962)</a:t>
            </a:r>
            <a:r>
              <a:rPr lang="en-US" sz="1100" i="1" dirty="0"/>
              <a:t> ‘</a:t>
            </a:r>
            <a:r>
              <a:rPr lang="en-US" sz="1100" i="1" dirty="0" err="1"/>
              <a:t>Summerhill</a:t>
            </a:r>
            <a:r>
              <a:rPr lang="en-US" sz="1100" i="1" dirty="0"/>
              <a:t>: a radical approach to education’ </a:t>
            </a:r>
            <a:r>
              <a:rPr lang="en-US" sz="1100" dirty="0"/>
              <a:t>London: Victor </a:t>
            </a:r>
            <a:r>
              <a:rPr lang="en-US" sz="1100" dirty="0" err="1" smtClean="0"/>
              <a:t>Gollancz</a:t>
            </a:r>
            <a:endParaRPr lang="en-US" sz="1100" dirty="0" smtClean="0"/>
          </a:p>
          <a:p>
            <a:r>
              <a:rPr lang="en-GB" sz="1100" dirty="0"/>
              <a:t>Pearson’s (2020) </a:t>
            </a:r>
            <a:r>
              <a:rPr lang="en-GB" sz="1100" i="1" dirty="0"/>
              <a:t>‘Understanding children’s development’ </a:t>
            </a:r>
            <a:r>
              <a:rPr lang="en-GB" sz="1100" dirty="0"/>
              <a:t>Pearson’s school and FE colleges</a:t>
            </a:r>
          </a:p>
          <a:p>
            <a:endParaRPr lang="en-GB" sz="1200" dirty="0"/>
          </a:p>
          <a:p>
            <a:pPr marL="0" indent="0">
              <a:buNone/>
            </a:pPr>
            <a:endParaRPr lang="en-US" sz="1200" dirty="0" smtClean="0"/>
          </a:p>
        </p:txBody>
      </p:sp>
    </p:spTree>
    <p:extLst>
      <p:ext uri="{BB962C8B-B14F-4D97-AF65-F5344CB8AC3E}">
        <p14:creationId xmlns:p14="http://schemas.microsoft.com/office/powerpoint/2010/main" val="1469249806"/>
      </p:ext>
    </p:extLst>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0"/>
            <a:ext cx="8042276" cy="443460"/>
          </a:xfrm>
        </p:spPr>
        <p:txBody>
          <a:bodyPr/>
          <a:lstStyle/>
          <a:p>
            <a:r>
              <a:rPr lang="en-US" sz="2400" dirty="0" smtClean="0"/>
              <a:t>References</a:t>
            </a:r>
            <a:endParaRPr lang="en-US" sz="2400" dirty="0"/>
          </a:p>
        </p:txBody>
      </p:sp>
      <p:sp>
        <p:nvSpPr>
          <p:cNvPr id="3" name="Content Placeholder 2"/>
          <p:cNvSpPr>
            <a:spLocks noGrp="1"/>
          </p:cNvSpPr>
          <p:nvPr>
            <p:ph idx="1"/>
          </p:nvPr>
        </p:nvSpPr>
        <p:spPr>
          <a:xfrm>
            <a:off x="549275" y="179450"/>
            <a:ext cx="8042276" cy="7522836"/>
          </a:xfrm>
        </p:spPr>
        <p:txBody>
          <a:bodyPr>
            <a:normAutofit fontScale="25000" lnSpcReduction="20000"/>
          </a:bodyPr>
          <a:lstStyle/>
          <a:p>
            <a:r>
              <a:rPr lang="en-US" dirty="0"/>
              <a:t> </a:t>
            </a:r>
            <a:endParaRPr lang="en-GB" sz="4800" dirty="0"/>
          </a:p>
          <a:p>
            <a:r>
              <a:rPr lang="en-US" sz="4000" dirty="0" err="1" smtClean="0"/>
              <a:t>Pellegrini</a:t>
            </a:r>
            <a:r>
              <a:rPr lang="en-US" sz="4000" dirty="0"/>
              <a:t>, D.A, </a:t>
            </a:r>
            <a:r>
              <a:rPr lang="en-US" sz="4000" dirty="0" err="1"/>
              <a:t>Bohn.M.C</a:t>
            </a:r>
            <a:r>
              <a:rPr lang="en-US" sz="4000" dirty="0"/>
              <a:t> (2005). </a:t>
            </a:r>
            <a:r>
              <a:rPr lang="en-US" sz="4000" i="1" dirty="0"/>
              <a:t>‘The role of recess in children’s cognitive performance and school adjustment’ </a:t>
            </a:r>
            <a:r>
              <a:rPr lang="en-US" sz="4000" dirty="0"/>
              <a:t>Sage Publishing</a:t>
            </a:r>
            <a:endParaRPr lang="en-GB" sz="4000" dirty="0"/>
          </a:p>
          <a:p>
            <a:r>
              <a:rPr lang="en-US" sz="4000" dirty="0"/>
              <a:t>Play Wales (2020). </a:t>
            </a:r>
            <a:r>
              <a:rPr lang="en-US" sz="4000" i="1" dirty="0"/>
              <a:t>‘A play friendly school – guidance for a whole school approach’ </a:t>
            </a:r>
            <a:r>
              <a:rPr lang="en-US" sz="4000" dirty="0"/>
              <a:t>Welsh </a:t>
            </a:r>
            <a:r>
              <a:rPr lang="en-US" sz="4000" dirty="0" smtClean="0"/>
              <a:t>Government</a:t>
            </a:r>
            <a:endParaRPr lang="en-GB" sz="4000" dirty="0" smtClean="0"/>
          </a:p>
          <a:p>
            <a:r>
              <a:rPr lang="en-GB" sz="4000" dirty="0" smtClean="0"/>
              <a:t>Robinson</a:t>
            </a:r>
            <a:r>
              <a:rPr lang="en-GB" sz="4000" dirty="0"/>
              <a:t>. K. (2006). </a:t>
            </a:r>
            <a:r>
              <a:rPr lang="en-GB" sz="4000" i="1" dirty="0"/>
              <a:t>‘Do schools kill creativity?’</a:t>
            </a:r>
            <a:endParaRPr lang="en-GB" sz="4000" dirty="0"/>
          </a:p>
          <a:p>
            <a:r>
              <a:rPr lang="en-US" sz="4000" u="sng" dirty="0">
                <a:hlinkClick r:id="rId3"/>
              </a:rPr>
              <a:t>https://www.ted.com/talks/sir_ken_robinson_do_schools_kill_creativity/transcript?language=en</a:t>
            </a:r>
            <a:r>
              <a:rPr lang="en-GB" sz="4000" dirty="0"/>
              <a:t> (Accessed 12/04/2020</a:t>
            </a:r>
            <a:r>
              <a:rPr lang="en-GB" sz="4000" dirty="0" smtClean="0"/>
              <a:t>)</a:t>
            </a:r>
            <a:endParaRPr lang="en-GB" sz="4000" dirty="0"/>
          </a:p>
          <a:p>
            <a:r>
              <a:rPr lang="en-GB" sz="4000" dirty="0" err="1"/>
              <a:t>Sahlberg</a:t>
            </a:r>
            <a:r>
              <a:rPr lang="en-GB" sz="4000" dirty="0"/>
              <a:t>. P, Doyle. W. (2019) </a:t>
            </a:r>
            <a:r>
              <a:rPr lang="en-GB" sz="4000" i="1" dirty="0"/>
              <a:t>‘Let the children play’</a:t>
            </a:r>
            <a:r>
              <a:rPr lang="en-GB" sz="4000" dirty="0"/>
              <a:t> Oxford university </a:t>
            </a:r>
            <a:r>
              <a:rPr lang="en-GB" sz="4000" dirty="0" smtClean="0"/>
              <a:t>press</a:t>
            </a:r>
          </a:p>
          <a:p>
            <a:r>
              <a:rPr lang="en-US" sz="4800" dirty="0" err="1"/>
              <a:t>Toppino</a:t>
            </a:r>
            <a:r>
              <a:rPr lang="en-US" sz="4800" dirty="0"/>
              <a:t>, TC, </a:t>
            </a:r>
            <a:r>
              <a:rPr lang="en-US" sz="4800" dirty="0" err="1"/>
              <a:t>Kasserman</a:t>
            </a:r>
            <a:r>
              <a:rPr lang="en-US" sz="4800" dirty="0"/>
              <a:t>, JE, </a:t>
            </a:r>
            <a:r>
              <a:rPr lang="en-US" sz="4800" dirty="0" err="1"/>
              <a:t>Mracek</a:t>
            </a:r>
            <a:r>
              <a:rPr lang="en-US" sz="4800" dirty="0"/>
              <a:t>, WA (1991) </a:t>
            </a:r>
            <a:r>
              <a:rPr lang="en-US" sz="4800" i="1" dirty="0"/>
              <a:t>‘The effect of spacing repetitions on the recognition memory of young children and adults’ </a:t>
            </a:r>
            <a:r>
              <a:rPr lang="en-US" sz="4800" dirty="0"/>
              <a:t>Journal of Experimental Child </a:t>
            </a:r>
            <a:r>
              <a:rPr lang="en-US" sz="4800" dirty="0" smtClean="0"/>
              <a:t>Psychology</a:t>
            </a:r>
            <a:endParaRPr lang="en-GB" sz="4000" dirty="0"/>
          </a:p>
          <a:p>
            <a:r>
              <a:rPr lang="en-GB" sz="4000" dirty="0" err="1"/>
              <a:t>Triggiano</a:t>
            </a:r>
            <a:r>
              <a:rPr lang="en-GB" sz="4000" dirty="0"/>
              <a:t>. C (2014). </a:t>
            </a:r>
            <a:r>
              <a:rPr lang="en-GB" sz="4000" i="1" dirty="0"/>
              <a:t>‘How do Finnish schools excel?’</a:t>
            </a:r>
            <a:r>
              <a:rPr lang="en-GB" sz="4000" dirty="0"/>
              <a:t>  Chicago Waldorf </a:t>
            </a:r>
            <a:r>
              <a:rPr lang="en-GB" sz="4000" dirty="0" smtClean="0"/>
              <a:t>School</a:t>
            </a:r>
            <a:endParaRPr lang="en-GB" sz="4000" dirty="0"/>
          </a:p>
          <a:p>
            <a:r>
              <a:rPr lang="en-US" sz="4000" dirty="0"/>
              <a:t>Unilever (2020). ‘The problem with our schools? There’s not enough playtime’  </a:t>
            </a:r>
            <a:r>
              <a:rPr lang="fr-FR" sz="4000" u="sng" dirty="0">
                <a:hlinkClick r:id="rId4"/>
              </a:rPr>
              <a:t>https://www.unilever.com/news/news-and-features/Feature-article/2018/the-problem-with-our-schools-not-enough-playtime.html</a:t>
            </a:r>
            <a:r>
              <a:rPr lang="en-GB" sz="4000" dirty="0"/>
              <a:t> (Accessed on 06/04/2020</a:t>
            </a:r>
            <a:r>
              <a:rPr lang="en-GB" sz="4000" dirty="0" smtClean="0"/>
              <a:t>)</a:t>
            </a:r>
            <a:endParaRPr lang="en-GB" sz="4000" dirty="0"/>
          </a:p>
          <a:p>
            <a:r>
              <a:rPr lang="en-US" sz="4000" dirty="0"/>
              <a:t>UNICEF (2019) </a:t>
            </a:r>
            <a:r>
              <a:rPr lang="en-US" sz="4000" i="1" dirty="0"/>
              <a:t>‘A summary of the UN convention on the rights of the </a:t>
            </a:r>
            <a:r>
              <a:rPr lang="en-US" sz="4000" i="1" dirty="0" smtClean="0"/>
              <a:t>child’</a:t>
            </a:r>
            <a:r>
              <a:rPr lang="en-GB" sz="4000" u="sng" dirty="0" smtClean="0">
                <a:hlinkClick r:id="rId5"/>
              </a:rPr>
              <a:t>https</a:t>
            </a:r>
            <a:r>
              <a:rPr lang="en-GB" sz="4000" u="sng" dirty="0">
                <a:hlinkClick r:id="rId5"/>
              </a:rPr>
              <a:t>://downloads.unicef.org.uk/wpcontent/uploads/2019/10/UNCRC_summary-1_1.pdf?_ga=2.250619846.1920110331.1587065151-1316697895.1587065151</a:t>
            </a:r>
            <a:r>
              <a:rPr lang="en-GB" sz="4000" dirty="0"/>
              <a:t> (Accessed 10/04/2020</a:t>
            </a:r>
            <a:r>
              <a:rPr lang="en-GB" sz="4000" dirty="0" smtClean="0"/>
              <a:t>)</a:t>
            </a:r>
            <a:endParaRPr lang="en-GB" sz="4000" dirty="0"/>
          </a:p>
          <a:p>
            <a:r>
              <a:rPr lang="en-GB" sz="4000" dirty="0"/>
              <a:t>Waldorf publications (2015). </a:t>
            </a:r>
            <a:r>
              <a:rPr lang="en-GB" sz="4000" i="1" dirty="0"/>
              <a:t>‘The Waldorf classroom and the cycle of eight elementary years with the same teacher’ </a:t>
            </a:r>
            <a:r>
              <a:rPr lang="en-GB" sz="4000" u="sng" dirty="0">
                <a:hlinkClick r:id="rId6"/>
              </a:rPr>
              <a:t>https://www.waldorfpublications.org/blogs/book-news/30239425-the-waldorf-classroom-and-the-cycle-of-eight-elementary-years-with-the-same-teacher</a:t>
            </a:r>
            <a:r>
              <a:rPr lang="en-GB" sz="4000" dirty="0"/>
              <a:t> (Accessed on 12/04/2020</a:t>
            </a:r>
            <a:r>
              <a:rPr lang="en-GB" sz="4000" dirty="0" smtClean="0"/>
              <a:t>)</a:t>
            </a:r>
            <a:endParaRPr lang="en-GB" sz="4000" dirty="0"/>
          </a:p>
          <a:p>
            <a:r>
              <a:rPr lang="en-GB" sz="4000" dirty="0"/>
              <a:t>Welsh Government (2018). </a:t>
            </a:r>
            <a:r>
              <a:rPr lang="en-GB" sz="4000" i="1" dirty="0"/>
              <a:t>‘Successful futures, a summary of professor Graham Donald’s report’ </a:t>
            </a:r>
            <a:r>
              <a:rPr lang="en-US" sz="4000" u="sng" dirty="0">
                <a:hlinkClick r:id="rId7"/>
              </a:rPr>
              <a:t>https://gov.wales/sites/default/files/publications/2018-03/succesful-futures-a-summary-of-professor-graham-donaldsons-report.pdf</a:t>
            </a:r>
            <a:r>
              <a:rPr lang="en-GB" sz="4000" dirty="0"/>
              <a:t> (Accessed 11/04/2020</a:t>
            </a:r>
            <a:r>
              <a:rPr lang="en-GB" sz="4000" dirty="0" smtClean="0"/>
              <a:t>)</a:t>
            </a:r>
            <a:endParaRPr lang="en-GB" sz="4000" dirty="0"/>
          </a:p>
          <a:p>
            <a:r>
              <a:rPr lang="en-GB" sz="4000" dirty="0"/>
              <a:t>Welsh Government (2019). </a:t>
            </a:r>
            <a:r>
              <a:rPr lang="en-GB" sz="4000" i="1" dirty="0"/>
              <a:t>‘Wales and the sustainable development </a:t>
            </a:r>
            <a:r>
              <a:rPr lang="en-GB" sz="4000" i="1" dirty="0" smtClean="0"/>
              <a:t>goals’</a:t>
            </a:r>
            <a:r>
              <a:rPr lang="en-US" sz="4000" u="sng" dirty="0" smtClean="0">
                <a:hlinkClick r:id="rId8"/>
              </a:rPr>
              <a:t>https</a:t>
            </a:r>
            <a:r>
              <a:rPr lang="en-US" sz="4000" u="sng" dirty="0">
                <a:hlinkClick r:id="rId8"/>
              </a:rPr>
              <a:t>://futuregenerations.wales/wp-content/uploads/2019/07/Wales-_-SDGs-_-VNR-_-Supplementary-Report-for-Wales-_-Version-10.1-Final-w-cover-ENG.pdf</a:t>
            </a:r>
            <a:r>
              <a:rPr lang="en-GB" sz="4000" dirty="0"/>
              <a:t> (Accessed on 12/04/2020</a:t>
            </a:r>
            <a:r>
              <a:rPr lang="en-GB" sz="4000" dirty="0" smtClean="0"/>
              <a:t>)</a:t>
            </a:r>
            <a:r>
              <a:rPr lang="en-US" sz="400" dirty="0"/>
              <a:t> </a:t>
            </a:r>
            <a:endParaRPr lang="en-GB" sz="400" dirty="0"/>
          </a:p>
          <a:p>
            <a:r>
              <a:rPr lang="en-US" sz="4000" dirty="0"/>
              <a:t>Welsh Government (2015). </a:t>
            </a:r>
            <a:r>
              <a:rPr lang="en-US" sz="4000" i="1" dirty="0"/>
              <a:t>‘The purpose of </a:t>
            </a:r>
            <a:r>
              <a:rPr lang="en-US" sz="4000" i="1" dirty="0" err="1" smtClean="0"/>
              <a:t>education’</a:t>
            </a:r>
            <a:r>
              <a:rPr lang="en-US" sz="4000" u="sng" dirty="0" err="1" smtClean="0">
                <a:hlinkClick r:id="rId9"/>
              </a:rPr>
              <a:t>https</a:t>
            </a:r>
            <a:r>
              <a:rPr lang="en-US" sz="4000" u="sng" dirty="0">
                <a:hlinkClick r:id="rId9"/>
              </a:rPr>
              <a:t>://www.gov.uk/government/speeches/the-purpose-of-education</a:t>
            </a:r>
            <a:r>
              <a:rPr lang="en-GB" sz="4000" dirty="0"/>
              <a:t> (Accessed on 12/04/2020)</a:t>
            </a:r>
          </a:p>
          <a:p>
            <a:endParaRPr lang="en-GB" sz="4000" dirty="0"/>
          </a:p>
          <a:p>
            <a:pPr marL="0" indent="0">
              <a:buNone/>
            </a:pPr>
            <a:endParaRPr lang="en-GB" sz="1600" dirty="0"/>
          </a:p>
        </p:txBody>
      </p:sp>
    </p:spTree>
    <p:extLst>
      <p:ext uri="{BB962C8B-B14F-4D97-AF65-F5344CB8AC3E}">
        <p14:creationId xmlns:p14="http://schemas.microsoft.com/office/powerpoint/2010/main" val="2862971400"/>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10047</TotalTime>
  <Words>1532</Words>
  <Application>Microsoft Macintosh PowerPoint</Application>
  <PresentationFormat>On-screen Show (4:3)</PresentationFormat>
  <Paragraphs>184</Paragraphs>
  <Slides>16</Slides>
  <Notes>13</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Breeze</vt:lpstr>
      <vt:lpstr>Radical Education The ideal learning environment</vt:lpstr>
      <vt:lpstr>PowerPoint Presentation</vt:lpstr>
      <vt:lpstr>Explanation of alternative schooling</vt:lpstr>
      <vt:lpstr>What will be in my ideal learning environment?</vt:lpstr>
      <vt:lpstr>Learning Timetable</vt:lpstr>
      <vt:lpstr>Looping</vt:lpstr>
      <vt:lpstr>Why have longer break times?</vt:lpstr>
      <vt:lpstr>Drama Day</vt:lpstr>
      <vt:lpstr>Alternative Education Day</vt:lpstr>
      <vt:lpstr>Outdoor learning opportunity's</vt:lpstr>
      <vt:lpstr>Mindfulness</vt:lpstr>
      <vt:lpstr>Conclusion</vt:lpstr>
      <vt:lpstr>Thank you all for listening!  Any question?</vt:lpstr>
      <vt:lpstr>Reference list</vt:lpstr>
      <vt:lpstr>References</vt:lpstr>
      <vt:lpstr>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dc:title>
  <dc:creator>Rebecca Crane</dc:creator>
  <cp:lastModifiedBy>Rebecca Crane</cp:lastModifiedBy>
  <cp:revision>173</cp:revision>
  <dcterms:created xsi:type="dcterms:W3CDTF">2020-04-10T16:28:35Z</dcterms:created>
  <dcterms:modified xsi:type="dcterms:W3CDTF">2020-04-17T15:56:03Z</dcterms:modified>
</cp:coreProperties>
</file>