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ink/ink1.xml" ContentType="application/inkml+xml"/>
  <Override PartName="/ppt/notesSlides/notesSlide32.xml" ContentType="application/vnd.openxmlformats-officedocument.presentationml.notesSlide+xml"/>
  <Override PartName="/ppt/ink/ink2.xml" ContentType="application/inkml+xml"/>
  <Override PartName="/ppt/notesSlides/notesSlide33.xml" ContentType="application/vnd.openxmlformats-officedocument.presentationml.notesSlide+xml"/>
  <Override PartName="/ppt/ink/ink3.xml" ContentType="application/inkml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ink/ink4.xml" ContentType="application/inkml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7" r:id="rId1"/>
  </p:sldMasterIdLst>
  <p:notesMasterIdLst>
    <p:notesMasterId r:id="rId94"/>
  </p:notesMasterIdLst>
  <p:sldIdLst>
    <p:sldId id="1194" r:id="rId2"/>
    <p:sldId id="1171" r:id="rId3"/>
    <p:sldId id="1045" r:id="rId4"/>
    <p:sldId id="1217" r:id="rId5"/>
    <p:sldId id="1209" r:id="rId6"/>
    <p:sldId id="1048" r:id="rId7"/>
    <p:sldId id="1047" r:id="rId8"/>
    <p:sldId id="1049" r:id="rId9"/>
    <p:sldId id="1195" r:id="rId10"/>
    <p:sldId id="1088" r:id="rId11"/>
    <p:sldId id="1095" r:id="rId12"/>
    <p:sldId id="1391" r:id="rId13"/>
    <p:sldId id="1415" r:id="rId14"/>
    <p:sldId id="549" r:id="rId15"/>
    <p:sldId id="1176" r:id="rId16"/>
    <p:sldId id="1222" r:id="rId17"/>
    <p:sldId id="1097" r:id="rId18"/>
    <p:sldId id="1303" r:id="rId19"/>
    <p:sldId id="1392" r:id="rId20"/>
    <p:sldId id="1393" r:id="rId21"/>
    <p:sldId id="1394" r:id="rId22"/>
    <p:sldId id="1159" r:id="rId23"/>
    <p:sldId id="1101" r:id="rId24"/>
    <p:sldId id="1398" r:id="rId25"/>
    <p:sldId id="1399" r:id="rId26"/>
    <p:sldId id="1103" r:id="rId27"/>
    <p:sldId id="1104" r:id="rId28"/>
    <p:sldId id="1221" r:id="rId29"/>
    <p:sldId id="1288" r:id="rId30"/>
    <p:sldId id="1400" r:id="rId31"/>
    <p:sldId id="1289" r:id="rId32"/>
    <p:sldId id="1401" r:id="rId33"/>
    <p:sldId id="1402" r:id="rId34"/>
    <p:sldId id="1406" r:id="rId35"/>
    <p:sldId id="1295" r:id="rId36"/>
    <p:sldId id="1297" r:id="rId37"/>
    <p:sldId id="1299" r:id="rId38"/>
    <p:sldId id="1301" r:id="rId39"/>
    <p:sldId id="579" r:id="rId40"/>
    <p:sldId id="1107" r:id="rId41"/>
    <p:sldId id="1108" r:id="rId42"/>
    <p:sldId id="1110" r:id="rId43"/>
    <p:sldId id="1290" r:id="rId44"/>
    <p:sldId id="1403" r:id="rId45"/>
    <p:sldId id="1404" r:id="rId46"/>
    <p:sldId id="1405" r:id="rId47"/>
    <p:sldId id="1114" r:id="rId48"/>
    <p:sldId id="1115" r:id="rId49"/>
    <p:sldId id="1111" r:id="rId50"/>
    <p:sldId id="1292" r:id="rId51"/>
    <p:sldId id="1293" r:id="rId52"/>
    <p:sldId id="1109" r:id="rId53"/>
    <p:sldId id="1408" r:id="rId54"/>
    <p:sldId id="1409" r:id="rId55"/>
    <p:sldId id="1153" r:id="rId56"/>
    <p:sldId id="1112" r:id="rId57"/>
    <p:sldId id="1173" r:id="rId58"/>
    <p:sldId id="1178" r:id="rId59"/>
    <p:sldId id="1179" r:id="rId60"/>
    <p:sldId id="1414" r:id="rId61"/>
    <p:sldId id="1287" r:id="rId62"/>
    <p:sldId id="1193" r:id="rId63"/>
    <p:sldId id="1116" r:id="rId64"/>
    <p:sldId id="1181" r:id="rId65"/>
    <p:sldId id="1182" r:id="rId66"/>
    <p:sldId id="1113" r:id="rId67"/>
    <p:sldId id="1117" r:id="rId68"/>
    <p:sldId id="1294" r:id="rId69"/>
    <p:sldId id="1417" r:id="rId70"/>
    <p:sldId id="1163" r:id="rId71"/>
    <p:sldId id="1177" r:id="rId72"/>
    <p:sldId id="1120" r:id="rId73"/>
    <p:sldId id="1164" r:id="rId74"/>
    <p:sldId id="1119" r:id="rId75"/>
    <p:sldId id="1213" r:id="rId76"/>
    <p:sldId id="1211" r:id="rId77"/>
    <p:sldId id="1212" r:id="rId78"/>
    <p:sldId id="1121" r:id="rId79"/>
    <p:sldId id="1180" r:id="rId80"/>
    <p:sldId id="1122" r:id="rId81"/>
    <p:sldId id="1123" r:id="rId82"/>
    <p:sldId id="1125" r:id="rId83"/>
    <p:sldId id="1126" r:id="rId84"/>
    <p:sldId id="1124" r:id="rId85"/>
    <p:sldId id="1187" r:id="rId86"/>
    <p:sldId id="1127" r:id="rId87"/>
    <p:sldId id="1183" r:id="rId88"/>
    <p:sldId id="1128" r:id="rId89"/>
    <p:sldId id="1130" r:id="rId90"/>
    <p:sldId id="1416" r:id="rId91"/>
    <p:sldId id="1407" r:id="rId92"/>
    <p:sldId id="1166" r:id="rId9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ia Evans" initials="NE" lastIdx="1" clrIdx="0">
    <p:extLst>
      <p:ext uri="{19B8F6BF-5375-455C-9EA6-DF929625EA0E}">
        <p15:presenceInfo xmlns:p15="http://schemas.microsoft.com/office/powerpoint/2012/main" userId="S::n.evans@uwtsd.ac.uk::73f80963-43f3-41cc-b629-1f52622eac7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8338"/>
    <p:restoredTop sz="78125"/>
  </p:normalViewPr>
  <p:slideViewPr>
    <p:cSldViewPr snapToGrid="0" snapToObjects="1">
      <p:cViewPr varScale="1">
        <p:scale>
          <a:sx n="67" d="100"/>
          <a:sy n="67" d="100"/>
        </p:scale>
        <p:origin x="200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commentAuthors" Target="commentAuthors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notesMaster" Target="notesMasters/notesMaster1.xml"/><Relationship Id="rId9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viewProps" Target="view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theme" Target="theme/theme1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2-03T15:35:22.061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0 0 24575,'0'0'0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2-03T15:35:22.061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0 0 24575,'0'0'0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2-03T15:35:22.061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0 0 24575,'0'0'0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2-03T15:35:22.061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0 0 24575,'0'0'0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69936C-E564-0140-904B-6CCB13BA353B}" type="datetimeFigureOut">
              <a:rPr lang="en-US" smtClean="0"/>
              <a:t>9/30/22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664776-2651-CC47-8364-6809BA6741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39058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6778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35629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7655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4049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57225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Neges</a:t>
            </a:r>
            <a:r>
              <a:rPr lang="en-US" dirty="0"/>
              <a:t> </a:t>
            </a:r>
            <a:r>
              <a:rPr lang="en-US" dirty="0" err="1"/>
              <a:t>bwysig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gofio.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49275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4366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9334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8442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7382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49182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34108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Angen</a:t>
            </a:r>
            <a:r>
              <a:rPr lang="en-US" dirty="0"/>
              <a:t> MODELU bob un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rhain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dirty="0" err="1"/>
              <a:t>Bocs</a:t>
            </a:r>
            <a:r>
              <a:rPr lang="en-US" dirty="0"/>
              <a:t> </a:t>
            </a:r>
            <a:r>
              <a:rPr lang="en-US" dirty="0" err="1"/>
              <a:t>cofrestru</a:t>
            </a:r>
            <a:r>
              <a:rPr lang="en-US" dirty="0"/>
              <a:t>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Pa </a:t>
            </a:r>
            <a:r>
              <a:rPr lang="en-US" dirty="0" err="1"/>
              <a:t>ddiwrnod</a:t>
            </a:r>
            <a:r>
              <a:rPr lang="en-US" dirty="0"/>
              <a:t> </a:t>
            </a:r>
            <a:r>
              <a:rPr lang="en-US" dirty="0" err="1"/>
              <a:t>yw</a:t>
            </a:r>
            <a:r>
              <a:rPr lang="en-US" dirty="0"/>
              <a:t> hi </a:t>
            </a:r>
            <a:r>
              <a:rPr lang="en-US" dirty="0" err="1"/>
              <a:t>heddiw</a:t>
            </a:r>
            <a:r>
              <a:rPr lang="en-US" dirty="0"/>
              <a:t>? ? Pa </a:t>
            </a:r>
            <a:r>
              <a:rPr lang="en-US" dirty="0" err="1"/>
              <a:t>ddiwrnod</a:t>
            </a:r>
            <a:r>
              <a:rPr lang="en-US" dirty="0"/>
              <a:t> </a:t>
            </a:r>
            <a:r>
              <a:rPr lang="en-US" dirty="0" err="1"/>
              <a:t>oedd</a:t>
            </a:r>
            <a:r>
              <a:rPr lang="en-US" dirty="0"/>
              <a:t> hi </a:t>
            </a:r>
            <a:r>
              <a:rPr lang="en-US" dirty="0" err="1"/>
              <a:t>ddoe</a:t>
            </a:r>
            <a:r>
              <a:rPr lang="en-US" dirty="0"/>
              <a:t>?  Pa </a:t>
            </a:r>
            <a:r>
              <a:rPr lang="en-US" dirty="0" err="1"/>
              <a:t>ddiwrnod</a:t>
            </a:r>
            <a:r>
              <a:rPr lang="en-US" dirty="0"/>
              <a:t> </a:t>
            </a:r>
            <a:r>
              <a:rPr lang="en-US" dirty="0" err="1"/>
              <a:t>fydd</a:t>
            </a:r>
            <a:r>
              <a:rPr lang="en-US" dirty="0"/>
              <a:t> hi </a:t>
            </a:r>
            <a:r>
              <a:rPr lang="en-US" dirty="0" err="1"/>
              <a:t>yfory</a:t>
            </a:r>
            <a:r>
              <a:rPr lang="en-US" dirty="0"/>
              <a:t>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Beth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digwydd</a:t>
            </a:r>
            <a:r>
              <a:rPr lang="en-US" dirty="0"/>
              <a:t> </a:t>
            </a:r>
            <a:r>
              <a:rPr lang="en-US" dirty="0" err="1"/>
              <a:t>heddiw</a:t>
            </a:r>
            <a:r>
              <a:rPr lang="en-US" dirty="0"/>
              <a:t>? </a:t>
            </a:r>
            <a:r>
              <a:rPr lang="en-US" dirty="0" err="1"/>
              <a:t>Oes</a:t>
            </a:r>
            <a:r>
              <a:rPr lang="en-US" dirty="0"/>
              <a:t> </a:t>
            </a:r>
            <a:r>
              <a:rPr lang="en-US" dirty="0" err="1"/>
              <a:t>nofio</a:t>
            </a:r>
            <a:r>
              <a:rPr lang="en-US" dirty="0"/>
              <a:t> </a:t>
            </a:r>
            <a:r>
              <a:rPr lang="en-US" dirty="0" err="1"/>
              <a:t>heddiw</a:t>
            </a:r>
            <a:r>
              <a:rPr lang="en-US" dirty="0"/>
              <a:t>?  </a:t>
            </a:r>
            <a:r>
              <a:rPr lang="en-US" dirty="0" err="1"/>
              <a:t>Oes</a:t>
            </a:r>
            <a:r>
              <a:rPr lang="en-US" dirty="0"/>
              <a:t> </a:t>
            </a:r>
            <a:r>
              <a:rPr lang="en-US" dirty="0" err="1"/>
              <a:t>darllen</a:t>
            </a:r>
            <a:r>
              <a:rPr lang="en-US" dirty="0"/>
              <a:t> </a:t>
            </a:r>
            <a:r>
              <a:rPr lang="en-US" dirty="0" err="1"/>
              <a:t>heddiw</a:t>
            </a:r>
            <a:r>
              <a:rPr lang="en-US" dirty="0"/>
              <a:t>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Pa </a:t>
            </a:r>
            <a:r>
              <a:rPr lang="en-US" dirty="0" err="1"/>
              <a:t>fath</a:t>
            </a:r>
            <a:r>
              <a:rPr lang="en-US" dirty="0"/>
              <a:t> o </a:t>
            </a:r>
            <a:r>
              <a:rPr lang="en-US" dirty="0" err="1"/>
              <a:t>dywydd</a:t>
            </a:r>
            <a:r>
              <a:rPr lang="en-US" dirty="0"/>
              <a:t> </a:t>
            </a:r>
            <a:r>
              <a:rPr lang="en-US" dirty="0" err="1"/>
              <a:t>yw</a:t>
            </a:r>
            <a:r>
              <a:rPr lang="en-US" dirty="0"/>
              <a:t> hi </a:t>
            </a:r>
            <a:r>
              <a:rPr lang="en-US" dirty="0" err="1"/>
              <a:t>heddiw</a:t>
            </a:r>
            <a:r>
              <a:rPr lang="en-US" dirty="0"/>
              <a:t>?  </a:t>
            </a:r>
            <a:r>
              <a:rPr lang="en-US" dirty="0" err="1"/>
              <a:t>Ydy</a:t>
            </a:r>
            <a:r>
              <a:rPr lang="en-US" dirty="0"/>
              <a:t> </a:t>
            </a:r>
            <a:r>
              <a:rPr lang="en-US" dirty="0" err="1"/>
              <a:t>hi’n</a:t>
            </a:r>
            <a:r>
              <a:rPr lang="en-US" dirty="0"/>
              <a:t> </a:t>
            </a:r>
            <a:r>
              <a:rPr lang="en-US" dirty="0" err="1"/>
              <a:t>bwrw</a:t>
            </a:r>
            <a:r>
              <a:rPr lang="en-US" dirty="0"/>
              <a:t> </a:t>
            </a:r>
            <a:r>
              <a:rPr lang="en-US" dirty="0" err="1"/>
              <a:t>glaw</a:t>
            </a:r>
            <a:r>
              <a:rPr lang="en-US" dirty="0"/>
              <a:t>?  </a:t>
            </a:r>
            <a:r>
              <a:rPr lang="en-US" dirty="0" err="1"/>
              <a:t>Ydy</a:t>
            </a:r>
            <a:r>
              <a:rPr lang="en-US" dirty="0"/>
              <a:t> </a:t>
            </a:r>
            <a:r>
              <a:rPr lang="en-US" dirty="0" err="1"/>
              <a:t>hi’n</a:t>
            </a:r>
            <a:r>
              <a:rPr lang="en-US" dirty="0"/>
              <a:t> </a:t>
            </a:r>
            <a:r>
              <a:rPr lang="en-US" dirty="0" err="1"/>
              <a:t>sych</a:t>
            </a:r>
            <a:r>
              <a:rPr lang="en-US" dirty="0"/>
              <a:t>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Holi </a:t>
            </a:r>
            <a:r>
              <a:rPr lang="en-US" dirty="0" err="1"/>
              <a:t>cwestiynau</a:t>
            </a:r>
            <a:r>
              <a:rPr lang="en-US" dirty="0"/>
              <a:t> </a:t>
            </a:r>
            <a:r>
              <a:rPr lang="en-US" dirty="0" err="1"/>
              <a:t>drwy’r</a:t>
            </a:r>
            <a:r>
              <a:rPr lang="en-US" dirty="0"/>
              <a:t> </a:t>
            </a:r>
            <a:r>
              <a:rPr lang="en-US" dirty="0" err="1"/>
              <a:t>amser</a:t>
            </a:r>
            <a:r>
              <a:rPr lang="en-US" dirty="0"/>
              <a:t> – Beth </a:t>
            </a:r>
            <a:r>
              <a:rPr lang="en-US" dirty="0" err="1"/>
              <a:t>wyt</a:t>
            </a:r>
            <a:r>
              <a:rPr lang="en-US" dirty="0"/>
              <a:t> </a:t>
            </a:r>
            <a:r>
              <a:rPr lang="en-US" dirty="0" err="1"/>
              <a:t>ti’n</a:t>
            </a:r>
            <a:r>
              <a:rPr lang="en-US" dirty="0"/>
              <a:t> </a:t>
            </a:r>
            <a:r>
              <a:rPr lang="en-US" dirty="0" err="1"/>
              <a:t>gwneud</a:t>
            </a:r>
            <a:r>
              <a:rPr lang="en-US" dirty="0"/>
              <a:t> </a:t>
            </a:r>
            <a:r>
              <a:rPr lang="en-US" dirty="0" err="1"/>
              <a:t>nawr</a:t>
            </a:r>
            <a:r>
              <a:rPr lang="en-US" dirty="0"/>
              <a:t>?  Pam?  </a:t>
            </a:r>
            <a:r>
              <a:rPr lang="en-US" dirty="0" err="1"/>
              <a:t>Wyt</a:t>
            </a:r>
            <a:r>
              <a:rPr lang="en-US" dirty="0"/>
              <a:t> </a:t>
            </a:r>
            <a:r>
              <a:rPr lang="en-US" dirty="0" err="1"/>
              <a:t>ti’n</a:t>
            </a:r>
            <a:r>
              <a:rPr lang="en-US" dirty="0"/>
              <a:t> </a:t>
            </a:r>
            <a:r>
              <a:rPr lang="en-US" dirty="0" err="1"/>
              <a:t>meddwl</a:t>
            </a:r>
            <a:r>
              <a:rPr lang="en-US" dirty="0"/>
              <a:t> bod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syniad</a:t>
            </a:r>
            <a:r>
              <a:rPr lang="en-US" dirty="0"/>
              <a:t> da?  Pam?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Mae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caneuon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ffordd</a:t>
            </a:r>
            <a:r>
              <a:rPr lang="en-US" dirty="0"/>
              <a:t> </a:t>
            </a:r>
            <a:r>
              <a:rPr lang="en-US" dirty="0" err="1"/>
              <a:t>dda</a:t>
            </a:r>
            <a:r>
              <a:rPr lang="en-US" dirty="0"/>
              <a:t> o </a:t>
            </a:r>
            <a:r>
              <a:rPr lang="en-US" dirty="0" err="1"/>
              <a:t>gyflwyno</a:t>
            </a:r>
            <a:r>
              <a:rPr lang="en-US" dirty="0"/>
              <a:t> </a:t>
            </a:r>
            <a:r>
              <a:rPr lang="en-US" dirty="0" err="1"/>
              <a:t>patrymau</a:t>
            </a:r>
            <a:r>
              <a:rPr lang="en-US" dirty="0"/>
              <a:t> </a:t>
            </a:r>
            <a:r>
              <a:rPr lang="en-US" dirty="0" err="1"/>
              <a:t>iaith</a:t>
            </a:r>
            <a:r>
              <a:rPr lang="en-US" dirty="0"/>
              <a:t>, </a:t>
            </a:r>
            <a:r>
              <a:rPr lang="en-US" dirty="0" err="1"/>
              <a:t>e.e.</a:t>
            </a:r>
            <a:r>
              <a:rPr lang="en-US" dirty="0"/>
              <a:t> am y </a:t>
            </a:r>
            <a:r>
              <a:rPr lang="en-US" dirty="0" err="1"/>
              <a:t>tywydd</a:t>
            </a:r>
            <a:r>
              <a:rPr lang="en-US" dirty="0"/>
              <a:t> (</a:t>
            </a:r>
            <a:r>
              <a:rPr lang="en-US" dirty="0" err="1"/>
              <a:t>cofier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ôl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ganeuon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Ganolfan</a:t>
            </a:r>
            <a:r>
              <a:rPr lang="en-US" dirty="0"/>
              <a:t> </a:t>
            </a:r>
            <a:r>
              <a:rPr lang="en-US" dirty="0" err="1"/>
              <a:t>Iaith</a:t>
            </a:r>
            <a:r>
              <a:rPr lang="en-US" dirty="0"/>
              <a:t> neu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Cwrs</a:t>
            </a:r>
            <a:r>
              <a:rPr lang="en-US" dirty="0"/>
              <a:t> </a:t>
            </a:r>
            <a:r>
              <a:rPr lang="en-US" dirty="0" err="1"/>
              <a:t>Mynediad</a:t>
            </a:r>
            <a:r>
              <a:rPr lang="en-US" dirty="0"/>
              <a:t>)</a:t>
            </a:r>
          </a:p>
          <a:p>
            <a:endParaRPr lang="en-US" dirty="0"/>
          </a:p>
          <a:p>
            <a:r>
              <a:rPr lang="en-US" dirty="0"/>
              <a:t>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99588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Angen</a:t>
            </a:r>
            <a:r>
              <a:rPr lang="en-US" dirty="0"/>
              <a:t> MODELU bob un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rhain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dirty="0" err="1"/>
              <a:t>Bocs</a:t>
            </a:r>
            <a:r>
              <a:rPr lang="en-US" dirty="0"/>
              <a:t> </a:t>
            </a:r>
            <a:r>
              <a:rPr lang="en-US" dirty="0" err="1"/>
              <a:t>cofrestru</a:t>
            </a:r>
            <a:r>
              <a:rPr lang="en-US" dirty="0"/>
              <a:t>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Pa </a:t>
            </a:r>
            <a:r>
              <a:rPr lang="en-US" dirty="0" err="1"/>
              <a:t>ddiwrnod</a:t>
            </a:r>
            <a:r>
              <a:rPr lang="en-US" dirty="0"/>
              <a:t> </a:t>
            </a:r>
            <a:r>
              <a:rPr lang="en-US" dirty="0" err="1"/>
              <a:t>yw</a:t>
            </a:r>
            <a:r>
              <a:rPr lang="en-US" dirty="0"/>
              <a:t> hi </a:t>
            </a:r>
            <a:r>
              <a:rPr lang="en-US" dirty="0" err="1"/>
              <a:t>heddiw</a:t>
            </a:r>
            <a:r>
              <a:rPr lang="en-US" dirty="0"/>
              <a:t>? ? Pa </a:t>
            </a:r>
            <a:r>
              <a:rPr lang="en-US" dirty="0" err="1"/>
              <a:t>ddiwrnod</a:t>
            </a:r>
            <a:r>
              <a:rPr lang="en-US" dirty="0"/>
              <a:t> </a:t>
            </a:r>
            <a:r>
              <a:rPr lang="en-US" dirty="0" err="1"/>
              <a:t>oedd</a:t>
            </a:r>
            <a:r>
              <a:rPr lang="en-US" dirty="0"/>
              <a:t> hi </a:t>
            </a:r>
            <a:r>
              <a:rPr lang="en-US" dirty="0" err="1"/>
              <a:t>ddoe</a:t>
            </a:r>
            <a:r>
              <a:rPr lang="en-US" dirty="0"/>
              <a:t>?  Pa </a:t>
            </a:r>
            <a:r>
              <a:rPr lang="en-US" dirty="0" err="1"/>
              <a:t>ddiwrnod</a:t>
            </a:r>
            <a:r>
              <a:rPr lang="en-US" dirty="0"/>
              <a:t> </a:t>
            </a:r>
            <a:r>
              <a:rPr lang="en-US" dirty="0" err="1"/>
              <a:t>fydd</a:t>
            </a:r>
            <a:r>
              <a:rPr lang="en-US" dirty="0"/>
              <a:t> hi </a:t>
            </a:r>
            <a:r>
              <a:rPr lang="en-US" dirty="0" err="1"/>
              <a:t>yfory</a:t>
            </a:r>
            <a:r>
              <a:rPr lang="en-US" dirty="0"/>
              <a:t>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Beth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digwydd</a:t>
            </a:r>
            <a:r>
              <a:rPr lang="en-US" dirty="0"/>
              <a:t> </a:t>
            </a:r>
            <a:r>
              <a:rPr lang="en-US" dirty="0" err="1"/>
              <a:t>heddiw</a:t>
            </a:r>
            <a:r>
              <a:rPr lang="en-US" dirty="0"/>
              <a:t>? </a:t>
            </a:r>
            <a:r>
              <a:rPr lang="en-US" dirty="0" err="1"/>
              <a:t>Oes</a:t>
            </a:r>
            <a:r>
              <a:rPr lang="en-US" dirty="0"/>
              <a:t> </a:t>
            </a:r>
            <a:r>
              <a:rPr lang="en-US" dirty="0" err="1"/>
              <a:t>nofio</a:t>
            </a:r>
            <a:r>
              <a:rPr lang="en-US" dirty="0"/>
              <a:t> </a:t>
            </a:r>
            <a:r>
              <a:rPr lang="en-US" dirty="0" err="1"/>
              <a:t>heddiw</a:t>
            </a:r>
            <a:r>
              <a:rPr lang="en-US" dirty="0"/>
              <a:t>?  </a:t>
            </a:r>
            <a:r>
              <a:rPr lang="en-US" dirty="0" err="1"/>
              <a:t>Oes</a:t>
            </a:r>
            <a:r>
              <a:rPr lang="en-US" dirty="0"/>
              <a:t> </a:t>
            </a:r>
            <a:r>
              <a:rPr lang="en-US" dirty="0" err="1"/>
              <a:t>darllen</a:t>
            </a:r>
            <a:r>
              <a:rPr lang="en-US" dirty="0"/>
              <a:t> </a:t>
            </a:r>
            <a:r>
              <a:rPr lang="en-US" dirty="0" err="1"/>
              <a:t>heddiw</a:t>
            </a:r>
            <a:r>
              <a:rPr lang="en-US" dirty="0"/>
              <a:t>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Pa </a:t>
            </a:r>
            <a:r>
              <a:rPr lang="en-US" dirty="0" err="1"/>
              <a:t>fath</a:t>
            </a:r>
            <a:r>
              <a:rPr lang="en-US" dirty="0"/>
              <a:t> o </a:t>
            </a:r>
            <a:r>
              <a:rPr lang="en-US" dirty="0" err="1"/>
              <a:t>dywydd</a:t>
            </a:r>
            <a:r>
              <a:rPr lang="en-US" dirty="0"/>
              <a:t> </a:t>
            </a:r>
            <a:r>
              <a:rPr lang="en-US" dirty="0" err="1"/>
              <a:t>yw</a:t>
            </a:r>
            <a:r>
              <a:rPr lang="en-US" dirty="0"/>
              <a:t> hi </a:t>
            </a:r>
            <a:r>
              <a:rPr lang="en-US" dirty="0" err="1"/>
              <a:t>heddiw</a:t>
            </a:r>
            <a:r>
              <a:rPr lang="en-US" dirty="0"/>
              <a:t>?  </a:t>
            </a:r>
            <a:r>
              <a:rPr lang="en-US" dirty="0" err="1"/>
              <a:t>Ydy</a:t>
            </a:r>
            <a:r>
              <a:rPr lang="en-US" dirty="0"/>
              <a:t> </a:t>
            </a:r>
            <a:r>
              <a:rPr lang="en-US" dirty="0" err="1"/>
              <a:t>hi’n</a:t>
            </a:r>
            <a:r>
              <a:rPr lang="en-US" dirty="0"/>
              <a:t> </a:t>
            </a:r>
            <a:r>
              <a:rPr lang="en-US" dirty="0" err="1"/>
              <a:t>bwrw</a:t>
            </a:r>
            <a:r>
              <a:rPr lang="en-US" dirty="0"/>
              <a:t> </a:t>
            </a:r>
            <a:r>
              <a:rPr lang="en-US" dirty="0" err="1"/>
              <a:t>glaw</a:t>
            </a:r>
            <a:r>
              <a:rPr lang="en-US" dirty="0"/>
              <a:t>?  </a:t>
            </a:r>
            <a:r>
              <a:rPr lang="en-US" dirty="0" err="1"/>
              <a:t>Ydy</a:t>
            </a:r>
            <a:r>
              <a:rPr lang="en-US" dirty="0"/>
              <a:t> </a:t>
            </a:r>
            <a:r>
              <a:rPr lang="en-US" dirty="0" err="1"/>
              <a:t>hi’n</a:t>
            </a:r>
            <a:r>
              <a:rPr lang="en-US" dirty="0"/>
              <a:t> </a:t>
            </a:r>
            <a:r>
              <a:rPr lang="en-US" dirty="0" err="1"/>
              <a:t>sych</a:t>
            </a:r>
            <a:r>
              <a:rPr lang="en-US" dirty="0"/>
              <a:t>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Holi </a:t>
            </a:r>
            <a:r>
              <a:rPr lang="en-US" dirty="0" err="1"/>
              <a:t>cwestiynau</a:t>
            </a:r>
            <a:r>
              <a:rPr lang="en-US" dirty="0"/>
              <a:t> </a:t>
            </a:r>
            <a:r>
              <a:rPr lang="en-US" dirty="0" err="1"/>
              <a:t>drwy’r</a:t>
            </a:r>
            <a:r>
              <a:rPr lang="en-US" dirty="0"/>
              <a:t> </a:t>
            </a:r>
            <a:r>
              <a:rPr lang="en-US" dirty="0" err="1"/>
              <a:t>amser</a:t>
            </a:r>
            <a:r>
              <a:rPr lang="en-US" dirty="0"/>
              <a:t> – Beth </a:t>
            </a:r>
            <a:r>
              <a:rPr lang="en-US" dirty="0" err="1"/>
              <a:t>wyt</a:t>
            </a:r>
            <a:r>
              <a:rPr lang="en-US" dirty="0"/>
              <a:t> </a:t>
            </a:r>
            <a:r>
              <a:rPr lang="en-US" dirty="0" err="1"/>
              <a:t>ti’n</a:t>
            </a:r>
            <a:r>
              <a:rPr lang="en-US" dirty="0"/>
              <a:t> </a:t>
            </a:r>
            <a:r>
              <a:rPr lang="en-US" dirty="0" err="1"/>
              <a:t>gwneud</a:t>
            </a:r>
            <a:r>
              <a:rPr lang="en-US" dirty="0"/>
              <a:t> </a:t>
            </a:r>
            <a:r>
              <a:rPr lang="en-US" dirty="0" err="1"/>
              <a:t>nawr</a:t>
            </a:r>
            <a:r>
              <a:rPr lang="en-US" dirty="0"/>
              <a:t>?  Pam?  </a:t>
            </a:r>
            <a:r>
              <a:rPr lang="en-US" dirty="0" err="1"/>
              <a:t>Wyt</a:t>
            </a:r>
            <a:r>
              <a:rPr lang="en-US" dirty="0"/>
              <a:t> </a:t>
            </a:r>
            <a:r>
              <a:rPr lang="en-US" dirty="0" err="1"/>
              <a:t>ti’n</a:t>
            </a:r>
            <a:r>
              <a:rPr lang="en-US" dirty="0"/>
              <a:t> </a:t>
            </a:r>
            <a:r>
              <a:rPr lang="en-US" dirty="0" err="1"/>
              <a:t>meddwl</a:t>
            </a:r>
            <a:r>
              <a:rPr lang="en-US" dirty="0"/>
              <a:t> bod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syniad</a:t>
            </a:r>
            <a:r>
              <a:rPr lang="en-US" dirty="0"/>
              <a:t> da?  Pam?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Mae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caneuon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ffordd</a:t>
            </a:r>
            <a:r>
              <a:rPr lang="en-US" dirty="0"/>
              <a:t> </a:t>
            </a:r>
            <a:r>
              <a:rPr lang="en-US" dirty="0" err="1"/>
              <a:t>dda</a:t>
            </a:r>
            <a:r>
              <a:rPr lang="en-US" dirty="0"/>
              <a:t> o </a:t>
            </a:r>
            <a:r>
              <a:rPr lang="en-US" dirty="0" err="1"/>
              <a:t>gyflwyno</a:t>
            </a:r>
            <a:r>
              <a:rPr lang="en-US" dirty="0"/>
              <a:t> </a:t>
            </a:r>
            <a:r>
              <a:rPr lang="en-US" dirty="0" err="1"/>
              <a:t>patrymau</a:t>
            </a:r>
            <a:r>
              <a:rPr lang="en-US" dirty="0"/>
              <a:t> </a:t>
            </a:r>
            <a:r>
              <a:rPr lang="en-US" dirty="0" err="1"/>
              <a:t>iaith</a:t>
            </a:r>
            <a:r>
              <a:rPr lang="en-US" dirty="0"/>
              <a:t>, </a:t>
            </a:r>
            <a:r>
              <a:rPr lang="en-US" dirty="0" err="1"/>
              <a:t>e.e.</a:t>
            </a:r>
            <a:r>
              <a:rPr lang="en-US" dirty="0"/>
              <a:t> am y </a:t>
            </a:r>
            <a:r>
              <a:rPr lang="en-US" dirty="0" err="1"/>
              <a:t>tywydd</a:t>
            </a:r>
            <a:r>
              <a:rPr lang="en-US" dirty="0"/>
              <a:t> (</a:t>
            </a:r>
            <a:r>
              <a:rPr lang="en-US" dirty="0" err="1"/>
              <a:t>cofier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ôl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ganeuon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Ganolfan</a:t>
            </a:r>
            <a:r>
              <a:rPr lang="en-US" dirty="0"/>
              <a:t> </a:t>
            </a:r>
            <a:r>
              <a:rPr lang="en-US" dirty="0" err="1"/>
              <a:t>Iaith</a:t>
            </a:r>
            <a:r>
              <a:rPr lang="en-US" dirty="0"/>
              <a:t> neu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Cwrs</a:t>
            </a:r>
            <a:r>
              <a:rPr lang="en-US" dirty="0"/>
              <a:t> </a:t>
            </a:r>
            <a:r>
              <a:rPr lang="en-US" dirty="0" err="1"/>
              <a:t>Mynediad</a:t>
            </a:r>
            <a:r>
              <a:rPr lang="en-US" dirty="0"/>
              <a:t>)</a:t>
            </a:r>
          </a:p>
          <a:p>
            <a:endParaRPr lang="en-US" dirty="0"/>
          </a:p>
          <a:p>
            <a:r>
              <a:rPr lang="en-US" dirty="0"/>
              <a:t>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02408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195405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34</a:t>
            </a:fld>
            <a:endParaRPr lang="cy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4209233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35</a:t>
            </a:fld>
            <a:endParaRPr lang="cy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4445023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36</a:t>
            </a:fld>
            <a:endParaRPr lang="cy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3115408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37</a:t>
            </a:fld>
            <a:endParaRPr lang="cy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1786745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38</a:t>
            </a:fld>
            <a:endParaRPr lang="cy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6042308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17498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87218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42315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52080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72994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24509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03252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11398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65624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995407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948307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1581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334767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0215739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en-US" dirty="0"/>
              <a:t>Beth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dirty="0" err="1"/>
              <a:t>cwestiynau</a:t>
            </a:r>
            <a:r>
              <a:rPr lang="en-US" dirty="0"/>
              <a:t> </a:t>
            </a:r>
            <a:r>
              <a:rPr lang="en-US" dirty="0" err="1"/>
              <a:t>agored</a:t>
            </a:r>
            <a:r>
              <a:rPr lang="en-US" dirty="0"/>
              <a:t>?  </a:t>
            </a:r>
            <a:r>
              <a:rPr lang="en-US" dirty="0" err="1"/>
              <a:t>Lle</a:t>
            </a:r>
            <a:r>
              <a:rPr lang="en-US" dirty="0"/>
              <a:t> </a:t>
            </a:r>
            <a:r>
              <a:rPr lang="en-US" dirty="0" err="1"/>
              <a:t>nad</a:t>
            </a:r>
            <a:r>
              <a:rPr lang="en-US" dirty="0"/>
              <a:t> </a:t>
            </a:r>
            <a:r>
              <a:rPr lang="en-US" dirty="0" err="1"/>
              <a:t>oes</a:t>
            </a:r>
            <a:r>
              <a:rPr lang="en-US" dirty="0"/>
              <a:t> </a:t>
            </a:r>
            <a:r>
              <a:rPr lang="en-US" dirty="0" err="1"/>
              <a:t>ateb</a:t>
            </a:r>
            <a:r>
              <a:rPr lang="en-US" dirty="0"/>
              <a:t> </a:t>
            </a:r>
            <a:r>
              <a:rPr lang="en-US" dirty="0" err="1"/>
              <a:t>cywir</a:t>
            </a:r>
            <a:r>
              <a:rPr lang="en-US" dirty="0"/>
              <a:t> </a:t>
            </a:r>
            <a:r>
              <a:rPr lang="en-US" dirty="0" err="1"/>
              <a:t>ond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gwneud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disgybl</a:t>
            </a:r>
            <a:r>
              <a:rPr lang="en-US" dirty="0"/>
              <a:t> </a:t>
            </a:r>
            <a:r>
              <a:rPr lang="en-US" dirty="0" err="1"/>
              <a:t>feddwl</a:t>
            </a:r>
            <a:r>
              <a:rPr lang="en-US" dirty="0"/>
              <a:t>.</a:t>
            </a:r>
          </a:p>
          <a:p>
            <a:pPr marL="228600" indent="-228600">
              <a:buAutoNum type="arabicPeriod"/>
            </a:pPr>
            <a:endParaRPr lang="en-US" dirty="0"/>
          </a:p>
          <a:p>
            <a:pPr marL="228600" indent="-228600">
              <a:buAutoNum type="arabicPeriod"/>
            </a:pPr>
            <a:endParaRPr lang="en-US" dirty="0"/>
          </a:p>
          <a:p>
            <a:pPr marL="228600" indent="-228600">
              <a:buAutoNum type="arabicPeriod"/>
            </a:pPr>
            <a:r>
              <a:rPr lang="en-US" dirty="0" err="1"/>
              <a:t>Gofyn</a:t>
            </a:r>
            <a:r>
              <a:rPr lang="en-US" dirty="0"/>
              <a:t> </a:t>
            </a:r>
            <a:r>
              <a:rPr lang="en-US" dirty="0" err="1"/>
              <a:t>iddyn</a:t>
            </a:r>
            <a:r>
              <a:rPr lang="en-US" dirty="0"/>
              <a:t> </a:t>
            </a:r>
            <a:r>
              <a:rPr lang="en-US" dirty="0" err="1"/>
              <a:t>nhw</a:t>
            </a:r>
            <a:r>
              <a:rPr lang="en-US" dirty="0"/>
              <a:t> </a:t>
            </a:r>
            <a:r>
              <a:rPr lang="en-US" dirty="0" err="1"/>
              <a:t>feddlw</a:t>
            </a:r>
            <a:r>
              <a:rPr lang="en-US" dirty="0"/>
              <a:t> ma </a:t>
            </a:r>
            <a:r>
              <a:rPr lang="en-US" dirty="0" err="1"/>
              <a:t>gwestiwn</a:t>
            </a:r>
            <a:r>
              <a:rPr lang="en-US" dirty="0"/>
              <a:t> </a:t>
            </a:r>
            <a:r>
              <a:rPr lang="en-US" dirty="0" err="1"/>
              <a:t>agored</a:t>
            </a:r>
            <a:r>
              <a:rPr lang="en-US" dirty="0"/>
              <a:t> </a:t>
            </a:r>
            <a:r>
              <a:rPr lang="en-US" dirty="0" err="1"/>
              <a:t>a’u</a:t>
            </a:r>
            <a:r>
              <a:rPr lang="en-US" dirty="0"/>
              <a:t> </a:t>
            </a:r>
            <a:r>
              <a:rPr lang="en-US" dirty="0" err="1"/>
              <a:t>rhannu</a:t>
            </a:r>
            <a:r>
              <a:rPr lang="en-US" dirty="0"/>
              <a:t> (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lafar</a:t>
            </a:r>
            <a:r>
              <a:rPr lang="en-US" dirty="0"/>
              <a:t>) </a:t>
            </a:r>
            <a:r>
              <a:rPr lang="en-US" dirty="0" err="1"/>
              <a:t>gyda</a:t>
            </a:r>
            <a:r>
              <a:rPr lang="en-US" dirty="0"/>
              <a:t> </a:t>
            </a:r>
            <a:r>
              <a:rPr lang="en-US" dirty="0" err="1"/>
              <a:t>gweddill</a:t>
            </a:r>
            <a:r>
              <a:rPr lang="en-US" dirty="0"/>
              <a:t> y </a:t>
            </a:r>
            <a:r>
              <a:rPr lang="en-US" dirty="0" err="1"/>
              <a:t>grwp</a:t>
            </a:r>
            <a:r>
              <a:rPr lang="en-US" dirty="0"/>
              <a:t>)</a:t>
            </a:r>
          </a:p>
          <a:p>
            <a:pPr marL="228600" indent="-228600">
              <a:buAutoNum type="arabicPeriod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6404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+mj-lt"/>
              <a:buAutoNum type="arabicPeriod"/>
            </a:pPr>
            <a:r>
              <a:rPr lang="en-GB" sz="1400" b="1" dirty="0">
                <a:latin typeface="Arial" panose="020B0604020202020204" pitchFamily="34" charset="0"/>
              </a:rPr>
              <a:t>Y </a:t>
            </a:r>
            <a:r>
              <a:rPr lang="en-GB" sz="1400" b="1" dirty="0" err="1">
                <a:latin typeface="Arial" panose="020B0604020202020204" pitchFamily="34" charset="0"/>
              </a:rPr>
              <a:t>dechneg</a:t>
            </a:r>
            <a:r>
              <a:rPr lang="en-GB" sz="1400" b="1" dirty="0">
                <a:latin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</a:rPr>
              <a:t>gwestiynu</a:t>
            </a:r>
            <a:r>
              <a:rPr lang="en-GB" sz="1400" b="1" dirty="0">
                <a:latin typeface="Arial" panose="020B0604020202020204" pitchFamily="34" charset="0"/>
              </a:rPr>
              <a:t> </a:t>
            </a:r>
            <a:endParaRPr lang="en-GB" dirty="0"/>
          </a:p>
          <a:p>
            <a:pPr>
              <a:buFont typeface="+mj-lt"/>
              <a:buAutoNum type="arabicPeriod"/>
            </a:pPr>
            <a:r>
              <a:rPr lang="en-GB" dirty="0" err="1">
                <a:latin typeface="ArialMT"/>
              </a:rPr>
              <a:t>Mae'n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bwysig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ein</a:t>
            </a:r>
            <a:r>
              <a:rPr lang="en-GB" dirty="0">
                <a:latin typeface="ArialMT"/>
              </a:rPr>
              <a:t> bod </a:t>
            </a:r>
            <a:r>
              <a:rPr lang="en-GB" dirty="0" err="1">
                <a:latin typeface="ArialMT"/>
              </a:rPr>
              <a:t>yn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gofyn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cwestiynau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sy'n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werth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eu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gofyn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a'u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hateb</a:t>
            </a:r>
            <a:r>
              <a:rPr lang="en-GB" dirty="0">
                <a:latin typeface="ArialMT"/>
              </a:rPr>
              <a:t>! </a:t>
            </a:r>
            <a:r>
              <a:rPr lang="en-GB" dirty="0" err="1">
                <a:latin typeface="ArialMT"/>
              </a:rPr>
              <a:t>Rhaid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i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ni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fod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yn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glir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ynghylch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pwrpas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ein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cwestiwn</a:t>
            </a:r>
            <a:r>
              <a:rPr lang="en-GB" dirty="0">
                <a:latin typeface="ArialMT"/>
              </a:rPr>
              <a:t> a </a:t>
            </a:r>
            <a:r>
              <a:rPr lang="en-GB" dirty="0" err="1">
                <a:latin typeface="ArialMT"/>
              </a:rPr>
              <a:t>sicrhau</a:t>
            </a:r>
            <a:r>
              <a:rPr lang="en-GB" dirty="0">
                <a:latin typeface="ArialMT"/>
              </a:rPr>
              <a:t> bod </a:t>
            </a:r>
            <a:r>
              <a:rPr lang="en-GB" dirty="0" err="1">
                <a:latin typeface="ArialMT"/>
              </a:rPr>
              <a:t>dysgwyr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yn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deall</a:t>
            </a:r>
            <a:r>
              <a:rPr lang="en-GB" dirty="0">
                <a:latin typeface="ArialMT"/>
              </a:rPr>
              <a:t> pa </a:t>
            </a:r>
            <a:r>
              <a:rPr lang="en-GB" dirty="0" err="1">
                <a:latin typeface="ArialMT"/>
              </a:rPr>
              <a:t>fath</a:t>
            </a:r>
            <a:r>
              <a:rPr lang="en-GB" dirty="0">
                <a:latin typeface="ArialMT"/>
              </a:rPr>
              <a:t> o </a:t>
            </a:r>
            <a:r>
              <a:rPr lang="en-GB" dirty="0" err="1">
                <a:latin typeface="ArialMT"/>
              </a:rPr>
              <a:t>feddwl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sy'n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cael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ei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hyrwyddo</a:t>
            </a:r>
            <a:r>
              <a:rPr lang="en-GB" dirty="0">
                <a:latin typeface="ArialMT"/>
              </a:rPr>
              <a:t>. </a:t>
            </a:r>
            <a:r>
              <a:rPr lang="en-GB" dirty="0" err="1">
                <a:latin typeface="ArialMT"/>
              </a:rPr>
              <a:t>Gallwn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feddwl</a:t>
            </a:r>
            <a:r>
              <a:rPr lang="en-GB" dirty="0">
                <a:latin typeface="ArialMT"/>
              </a:rPr>
              <a:t> am </a:t>
            </a:r>
            <a:r>
              <a:rPr lang="en-GB" dirty="0" err="1">
                <a:latin typeface="ArialMT"/>
              </a:rPr>
              <a:t>gwestiwn</a:t>
            </a:r>
            <a:r>
              <a:rPr lang="en-GB" dirty="0">
                <a:latin typeface="ArialMT"/>
              </a:rPr>
              <a:t> 'da' </a:t>
            </a:r>
            <a:r>
              <a:rPr lang="en-GB" dirty="0" err="1">
                <a:latin typeface="ArialMT"/>
              </a:rPr>
              <a:t>fel</a:t>
            </a:r>
            <a:r>
              <a:rPr lang="en-GB" dirty="0">
                <a:latin typeface="ArialMT"/>
              </a:rPr>
              <a:t> un: </a:t>
            </a:r>
            <a:r>
              <a:rPr lang="en-GB" dirty="0" err="1">
                <a:latin typeface="ArialMT"/>
              </a:rPr>
              <a:t>sy'n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ysgogi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trafodaeth</a:t>
            </a:r>
            <a:r>
              <a:rPr lang="en-GB" dirty="0">
                <a:latin typeface="ArialMT"/>
              </a:rPr>
              <a:t>; y gall </a:t>
            </a:r>
            <a:r>
              <a:rPr lang="en-GB" dirty="0" err="1">
                <a:latin typeface="ArialMT"/>
              </a:rPr>
              <a:t>pawb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gynnig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ateb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iddo</a:t>
            </a:r>
            <a:r>
              <a:rPr lang="en-GB" dirty="0">
                <a:latin typeface="ArialMT"/>
              </a:rPr>
              <a:t>; </a:t>
            </a:r>
            <a:r>
              <a:rPr lang="en-GB" dirty="0" err="1">
                <a:latin typeface="ArialMT"/>
              </a:rPr>
              <a:t>sy'n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gwneud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i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ddysgwyr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feddwl</a:t>
            </a:r>
            <a:r>
              <a:rPr lang="en-GB" dirty="0">
                <a:latin typeface="ArialMT"/>
              </a:rPr>
              <a:t>, ac </a:t>
            </a:r>
            <a:r>
              <a:rPr lang="en-GB" dirty="0" err="1">
                <a:latin typeface="ArialMT"/>
              </a:rPr>
              <a:t>sydd</a:t>
            </a:r>
            <a:r>
              <a:rPr lang="en-GB" dirty="0">
                <a:latin typeface="ArialMT"/>
              </a:rPr>
              <a:t> â </a:t>
            </a:r>
            <a:r>
              <a:rPr lang="en-GB" dirty="0" err="1">
                <a:latin typeface="ArialMT"/>
              </a:rPr>
              <a:t>phwrpas</a:t>
            </a:r>
            <a:r>
              <a:rPr lang="en-GB" dirty="0">
                <a:latin typeface="ArialMT"/>
              </a:rPr>
              <a:t> (</a:t>
            </a:r>
            <a:r>
              <a:rPr lang="en-GB" dirty="0" err="1">
                <a:latin typeface="ArialMT"/>
              </a:rPr>
              <a:t>h.y</a:t>
            </a:r>
            <a:r>
              <a:rPr lang="en-GB" dirty="0">
                <a:latin typeface="ArialMT"/>
              </a:rPr>
              <a:t>. </a:t>
            </a:r>
            <a:r>
              <a:rPr lang="en-GB" dirty="0" err="1">
                <a:latin typeface="ArialMT"/>
              </a:rPr>
              <a:t>mae'r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ffocws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ar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amcan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dysgu</a:t>
            </a:r>
            <a:r>
              <a:rPr lang="en-GB" dirty="0">
                <a:latin typeface="ArialMT"/>
              </a:rPr>
              <a:t>). </a:t>
            </a:r>
            <a:r>
              <a:rPr lang="en-GB" dirty="0" err="1">
                <a:latin typeface="ArialMT"/>
              </a:rPr>
              <a:t>Fel</a:t>
            </a:r>
            <a:r>
              <a:rPr lang="en-GB" dirty="0">
                <a:latin typeface="ArialMT"/>
              </a:rPr>
              <a:t> y </a:t>
            </a:r>
            <a:r>
              <a:rPr lang="en-GB" dirty="0" err="1">
                <a:latin typeface="ArialMT"/>
              </a:rPr>
              <a:t>dywed</a:t>
            </a:r>
            <a:r>
              <a:rPr lang="en-GB" dirty="0">
                <a:latin typeface="ArialMT"/>
              </a:rPr>
              <a:t> Black a </a:t>
            </a:r>
            <a:r>
              <a:rPr lang="en-GB" dirty="0" err="1">
                <a:latin typeface="ArialMT"/>
              </a:rPr>
              <a:t>Wiliam</a:t>
            </a:r>
            <a:r>
              <a:rPr lang="en-GB" dirty="0">
                <a:latin typeface="ArialMT"/>
              </a:rPr>
              <a:t> (1998): </a:t>
            </a:r>
            <a:endParaRPr lang="en-GB" dirty="0"/>
          </a:p>
          <a:p>
            <a:pPr>
              <a:buFont typeface="+mj-lt"/>
              <a:buAutoNum type="arabicPeriod"/>
            </a:pPr>
            <a:r>
              <a:rPr lang="en-GB" dirty="0">
                <a:latin typeface="ArialMT"/>
              </a:rPr>
              <a:t>'</a:t>
            </a:r>
            <a:r>
              <a:rPr lang="en-GB" dirty="0" err="1">
                <a:latin typeface="ArialMT"/>
              </a:rPr>
              <a:t>Mae'n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hanfodol</a:t>
            </a:r>
            <a:r>
              <a:rPr lang="en-GB" dirty="0">
                <a:latin typeface="ArialMT"/>
              </a:rPr>
              <a:t> bod </a:t>
            </a:r>
            <a:r>
              <a:rPr lang="en-GB" dirty="0" err="1">
                <a:latin typeface="ArialMT"/>
              </a:rPr>
              <a:t>unrhyw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ddeialog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yn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ysgogi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myfyrio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meddylgar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lle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mae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pob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dysgwr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yn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cael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ei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annog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i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gymryd</a:t>
            </a:r>
            <a:r>
              <a:rPr lang="en-GB" dirty="0">
                <a:latin typeface="ArialMT"/>
              </a:rPr>
              <a:t> </a:t>
            </a:r>
            <a:r>
              <a:rPr lang="en-GB" dirty="0" err="1">
                <a:latin typeface="ArialMT"/>
              </a:rPr>
              <a:t>rhan</a:t>
            </a:r>
            <a:r>
              <a:rPr lang="en-GB" dirty="0">
                <a:latin typeface="ArialMT"/>
              </a:rPr>
              <a:t>.' </a:t>
            </a:r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57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3644604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63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88018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Cyfle</a:t>
            </a:r>
            <a:r>
              <a:rPr lang="en-US" dirty="0"/>
              <a:t> </a:t>
            </a:r>
            <a:r>
              <a:rPr lang="en-US" dirty="0" err="1"/>
              <a:t>iddyn</a:t>
            </a:r>
            <a:r>
              <a:rPr lang="en-US" dirty="0"/>
              <a:t> </a:t>
            </a:r>
            <a:r>
              <a:rPr lang="en-US" dirty="0" err="1"/>
              <a:t>nhw</a:t>
            </a:r>
            <a:r>
              <a:rPr lang="en-US" dirty="0"/>
              <a:t> </a:t>
            </a:r>
            <a:r>
              <a:rPr lang="en-US" dirty="0" err="1"/>
              <a:t>feddwl</a:t>
            </a:r>
            <a:r>
              <a:rPr lang="en-US" dirty="0"/>
              <a:t> am </a:t>
            </a:r>
            <a:r>
              <a:rPr lang="en-US" dirty="0" err="1"/>
              <a:t>gwestiynau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mynd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fwy</a:t>
            </a:r>
            <a:r>
              <a:rPr lang="en-US" dirty="0"/>
              <a:t> </a:t>
            </a:r>
            <a:r>
              <a:rPr lang="en-US" dirty="0" err="1"/>
              <a:t>heriol</a:t>
            </a:r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66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8780115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68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5800931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75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484839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76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446959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77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230691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78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260018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84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37141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85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119051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86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4769600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88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7771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D47C3-1FA9-C347-A30A-3B71829484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0C5C58-23B4-C54E-9A78-F06EA85C01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591F69-A077-E848-B497-F2DEBB67E0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A23BB-378B-2A48-815D-4FCCAA8109F9}" type="datetimeFigureOut">
              <a:rPr lang="en-US" smtClean="0"/>
              <a:t>9/30/22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7B87C2-B0AD-3143-A908-C9CD6C8985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81637C-8C9D-A343-A888-87FDBA5250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219A6-D0F8-2840-8570-409474D86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7598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F5905-C278-D445-99CC-FA9EC8DF8C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11BD86-7C47-EB47-868F-C01014F8DC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720C6E-2936-E84F-9851-0F69D7BC8B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A23BB-378B-2A48-815D-4FCCAA8109F9}" type="datetimeFigureOut">
              <a:rPr lang="en-US" smtClean="0"/>
              <a:t>9/30/22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ECF00B-5DAB-AF4F-BFCF-0153B5C77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E339B4-1B8E-EE47-9B8E-E2AE6FC3E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219A6-D0F8-2840-8570-409474D86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1177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99DE18-979D-7849-A71F-16A4AB6E70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A70AD4-CE29-8D4C-A91D-0031807CD5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AEBF8E-D6DC-3847-B1F6-B64461E2BE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A23BB-378B-2A48-815D-4FCCAA8109F9}" type="datetimeFigureOut">
              <a:rPr lang="en-US" smtClean="0"/>
              <a:t>9/30/22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CF77B-3AF7-FE44-A92E-DF0BBE0D0E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A51E6A-7E3C-4C42-B0C9-B7D7B0DC97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219A6-D0F8-2840-8570-409474D86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49044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FFC9C-A4E4-5A4B-B981-5E5E485345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7C782E-3CCB-3F40-8FD2-3B51E1A5EAD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995207-DA93-F34C-9E99-449EB8AFAC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0B4027-7464-004D-9D06-854C3844E5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A23BB-378B-2A48-815D-4FCCAA8109F9}" type="datetimeFigureOut">
              <a:rPr lang="en-US" smtClean="0"/>
              <a:t>9/30/22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975EE3-327F-ED46-851E-69415B3E45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D9F56A-D347-9541-81D8-BD75C00B6E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219A6-D0F8-2840-8570-409474D86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51021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68432-311A-4F47-BEA0-2A7D3513F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F44238-BA98-FE43-9BD1-26DC010385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09A11C-8BD2-E047-8BDE-CF17404B33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A5F91-EDD9-ED42-A661-3715D179E6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F4530D-297F-504D-B618-87FC7E4DC38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9969F47-C225-6242-9270-7C029296F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A23BB-378B-2A48-815D-4FCCAA8109F9}" type="datetimeFigureOut">
              <a:rPr lang="en-US" smtClean="0"/>
              <a:t>9/30/22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76EDD5-E0CE-3C43-B313-A793D0BA5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32FDD1-C8AF-6349-AD72-4732CF9399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219A6-D0F8-2840-8570-409474D86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57290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3694B-92A2-824C-BA01-AD758083BD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B7B21FF-BD32-C649-AA1F-087E4604C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A23BB-378B-2A48-815D-4FCCAA8109F9}" type="datetimeFigureOut">
              <a:rPr lang="en-US" smtClean="0"/>
              <a:t>9/30/22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8DF705-8CF8-BC4F-8F74-611F72E7E5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05AEF6-C7CC-464A-9EFD-C6DA9EB56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219A6-D0F8-2840-8570-409474D86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90661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AC1D55-1428-984C-A55E-992D79EBC0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A23BB-378B-2A48-815D-4FCCAA8109F9}" type="datetimeFigureOut">
              <a:rPr lang="en-US" smtClean="0"/>
              <a:t>9/30/22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785547C-C2E4-2344-803E-41D455B325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BA87C0-0D4C-8C48-80F0-2CE6036E10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219A6-D0F8-2840-8570-409474D86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32415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631AC-4F56-3248-B5C6-C8BF07185A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949F6E-2058-EC45-AC42-1D197A3FA6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DDED45-A6CD-3349-AA6A-688A642C97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A56D44-3364-DE42-B9FE-EE081E8BD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A23BB-378B-2A48-815D-4FCCAA8109F9}" type="datetimeFigureOut">
              <a:rPr lang="en-US" smtClean="0"/>
              <a:t>9/30/22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69ADD2-B729-E546-9AEE-115DF97D7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419E27-48B3-794B-B3D0-81D6848DC5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219A6-D0F8-2840-8570-409474D86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23957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C62B95-4050-224E-BEF4-6B5966381C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5DF86A-87CF-7D4A-BB4F-1C963E6B06E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96A271-6605-E64F-A065-9363FEEB9B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913396-61D3-B949-8859-F5FC4A743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A23BB-378B-2A48-815D-4FCCAA8109F9}" type="datetimeFigureOut">
              <a:rPr lang="en-US" smtClean="0"/>
              <a:t>9/30/22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DB98F3-1E9E-5F47-BC61-B2EA5A66A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081A59-F0EF-E948-BB7A-6230AD353F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219A6-D0F8-2840-8570-409474D86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45042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4A9C93-9EBE-2C40-B952-BE38B55580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847FC6-63D7-474F-91FC-C5E3F4BE5A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28789B-D60A-7D4C-8FA6-8EC5B43AE7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A23BB-378B-2A48-815D-4FCCAA8109F9}" type="datetimeFigureOut">
              <a:rPr lang="en-US" smtClean="0"/>
              <a:t>9/30/22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BEF34-81EA-2B4D-B7F4-4CB3500E0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4AE4CB-0A52-DC40-AC41-5075DBB7E4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219A6-D0F8-2840-8570-409474D86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08212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183A73-6DFE-4648-88B8-A2BA978E7A7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90714B-A7F6-334A-BFD9-6CFF3FC3FD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C3DE02-BFEB-464C-B41E-D9C1101CFE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A23BB-378B-2A48-815D-4FCCAA8109F9}" type="datetimeFigureOut">
              <a:rPr lang="en-US" smtClean="0"/>
              <a:t>9/30/22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A4F248-C2F7-B943-9EB3-93E9E64228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987F73-705E-3A4C-84EC-D6A93F7AB0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219A6-D0F8-2840-8570-409474D86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62854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59F24D0-525B-084B-A355-52B78C9B45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F7779C-03C1-DF48-8F0F-8F6B1B69D9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3E6A5F-50F3-0443-BEBB-27C4F6B3B64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1A23BB-378B-2A48-815D-4FCCAA8109F9}" type="datetimeFigureOut">
              <a:rPr lang="en-US" smtClean="0"/>
              <a:t>9/30/22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DED639-8916-E14C-A5D2-FBF7FD18D49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E0E9C4-01A8-7F45-804D-33A708EB01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F219A6-D0F8-2840-8570-409474D86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3890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tiff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7" Type="http://schemas.openxmlformats.org/officeDocument/2006/relationships/image" Target="../media/image2.png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tiff"/><Relationship Id="rId5" Type="http://schemas.openxmlformats.org/officeDocument/2006/relationships/image" Target="../media/image12.tiff"/><Relationship Id="rId4" Type="http://schemas.openxmlformats.org/officeDocument/2006/relationships/image" Target="../media/image11.tif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tiff"/><Relationship Id="rId4" Type="http://schemas.openxmlformats.org/officeDocument/2006/relationships/image" Target="../media/image14.tif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tiff"/><Relationship Id="rId13" Type="http://schemas.openxmlformats.org/officeDocument/2006/relationships/image" Target="../media/image2.png"/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12" Type="http://schemas.openxmlformats.org/officeDocument/2006/relationships/image" Target="../media/image2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11" Type="http://schemas.openxmlformats.org/officeDocument/2006/relationships/image" Target="../media/image26.tiff"/><Relationship Id="rId5" Type="http://schemas.openxmlformats.org/officeDocument/2006/relationships/image" Target="../media/image20.png"/><Relationship Id="rId10" Type="http://schemas.openxmlformats.org/officeDocument/2006/relationships/image" Target="../media/image25.jpeg"/><Relationship Id="rId4" Type="http://schemas.openxmlformats.org/officeDocument/2006/relationships/image" Target="../media/image19.jpeg"/><Relationship Id="rId9" Type="http://schemas.openxmlformats.org/officeDocument/2006/relationships/image" Target="../media/image24.tif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tif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tif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tif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2.tif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tiff"/><Relationship Id="rId2" Type="http://schemas.openxmlformats.org/officeDocument/2006/relationships/image" Target="../media/image33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37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tif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tif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tif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4.png"/><Relationship Id="rId4" Type="http://schemas.openxmlformats.org/officeDocument/2006/relationships/image" Target="../media/image47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4.png"/><Relationship Id="rId4" Type="http://schemas.openxmlformats.org/officeDocument/2006/relationships/image" Target="../media/image47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8.png"/><Relationship Id="rId4" Type="http://schemas.openxmlformats.org/officeDocument/2006/relationships/image" Target="../media/image44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1.png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8.tiff"/><Relationship Id="rId5" Type="http://schemas.openxmlformats.org/officeDocument/2006/relationships/image" Target="../media/image57.tiff"/><Relationship Id="rId4" Type="http://schemas.openxmlformats.org/officeDocument/2006/relationships/image" Target="../media/image56.tiff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0.tiff"/><Relationship Id="rId4" Type="http://schemas.openxmlformats.org/officeDocument/2006/relationships/image" Target="../media/image59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0.tiff"/><Relationship Id="rId4" Type="http://schemas.openxmlformats.org/officeDocument/2006/relationships/image" Target="../media/image59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9.png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tiff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63.tiff"/><Relationship Id="rId4" Type="http://schemas.openxmlformats.org/officeDocument/2006/relationships/image" Target="../media/image62.tiff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5.tiff"/><Relationship Id="rId4" Type="http://schemas.openxmlformats.org/officeDocument/2006/relationships/image" Target="NUL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customXml" Target="../ink/ink2.xm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6.tiff"/><Relationship Id="rId4" Type="http://schemas.openxmlformats.org/officeDocument/2006/relationships/image" Target="NUL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customXml" Target="../ink/ink3.xm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7.tiff"/><Relationship Id="rId4" Type="http://schemas.openxmlformats.org/officeDocument/2006/relationships/image" Target="NUL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customXml" Target="../ink/ink4.xm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5.tiff"/><Relationship Id="rId4" Type="http://schemas.openxmlformats.org/officeDocument/2006/relationships/image" Target="NUL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8.tiff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-D58sfZoLKk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9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tiff"/><Relationship Id="rId2" Type="http://schemas.openxmlformats.org/officeDocument/2006/relationships/image" Target="../media/image70.tif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3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tif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tif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tif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tif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74.tif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tif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tiff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hwb.gov.wales/api/storage/494f1709-2e35-403b-81c5-29e02e897b5b/fframwaith-llythrennedd-a-rhifedd-cenedlaethol-taenlen-llythrennedd-llafaredd-ar-draws-y-cwricwlwm-cwricwlwm-2022.pdf" TargetMode="External"/><Relationship Id="rId4" Type="http://schemas.openxmlformats.org/officeDocument/2006/relationships/image" Target="../media/image76.pn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7.pn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8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0.tiff"/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tiff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84.tiff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tiff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9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tiff"/><Relationship Id="rId3" Type="http://schemas.openxmlformats.org/officeDocument/2006/relationships/image" Target="../media/image86.tiff"/><Relationship Id="rId7" Type="http://schemas.openxmlformats.org/officeDocument/2006/relationships/image" Target="../media/image8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8.tiff"/><Relationship Id="rId5" Type="http://schemas.openxmlformats.org/officeDocument/2006/relationships/image" Target="../media/image88.tiff"/><Relationship Id="rId4" Type="http://schemas.openxmlformats.org/officeDocument/2006/relationships/image" Target="../media/image87.tiff"/><Relationship Id="rId9" Type="http://schemas.openxmlformats.org/officeDocument/2006/relationships/image" Target="../media/image17.png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2624666" y="169333"/>
            <a:ext cx="7364425" cy="143549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b="1" dirty="0">
                <a:solidFill>
                  <a:srgbClr val="FF0000"/>
                </a:solidFill>
              </a:rPr>
            </a:br>
            <a:r>
              <a:rPr lang="en-GB" sz="1800" b="1" dirty="0">
                <a:solidFill>
                  <a:srgbClr val="002060"/>
                </a:solidFill>
              </a:rPr>
              <a:t>ECAD5008 2022-23</a:t>
            </a:r>
          </a:p>
          <a:p>
            <a:pPr algn="ctr"/>
            <a:endParaRPr lang="en-GB" sz="1800" b="1" dirty="0">
              <a:solidFill>
                <a:srgbClr val="002060"/>
              </a:solidFill>
            </a:endParaRPr>
          </a:p>
          <a:p>
            <a:pPr algn="ctr"/>
            <a:r>
              <a:rPr lang="en-GB" sz="1800" b="1" dirty="0" err="1">
                <a:solidFill>
                  <a:srgbClr val="002060"/>
                </a:solidFill>
                <a:latin typeface="Chalkboard SE" panose="03050602040202020205" pitchFamily="66" charset="77"/>
              </a:rPr>
              <a:t>Maes</a:t>
            </a:r>
            <a:r>
              <a:rPr lang="en-GB" sz="1800" b="1" dirty="0">
                <a:solidFill>
                  <a:srgbClr val="002060"/>
                </a:solidFill>
                <a:latin typeface="Chalkboard SE" panose="03050602040202020205" pitchFamily="66" charset="77"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latin typeface="Chalkboard SE" panose="03050602040202020205" pitchFamily="66" charset="77"/>
              </a:rPr>
              <a:t>Dysgu</a:t>
            </a:r>
            <a:r>
              <a:rPr lang="en-GB" sz="1800" b="1" dirty="0">
                <a:solidFill>
                  <a:srgbClr val="002060"/>
                </a:solidFill>
                <a:latin typeface="Chalkboard SE" panose="03050602040202020205" pitchFamily="66" charset="77"/>
              </a:rPr>
              <a:t> a </a:t>
            </a:r>
            <a:r>
              <a:rPr lang="en-GB" sz="1800" b="1" dirty="0" err="1">
                <a:solidFill>
                  <a:srgbClr val="002060"/>
                </a:solidFill>
                <a:latin typeface="Chalkboard SE" panose="03050602040202020205" pitchFamily="66" charset="77"/>
              </a:rPr>
              <a:t>Phrofiad</a:t>
            </a:r>
            <a:r>
              <a:rPr lang="en-GB" sz="1800" b="1" dirty="0">
                <a:solidFill>
                  <a:srgbClr val="002060"/>
                </a:solidFill>
                <a:latin typeface="Chalkboard SE" panose="03050602040202020205" pitchFamily="66" charset="77"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latin typeface="Chalkboard SE" panose="03050602040202020205" pitchFamily="66" charset="77"/>
              </a:rPr>
              <a:t>Ieithoedd</a:t>
            </a:r>
            <a:r>
              <a:rPr lang="en-GB" sz="1800" b="1" dirty="0">
                <a:solidFill>
                  <a:srgbClr val="002060"/>
                </a:solidFill>
                <a:latin typeface="Chalkboard SE" panose="03050602040202020205" pitchFamily="66" charset="77"/>
              </a:rPr>
              <a:t>, </a:t>
            </a:r>
            <a:r>
              <a:rPr lang="en-GB" sz="1800" b="1" dirty="0" err="1">
                <a:solidFill>
                  <a:srgbClr val="002060"/>
                </a:solidFill>
                <a:latin typeface="Chalkboard SE" panose="03050602040202020205" pitchFamily="66" charset="77"/>
              </a:rPr>
              <a:t>Llythrennedd</a:t>
            </a:r>
            <a:r>
              <a:rPr lang="en-GB" sz="1800" b="1" dirty="0">
                <a:solidFill>
                  <a:srgbClr val="002060"/>
                </a:solidFill>
                <a:latin typeface="Chalkboard SE" panose="03050602040202020205" pitchFamily="66" charset="77"/>
              </a:rPr>
              <a:t> a </a:t>
            </a:r>
            <a:r>
              <a:rPr lang="en-GB" sz="1800" b="1" dirty="0" err="1">
                <a:solidFill>
                  <a:srgbClr val="002060"/>
                </a:solidFill>
                <a:latin typeface="Chalkboard SE" panose="03050602040202020205" pitchFamily="66" charset="77"/>
              </a:rPr>
              <a:t>Chyfathrebu</a:t>
            </a:r>
            <a:r>
              <a:rPr lang="en-GB" sz="1800" b="1" dirty="0">
                <a:solidFill>
                  <a:srgbClr val="002060"/>
                </a:solidFill>
                <a:latin typeface="Chalkboard SE" panose="03050602040202020205" pitchFamily="66" charset="77"/>
              </a:rPr>
              <a:t> </a:t>
            </a:r>
            <a:br>
              <a:rPr lang="en-GB" sz="1800" b="1" dirty="0">
                <a:solidFill>
                  <a:srgbClr val="002060"/>
                </a:solidFill>
              </a:rPr>
            </a:br>
            <a:r>
              <a:rPr lang="en-GB" sz="1400" b="1" dirty="0" err="1">
                <a:solidFill>
                  <a:srgbClr val="002060"/>
                </a:solidFill>
              </a:rPr>
              <a:t>Datblygu’r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Gymraeg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yng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Nghyfnod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Allweddol</a:t>
            </a:r>
            <a:r>
              <a:rPr lang="en-GB" sz="1400" b="1" dirty="0">
                <a:solidFill>
                  <a:srgbClr val="002060"/>
                </a:solidFill>
              </a:rPr>
              <a:t> 2</a:t>
            </a:r>
            <a:br>
              <a:rPr lang="en-GB" sz="1400" b="1" dirty="0">
                <a:solidFill>
                  <a:srgbClr val="002060"/>
                </a:solidFill>
              </a:rPr>
            </a:br>
            <a:endParaRPr lang="en-GB" sz="1400" b="1" dirty="0">
              <a:solidFill>
                <a:srgbClr val="002060"/>
              </a:solidFill>
            </a:endParaRP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5671A983-8C9F-2048-86E6-581D70AF4F32}"/>
              </a:ext>
            </a:extLst>
          </p:cNvPr>
          <p:cNvSpPr txBox="1">
            <a:spLocks/>
          </p:cNvSpPr>
          <p:nvPr/>
        </p:nvSpPr>
        <p:spPr>
          <a:xfrm>
            <a:off x="8161867" y="5023769"/>
            <a:ext cx="3782203" cy="163901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000" b="1" dirty="0" err="1">
                <a:solidFill>
                  <a:srgbClr val="002060"/>
                </a:solidFill>
              </a:rPr>
              <a:t>Darlithydd</a:t>
            </a:r>
            <a:r>
              <a:rPr lang="en-GB" sz="2000" b="1" dirty="0">
                <a:solidFill>
                  <a:srgbClr val="002060"/>
                </a:solidFill>
              </a:rPr>
              <a:t>: Nia Wyn Evans</a:t>
            </a:r>
          </a:p>
          <a:p>
            <a:pPr marL="0" indent="0" algn="ctr">
              <a:buNone/>
            </a:pPr>
            <a:r>
              <a:rPr lang="en-GB" sz="2000" b="1" dirty="0" err="1">
                <a:solidFill>
                  <a:srgbClr val="002060"/>
                </a:solidFill>
              </a:rPr>
              <a:t>n.evans@pcydds.ac.uk</a:t>
            </a:r>
            <a:endParaRPr lang="en-GB" sz="2000" b="1" dirty="0">
              <a:solidFill>
                <a:srgbClr val="002060"/>
              </a:solidFill>
            </a:endParaRPr>
          </a:p>
          <a:p>
            <a:pPr algn="ctr"/>
            <a:endParaRPr lang="en-GB" sz="10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sz="2800" b="1" dirty="0" err="1">
                <a:solidFill>
                  <a:srgbClr val="002060"/>
                </a:solidFill>
              </a:rPr>
              <a:t>Darlith</a:t>
            </a:r>
            <a:r>
              <a:rPr lang="en-GB" sz="2800" b="1" dirty="0">
                <a:solidFill>
                  <a:srgbClr val="002060"/>
                </a:solidFill>
              </a:rPr>
              <a:t> 1: 3.10.22</a:t>
            </a:r>
          </a:p>
        </p:txBody>
      </p:sp>
      <p:sp>
        <p:nvSpPr>
          <p:cNvPr id="2" name="12-Point Star 1">
            <a:extLst>
              <a:ext uri="{FF2B5EF4-FFF2-40B4-BE49-F238E27FC236}">
                <a16:creationId xmlns:a16="http://schemas.microsoft.com/office/drawing/2014/main" id="{C0F5F273-8D78-EF4B-89F2-8CD7A1DF0AC6}"/>
              </a:ext>
            </a:extLst>
          </p:cNvPr>
          <p:cNvSpPr/>
          <p:nvPr/>
        </p:nvSpPr>
        <p:spPr>
          <a:xfrm rot="21078337">
            <a:off x="85967" y="4238410"/>
            <a:ext cx="3826934" cy="2514121"/>
          </a:xfrm>
          <a:prstGeom prst="star12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 </a:t>
            </a:r>
            <a:r>
              <a:rPr lang="en-US" sz="2800" b="1" dirty="0" err="1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hi’n</a:t>
            </a:r>
            <a:r>
              <a:rPr lang="en-US" sz="2800" b="1" dirty="0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amser</a:t>
            </a:r>
            <a:r>
              <a:rPr lang="en-US" sz="2800" b="1" dirty="0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gwrando</a:t>
            </a:r>
            <a:r>
              <a:rPr lang="en-US" sz="2800" b="1" dirty="0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9968505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5F4D91-793B-47F6-A19E-3ED8FF96C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1881" y="352307"/>
            <a:ext cx="8596668" cy="834887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Heddiw, </a:t>
            </a:r>
            <a:r>
              <a:rPr lang="en-GB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byddwn</a:t>
            </a:r>
            <a:r>
              <a:rPr lang="en-GB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ni’n</a:t>
            </a:r>
            <a:r>
              <a:rPr lang="en-GB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1BA8F9-7922-45BA-9167-645D7E466A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258" y="1830048"/>
            <a:ext cx="11661913" cy="3880773"/>
          </a:xfr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3"/>
            </a:solidFill>
          </a:ln>
        </p:spPr>
        <p:txBody>
          <a:bodyPr>
            <a:normAutofit/>
          </a:bodyPr>
          <a:lstStyle/>
          <a:p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ymgyfarwyddo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chynnwys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Phrofiad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Llythrennedd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Chyfathrebu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32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ydw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CA2?</a:t>
            </a:r>
          </a:p>
          <a:p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32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ydw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ddisgyblion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CA2?</a:t>
            </a:r>
          </a:p>
          <a:p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32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ydw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addysgu’r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egwyddorion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172FFCB-E76B-3F4F-A5C6-F0CF70867A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90486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BB87FB6-0317-BA46-8116-89C86DD3AD97}"/>
              </a:ext>
            </a:extLst>
          </p:cNvPr>
          <p:cNvSpPr txBox="1"/>
          <p:nvPr/>
        </p:nvSpPr>
        <p:spPr>
          <a:xfrm>
            <a:off x="318655" y="2116906"/>
            <a:ext cx="11497452" cy="397031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Phrofiad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Llythrennedd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Chyfathrebu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ymwneud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ag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agweddau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hanfodol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pobl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nod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draws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holl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gwricwlwm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galluogi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dysgwyr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ennill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Saesneg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rhyngwladol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ogystal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llenyddiaeth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(tud.131)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(2020)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Canllawniau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https://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hwb.gov.wales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api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/storage/e5aad94a-d71a-471d-a869-6fa8bde9837e/canllawiau-cwricwlwm-i-gymru-070220.docx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AA4CB0B-1CA2-FA4E-8F17-2CCE6E7AECF5}"/>
              </a:ext>
            </a:extLst>
          </p:cNvPr>
          <p:cNvSpPr txBox="1">
            <a:spLocks/>
          </p:cNvSpPr>
          <p:nvPr/>
        </p:nvSpPr>
        <p:spPr>
          <a:xfrm>
            <a:off x="318655" y="307614"/>
            <a:ext cx="6996545" cy="131415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vert="horz" lIns="91440" tIns="45720" rIns="91440" bIns="45720" rtlCol="0" anchor="t">
            <a:normAutofit fontScale="975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3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US" sz="33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3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33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33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Phrofiad</a:t>
            </a:r>
            <a:r>
              <a:rPr lang="en-US" sz="33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3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US" sz="33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33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Llythrennedd</a:t>
            </a:r>
            <a:r>
              <a:rPr lang="en-US" sz="33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33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Chyfathrebu</a:t>
            </a:r>
            <a:endParaRPr lang="en-US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1F8DC74-CEC7-DF4E-B4C6-C7006758C3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33" t="52178" r="65245" b="4027"/>
          <a:stretch/>
        </p:blipFill>
        <p:spPr>
          <a:xfrm>
            <a:off x="9790068" y="128873"/>
            <a:ext cx="2026039" cy="180344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6738B87-9205-2344-916C-A4E73014493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55072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4AA4CB0B-1CA2-FA4E-8F17-2CCE6E7AECF5}"/>
              </a:ext>
            </a:extLst>
          </p:cNvPr>
          <p:cNvSpPr txBox="1">
            <a:spLocks/>
          </p:cNvSpPr>
          <p:nvPr/>
        </p:nvSpPr>
        <p:spPr>
          <a:xfrm>
            <a:off x="221674" y="243012"/>
            <a:ext cx="3726871" cy="68524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vert="horz" lIns="91440" tIns="45720" rIns="91440" bIns="45720" rtlCol="0" anchor="t">
            <a:normAutofit fontScale="975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200" b="1" dirty="0" err="1">
                <a:solidFill>
                  <a:srgbClr val="002060"/>
                </a:solidFill>
                <a:latin typeface="Arial" panose="020B0604020202020204" pitchFamily="34" charset="0"/>
                <a:ea typeface="Noteworthy Light" panose="02000400000000000000" pitchFamily="2" charset="77"/>
                <a:cs typeface="Arial" panose="020B0604020202020204" pitchFamily="34" charset="0"/>
              </a:rPr>
              <a:t>Ydych</a:t>
            </a:r>
            <a:r>
              <a:rPr lang="en-US" sz="3200" b="1" dirty="0">
                <a:solidFill>
                  <a:srgbClr val="002060"/>
                </a:solidFill>
                <a:latin typeface="Arial" panose="020B0604020202020204" pitchFamily="34" charset="0"/>
                <a:ea typeface="Noteworthy Light" panose="02000400000000000000" pitchFamily="2" charset="77"/>
                <a:cs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Arial" panose="020B0604020202020204" pitchFamily="34" charset="0"/>
                <a:ea typeface="Noteworthy Light" panose="02000400000000000000" pitchFamily="2" charset="77"/>
                <a:cs typeface="Arial" panose="020B0604020202020204" pitchFamily="34" charset="0"/>
              </a:rPr>
              <a:t>chi’n</a:t>
            </a:r>
            <a:r>
              <a:rPr lang="en-US" sz="3200" b="1" dirty="0">
                <a:solidFill>
                  <a:srgbClr val="002060"/>
                </a:solidFill>
                <a:latin typeface="Arial" panose="020B0604020202020204" pitchFamily="34" charset="0"/>
                <a:ea typeface="Noteworthy Light" panose="02000400000000000000" pitchFamily="2" charset="77"/>
                <a:cs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Arial" panose="020B0604020202020204" pitchFamily="34" charset="0"/>
                <a:ea typeface="Noteworthy Light" panose="02000400000000000000" pitchFamily="2" charset="77"/>
                <a:cs typeface="Arial" panose="020B0604020202020204" pitchFamily="34" charset="0"/>
              </a:rPr>
              <a:t>cofio</a:t>
            </a:r>
            <a:r>
              <a:rPr lang="en-US" sz="3200" b="1" dirty="0">
                <a:solidFill>
                  <a:srgbClr val="002060"/>
                </a:solidFill>
                <a:latin typeface="Arial" panose="020B0604020202020204" pitchFamily="34" charset="0"/>
                <a:ea typeface="Noteworthy Light" panose="02000400000000000000" pitchFamily="2" charset="77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1F8DC74-CEC7-DF4E-B4C6-C7006758C3F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33" t="52178" r="65245" b="4027"/>
          <a:stretch/>
        </p:blipFill>
        <p:spPr>
          <a:xfrm>
            <a:off x="10339811" y="0"/>
            <a:ext cx="1206570" cy="107400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BCAC3C8-4409-5143-9F49-997BCFA44A1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E2C8A606-823D-0F48-8329-D6F07064433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4579" t="4380" r="17175" b="10316"/>
          <a:stretch/>
        </p:blipFill>
        <p:spPr>
          <a:xfrm>
            <a:off x="4596092" y="537004"/>
            <a:ext cx="2019453" cy="1643712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861370A-0B45-3644-B235-0C7B57558A12}"/>
              </a:ext>
            </a:extLst>
          </p:cNvPr>
          <p:cNvSpPr/>
          <p:nvPr/>
        </p:nvSpPr>
        <p:spPr>
          <a:xfrm>
            <a:off x="221674" y="2527769"/>
            <a:ext cx="11665526" cy="34163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 wrap="square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Pam bod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Phrofiad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cyfeirio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at “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”?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Datganiadau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’?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Sawl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defnyddio’r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Disgrifiadau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’?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Disgrifiadau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Dysgu’n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amrywio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gydag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Egwyddorion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cynnydd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’? 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Sawl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70569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60BA29D-8B54-4446-9B95-0C3D8CF6264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4" t="13387" r="10699" b="9917"/>
          <a:stretch/>
        </p:blipFill>
        <p:spPr>
          <a:xfrm>
            <a:off x="3937000" y="1855475"/>
            <a:ext cx="4572000" cy="2599764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4194AD7-39A7-4A49-B04D-D53FB2306C76}"/>
              </a:ext>
            </a:extLst>
          </p:cNvPr>
          <p:cNvSpPr txBox="1"/>
          <p:nvPr/>
        </p:nvSpPr>
        <p:spPr>
          <a:xfrm>
            <a:off x="457200" y="254000"/>
            <a:ext cx="3149600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Disgrifiad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ED9BF6E-3365-BD4D-89AB-E81533AAA6FD}"/>
              </a:ext>
            </a:extLst>
          </p:cNvPr>
          <p:cNvSpPr txBox="1"/>
          <p:nvPr/>
        </p:nvSpPr>
        <p:spPr>
          <a:xfrm>
            <a:off x="4779034" y="5532520"/>
            <a:ext cx="3149600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Continwwn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1437720-DF34-F841-8F05-4833E07EA866}"/>
              </a:ext>
            </a:extLst>
          </p:cNvPr>
          <p:cNvSpPr txBox="1"/>
          <p:nvPr/>
        </p:nvSpPr>
        <p:spPr>
          <a:xfrm>
            <a:off x="228600" y="3581400"/>
            <a:ext cx="3149600" cy="120032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ddwy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Cymraeg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Saesneg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4BC81EE8-2A50-8D48-B0E7-DEE8C78F685B}"/>
              </a:ext>
            </a:extLst>
          </p:cNvPr>
          <p:cNvCxnSpPr>
            <a:cxnSpLocks/>
          </p:cNvCxnSpPr>
          <p:nvPr/>
        </p:nvCxnSpPr>
        <p:spPr>
          <a:xfrm flipH="1" flipV="1">
            <a:off x="5141345" y="4071669"/>
            <a:ext cx="471636" cy="1460851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855C55F0-E050-504E-B951-A4C3A4167213}"/>
              </a:ext>
            </a:extLst>
          </p:cNvPr>
          <p:cNvCxnSpPr>
            <a:cxnSpLocks/>
          </p:cNvCxnSpPr>
          <p:nvPr/>
        </p:nvCxnSpPr>
        <p:spPr>
          <a:xfrm>
            <a:off x="3365500" y="815832"/>
            <a:ext cx="1413534" cy="103964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3F817FF5-9E90-E04C-8DA4-63A3D1C5CF87}"/>
              </a:ext>
            </a:extLst>
          </p:cNvPr>
          <p:cNvCxnSpPr>
            <a:cxnSpLocks/>
          </p:cNvCxnSpPr>
          <p:nvPr/>
        </p:nvCxnSpPr>
        <p:spPr>
          <a:xfrm flipV="1">
            <a:off x="2832100" y="2641007"/>
            <a:ext cx="1231900" cy="94039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8E21D9F6-C7BB-BF4B-B38E-DA451C85475B}"/>
              </a:ext>
            </a:extLst>
          </p:cNvPr>
          <p:cNvCxnSpPr>
            <a:cxnSpLocks/>
            <a:stCxn id="5" idx="0"/>
          </p:cNvCxnSpPr>
          <p:nvPr/>
        </p:nvCxnSpPr>
        <p:spPr>
          <a:xfrm flipV="1">
            <a:off x="6353834" y="3950948"/>
            <a:ext cx="0" cy="1581572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EFE5D132-5187-0B42-BEE8-6493B829C320}"/>
              </a:ext>
            </a:extLst>
          </p:cNvPr>
          <p:cNvCxnSpPr>
            <a:cxnSpLocks/>
          </p:cNvCxnSpPr>
          <p:nvPr/>
        </p:nvCxnSpPr>
        <p:spPr>
          <a:xfrm flipV="1">
            <a:off x="6965830" y="4071670"/>
            <a:ext cx="362071" cy="146085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39C04DEA-BE96-E54E-99C5-71658E6A3863}"/>
              </a:ext>
            </a:extLst>
          </p:cNvPr>
          <p:cNvCxnSpPr>
            <a:cxnSpLocks/>
          </p:cNvCxnSpPr>
          <p:nvPr/>
        </p:nvCxnSpPr>
        <p:spPr>
          <a:xfrm flipV="1">
            <a:off x="7928634" y="4455239"/>
            <a:ext cx="1422400" cy="1077281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0D3F182D-7454-D643-8511-83C4F2BB6B6C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9613900" y="254000"/>
          <a:ext cx="2386164" cy="178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58027">
                  <a:extLst>
                    <a:ext uri="{9D8B030D-6E8A-4147-A177-3AD203B41FA5}">
                      <a16:colId xmlns:a16="http://schemas.microsoft.com/office/drawing/2014/main" val="2183230751"/>
                    </a:ext>
                  </a:extLst>
                </a:gridCol>
                <a:gridCol w="828137">
                  <a:extLst>
                    <a:ext uri="{9D8B030D-6E8A-4147-A177-3AD203B41FA5}">
                      <a16:colId xmlns:a16="http://schemas.microsoft.com/office/drawing/2014/main" val="205187871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Cam </a:t>
                      </a:r>
                      <a:r>
                        <a:rPr lang="en-US" sz="1400" b="1" dirty="0" err="1">
                          <a:solidFill>
                            <a:schemeClr val="tx1"/>
                          </a:solidFill>
                        </a:rPr>
                        <a:t>cynnydd</a:t>
                      </a:r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 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5 </a:t>
                      </a:r>
                      <a:r>
                        <a:rPr lang="en-US" sz="1400" b="1" dirty="0" err="1">
                          <a:solidFill>
                            <a:schemeClr val="tx1"/>
                          </a:solidFill>
                        </a:rPr>
                        <a:t>oed</a:t>
                      </a:r>
                      <a:endParaRPr lang="en-US" sz="1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41672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Cam </a:t>
                      </a:r>
                      <a:r>
                        <a:rPr lang="en-US" sz="1400" b="1" dirty="0" err="1">
                          <a:solidFill>
                            <a:schemeClr val="tx1"/>
                          </a:solidFill>
                        </a:rPr>
                        <a:t>cynnydd</a:t>
                      </a:r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 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8 </a:t>
                      </a:r>
                      <a:r>
                        <a:rPr lang="en-US" sz="1400" b="1" dirty="0" err="1">
                          <a:solidFill>
                            <a:schemeClr val="tx1"/>
                          </a:solidFill>
                        </a:rPr>
                        <a:t>oed</a:t>
                      </a:r>
                      <a:endParaRPr lang="en-US" sz="1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911856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Cam </a:t>
                      </a:r>
                      <a:r>
                        <a:rPr lang="en-US" sz="1400" b="1" dirty="0" err="1">
                          <a:solidFill>
                            <a:schemeClr val="tx1"/>
                          </a:solidFill>
                        </a:rPr>
                        <a:t>cynnydd</a:t>
                      </a:r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 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11 </a:t>
                      </a:r>
                      <a:r>
                        <a:rPr lang="en-US" sz="1400" b="1" dirty="0" err="1">
                          <a:solidFill>
                            <a:schemeClr val="tx1"/>
                          </a:solidFill>
                        </a:rPr>
                        <a:t>oed</a:t>
                      </a:r>
                      <a:endParaRPr lang="en-US" sz="1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76719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Cam </a:t>
                      </a:r>
                      <a:r>
                        <a:rPr lang="en-US" sz="1400" b="1" dirty="0" err="1">
                          <a:solidFill>
                            <a:schemeClr val="tx1"/>
                          </a:solidFill>
                        </a:rPr>
                        <a:t>cynnydd</a:t>
                      </a:r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 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14 </a:t>
                      </a:r>
                      <a:r>
                        <a:rPr lang="en-US" sz="1400" b="1" dirty="0" err="1">
                          <a:solidFill>
                            <a:schemeClr val="tx1"/>
                          </a:solidFill>
                        </a:rPr>
                        <a:t>oed</a:t>
                      </a:r>
                      <a:endParaRPr lang="en-US" sz="1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2053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Cam </a:t>
                      </a:r>
                      <a:r>
                        <a:rPr lang="en-US" sz="1400" b="1" dirty="0" err="1">
                          <a:solidFill>
                            <a:schemeClr val="tx1"/>
                          </a:solidFill>
                        </a:rPr>
                        <a:t>cynnydd</a:t>
                      </a:r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 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16 </a:t>
                      </a:r>
                      <a:r>
                        <a:rPr lang="en-US" sz="1400" b="1" dirty="0" err="1">
                          <a:solidFill>
                            <a:schemeClr val="tx1"/>
                          </a:solidFill>
                        </a:rPr>
                        <a:t>oed</a:t>
                      </a:r>
                      <a:endParaRPr lang="en-US" sz="1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3344512"/>
                  </a:ext>
                </a:extLst>
              </a:tr>
            </a:tbl>
          </a:graphicData>
        </a:graphic>
      </p:graphicFrame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71573FEB-0570-A841-BA8E-827663D6FF16}"/>
              </a:ext>
            </a:extLst>
          </p:cNvPr>
          <p:cNvCxnSpPr>
            <a:cxnSpLocks/>
          </p:cNvCxnSpPr>
          <p:nvPr/>
        </p:nvCxnSpPr>
        <p:spPr>
          <a:xfrm flipV="1">
            <a:off x="7673556" y="1148080"/>
            <a:ext cx="1798248" cy="904931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79FA9901-2760-7C42-9749-8E331DBD63FD}"/>
              </a:ext>
            </a:extLst>
          </p:cNvPr>
          <p:cNvSpPr txBox="1"/>
          <p:nvPr/>
        </p:nvSpPr>
        <p:spPr>
          <a:xfrm>
            <a:off x="9369605" y="3581399"/>
            <a:ext cx="2732656" cy="120032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ymlaen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Gamau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Cynnydd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4 a 5 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5BD36B5D-AD52-B14D-BF7A-6A16A3E5498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73289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7F1E0-4F2A-419D-AF45-3567749589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283" y="1078679"/>
            <a:ext cx="6003506" cy="3839947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ydw</a:t>
            </a: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gwybod</a:t>
            </a: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pa </a:t>
            </a:r>
            <a:r>
              <a:rPr lang="en-GB" sz="4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haddysgu</a:t>
            </a: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54DA5E6-8B8E-AC45-AE2E-80ED8DBBCB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79462" y="2655646"/>
            <a:ext cx="2092673" cy="3015249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3079091-67B0-6948-959A-043992D9978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62" t="10778" r="7186" b="9564"/>
          <a:stretch/>
        </p:blipFill>
        <p:spPr>
          <a:xfrm>
            <a:off x="6995999" y="164889"/>
            <a:ext cx="3916871" cy="2345164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1BF58C4-77FA-E74C-8A20-BACA744A29F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9063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08DE72-F344-417B-9762-56F7C0A3F5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447" y="193684"/>
            <a:ext cx="10989389" cy="1602315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Creu</a:t>
            </a:r>
            <a:r>
              <a:rPr lang="en-GB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amgylchedd</a:t>
            </a:r>
            <a:r>
              <a:rPr lang="en-GB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gyfoethog</a:t>
            </a:r>
            <a:r>
              <a:rPr lang="en-GB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ran </a:t>
            </a:r>
            <a:r>
              <a:rPr lang="en-GB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ddoe</a:t>
            </a:r>
            <a:r>
              <a:rPr lang="en-GB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GB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yfory</a:t>
            </a:r>
            <a:endParaRPr lang="en-GB" sz="4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DB7010C-8E03-4407-A8AC-A3FB4EB691FB}"/>
              </a:ext>
            </a:extLst>
          </p:cNvPr>
          <p:cNvSpPr/>
          <p:nvPr/>
        </p:nvSpPr>
        <p:spPr>
          <a:xfrm>
            <a:off x="511447" y="3677572"/>
            <a:ext cx="5162550" cy="233910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tx1"/>
            </a:solidFill>
          </a:ln>
        </p:spPr>
        <p:txBody>
          <a:bodyPr wrap="square" anchor="t">
            <a:spAutoFit/>
          </a:bodyPr>
          <a:lstStyle/>
          <a:p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Dylai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dysgwyr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brofi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brofiadau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ieithyddol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cyfoethog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y gall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llafar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blethu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drwy'i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u="sng" dirty="0" err="1">
                <a:latin typeface="Arial" panose="020B0604020202020204" pitchFamily="34" charset="0"/>
                <a:cs typeface="Arial" panose="020B0604020202020204" pitchFamily="34" charset="0"/>
              </a:rPr>
              <a:t>Rhaglen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u="sng" dirty="0" err="1">
                <a:latin typeface="Arial" panose="020B0604020202020204" pitchFamily="34" charset="0"/>
                <a:cs typeface="Arial" panose="020B0604020202020204" pitchFamily="34" charset="0"/>
              </a:rPr>
              <a:t>Astudio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u="sng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u="sng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u="sng" dirty="0" err="1">
                <a:latin typeface="Arial" panose="020B0604020202020204" pitchFamily="34" charset="0"/>
                <a:cs typeface="Arial" panose="020B0604020202020204" pitchFamily="34" charset="0"/>
              </a:rPr>
              <a:t>Cymraeg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u="sng" dirty="0" err="1">
                <a:latin typeface="Arial" panose="020B0604020202020204" pitchFamily="34" charset="0"/>
                <a:cs typeface="Arial" panose="020B0604020202020204" pitchFamily="34" charset="0"/>
              </a:rPr>
              <a:t>Cyfnod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u="sng" dirty="0" err="1"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</a:rPr>
              <a:t> 2,  2015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79F4F07-4992-824A-B127-A4D82F16F326}"/>
              </a:ext>
            </a:extLst>
          </p:cNvPr>
          <p:cNvSpPr/>
          <p:nvPr/>
        </p:nvSpPr>
        <p:spPr>
          <a:xfrm>
            <a:off x="5853740" y="1988320"/>
            <a:ext cx="5995359" cy="384720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2"/>
            </a:solidFill>
          </a:ln>
        </p:spPr>
        <p:txBody>
          <a:bodyPr wrap="square" anchor="t">
            <a:spAutoFit/>
          </a:bodyPr>
          <a:lstStyle/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Dylid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holistaidd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pedwar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datganiad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nodi'r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 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Golyga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dylid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archwilio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perthynas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â'i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ogystal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 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Golyga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dylid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am a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thrwy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lenyddiaeth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rhywbeth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cyfrannu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holl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agweddau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 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Mae'r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datganiadau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chadarnhau'i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 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Gyda'i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maen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nhw'n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cyfrannu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wireddu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pedwar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diben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u="sng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22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u="sng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2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u="sng" dirty="0" err="1"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r>
              <a:rPr lang="en-GB" sz="2200" u="sng" dirty="0">
                <a:latin typeface="Arial" panose="020B0604020202020204" pitchFamily="34" charset="0"/>
                <a:cs typeface="Arial" panose="020B0604020202020204" pitchFamily="34" charset="0"/>
              </a:rPr>
              <a:t>, 2020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95A340E-36EA-C347-9EBD-69D1EA03437E}"/>
              </a:ext>
            </a:extLst>
          </p:cNvPr>
          <p:cNvSpPr/>
          <p:nvPr/>
        </p:nvSpPr>
        <p:spPr>
          <a:xfrm>
            <a:off x="133350" y="2099060"/>
            <a:ext cx="5162550" cy="14465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y plant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trochi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profiadau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……</a:t>
            </a:r>
          </a:p>
          <a:p>
            <a:r>
              <a:rPr lang="en-GB" sz="1600" u="sng" dirty="0" err="1">
                <a:latin typeface="Arial" panose="020B0604020202020204" pitchFamily="34" charset="0"/>
                <a:cs typeface="Arial" panose="020B0604020202020204" pitchFamily="34" charset="0"/>
              </a:rPr>
              <a:t>Fframwaith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600" u="sng" dirty="0" err="1">
                <a:latin typeface="Arial" panose="020B0604020202020204" pitchFamily="34" charset="0"/>
                <a:cs typeface="Arial" panose="020B0604020202020204" pitchFamily="34" charset="0"/>
              </a:rPr>
              <a:t>Cyfnod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</a:rPr>
              <a:t> Sylfaen, 2015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63D0331-F319-F845-90D3-48080123202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73796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F62698-6903-DE44-AF2C-3F2F0AE892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Datblygu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llafar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ehangach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DE3FCB-BB20-C544-88F2-F451D3347F2E}"/>
              </a:ext>
            </a:extLst>
          </p:cNvPr>
          <p:cNvSpPr txBox="1"/>
          <p:nvPr/>
        </p:nvSpPr>
        <p:spPr>
          <a:xfrm>
            <a:off x="108827" y="813359"/>
            <a:ext cx="11866719" cy="452431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fontAlgn="base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popeth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dysgwyr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brofi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drywydd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pedwar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diben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fwy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na’r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rydyn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ni’n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unig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ymwneud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rydyn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ni’n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ac,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pam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ydyn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ni’n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tudalen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5)</a:t>
            </a:r>
          </a:p>
          <a:p>
            <a:pPr fontAlgn="base"/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(2020)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Canllawniau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https://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hwb.gov.wales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api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/storage/e5aad94a-d71a-471d-a869-6fa8bde9837e/canllawiau-cwricwlwm-i-gymru-070220.docx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BFD5C30-92D6-C742-97E7-D9472DE35D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77074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336975B-F049-684C-BF59-CAA86A601F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754" t="15142" r="21552" b="19481"/>
          <a:stretch/>
        </p:blipFill>
        <p:spPr>
          <a:xfrm>
            <a:off x="3285879" y="483079"/>
            <a:ext cx="5620241" cy="431320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F626AF1-97F8-2345-879C-FC2C87DFCBB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22930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E9C02-395E-BD4C-A3A7-3B09B75F3B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1100" y="261487"/>
            <a:ext cx="9990039" cy="883896"/>
          </a:xfr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Grwpio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unol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gofynion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dasg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F92D1F3-E239-5E43-B2BD-A51BD0344F4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4350"/>
          <a:stretch/>
        </p:blipFill>
        <p:spPr>
          <a:xfrm>
            <a:off x="4169662" y="1480814"/>
            <a:ext cx="3237217" cy="244893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36DE41E-461B-194C-A649-EAD1C929FC0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5000" b="11688"/>
          <a:stretch/>
        </p:blipFill>
        <p:spPr>
          <a:xfrm>
            <a:off x="120249" y="2047588"/>
            <a:ext cx="3534649" cy="223784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6F9DF28-5C8D-AF4B-9688-E728F22317B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598" t="29636" r="5674" b="10364"/>
          <a:stretch/>
        </p:blipFill>
        <p:spPr>
          <a:xfrm>
            <a:off x="8422524" y="1480814"/>
            <a:ext cx="3067569" cy="207438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1D02369-0EE8-464F-A633-47DC3A1AB14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9781" t="21073" r="7732"/>
          <a:stretch/>
        </p:blipFill>
        <p:spPr>
          <a:xfrm>
            <a:off x="3261442" y="3745734"/>
            <a:ext cx="3075127" cy="234410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AFAE7AB-F42A-164F-AF65-F1D3F5841DFE}"/>
              </a:ext>
            </a:extLst>
          </p:cNvPr>
          <p:cNvSpPr txBox="1"/>
          <p:nvPr/>
        </p:nvSpPr>
        <p:spPr>
          <a:xfrm>
            <a:off x="242291" y="1525825"/>
            <a:ext cx="30191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rhesi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fwrdd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9DB5299-3220-3844-B186-29F015AFC553}"/>
              </a:ext>
            </a:extLst>
          </p:cNvPr>
          <p:cNvSpPr txBox="1"/>
          <p:nvPr/>
        </p:nvSpPr>
        <p:spPr>
          <a:xfrm>
            <a:off x="3912279" y="1204489"/>
            <a:ext cx="37519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parau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fwrdd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3FC3021-B1A6-784F-9933-DB94E19FF673}"/>
              </a:ext>
            </a:extLst>
          </p:cNvPr>
          <p:cNvSpPr txBox="1"/>
          <p:nvPr/>
        </p:nvSpPr>
        <p:spPr>
          <a:xfrm>
            <a:off x="8043392" y="2258543"/>
            <a:ext cx="38258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fwrdd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799A9D3-0AAB-C149-887D-BA23A7D5AC6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24170"/>
          <a:stretch/>
        </p:blipFill>
        <p:spPr>
          <a:xfrm>
            <a:off x="6916340" y="3833368"/>
            <a:ext cx="2805958" cy="212775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EE6A86E-746D-7542-8596-5DF64E40840C}"/>
              </a:ext>
            </a:extLst>
          </p:cNvPr>
          <p:cNvSpPr txBox="1"/>
          <p:nvPr/>
        </p:nvSpPr>
        <p:spPr>
          <a:xfrm>
            <a:off x="959852" y="4691045"/>
            <a:ext cx="2462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cylch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mawr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llawr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gadeiriau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98B7005-8E5B-5746-8B61-0B704FA6EE53}"/>
              </a:ext>
            </a:extLst>
          </p:cNvPr>
          <p:cNvSpPr txBox="1"/>
          <p:nvPr/>
        </p:nvSpPr>
        <p:spPr>
          <a:xfrm>
            <a:off x="7329467" y="4371614"/>
            <a:ext cx="19348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cyfan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siap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pedol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069BB448-AA6A-5048-A6B6-760D5E5BB34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00441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CCD481-DA99-5940-AF20-5209AFB0C9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7552" y="112918"/>
            <a:ext cx="8816896" cy="1531968"/>
          </a:xfrm>
          <a:solidFill>
            <a:schemeClr val="accent5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>
            <a:normAutofit fontScale="90000"/>
          </a:bodyPr>
          <a:lstStyle/>
          <a:p>
            <a:pPr algn="ctr"/>
            <a:b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wrando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Nghyfnod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2</a:t>
            </a: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C555BFD-D7C6-F947-A57B-DAFF746EDAC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5DDAD35F-CA3C-554D-896B-F0A0EE5964F4}"/>
              </a:ext>
            </a:extLst>
          </p:cNvPr>
          <p:cNvSpPr/>
          <p:nvPr/>
        </p:nvSpPr>
        <p:spPr>
          <a:xfrm>
            <a:off x="174703" y="1864654"/>
            <a:ext cx="11842594" cy="378565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2"/>
            </a:solidFill>
          </a:ln>
        </p:spPr>
        <p:txBody>
          <a:bodyPr wrap="square" anchor="t">
            <a:spAutoFit/>
          </a:bodyPr>
          <a:lstStyle/>
          <a:p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Dylid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holistaidd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pedwar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datganiad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nodi'r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 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Golyga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dylid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archwilio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perthynas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â'i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ogystal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 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Golyga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dylid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am a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thrwy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lenyddiaeth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rhywbeth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cyfrannu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holl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agweddau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 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Mae'r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datganiadau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chadarnhau'i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 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Gyda'i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maen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nhw'n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cyfrannu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wireddu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pedwar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diben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(2020)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Canllawniau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https://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hwb.gov.wales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api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/storage/e5aad94a-d71a-471d-a869-6fa8bde9837e/canllawiau-cwricwlwm-i-gymru-070220.docx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93009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7F1E0-4F2A-419D-AF45-3567749589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800" y="1337471"/>
            <a:ext cx="5497239" cy="3839947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5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5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5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5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gwrandawr</a:t>
            </a:r>
            <a:r>
              <a:rPr lang="en-GB" sz="5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CF7296-8D17-1E4C-B319-23DADABC5E0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510081F-43FD-9446-AC64-4DBFFF337FB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601" b="12273"/>
          <a:stretch/>
        </p:blipFill>
        <p:spPr>
          <a:xfrm>
            <a:off x="6553201" y="2593634"/>
            <a:ext cx="3962400" cy="258378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D99E451-04AF-6747-AE23-E080A3E6E20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24031" y="253096"/>
            <a:ext cx="1673523" cy="2168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8148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372C9002-8A36-D748-A60F-C8158E4E59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A51F22F-64DF-5044-A35E-FE0B999259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031" y="190573"/>
            <a:ext cx="7924800" cy="577850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190514E-CB98-DD49-B147-94FECF8191ED}"/>
              </a:ext>
            </a:extLst>
          </p:cNvPr>
          <p:cNvSpPr txBox="1"/>
          <p:nvPr/>
        </p:nvSpPr>
        <p:spPr>
          <a:xfrm>
            <a:off x="7608499" y="5313872"/>
            <a:ext cx="1777042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tudalen 14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06DD344-239B-2F40-A2DE-78B2214C2D0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56068" y="345431"/>
            <a:ext cx="2361788" cy="3329422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F36BB5DF-459A-F14C-B94E-D8EE51824BDA}"/>
              </a:ext>
            </a:extLst>
          </p:cNvPr>
          <p:cNvSpPr/>
          <p:nvPr/>
        </p:nvSpPr>
        <p:spPr>
          <a:xfrm>
            <a:off x="414068" y="4019909"/>
            <a:ext cx="7194431" cy="2069934"/>
          </a:xfrm>
          <a:prstGeom prst="ellipse">
            <a:avLst/>
          </a:prstGeom>
          <a:noFill/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87449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6ABDB2-1FAE-4913-A567-94CB41E0C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0601" y="179980"/>
            <a:ext cx="5476037" cy="815312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cofio</a:t>
            </a: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1026" name="Picture 2" descr="Image result for children sitting in a circle">
            <a:extLst>
              <a:ext uri="{FF2B5EF4-FFF2-40B4-BE49-F238E27FC236}">
                <a16:creationId xmlns:a16="http://schemas.microsoft.com/office/drawing/2014/main" id="{F526B7B2-5DC6-A445-AA4C-4BA13BCC133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69"/>
          <a:stretch/>
        </p:blipFill>
        <p:spPr bwMode="auto">
          <a:xfrm>
            <a:off x="435905" y="1353797"/>
            <a:ext cx="2187647" cy="2254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clapping">
            <a:extLst>
              <a:ext uri="{FF2B5EF4-FFF2-40B4-BE49-F238E27FC236}">
                <a16:creationId xmlns:a16="http://schemas.microsoft.com/office/drawing/2014/main" id="{982AB623-08A2-BC42-9F5A-0EFDC9A164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5939" y="1134706"/>
            <a:ext cx="2508836" cy="1598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Image result for clipart chair">
            <a:extLst>
              <a:ext uri="{FF2B5EF4-FFF2-40B4-BE49-F238E27FC236}">
                <a16:creationId xmlns:a16="http://schemas.microsoft.com/office/drawing/2014/main" id="{97B074A7-52A7-CB43-89E4-7B8C677CA6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3509" y="4661307"/>
            <a:ext cx="1401296" cy="1961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clipart treasure box">
            <a:extLst>
              <a:ext uri="{FF2B5EF4-FFF2-40B4-BE49-F238E27FC236}">
                <a16:creationId xmlns:a16="http://schemas.microsoft.com/office/drawing/2014/main" id="{21DEFE5E-3107-BC4A-A627-E2CA395D84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9162" y="376985"/>
            <a:ext cx="2244316" cy="1765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Image result for clipart musical instruments">
            <a:extLst>
              <a:ext uri="{FF2B5EF4-FFF2-40B4-BE49-F238E27FC236}">
                <a16:creationId xmlns:a16="http://schemas.microsoft.com/office/drawing/2014/main" id="{E1628785-C7C5-CE42-B94E-9FE8DCB0DB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9074" y="2928862"/>
            <a:ext cx="1760690" cy="1760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8772B5C-498C-394C-8543-2DAE0037C89D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b="9967"/>
          <a:stretch/>
        </p:blipFill>
        <p:spPr>
          <a:xfrm>
            <a:off x="4831912" y="2822355"/>
            <a:ext cx="2153413" cy="197370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13BFCB6-D8B2-344D-B348-68D6CB7F0E1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1040" y="3804818"/>
            <a:ext cx="2393641" cy="2393641"/>
          </a:xfrm>
          <a:prstGeom prst="rect">
            <a:avLst/>
          </a:prstGeom>
        </p:spPr>
      </p:pic>
      <p:sp>
        <p:nvSpPr>
          <p:cNvPr id="5" name="10-Point Star 4">
            <a:extLst>
              <a:ext uri="{FF2B5EF4-FFF2-40B4-BE49-F238E27FC236}">
                <a16:creationId xmlns:a16="http://schemas.microsoft.com/office/drawing/2014/main" id="{03EBCE87-A7C7-8744-94FA-F3BC73EB33D5}"/>
              </a:ext>
            </a:extLst>
          </p:cNvPr>
          <p:cNvSpPr/>
          <p:nvPr/>
        </p:nvSpPr>
        <p:spPr>
          <a:xfrm>
            <a:off x="196267" y="75625"/>
            <a:ext cx="2613193" cy="1179443"/>
          </a:xfrm>
          <a:prstGeom prst="star10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Cyfnod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Sylfaen</a:t>
            </a:r>
          </a:p>
        </p:txBody>
      </p:sp>
      <p:pic>
        <p:nvPicPr>
          <p:cNvPr id="11" name="Picture 4" descr="Image result for Cardiau Yr Wyddor">
            <a:extLst>
              <a:ext uri="{FF2B5EF4-FFF2-40B4-BE49-F238E27FC236}">
                <a16:creationId xmlns:a16="http://schemas.microsoft.com/office/drawing/2014/main" id="{C91AC849-D89E-AD45-BF67-8913AD4816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0568" y="3794151"/>
            <a:ext cx="1392985" cy="2003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18B4F7F-F6E1-574E-A8CD-4DE8A099529E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b="7264"/>
          <a:stretch/>
        </p:blipFill>
        <p:spPr>
          <a:xfrm>
            <a:off x="9933563" y="2405555"/>
            <a:ext cx="1535514" cy="1569729"/>
          </a:xfrm>
          <a:prstGeom prst="rect">
            <a:avLst/>
          </a:prstGeom>
        </p:spPr>
      </p:pic>
      <p:pic>
        <p:nvPicPr>
          <p:cNvPr id="13" name="Picture 8" descr="Image result for Rala Rwdins Lot-o Swn">
            <a:extLst>
              <a:ext uri="{FF2B5EF4-FFF2-40B4-BE49-F238E27FC236}">
                <a16:creationId xmlns:a16="http://schemas.microsoft.com/office/drawing/2014/main" id="{84F8AD9F-575C-7B46-A4B4-69CDE9108A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8093" y="1432656"/>
            <a:ext cx="1839449" cy="1847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val Callout 13">
            <a:extLst>
              <a:ext uri="{FF2B5EF4-FFF2-40B4-BE49-F238E27FC236}">
                <a16:creationId xmlns:a16="http://schemas.microsoft.com/office/drawing/2014/main" id="{4E64F28F-EDEA-B84C-95FC-57C5A738F8E7}"/>
              </a:ext>
            </a:extLst>
          </p:cNvPr>
          <p:cNvSpPr/>
          <p:nvPr/>
        </p:nvSpPr>
        <p:spPr>
          <a:xfrm>
            <a:off x="9288865" y="4278110"/>
            <a:ext cx="2598185" cy="1508907"/>
          </a:xfrm>
          <a:prstGeom prst="wedgeEllipseCallout">
            <a:avLst>
              <a:gd name="adj1" fmla="val -59037"/>
              <a:gd name="adj2" fmla="val 61066"/>
            </a:avLst>
          </a:prstGeom>
          <a:solidFill>
            <a:schemeClr val="accent5">
              <a:lumMod val="60000"/>
              <a:lumOff val="40000"/>
            </a:schemeClr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>
                <a:solidFill>
                  <a:schemeClr val="tx1"/>
                </a:solidFill>
              </a:rPr>
              <a:t>Ewch</a:t>
            </a:r>
            <a:r>
              <a:rPr lang="en-US" sz="3600" b="1" dirty="0">
                <a:solidFill>
                  <a:schemeClr val="tx1"/>
                </a:solidFill>
              </a:rPr>
              <a:t> </a:t>
            </a:r>
            <a:r>
              <a:rPr lang="en-US" sz="3600" b="1" dirty="0" err="1">
                <a:solidFill>
                  <a:schemeClr val="tx1"/>
                </a:solidFill>
              </a:rPr>
              <a:t>i</a:t>
            </a:r>
            <a:r>
              <a:rPr lang="en-US" sz="3600" b="1" dirty="0">
                <a:solidFill>
                  <a:schemeClr val="tx1"/>
                </a:solidFill>
              </a:rPr>
              <a:t> </a:t>
            </a:r>
            <a:r>
              <a:rPr lang="en-US" sz="3600" b="1" dirty="0" err="1">
                <a:solidFill>
                  <a:schemeClr val="tx1"/>
                </a:solidFill>
              </a:rPr>
              <a:t>nôl</a:t>
            </a:r>
            <a:r>
              <a:rPr lang="en-US" sz="3600" b="1" dirty="0">
                <a:solidFill>
                  <a:schemeClr val="tx1"/>
                </a:solidFill>
              </a:rPr>
              <a:t> …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F8D2273-F098-F146-9CC0-71CFB066B6A5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691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6ABDB2-1FAE-4913-A567-94CB41E0C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7982" y="151623"/>
            <a:ext cx="5476037" cy="815312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pellach</a:t>
            </a: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pic>
        <p:nvPicPr>
          <p:cNvPr id="1026" name="Picture 2" descr="Image result for children sitting in a circle">
            <a:extLst>
              <a:ext uri="{FF2B5EF4-FFF2-40B4-BE49-F238E27FC236}">
                <a16:creationId xmlns:a16="http://schemas.microsoft.com/office/drawing/2014/main" id="{F526B7B2-5DC6-A445-AA4C-4BA13BCC133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69"/>
          <a:stretch/>
        </p:blipFill>
        <p:spPr bwMode="auto">
          <a:xfrm>
            <a:off x="4549689" y="1218603"/>
            <a:ext cx="2866554" cy="2953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12-Point Star 5">
            <a:extLst>
              <a:ext uri="{FF2B5EF4-FFF2-40B4-BE49-F238E27FC236}">
                <a16:creationId xmlns:a16="http://schemas.microsoft.com/office/drawing/2014/main" id="{D1C72193-8747-7544-A3E7-FE4E44B9F069}"/>
              </a:ext>
            </a:extLst>
          </p:cNvPr>
          <p:cNvSpPr/>
          <p:nvPr/>
        </p:nvSpPr>
        <p:spPr>
          <a:xfrm>
            <a:off x="0" y="99458"/>
            <a:ext cx="3593805" cy="2488018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siop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phrynais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sp>
        <p:nvSpPr>
          <p:cNvPr id="17" name="12-Point Star 16">
            <a:extLst>
              <a:ext uri="{FF2B5EF4-FFF2-40B4-BE49-F238E27FC236}">
                <a16:creationId xmlns:a16="http://schemas.microsoft.com/office/drawing/2014/main" id="{903C2C31-7431-1C44-8443-AF45756AA774}"/>
              </a:ext>
            </a:extLst>
          </p:cNvPr>
          <p:cNvSpPr/>
          <p:nvPr/>
        </p:nvSpPr>
        <p:spPr>
          <a:xfrm>
            <a:off x="8598195" y="99458"/>
            <a:ext cx="3593805" cy="2488018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Seimon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dweud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sp>
        <p:nvSpPr>
          <p:cNvPr id="18" name="12-Point Star 17">
            <a:extLst>
              <a:ext uri="{FF2B5EF4-FFF2-40B4-BE49-F238E27FC236}">
                <a16:creationId xmlns:a16="http://schemas.microsoft.com/office/drawing/2014/main" id="{EB3120E7-E927-D441-AF37-D3D49CA667AA}"/>
              </a:ext>
            </a:extLst>
          </p:cNvPr>
          <p:cNvSpPr/>
          <p:nvPr/>
        </p:nvSpPr>
        <p:spPr>
          <a:xfrm>
            <a:off x="429539" y="2646733"/>
            <a:ext cx="3593805" cy="2488018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Adeiladu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brawddeg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stori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gair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air…</a:t>
            </a:r>
          </a:p>
        </p:txBody>
      </p:sp>
      <p:sp>
        <p:nvSpPr>
          <p:cNvPr id="19" name="12-Point Star 18">
            <a:extLst>
              <a:ext uri="{FF2B5EF4-FFF2-40B4-BE49-F238E27FC236}">
                <a16:creationId xmlns:a16="http://schemas.microsoft.com/office/drawing/2014/main" id="{784F2EE5-32F4-4B4F-86F7-21687CD8F449}"/>
              </a:ext>
            </a:extLst>
          </p:cNvPr>
          <p:cNvSpPr/>
          <p:nvPr/>
        </p:nvSpPr>
        <p:spPr>
          <a:xfrm>
            <a:off x="7845782" y="2587476"/>
            <a:ext cx="3593805" cy="2488018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Goleuadau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traffig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</a:p>
          <a:p>
            <a:pPr algn="ctr"/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lliw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gynrychioli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symudiad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gweithred</a:t>
            </a:r>
            <a:endParaRPr lang="en-US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3BA8BCD-9689-E047-8C4C-E227417F28E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sp>
        <p:nvSpPr>
          <p:cNvPr id="10" name="12-Point Star 9">
            <a:extLst>
              <a:ext uri="{FF2B5EF4-FFF2-40B4-BE49-F238E27FC236}">
                <a16:creationId xmlns:a16="http://schemas.microsoft.com/office/drawing/2014/main" id="{5D6A3454-5291-AA40-886E-2D235ED93635}"/>
              </a:ext>
            </a:extLst>
          </p:cNvPr>
          <p:cNvSpPr/>
          <p:nvPr/>
        </p:nvSpPr>
        <p:spPr>
          <a:xfrm>
            <a:off x="3884366" y="4194200"/>
            <a:ext cx="4048506" cy="1881101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gwisgo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gallwch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</p:spTree>
    <p:extLst>
      <p:ext uri="{BB962C8B-B14F-4D97-AF65-F5344CB8AC3E}">
        <p14:creationId xmlns:p14="http://schemas.microsoft.com/office/powerpoint/2010/main" val="2502272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3B798-5AE6-4069-AF56-128D37301C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734" y="158052"/>
            <a:ext cx="10786532" cy="837936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Gwrandewch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ofalus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...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pellach</a:t>
            </a:r>
            <a:endParaRPr lang="en-GB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BD6F096-134B-FC42-9401-29C27312575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sp>
        <p:nvSpPr>
          <p:cNvPr id="11" name="12-Point Star 10">
            <a:extLst>
              <a:ext uri="{FF2B5EF4-FFF2-40B4-BE49-F238E27FC236}">
                <a16:creationId xmlns:a16="http://schemas.microsoft.com/office/drawing/2014/main" id="{A17AA445-C21F-F24D-B416-5B96C4DBE882}"/>
              </a:ext>
            </a:extLst>
          </p:cNvPr>
          <p:cNvSpPr/>
          <p:nvPr/>
        </p:nvSpPr>
        <p:spPr>
          <a:xfrm>
            <a:off x="220134" y="995988"/>
            <a:ext cx="5588000" cy="2590800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GWEITHGAREDD:</a:t>
            </a:r>
          </a:p>
          <a:p>
            <a:pPr algn="ctr"/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frawddeg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ganlynol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4F4734D2-8EB7-D84E-9C54-4CFCA6A7BD3A}"/>
              </a:ext>
            </a:extLst>
          </p:cNvPr>
          <p:cNvSpPr/>
          <p:nvPr/>
        </p:nvSpPr>
        <p:spPr>
          <a:xfrm>
            <a:off x="6671733" y="995988"/>
            <a:ext cx="5588000" cy="2590800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GWEITHGAREDD:</a:t>
            </a:r>
          </a:p>
          <a:p>
            <a:pPr algn="ctr"/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Gwrandewch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ofalus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darllenwch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ddarn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ffuglen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ffeithiol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14" name="12-Point Star 13">
            <a:extLst>
              <a:ext uri="{FF2B5EF4-FFF2-40B4-BE49-F238E27FC236}">
                <a16:creationId xmlns:a16="http://schemas.microsoft.com/office/drawing/2014/main" id="{F2B5F5D4-AB98-6742-8AC2-A3D13C65D324}"/>
              </a:ext>
            </a:extLst>
          </p:cNvPr>
          <p:cNvSpPr/>
          <p:nvPr/>
        </p:nvSpPr>
        <p:spPr>
          <a:xfrm>
            <a:off x="1253067" y="3499043"/>
            <a:ext cx="9330266" cy="2590800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GWEITHGAREDD:</a:t>
            </a:r>
          </a:p>
          <a:p>
            <a:pPr algn="ctr"/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Gwrandewch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ofalus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pPr algn="ctr"/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darllenwch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ddifiniad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eiriau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eiriadur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ddisgyblion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nhw’n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ysgrifennu’r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gair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bwrdd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gwyn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939144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CEF8CBE-7FF4-9A4E-8A20-C254B6D93DA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F2DAFBE1-DA2B-1241-A47B-DAB755A5AA67}"/>
              </a:ext>
            </a:extLst>
          </p:cNvPr>
          <p:cNvSpPr txBox="1">
            <a:spLocks/>
          </p:cNvSpPr>
          <p:nvPr/>
        </p:nvSpPr>
        <p:spPr>
          <a:xfrm>
            <a:off x="702734" y="158052"/>
            <a:ext cx="10786532" cy="83793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>
            <a:normAutofit fontScale="9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Gwrandewch yn ofalus ... syniadau pellach</a:t>
            </a:r>
            <a:endParaRPr lang="en-GB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DF8B800-4BFA-7C4A-9D57-0C2658A75401}"/>
              </a:ext>
            </a:extLst>
          </p:cNvPr>
          <p:cNvSpPr txBox="1"/>
          <p:nvPr/>
        </p:nvSpPr>
        <p:spPr>
          <a:xfrm>
            <a:off x="228600" y="1771650"/>
            <a:ext cx="1144905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Un bore Sadwrn, edrychodd Alwyn trwy’r ffenest; torrodd wynt, a meddwl am godi i wneud paned o de i’r Misus (Veronica) yn ei gwely.  Fe oedd y cyntaf o’r teulu i ddihuno.  Aeth heibio stafell Vince (ei fab tair ar hugain oed) ac yna stafell Gwawr (ei ferch feichiog) a disgynnodd y grisiau mor dawel â phosibl.  Roedd y postmon wedi bod heibio, a gorweddai llythyr ar y mat ger y drws.  Cododd yr amlen a’i hagor.</a:t>
            </a:r>
          </a:p>
          <a:p>
            <a:endParaRPr lang="cy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Syllodd e’n syn ar y llythyr oedd i mewn ynddi.</a:t>
            </a:r>
          </a:p>
          <a:p>
            <a:endParaRPr lang="cy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“Blincin ‘ec!” ebychodd Alwyn.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27EDFC1-4E5D-FE48-BA89-2E3775817F8A}"/>
              </a:ext>
            </a:extLst>
          </p:cNvPr>
          <p:cNvSpPr/>
          <p:nvPr/>
        </p:nvSpPr>
        <p:spPr>
          <a:xfrm>
            <a:off x="5819774" y="1905000"/>
            <a:ext cx="1038225" cy="304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7A452C3-824E-7D4D-BA3D-7BDEE9BE9A70}"/>
              </a:ext>
            </a:extLst>
          </p:cNvPr>
          <p:cNvSpPr/>
          <p:nvPr/>
        </p:nvSpPr>
        <p:spPr>
          <a:xfrm>
            <a:off x="7934325" y="1905000"/>
            <a:ext cx="771526" cy="304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A902256-2BA9-094C-A382-1C041448DD77}"/>
              </a:ext>
            </a:extLst>
          </p:cNvPr>
          <p:cNvSpPr/>
          <p:nvPr/>
        </p:nvSpPr>
        <p:spPr>
          <a:xfrm>
            <a:off x="1285875" y="2209800"/>
            <a:ext cx="1562100" cy="3429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553A7B5-715B-954A-A8F1-27B6AD482D00}"/>
              </a:ext>
            </a:extLst>
          </p:cNvPr>
          <p:cNvSpPr/>
          <p:nvPr/>
        </p:nvSpPr>
        <p:spPr>
          <a:xfrm>
            <a:off x="228600" y="2552700"/>
            <a:ext cx="1200149" cy="304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18B410E-3834-EB47-80F5-08C4869C8D97}"/>
              </a:ext>
            </a:extLst>
          </p:cNvPr>
          <p:cNvSpPr/>
          <p:nvPr/>
        </p:nvSpPr>
        <p:spPr>
          <a:xfrm>
            <a:off x="6476999" y="2895600"/>
            <a:ext cx="819151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D26DD64-A49F-A74C-9ED4-EB4AF1D7E471}"/>
              </a:ext>
            </a:extLst>
          </p:cNvPr>
          <p:cNvSpPr/>
          <p:nvPr/>
        </p:nvSpPr>
        <p:spPr>
          <a:xfrm>
            <a:off x="1466851" y="2971800"/>
            <a:ext cx="1085850" cy="381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6FCB409-74F9-AB40-BDC5-8CCF7AA8567A}"/>
              </a:ext>
            </a:extLst>
          </p:cNvPr>
          <p:cNvSpPr/>
          <p:nvPr/>
        </p:nvSpPr>
        <p:spPr>
          <a:xfrm>
            <a:off x="9982200" y="2909262"/>
            <a:ext cx="1507065" cy="4435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A477E34-1E47-2449-BC55-E9CE8DCE2839}"/>
              </a:ext>
            </a:extLst>
          </p:cNvPr>
          <p:cNvSpPr/>
          <p:nvPr/>
        </p:nvSpPr>
        <p:spPr>
          <a:xfrm>
            <a:off x="4219577" y="3283476"/>
            <a:ext cx="1019174" cy="39317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C130126-5398-5643-AD06-23EB6CA23F48}"/>
              </a:ext>
            </a:extLst>
          </p:cNvPr>
          <p:cNvSpPr/>
          <p:nvPr/>
        </p:nvSpPr>
        <p:spPr>
          <a:xfrm>
            <a:off x="5819774" y="3333750"/>
            <a:ext cx="657225" cy="3429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76CB7C1-C0C9-F444-8A49-C1C949DB3C8D}"/>
              </a:ext>
            </a:extLst>
          </p:cNvPr>
          <p:cNvSpPr/>
          <p:nvPr/>
        </p:nvSpPr>
        <p:spPr>
          <a:xfrm>
            <a:off x="9563099" y="3257550"/>
            <a:ext cx="838197" cy="4191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F24DFF7-269B-AE41-B22F-3471193DB66E}"/>
              </a:ext>
            </a:extLst>
          </p:cNvPr>
          <p:cNvSpPr/>
          <p:nvPr/>
        </p:nvSpPr>
        <p:spPr>
          <a:xfrm>
            <a:off x="3000377" y="4426476"/>
            <a:ext cx="904873" cy="31697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6100107-30AC-DD44-BEAB-FA14AAF074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10578" y="3975293"/>
            <a:ext cx="1378687" cy="2114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1728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4294967295"/>
          </p:nvPr>
        </p:nvSpPr>
        <p:spPr>
          <a:xfrm>
            <a:off x="0" y="1312863"/>
            <a:ext cx="7432675" cy="4976812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Cymerwch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ddarn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bapur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sgwâr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514350" indent="-514350">
              <a:buAutoNum type="arabicPeriod"/>
            </a:pP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Plygwch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corneli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canol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514350" indent="-514350">
              <a:buAutoNum type="arabicPeriod"/>
            </a:pP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Trowch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sgwâr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drosodd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514350" indent="-514350">
              <a:buAutoNum type="arabicPeriod"/>
            </a:pP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Plygwch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corneli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canol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eto.</a:t>
            </a:r>
          </a:p>
          <a:p>
            <a:pPr marL="514350" indent="-514350">
              <a:buAutoNum type="arabicPeriod"/>
            </a:pP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Plygwch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sgwâr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hanner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, ac                     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hanner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eto.</a:t>
            </a:r>
          </a:p>
          <a:p>
            <a:pPr marL="514350" indent="-514350">
              <a:buAutoNum type="arabicPeriod"/>
            </a:pP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Agorwch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e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sgwâr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514350" indent="-514350">
              <a:buAutoNum type="arabicPeriod"/>
            </a:pP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Rhowch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fys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a bawd o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dan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fflapiau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514350" indent="-514350">
              <a:buAutoNum type="arabicPeriod"/>
            </a:pP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Dewch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â’r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fflapiau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514350" indent="-514350">
              <a:buAutoNum type="arabicPeriod"/>
            </a:pP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Dyna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chi-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Ceg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ddraig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C480833-BEF2-AB4E-9B56-6B2EBC1B756F}"/>
              </a:ext>
            </a:extLst>
          </p:cNvPr>
          <p:cNvSpPr txBox="1">
            <a:spLocks/>
          </p:cNvSpPr>
          <p:nvPr/>
        </p:nvSpPr>
        <p:spPr>
          <a:xfrm>
            <a:off x="2598427" y="181680"/>
            <a:ext cx="6995145" cy="79602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Gwrandewch</a:t>
            </a:r>
            <a:r>
              <a:rPr lang="en-GB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ofalus</a:t>
            </a:r>
            <a:r>
              <a:rPr lang="en-GB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...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CEF8CBE-7FF4-9A4E-8A20-C254B6D93DA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6246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3B798-5AE6-4069-AF56-128D37301C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7922" y="114557"/>
            <a:ext cx="7546875" cy="796027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Gwrandewch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ofalus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...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43B4872-6B96-E64E-9E4A-A071B1E73957}"/>
              </a:ext>
            </a:extLst>
          </p:cNvPr>
          <p:cNvSpPr/>
          <p:nvPr/>
        </p:nvSpPr>
        <p:spPr>
          <a:xfrm>
            <a:off x="224446" y="3300222"/>
            <a:ext cx="389538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Maith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6B690EB-BB9E-894F-B25A-523BD369C695}"/>
              </a:ext>
            </a:extLst>
          </p:cNvPr>
          <p:cNvGraphicFramePr>
            <a:graphicFrameLocks/>
          </p:cNvGraphicFramePr>
          <p:nvPr>
            <p:extLst/>
          </p:nvPr>
        </p:nvGraphicFramePr>
        <p:xfrm>
          <a:off x="5093107" y="1060424"/>
          <a:ext cx="6963728" cy="21524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963728">
                  <a:extLst>
                    <a:ext uri="{9D8B030D-6E8A-4147-A177-3AD203B41FA5}">
                      <a16:colId xmlns:a16="http://schemas.microsoft.com/office/drawing/2014/main" val="97447881"/>
                    </a:ext>
                  </a:extLst>
                </a:gridCol>
              </a:tblGrid>
              <a:tr h="45333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 Beth </a:t>
                      </a:r>
                      <a:r>
                        <a:rPr lang="en-GB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enw’r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fferm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51991833"/>
                  </a:ext>
                </a:extLst>
              </a:tr>
              <a:tr h="45333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2. </a:t>
                      </a:r>
                      <a:r>
                        <a:rPr lang="en-GB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Sut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mae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Ceridwen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 </a:t>
                      </a:r>
                      <a:r>
                        <a:rPr lang="en-GB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Gerallt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perthyn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0732523"/>
                  </a:ext>
                </a:extLst>
              </a:tr>
              <a:tr h="45333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3. Pa </a:t>
                      </a:r>
                      <a:r>
                        <a:rPr lang="en-GB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ddiwrnod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yw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hi? (2 </a:t>
                      </a:r>
                      <a:r>
                        <a:rPr lang="en-GB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ateb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</a:t>
                      </a: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5478580"/>
                  </a:ext>
                </a:extLst>
              </a:tr>
              <a:tr h="370880">
                <a:tc>
                  <a:txBody>
                    <a:bodyPr/>
                    <a:lstStyle/>
                    <a:p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4. </a:t>
                      </a:r>
                      <a:r>
                        <a:rPr lang="en-GB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Ble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mae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Wncwl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Twm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gweithio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3489805"/>
                  </a:ext>
                </a:extLst>
              </a:tr>
              <a:tr h="370880">
                <a:tc>
                  <a:txBody>
                    <a:bodyPr/>
                    <a:lstStyle/>
                    <a:p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 </a:t>
                      </a:r>
                      <a:r>
                        <a:rPr lang="en-GB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Ble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mae’r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teulu’n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mynd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91913798"/>
                  </a:ext>
                </a:extLst>
              </a:tr>
            </a:tbl>
          </a:graphicData>
        </a:graphic>
      </p:graphicFrame>
      <p:sp>
        <p:nvSpPr>
          <p:cNvPr id="6" name="10-Point Star 5">
            <a:extLst>
              <a:ext uri="{FF2B5EF4-FFF2-40B4-BE49-F238E27FC236}">
                <a16:creationId xmlns:a16="http://schemas.microsoft.com/office/drawing/2014/main" id="{CCD9116F-6452-FA48-AB56-937A2604D0E9}"/>
              </a:ext>
            </a:extLst>
          </p:cNvPr>
          <p:cNvSpPr/>
          <p:nvPr/>
        </p:nvSpPr>
        <p:spPr>
          <a:xfrm>
            <a:off x="3600147" y="3843634"/>
            <a:ext cx="4089670" cy="2096369"/>
          </a:xfrm>
          <a:prstGeom prst="star10">
            <a:avLst/>
          </a:prstGeom>
          <a:solidFill>
            <a:schemeClr val="bg1"/>
          </a:solidFill>
          <a:ln w="571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liw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llestri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seld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dresel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gegin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7" name="10-Point Star 6">
            <a:extLst>
              <a:ext uri="{FF2B5EF4-FFF2-40B4-BE49-F238E27FC236}">
                <a16:creationId xmlns:a16="http://schemas.microsoft.com/office/drawing/2014/main" id="{10EECF40-2B88-5541-8906-5A34DB40E448}"/>
              </a:ext>
            </a:extLst>
          </p:cNvPr>
          <p:cNvSpPr/>
          <p:nvPr/>
        </p:nvSpPr>
        <p:spPr>
          <a:xfrm>
            <a:off x="7812657" y="3863704"/>
            <a:ext cx="4101047" cy="2096369"/>
          </a:xfrm>
          <a:prstGeom prst="star10">
            <a:avLst/>
          </a:prstGeom>
          <a:solidFill>
            <a:schemeClr val="bg1"/>
          </a:solidFill>
          <a:ln w="571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Sawl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mochyn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twlc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A479B34-0B65-C64C-BCF2-3145009DF3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EBCC734-364A-144F-A1FB-67EABFD561D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211" t="36745" r="24819" b="36299"/>
          <a:stretch/>
        </p:blipFill>
        <p:spPr>
          <a:xfrm>
            <a:off x="690828" y="4014767"/>
            <a:ext cx="2674189" cy="81088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57A0B62-D05B-3342-B059-6B532F776B0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240" y="1102781"/>
            <a:ext cx="4531982" cy="1939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9602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43B4872-6B96-E64E-9E4A-A071B1E73957}"/>
              </a:ext>
            </a:extLst>
          </p:cNvPr>
          <p:cNvSpPr/>
          <p:nvPr/>
        </p:nvSpPr>
        <p:spPr>
          <a:xfrm>
            <a:off x="224446" y="3300222"/>
            <a:ext cx="389538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Maith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6B690EB-BB9E-894F-B25A-523BD369C695}"/>
              </a:ext>
            </a:extLst>
          </p:cNvPr>
          <p:cNvGraphicFramePr>
            <a:graphicFrameLocks/>
          </p:cNvGraphicFramePr>
          <p:nvPr>
            <p:extLst/>
          </p:nvPr>
        </p:nvGraphicFramePr>
        <p:xfrm>
          <a:off x="5093107" y="1060424"/>
          <a:ext cx="6963728" cy="21524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963728">
                  <a:extLst>
                    <a:ext uri="{9D8B030D-6E8A-4147-A177-3AD203B41FA5}">
                      <a16:colId xmlns:a16="http://schemas.microsoft.com/office/drawing/2014/main" val="97447881"/>
                    </a:ext>
                  </a:extLst>
                </a:gridCol>
              </a:tblGrid>
              <a:tr h="45333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 Beth </a:t>
                      </a:r>
                      <a:r>
                        <a:rPr lang="en-GB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yw’r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enw’r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cymdogion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51991833"/>
                  </a:ext>
                </a:extLst>
              </a:tr>
              <a:tr h="45333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2. </a:t>
                      </a:r>
                      <a:r>
                        <a:rPr lang="en-GB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Ble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maen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nhw’n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byw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0732523"/>
                  </a:ext>
                </a:extLst>
              </a:tr>
              <a:tr h="45333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3. Pa </a:t>
                      </a:r>
                      <a:r>
                        <a:rPr lang="en-GB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ddiwrnod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yw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hi? (2 </a:t>
                      </a:r>
                      <a:r>
                        <a:rPr lang="en-GB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ateb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</a:t>
                      </a: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5478580"/>
                  </a:ext>
                </a:extLst>
              </a:tr>
              <a:tr h="370880">
                <a:tc>
                  <a:txBody>
                    <a:bodyPr/>
                    <a:lstStyle/>
                    <a:p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4. Beth </a:t>
                      </a:r>
                      <a:r>
                        <a:rPr lang="en-GB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roedden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nhw’n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ei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wneud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yr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ardd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3489805"/>
                  </a:ext>
                </a:extLst>
              </a:tr>
              <a:tr h="370880">
                <a:tc>
                  <a:txBody>
                    <a:bodyPr/>
                    <a:lstStyle/>
                    <a:p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 </a:t>
                      </a:r>
                      <a:r>
                        <a:rPr lang="en-GB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Pwy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Myfanwy?</a:t>
                      </a: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91913798"/>
                  </a:ext>
                </a:extLst>
              </a:tr>
            </a:tbl>
          </a:graphicData>
        </a:graphic>
      </p:graphicFrame>
      <p:sp>
        <p:nvSpPr>
          <p:cNvPr id="6" name="10-Point Star 5">
            <a:extLst>
              <a:ext uri="{FF2B5EF4-FFF2-40B4-BE49-F238E27FC236}">
                <a16:creationId xmlns:a16="http://schemas.microsoft.com/office/drawing/2014/main" id="{CCD9116F-6452-FA48-AB56-937A2604D0E9}"/>
              </a:ext>
            </a:extLst>
          </p:cNvPr>
          <p:cNvSpPr/>
          <p:nvPr/>
        </p:nvSpPr>
        <p:spPr>
          <a:xfrm>
            <a:off x="3600147" y="3843634"/>
            <a:ext cx="4089670" cy="2096369"/>
          </a:xfrm>
          <a:prstGeom prst="star10">
            <a:avLst/>
          </a:prstGeom>
          <a:solidFill>
            <a:schemeClr val="bg1"/>
          </a:solidFill>
          <a:ln w="571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liw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cardigan y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ferch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7" name="10-Point Star 6">
            <a:extLst>
              <a:ext uri="{FF2B5EF4-FFF2-40B4-BE49-F238E27FC236}">
                <a16:creationId xmlns:a16="http://schemas.microsoft.com/office/drawing/2014/main" id="{10EECF40-2B88-5541-8906-5A34DB40E448}"/>
              </a:ext>
            </a:extLst>
          </p:cNvPr>
          <p:cNvSpPr/>
          <p:nvPr/>
        </p:nvSpPr>
        <p:spPr>
          <a:xfrm>
            <a:off x="7812657" y="3863704"/>
            <a:ext cx="4101047" cy="2096369"/>
          </a:xfrm>
          <a:prstGeom prst="star10">
            <a:avLst/>
          </a:prstGeom>
          <a:solidFill>
            <a:schemeClr val="bg1"/>
          </a:solidFill>
          <a:ln w="571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siop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pentref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A479B34-0B65-C64C-BCF2-3145009DF3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8AE2551-5D67-464F-A4DE-28C4695B29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611" y="1116152"/>
            <a:ext cx="3835092" cy="211918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EBCC734-364A-144F-A1FB-67EABFD561D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5211" t="36745" r="24819" b="36299"/>
          <a:stretch/>
        </p:blipFill>
        <p:spPr>
          <a:xfrm>
            <a:off x="690828" y="4014767"/>
            <a:ext cx="2674189" cy="810884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1DD13F17-9244-7748-BE80-0729544ACE85}"/>
              </a:ext>
            </a:extLst>
          </p:cNvPr>
          <p:cNvSpPr txBox="1">
            <a:spLocks/>
          </p:cNvSpPr>
          <p:nvPr/>
        </p:nvSpPr>
        <p:spPr>
          <a:xfrm>
            <a:off x="2027922" y="114557"/>
            <a:ext cx="7546875" cy="79602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Gwrandewch yn ofalus ...</a:t>
            </a:r>
            <a:endParaRPr lang="en-GB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0174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76102-F164-D14E-905E-1CA2AC1135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3970" y="243200"/>
            <a:ext cx="6159260" cy="830227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paru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rhannu</a:t>
            </a:r>
            <a:endParaRPr lang="en-US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CB956C-3EDC-B943-BF60-DDAC48DA4B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682" y="1292620"/>
            <a:ext cx="11693417" cy="2095824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dilyn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dasg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wrando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hon,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gallwch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ddefnyddio’r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strategaeth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“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meddwl-paru-rhannu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”.</a:t>
            </a:r>
          </a:p>
          <a:p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Byddai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cyfle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wirio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hatebion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phartner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Mantais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magu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hyder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ddau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bwynt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olaf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gellir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ymuno’r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ddau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bâr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bedwar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Mantais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rhoi’r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cyfle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iddyn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drafod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rhannu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cyfan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338642-33BE-9D43-92D5-02E2DCB5173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6490" b="24437"/>
          <a:stretch/>
        </p:blipFill>
        <p:spPr>
          <a:xfrm>
            <a:off x="1814072" y="4212984"/>
            <a:ext cx="8374638" cy="208310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83E0ED4-3766-904A-994A-1C52CE394D66}"/>
              </a:ext>
            </a:extLst>
          </p:cNvPr>
          <p:cNvSpPr txBox="1"/>
          <p:nvPr/>
        </p:nvSpPr>
        <p:spPr>
          <a:xfrm>
            <a:off x="2333856" y="3509072"/>
            <a:ext cx="21203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BF2BF2-C53F-1648-A309-710088A64A36}"/>
              </a:ext>
            </a:extLst>
          </p:cNvPr>
          <p:cNvSpPr txBox="1"/>
          <p:nvPr/>
        </p:nvSpPr>
        <p:spPr>
          <a:xfrm>
            <a:off x="5201109" y="3509072"/>
            <a:ext cx="21203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Rhannu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phartner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9FFE4AE-EF93-2543-8359-48A5348D8E06}"/>
              </a:ext>
            </a:extLst>
          </p:cNvPr>
          <p:cNvSpPr txBox="1"/>
          <p:nvPr/>
        </p:nvSpPr>
        <p:spPr>
          <a:xfrm>
            <a:off x="8068362" y="3509071"/>
            <a:ext cx="21203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3.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Cynnal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trafodaeth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D16BC37-F2B9-4144-AA12-3D2309F9C6B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77035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D75EB9D-9CB0-4044-B4EA-529FD7006A2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110" b="23473"/>
          <a:stretch/>
        </p:blipFill>
        <p:spPr>
          <a:xfrm>
            <a:off x="6506490" y="586557"/>
            <a:ext cx="3236669" cy="1421759"/>
          </a:xfrm>
          <a:prstGeom prst="rect">
            <a:avLst/>
          </a:prstGeom>
          <a:ln w="57150">
            <a:solidFill>
              <a:srgbClr val="002060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772BFA6-8F35-7546-8842-8FD853B0C4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945" y="2063320"/>
            <a:ext cx="4056105" cy="3042079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DD343454-2D02-2B46-8FD3-F97A0ADB6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298" y="245797"/>
            <a:ext cx="4517152" cy="1051640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Gwrandewch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ofalus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...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2EB9D81-3DEA-6F47-836C-AD1D2708B190}"/>
              </a:ext>
            </a:extLst>
          </p:cNvPr>
          <p:cNvSpPr txBox="1"/>
          <p:nvPr/>
        </p:nvSpPr>
        <p:spPr>
          <a:xfrm>
            <a:off x="4210050" y="2213923"/>
            <a:ext cx="7829550" cy="3631763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Gwaith </a:t>
            </a:r>
            <a:r>
              <a:rPr lang="en-US" sz="2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pâr</a:t>
            </a:r>
            <a:r>
              <a:rPr lang="en-US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Bartner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 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Phartner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B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eistedd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gefn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gefn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Rhowch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cyfarwyddiadau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di-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eiriau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Bartner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Rhowch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focs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darnau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Lego i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Bartner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B.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Bartner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roi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cyfarwyddiadau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Bartner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B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adeiladu’r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“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gwrthrych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” o Lego.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Bartner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B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wrando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ofalus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dilyn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cyfarwyddiadau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0FAA559-3909-0A47-96EC-BF0AD2562B2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331115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FF26A42-E6AF-C04E-9731-E6B06EA834D4}"/>
              </a:ext>
            </a:extLst>
          </p:cNvPr>
          <p:cNvSpPr txBox="1"/>
          <p:nvPr/>
        </p:nvSpPr>
        <p:spPr>
          <a:xfrm>
            <a:off x="736600" y="457200"/>
            <a:ext cx="10566399" cy="378565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Meddyliwch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am un </a:t>
            </a:r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Meysydd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Phrofiad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byddech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gwrando’r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5BBADFE-80FF-9F44-A8C6-ACB2E7CCC61D}"/>
              </a:ext>
            </a:extLst>
          </p:cNvPr>
          <p:cNvSpPr txBox="1"/>
          <p:nvPr/>
        </p:nvSpPr>
        <p:spPr>
          <a:xfrm>
            <a:off x="1600199" y="4581572"/>
            <a:ext cx="8839200" cy="58477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5715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Rhannwch</a:t>
            </a:r>
            <a:r>
              <a:rPr lang="en-US" sz="3200" b="1" dirty="0">
                <a:solidFill>
                  <a:srgbClr val="002060"/>
                </a:solidFill>
              </a:rPr>
              <a:t> </a:t>
            </a:r>
            <a:r>
              <a:rPr lang="en-US" sz="3200" b="1" dirty="0" err="1">
                <a:solidFill>
                  <a:srgbClr val="002060"/>
                </a:solidFill>
              </a:rPr>
              <a:t>eich</a:t>
            </a:r>
            <a:r>
              <a:rPr lang="en-US" sz="3200" b="1" dirty="0">
                <a:solidFill>
                  <a:srgbClr val="002060"/>
                </a:solidFill>
              </a:rPr>
              <a:t> </a:t>
            </a:r>
            <a:r>
              <a:rPr lang="en-US" sz="3200" b="1" dirty="0" err="1">
                <a:solidFill>
                  <a:srgbClr val="002060"/>
                </a:solidFill>
              </a:rPr>
              <a:t>syniadau</a:t>
            </a:r>
            <a:r>
              <a:rPr lang="en-US" sz="3200" b="1" dirty="0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E9946E6-BE03-DE43-9BC3-4BC9AAB3CA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666859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551FCC1-A4C1-FE40-81B4-1EC9792C6C8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95C2B2E-DBBB-4040-A629-B76E37F3D079}"/>
              </a:ext>
            </a:extLst>
          </p:cNvPr>
          <p:cNvSpPr/>
          <p:nvPr/>
        </p:nvSpPr>
        <p:spPr>
          <a:xfrm>
            <a:off x="316503" y="1919720"/>
            <a:ext cx="11558994" cy="360098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chemeClr val="tx1"/>
            </a:solidFill>
          </a:ln>
        </p:spPr>
        <p:txBody>
          <a:bodyPr wrap="square" anchor="t">
            <a:spAutoFit/>
          </a:bodyPr>
          <a:lstStyle/>
          <a:p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Dylid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holistaidd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pedwar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datganiad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nodi'r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 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Golyga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dylid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archwilio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perthynas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â'i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ogystal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 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Golyga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dylid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a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thrwy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lenyddiaeth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rhywbeth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cyfrannu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holl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agweddau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 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Mae'r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datganiadau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chadarnhau'i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 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Gyda'i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nhw'n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cyfrannu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wireddu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pedwar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diben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(2020) </a:t>
            </a:r>
            <a:r>
              <a:rPr lang="en-GB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Canllawniau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https://</a:t>
            </a:r>
            <a:r>
              <a:rPr lang="en-GB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hwb.gov.wales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api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/storage/e5aad94a-d71a-471d-a869-6fa8bde9837e/canllawiau-cwricwlwm-i-gymru-070220.docx </a:t>
            </a:r>
            <a:r>
              <a:rPr lang="en-GB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endParaRPr lang="en-GB" sz="20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EE44284-3C37-134E-8378-6741541D64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7552" y="112918"/>
            <a:ext cx="8816896" cy="1531968"/>
          </a:xfrm>
          <a:solidFill>
            <a:schemeClr val="accent5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>
            <a:normAutofit fontScale="90000"/>
          </a:bodyPr>
          <a:lstStyle/>
          <a:p>
            <a:pPr algn="ctr"/>
            <a:b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Llafar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Nghyfnod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2</a:t>
            </a: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838164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8C5BFD0-558E-0642-8981-06FDD4A870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1000" y="291638"/>
            <a:ext cx="5765922" cy="876762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>
            <a:normAutofit fontScale="90000"/>
          </a:bodyPr>
          <a:lstStyle/>
          <a:p>
            <a:pPr algn="ctr"/>
            <a:br>
              <a:rPr lang="en-GB" sz="4000" b="1" dirty="0">
                <a:solidFill>
                  <a:schemeClr val="tx1"/>
                </a:solidFill>
              </a:rPr>
            </a:br>
            <a:r>
              <a:rPr lang="en-GB" sz="49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49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9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49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9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feddwl</a:t>
            </a:r>
            <a:r>
              <a:rPr lang="en-GB" sz="49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  <a:br>
              <a:rPr lang="en-GB" sz="49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4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27B18F-109C-4678-A44E-E9A895574F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00" y="1764839"/>
            <a:ext cx="10896600" cy="478154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Faint o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dod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gartrefi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Cymraeg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buFont typeface="Wingdings" pitchFamily="2" charset="2"/>
              <a:buChar char="v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Faint o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felly,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clywed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tu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allan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furiau’r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buFont typeface="Wingdings" pitchFamily="2" charset="2"/>
              <a:buChar char="v"/>
            </a:pP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felly,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â’r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cyfrifoldeb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addysgu’r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iddyn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?  </a:t>
            </a:r>
          </a:p>
          <a:p>
            <a:pPr>
              <a:buFont typeface="Wingdings" pitchFamily="2" charset="2"/>
              <a:buChar char="v"/>
            </a:pP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model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llafar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cyntaf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glywant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GB" dirty="0"/>
          </a:p>
        </p:txBody>
      </p:sp>
      <p:pic>
        <p:nvPicPr>
          <p:cNvPr id="5122" name="Picture 2" descr="Image result for Thinking time">
            <a:extLst>
              <a:ext uri="{FF2B5EF4-FFF2-40B4-BE49-F238E27FC236}">
                <a16:creationId xmlns:a16="http://schemas.microsoft.com/office/drawing/2014/main" id="{83BC8FFF-4027-D24C-89FA-F9B0961A39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44567" y="291638"/>
            <a:ext cx="1831558" cy="2370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43EEFDD-D8C6-4245-9E82-4C79A6DD14B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6150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27B18F-109C-4678-A44E-E9A895574F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0999" y="1764839"/>
            <a:ext cx="11595125" cy="478154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Faint o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dod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gartrefi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Cymraeg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0" indent="0">
              <a:buNone/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Faint o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felly,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clywed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tu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allan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furiau’r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0" indent="0">
              <a:buNone/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felly,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â’r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cyfrifoldeb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addysgu’r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iddyn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0" indent="0">
              <a:buNone/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model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llafar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cyntaf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glywant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GB" dirty="0"/>
          </a:p>
        </p:txBody>
      </p:sp>
      <p:pic>
        <p:nvPicPr>
          <p:cNvPr id="5122" name="Picture 2" descr="Image result for Thinking time">
            <a:extLst>
              <a:ext uri="{FF2B5EF4-FFF2-40B4-BE49-F238E27FC236}">
                <a16:creationId xmlns:a16="http://schemas.microsoft.com/office/drawing/2014/main" id="{83BC8FFF-4027-D24C-89FA-F9B0961A39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0750" y="4188250"/>
            <a:ext cx="1469073" cy="190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10-Point Star 5">
            <a:extLst>
              <a:ext uri="{FF2B5EF4-FFF2-40B4-BE49-F238E27FC236}">
                <a16:creationId xmlns:a16="http://schemas.microsoft.com/office/drawing/2014/main" id="{CABE39AE-3948-2941-B68E-E330CF22271A}"/>
              </a:ext>
            </a:extLst>
          </p:cNvPr>
          <p:cNvSpPr/>
          <p:nvPr/>
        </p:nvSpPr>
        <p:spPr>
          <a:xfrm>
            <a:off x="196267" y="75625"/>
            <a:ext cx="2613193" cy="1179443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Trafodwyd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llynedd</a:t>
            </a:r>
            <a:r>
              <a:rPr lang="en-US" dirty="0"/>
              <a:t> …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50CD5EC-E116-4648-AAB0-9BA72401BA7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sp>
        <p:nvSpPr>
          <p:cNvPr id="9" name="Title 4">
            <a:extLst>
              <a:ext uri="{FF2B5EF4-FFF2-40B4-BE49-F238E27FC236}">
                <a16:creationId xmlns:a16="http://schemas.microsoft.com/office/drawing/2014/main" id="{BB509A1B-069E-2F48-B992-8B96129D1D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1000" y="291638"/>
            <a:ext cx="5765922" cy="876762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>
            <a:normAutofit fontScale="90000"/>
          </a:bodyPr>
          <a:lstStyle/>
          <a:p>
            <a:pPr algn="ctr"/>
            <a:br>
              <a:rPr lang="en-GB" sz="4000" b="1" dirty="0">
                <a:solidFill>
                  <a:schemeClr val="tx1"/>
                </a:solidFill>
              </a:rPr>
            </a:br>
            <a:r>
              <a:rPr lang="en-GB" sz="49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49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9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49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9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feddwl</a:t>
            </a:r>
            <a:r>
              <a:rPr lang="en-GB" sz="49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  <a:br>
              <a:rPr lang="en-GB" sz="49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4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8455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43263E-318A-4C25-AC48-EB009A336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9200" y="156238"/>
            <a:ext cx="7435850" cy="1320800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llafar</a:t>
            </a: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dyddiol</a:t>
            </a: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Cyfnod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Sylfaen)</a:t>
            </a:r>
            <a:endParaRPr lang="en-GB" sz="40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DFA472-7F01-4CB4-9F60-FE8CA2C9AB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150" y="1477038"/>
            <a:ext cx="8596668" cy="397351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cofrestru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Pwysigrwydd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holi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holi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ac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holi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Disgwyliadau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uchel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ran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atebion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Dangos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da – model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llafar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DA a CHYWIR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caneuon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rhigymau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6148" name="Picture 4" descr="Image result for clipart teacher led">
            <a:extLst>
              <a:ext uri="{FF2B5EF4-FFF2-40B4-BE49-F238E27FC236}">
                <a16:creationId xmlns:a16="http://schemas.microsoft.com/office/drawing/2014/main" id="{5E51A6CB-2896-7D4B-B386-9D6D32A049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19" t="7445" r="13267" b="7057"/>
          <a:stretch/>
        </p:blipFill>
        <p:spPr bwMode="auto">
          <a:xfrm>
            <a:off x="9081907" y="1521303"/>
            <a:ext cx="2861994" cy="2108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42DC2F5-5E0A-4EB2-99A4-B912F617A715}"/>
              </a:ext>
            </a:extLst>
          </p:cNvPr>
          <p:cNvSpPr txBox="1"/>
          <p:nvPr/>
        </p:nvSpPr>
        <p:spPr>
          <a:xfrm>
            <a:off x="749148" y="4317858"/>
            <a:ext cx="8285670" cy="12003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Munud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feddwl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  <a:p>
            <a:pPr algn="ctr"/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CA2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ydyn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ni'n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manteisio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eithaf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cyfle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atgyfnerthu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patrymau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5" name="Picture 5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10566F59-8AE1-43AC-B86B-DE83509872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9742" y="4291441"/>
            <a:ext cx="1253162" cy="125316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435FF8E-7469-5547-A391-A94098EA29D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751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43263E-318A-4C25-AC48-EB009A336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4576" y="156238"/>
            <a:ext cx="6043961" cy="1320800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llafar</a:t>
            </a: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dyddiol</a:t>
            </a: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CA2)</a:t>
            </a:r>
            <a:endParaRPr lang="en-GB" sz="40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435FF8E-7469-5547-A391-A94098EA29D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3D6D4F0-BA7D-994E-8F9A-4E607DC2544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148" r="10969"/>
          <a:stretch/>
        </p:blipFill>
        <p:spPr>
          <a:xfrm>
            <a:off x="4979021" y="1614668"/>
            <a:ext cx="2620536" cy="3435294"/>
          </a:xfrm>
          <a:prstGeom prst="rect">
            <a:avLst/>
          </a:prstGeom>
        </p:spPr>
      </p:pic>
      <p:sp>
        <p:nvSpPr>
          <p:cNvPr id="4" name="Oval Callout 3">
            <a:extLst>
              <a:ext uri="{FF2B5EF4-FFF2-40B4-BE49-F238E27FC236}">
                <a16:creationId xmlns:a16="http://schemas.microsoft.com/office/drawing/2014/main" id="{738B95FA-4310-9B46-9267-3B648DC418DE}"/>
              </a:ext>
            </a:extLst>
          </p:cNvPr>
          <p:cNvSpPr/>
          <p:nvPr/>
        </p:nvSpPr>
        <p:spPr>
          <a:xfrm>
            <a:off x="156118" y="230188"/>
            <a:ext cx="3278458" cy="1449659"/>
          </a:xfrm>
          <a:prstGeom prst="wedgeEllipseCallout">
            <a:avLst>
              <a:gd name="adj1" fmla="val 60799"/>
              <a:gd name="adj2" fmla="val 59423"/>
            </a:avLst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hi’n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ddydd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Gwener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7" name="Oval Callout 6">
            <a:extLst>
              <a:ext uri="{FF2B5EF4-FFF2-40B4-BE49-F238E27FC236}">
                <a16:creationId xmlns:a16="http://schemas.microsoft.com/office/drawing/2014/main" id="{B7367750-C9CE-3E46-B6BC-2D6CC2959A54}"/>
              </a:ext>
            </a:extLst>
          </p:cNvPr>
          <p:cNvSpPr/>
          <p:nvPr/>
        </p:nvSpPr>
        <p:spPr>
          <a:xfrm>
            <a:off x="869796" y="1757950"/>
            <a:ext cx="3278458" cy="1449659"/>
          </a:xfrm>
          <a:prstGeom prst="wedgeEllipseCallout">
            <a:avLst>
              <a:gd name="adj1" fmla="val 66242"/>
              <a:gd name="adj2" fmla="val -28269"/>
            </a:avLst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ddiwrnod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hi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65B4AAC3-ED1E-8B41-89B0-80A71EC98957}"/>
              </a:ext>
            </a:extLst>
          </p:cNvPr>
          <p:cNvSpPr/>
          <p:nvPr/>
        </p:nvSpPr>
        <p:spPr>
          <a:xfrm>
            <a:off x="156118" y="3332315"/>
            <a:ext cx="3278458" cy="1449659"/>
          </a:xfrm>
          <a:prstGeom prst="wedgeEllipseCallout">
            <a:avLst>
              <a:gd name="adj1" fmla="val 62160"/>
              <a:gd name="adj2" fmla="val -25192"/>
            </a:avLst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ddiwrnod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hi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ddoe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76F335CA-89DB-474B-A5ED-AEFE4D3B4CE9}"/>
              </a:ext>
            </a:extLst>
          </p:cNvPr>
          <p:cNvSpPr/>
          <p:nvPr/>
        </p:nvSpPr>
        <p:spPr>
          <a:xfrm>
            <a:off x="1795347" y="4735372"/>
            <a:ext cx="3278458" cy="1449659"/>
          </a:xfrm>
          <a:prstGeom prst="wedgeEllipseCallout">
            <a:avLst>
              <a:gd name="adj1" fmla="val 35629"/>
              <a:gd name="adj2" fmla="val -77499"/>
            </a:avLst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ddiwrnod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hi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fory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2" name="Oval Callout 11">
            <a:extLst>
              <a:ext uri="{FF2B5EF4-FFF2-40B4-BE49-F238E27FC236}">
                <a16:creationId xmlns:a16="http://schemas.microsoft.com/office/drawing/2014/main" id="{853D9896-A54E-3740-9E9C-20E01BFA2D54}"/>
              </a:ext>
            </a:extLst>
          </p:cNvPr>
          <p:cNvSpPr/>
          <p:nvPr/>
        </p:nvSpPr>
        <p:spPr>
          <a:xfrm>
            <a:off x="8913542" y="372300"/>
            <a:ext cx="3278458" cy="1449659"/>
          </a:xfrm>
          <a:prstGeom prst="wedgeEllipseCallout">
            <a:avLst>
              <a:gd name="adj1" fmla="val -58928"/>
              <a:gd name="adj2" fmla="val 42500"/>
            </a:avLst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DD99165F-25EC-7D4D-AEB5-E495A225F067}"/>
              </a:ext>
            </a:extLst>
          </p:cNvPr>
          <p:cNvSpPr/>
          <p:nvPr/>
        </p:nvSpPr>
        <p:spPr>
          <a:xfrm>
            <a:off x="7839308" y="1882656"/>
            <a:ext cx="3278458" cy="1449659"/>
          </a:xfrm>
          <a:prstGeom prst="wedgeEllipseCallout">
            <a:avLst>
              <a:gd name="adj1" fmla="val -58928"/>
              <a:gd name="adj2" fmla="val 42500"/>
            </a:avLst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ddoe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4" name="Oval Callout 13">
            <a:extLst>
              <a:ext uri="{FF2B5EF4-FFF2-40B4-BE49-F238E27FC236}">
                <a16:creationId xmlns:a16="http://schemas.microsoft.com/office/drawing/2014/main" id="{5A6B09D3-985F-034E-9F34-AFC081E083B7}"/>
              </a:ext>
            </a:extLst>
          </p:cNvPr>
          <p:cNvSpPr/>
          <p:nvPr/>
        </p:nvSpPr>
        <p:spPr>
          <a:xfrm>
            <a:off x="8913542" y="3332315"/>
            <a:ext cx="3278458" cy="1449659"/>
          </a:xfrm>
          <a:prstGeom prst="wedgeEllipseCallout">
            <a:avLst>
              <a:gd name="adj1" fmla="val -58928"/>
              <a:gd name="adj2" fmla="val 42500"/>
            </a:avLst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fory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5" name="Oval Callout 14">
            <a:extLst>
              <a:ext uri="{FF2B5EF4-FFF2-40B4-BE49-F238E27FC236}">
                <a16:creationId xmlns:a16="http://schemas.microsoft.com/office/drawing/2014/main" id="{B5332FAE-5737-F242-BA6B-51AB39ABDE5F}"/>
              </a:ext>
            </a:extLst>
          </p:cNvPr>
          <p:cNvSpPr/>
          <p:nvPr/>
        </p:nvSpPr>
        <p:spPr>
          <a:xfrm>
            <a:off x="7504772" y="4799200"/>
            <a:ext cx="3278458" cy="1449659"/>
          </a:xfrm>
          <a:prstGeom prst="wedgeEllipseCallout">
            <a:avLst>
              <a:gd name="adj1" fmla="val -52806"/>
              <a:gd name="adj2" fmla="val -60577"/>
            </a:avLst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fis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hi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nawr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69583454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43263E-318A-4C25-AC48-EB009A336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421" y="2314041"/>
            <a:ext cx="3055433" cy="2131663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4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435FF8E-7469-5547-A391-A94098EA29D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FD5C6A5-2C24-CE4F-BF73-166913FF0F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3854" y="669903"/>
            <a:ext cx="8758623" cy="5419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621816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43263E-318A-4C25-AC48-EB009A336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961" y="2286000"/>
            <a:ext cx="2633787" cy="1987176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b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wers</a:t>
            </a: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435FF8E-7469-5547-A391-A94098EA29D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0B871CB-F9DE-2A44-9F8B-F3C51985822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0818" b="9434"/>
          <a:stretch/>
        </p:blipFill>
        <p:spPr>
          <a:xfrm>
            <a:off x="3278038" y="317705"/>
            <a:ext cx="7901796" cy="5589155"/>
          </a:xfrm>
          <a:prstGeom prst="rect">
            <a:avLst/>
          </a:prstGeom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A0230811-6DFB-BD4B-872E-C7BCC68A7E2B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3726610" y="1944616"/>
          <a:ext cx="7228935" cy="25928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5787">
                  <a:extLst>
                    <a:ext uri="{9D8B030D-6E8A-4147-A177-3AD203B41FA5}">
                      <a16:colId xmlns:a16="http://schemas.microsoft.com/office/drawing/2014/main" val="3899317273"/>
                    </a:ext>
                  </a:extLst>
                </a:gridCol>
                <a:gridCol w="1445787">
                  <a:extLst>
                    <a:ext uri="{9D8B030D-6E8A-4147-A177-3AD203B41FA5}">
                      <a16:colId xmlns:a16="http://schemas.microsoft.com/office/drawing/2014/main" val="3614189666"/>
                    </a:ext>
                  </a:extLst>
                </a:gridCol>
                <a:gridCol w="1445787">
                  <a:extLst>
                    <a:ext uri="{9D8B030D-6E8A-4147-A177-3AD203B41FA5}">
                      <a16:colId xmlns:a16="http://schemas.microsoft.com/office/drawing/2014/main" val="2503831110"/>
                    </a:ext>
                  </a:extLst>
                </a:gridCol>
                <a:gridCol w="1445787">
                  <a:extLst>
                    <a:ext uri="{9D8B030D-6E8A-4147-A177-3AD203B41FA5}">
                      <a16:colId xmlns:a16="http://schemas.microsoft.com/office/drawing/2014/main" val="629500425"/>
                    </a:ext>
                  </a:extLst>
                </a:gridCol>
                <a:gridCol w="1445787">
                  <a:extLst>
                    <a:ext uri="{9D8B030D-6E8A-4147-A177-3AD203B41FA5}">
                      <a16:colId xmlns:a16="http://schemas.microsoft.com/office/drawing/2014/main" val="3481469004"/>
                    </a:ext>
                  </a:extLst>
                </a:gridCol>
              </a:tblGrid>
              <a:tr h="518575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rgbClr val="002060"/>
                          </a:solidFill>
                        </a:rPr>
                        <a:t>Llun</a:t>
                      </a:r>
                      <a:endParaRPr lang="en-US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9364245"/>
                  </a:ext>
                </a:extLst>
              </a:tr>
              <a:tr h="518575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rgbClr val="002060"/>
                          </a:solidFill>
                        </a:rPr>
                        <a:t>Mawrth</a:t>
                      </a:r>
                      <a:endParaRPr lang="en-US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956213"/>
                  </a:ext>
                </a:extLst>
              </a:tr>
              <a:tr h="518575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rgbClr val="002060"/>
                          </a:solidFill>
                        </a:rPr>
                        <a:t>Mercher</a:t>
                      </a:r>
                      <a:endParaRPr lang="en-US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058819"/>
                  </a:ext>
                </a:extLst>
              </a:tr>
              <a:tr h="518575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rgbClr val="002060"/>
                          </a:solidFill>
                        </a:rPr>
                        <a:t>Iau</a:t>
                      </a:r>
                      <a:endParaRPr lang="en-US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1735970"/>
                  </a:ext>
                </a:extLst>
              </a:tr>
              <a:tr h="518575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rgbClr val="002060"/>
                          </a:solidFill>
                        </a:rPr>
                        <a:t>Gwener</a:t>
                      </a:r>
                      <a:endParaRPr lang="en-US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12747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739445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FF26A42-E6AF-C04E-9731-E6B06EA834D4}"/>
              </a:ext>
            </a:extLst>
          </p:cNvPr>
          <p:cNvSpPr txBox="1"/>
          <p:nvPr/>
        </p:nvSpPr>
        <p:spPr>
          <a:xfrm>
            <a:off x="2171700" y="1556349"/>
            <a:ext cx="9372601" cy="34778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u="sng" dirty="0" err="1"/>
              <a:t>Munud</a:t>
            </a:r>
            <a:r>
              <a:rPr lang="en-US" sz="4800" b="1" u="sng" dirty="0"/>
              <a:t> i </a:t>
            </a:r>
            <a:r>
              <a:rPr lang="en-US" sz="4800" b="1" u="sng" dirty="0" err="1"/>
              <a:t>feddwl</a:t>
            </a:r>
            <a:r>
              <a:rPr lang="en-US" sz="4800" b="1" u="sng" dirty="0"/>
              <a:t>…</a:t>
            </a:r>
          </a:p>
          <a:p>
            <a:endParaRPr lang="en-US" sz="2800" b="1" dirty="0"/>
          </a:p>
          <a:p>
            <a:r>
              <a:rPr lang="en-US" sz="4800" b="1" dirty="0"/>
              <a:t>Faint o </a:t>
            </a:r>
            <a:r>
              <a:rPr lang="en-US" sz="4800" b="1" dirty="0" err="1"/>
              <a:t>batrymau</a:t>
            </a:r>
            <a:r>
              <a:rPr lang="en-US" sz="4800" b="1" dirty="0"/>
              <a:t> </a:t>
            </a:r>
            <a:r>
              <a:rPr lang="en-US" sz="4800" b="1" dirty="0" err="1"/>
              <a:t>iaith</a:t>
            </a:r>
            <a:r>
              <a:rPr lang="en-US" sz="4800" b="1" dirty="0"/>
              <a:t> </a:t>
            </a:r>
            <a:r>
              <a:rPr lang="en-US" sz="4800" b="1" dirty="0" err="1"/>
              <a:t>gwahanol</a:t>
            </a:r>
            <a:r>
              <a:rPr lang="en-US" sz="4800" b="1" dirty="0"/>
              <a:t> a </a:t>
            </a:r>
            <a:r>
              <a:rPr lang="en-US" sz="4800" b="1" dirty="0" err="1"/>
              <a:t>ddysgwyd</a:t>
            </a:r>
            <a:r>
              <a:rPr lang="en-US" sz="4800" b="1" dirty="0"/>
              <a:t> (</a:t>
            </a:r>
            <a:r>
              <a:rPr lang="en-US" sz="4800" b="1" dirty="0" err="1"/>
              <a:t>drwy</a:t>
            </a:r>
            <a:r>
              <a:rPr lang="en-US" sz="4800" b="1" dirty="0"/>
              <a:t> </a:t>
            </a:r>
            <a:r>
              <a:rPr lang="en-US" sz="4800" b="1" dirty="0" err="1"/>
              <a:t>ddrilio</a:t>
            </a:r>
            <a:r>
              <a:rPr lang="en-US" sz="4800" b="1" dirty="0"/>
              <a:t>) </a:t>
            </a:r>
            <a:r>
              <a:rPr lang="en-US" sz="4800" b="1" dirty="0" err="1"/>
              <a:t>yn</a:t>
            </a:r>
            <a:r>
              <a:rPr lang="en-US" sz="4800" b="1" dirty="0"/>
              <a:t> y </a:t>
            </a:r>
            <a:r>
              <a:rPr lang="en-US" sz="4800" b="1" dirty="0" err="1"/>
              <a:t>sesiwn</a:t>
            </a:r>
            <a:r>
              <a:rPr lang="en-US" sz="4800" b="1" dirty="0"/>
              <a:t> </a:t>
            </a:r>
            <a:r>
              <a:rPr lang="en-US" sz="4800" b="1" dirty="0" err="1"/>
              <a:t>gofrestru</a:t>
            </a:r>
            <a:r>
              <a:rPr lang="en-US" sz="4800" b="1" dirty="0"/>
              <a:t>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72C9002-8A36-D748-A60F-C8158E4E59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854EE0B-4FA9-A647-A7E6-0CDCA5426D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801" y="147978"/>
            <a:ext cx="2463800" cy="203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9741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372C9002-8A36-D748-A60F-C8158E4E59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9FD3716-C7A1-6F4F-A6E4-8783F985CD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2051" y="359673"/>
            <a:ext cx="8375899" cy="5503395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6C59951-5F9A-FF40-BAD8-638C295EE04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56068" y="345431"/>
            <a:ext cx="2361788" cy="3329422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FCD14863-49B3-D249-A281-F3B976C575C3}"/>
              </a:ext>
            </a:extLst>
          </p:cNvPr>
          <p:cNvSpPr/>
          <p:nvPr/>
        </p:nvSpPr>
        <p:spPr>
          <a:xfrm>
            <a:off x="322051" y="4919999"/>
            <a:ext cx="8375899" cy="1169844"/>
          </a:xfrm>
          <a:prstGeom prst="ellipse">
            <a:avLst/>
          </a:prstGeom>
          <a:noFill/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6488B3D-F53A-3741-AEEF-8C2270A1B1FA}"/>
              </a:ext>
            </a:extLst>
          </p:cNvPr>
          <p:cNvSpPr txBox="1"/>
          <p:nvPr/>
        </p:nvSpPr>
        <p:spPr>
          <a:xfrm>
            <a:off x="8206877" y="5235901"/>
            <a:ext cx="1880559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tudalen 12</a:t>
            </a:r>
          </a:p>
        </p:txBody>
      </p:sp>
    </p:spTree>
    <p:extLst>
      <p:ext uri="{BB962C8B-B14F-4D97-AF65-F5344CB8AC3E}">
        <p14:creationId xmlns:p14="http://schemas.microsoft.com/office/powerpoint/2010/main" val="67660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372C9002-8A36-D748-A60F-C8158E4E59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A51F22F-64DF-5044-A35E-FE0B999259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031" y="190573"/>
            <a:ext cx="7924800" cy="577850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190514E-CB98-DD49-B147-94FECF8191ED}"/>
              </a:ext>
            </a:extLst>
          </p:cNvPr>
          <p:cNvSpPr txBox="1"/>
          <p:nvPr/>
        </p:nvSpPr>
        <p:spPr>
          <a:xfrm>
            <a:off x="7608499" y="5313872"/>
            <a:ext cx="1777042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tudalen 14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06DD344-239B-2F40-A2DE-78B2214C2D0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56068" y="345431"/>
            <a:ext cx="2361788" cy="3329422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F36BB5DF-459A-F14C-B94E-D8EE51824BDA}"/>
              </a:ext>
            </a:extLst>
          </p:cNvPr>
          <p:cNvSpPr/>
          <p:nvPr/>
        </p:nvSpPr>
        <p:spPr>
          <a:xfrm>
            <a:off x="414068" y="4019909"/>
            <a:ext cx="7194431" cy="2069934"/>
          </a:xfrm>
          <a:prstGeom prst="ellipse">
            <a:avLst/>
          </a:prstGeom>
          <a:noFill/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90015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itl 1">
            <a:extLst>
              <a:ext uri="{FF2B5EF4-FFF2-40B4-BE49-F238E27FC236}">
                <a16:creationId xmlns:a16="http://schemas.microsoft.com/office/drawing/2014/main" id="{AB91749A-B151-7142-BE6A-ABF8FCF05783}"/>
              </a:ext>
            </a:extLst>
          </p:cNvPr>
          <p:cNvSpPr txBox="1">
            <a:spLocks/>
          </p:cNvSpPr>
          <p:nvPr/>
        </p:nvSpPr>
        <p:spPr>
          <a:xfrm>
            <a:off x="1143000" y="123592"/>
            <a:ext cx="7543800" cy="103234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2"/>
            </a:solidFill>
          </a:ln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cy-GB" sz="4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Blwch Llythrennedd...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01B75F7-28AD-C349-B289-11D8CA243F0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DE7B885-B309-7F4D-959F-51C6B141927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6013" y="2363637"/>
            <a:ext cx="4046541" cy="286516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C6F1A83-C0FD-FD44-8F25-E91A293C1F8A}"/>
              </a:ext>
            </a:extLst>
          </p:cNvPr>
          <p:cNvSpPr txBox="1"/>
          <p:nvPr/>
        </p:nvSpPr>
        <p:spPr>
          <a:xfrm>
            <a:off x="4456982" y="4870434"/>
            <a:ext cx="1639018" cy="707886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err="1"/>
              <a:t>Cardiau</a:t>
            </a:r>
            <a:r>
              <a:rPr lang="en-US" sz="2000" b="1" dirty="0"/>
              <a:t> </a:t>
            </a:r>
            <a:r>
              <a:rPr lang="en-US" sz="2000" b="1" dirty="0" err="1"/>
              <a:t>drilio</a:t>
            </a:r>
            <a:endParaRPr lang="en-US" sz="2000" b="1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14EA9A1-0FAC-4E42-B201-91B1BD82F7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07158" y="1977361"/>
            <a:ext cx="2736197" cy="312905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7109E44-9C4C-014E-9C84-830E56A29CF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97958" y="793164"/>
            <a:ext cx="2235505" cy="3140946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D014ABDC-40C2-DB47-83F6-CCC2C5A8390A}"/>
              </a:ext>
            </a:extLst>
          </p:cNvPr>
          <p:cNvSpPr txBox="1"/>
          <p:nvPr/>
        </p:nvSpPr>
        <p:spPr>
          <a:xfrm>
            <a:off x="9796201" y="4093944"/>
            <a:ext cx="1639018" cy="400110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Help </a:t>
            </a:r>
            <a:r>
              <a:rPr lang="en-US" sz="2000" b="1" dirty="0" err="1"/>
              <a:t>llaw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390031084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63AA3CA-1221-0249-9B0B-449CFA865BE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  <p:sp>
        <p:nvSpPr>
          <p:cNvPr id="5" name="Oval Callout 4">
            <a:extLst>
              <a:ext uri="{FF2B5EF4-FFF2-40B4-BE49-F238E27FC236}">
                <a16:creationId xmlns:a16="http://schemas.microsoft.com/office/drawing/2014/main" id="{232ED8FD-F5D0-0346-BE52-6927DECCDC60}"/>
              </a:ext>
            </a:extLst>
          </p:cNvPr>
          <p:cNvSpPr/>
          <p:nvPr/>
        </p:nvSpPr>
        <p:spPr>
          <a:xfrm>
            <a:off x="866273" y="1676400"/>
            <a:ext cx="4905877" cy="2606842"/>
          </a:xfrm>
          <a:prstGeom prst="wedgeEllipseCallout">
            <a:avLst>
              <a:gd name="adj1" fmla="val -49795"/>
              <a:gd name="adj2" fmla="val 69414"/>
            </a:avLst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frawddeg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presennol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BDC7E63-D113-414D-9A38-288B44EBD4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63100" y="4088075"/>
            <a:ext cx="4638689" cy="162319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F910CCB-9004-3F42-A483-3AB873A6269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78315" y="1178515"/>
            <a:ext cx="4724726" cy="3345359"/>
          </a:xfrm>
          <a:prstGeom prst="rect">
            <a:avLst/>
          </a:prstGeom>
        </p:spPr>
      </p:pic>
      <p:sp>
        <p:nvSpPr>
          <p:cNvPr id="8" name="Freeform 7">
            <a:extLst>
              <a:ext uri="{FF2B5EF4-FFF2-40B4-BE49-F238E27FC236}">
                <a16:creationId xmlns:a16="http://schemas.microsoft.com/office/drawing/2014/main" id="{2AEDC78A-A536-3841-8DB4-59EC4FF9B3AB}"/>
              </a:ext>
            </a:extLst>
          </p:cNvPr>
          <p:cNvSpPr/>
          <p:nvPr/>
        </p:nvSpPr>
        <p:spPr>
          <a:xfrm>
            <a:off x="3392905" y="3801979"/>
            <a:ext cx="1684421" cy="2021305"/>
          </a:xfrm>
          <a:custGeom>
            <a:avLst/>
            <a:gdLst>
              <a:gd name="connsiteX0" fmla="*/ 1227221 w 1684421"/>
              <a:gd name="connsiteY0" fmla="*/ 72189 h 2021305"/>
              <a:gd name="connsiteX1" fmla="*/ 818148 w 1684421"/>
              <a:gd name="connsiteY1" fmla="*/ 96253 h 2021305"/>
              <a:gd name="connsiteX2" fmla="*/ 649706 w 1684421"/>
              <a:gd name="connsiteY2" fmla="*/ 144379 h 2021305"/>
              <a:gd name="connsiteX3" fmla="*/ 553453 w 1684421"/>
              <a:gd name="connsiteY3" fmla="*/ 192505 h 2021305"/>
              <a:gd name="connsiteX4" fmla="*/ 481263 w 1684421"/>
              <a:gd name="connsiteY4" fmla="*/ 216568 h 2021305"/>
              <a:gd name="connsiteX5" fmla="*/ 360948 w 1684421"/>
              <a:gd name="connsiteY5" fmla="*/ 288758 h 2021305"/>
              <a:gd name="connsiteX6" fmla="*/ 240632 w 1684421"/>
              <a:gd name="connsiteY6" fmla="*/ 360947 h 2021305"/>
              <a:gd name="connsiteX7" fmla="*/ 96253 w 1684421"/>
              <a:gd name="connsiteY7" fmla="*/ 553453 h 2021305"/>
              <a:gd name="connsiteX8" fmla="*/ 48127 w 1684421"/>
              <a:gd name="connsiteY8" fmla="*/ 697832 h 2021305"/>
              <a:gd name="connsiteX9" fmla="*/ 0 w 1684421"/>
              <a:gd name="connsiteY9" fmla="*/ 866274 h 2021305"/>
              <a:gd name="connsiteX10" fmla="*/ 24063 w 1684421"/>
              <a:gd name="connsiteY10" fmla="*/ 1564105 h 2021305"/>
              <a:gd name="connsiteX11" fmla="*/ 72190 w 1684421"/>
              <a:gd name="connsiteY11" fmla="*/ 1708484 h 2021305"/>
              <a:gd name="connsiteX12" fmla="*/ 96253 w 1684421"/>
              <a:gd name="connsiteY12" fmla="*/ 1780674 h 2021305"/>
              <a:gd name="connsiteX13" fmla="*/ 168442 w 1684421"/>
              <a:gd name="connsiteY13" fmla="*/ 1828800 h 2021305"/>
              <a:gd name="connsiteX14" fmla="*/ 264695 w 1684421"/>
              <a:gd name="connsiteY14" fmla="*/ 1925053 h 2021305"/>
              <a:gd name="connsiteX15" fmla="*/ 409074 w 1684421"/>
              <a:gd name="connsiteY15" fmla="*/ 1973179 h 2021305"/>
              <a:gd name="connsiteX16" fmla="*/ 481263 w 1684421"/>
              <a:gd name="connsiteY16" fmla="*/ 1997242 h 2021305"/>
              <a:gd name="connsiteX17" fmla="*/ 553453 w 1684421"/>
              <a:gd name="connsiteY17" fmla="*/ 2021305 h 2021305"/>
              <a:gd name="connsiteX18" fmla="*/ 1034716 w 1684421"/>
              <a:gd name="connsiteY18" fmla="*/ 1997242 h 2021305"/>
              <a:gd name="connsiteX19" fmla="*/ 1179095 w 1684421"/>
              <a:gd name="connsiteY19" fmla="*/ 1949116 h 2021305"/>
              <a:gd name="connsiteX20" fmla="*/ 1227221 w 1684421"/>
              <a:gd name="connsiteY20" fmla="*/ 1900989 h 2021305"/>
              <a:gd name="connsiteX21" fmla="*/ 1371600 w 1684421"/>
              <a:gd name="connsiteY21" fmla="*/ 1780674 h 2021305"/>
              <a:gd name="connsiteX22" fmla="*/ 1467853 w 1684421"/>
              <a:gd name="connsiteY22" fmla="*/ 1636295 h 2021305"/>
              <a:gd name="connsiteX23" fmla="*/ 1515979 w 1684421"/>
              <a:gd name="connsiteY23" fmla="*/ 1564105 h 2021305"/>
              <a:gd name="connsiteX24" fmla="*/ 1612232 w 1684421"/>
              <a:gd name="connsiteY24" fmla="*/ 1347537 h 2021305"/>
              <a:gd name="connsiteX25" fmla="*/ 1660358 w 1684421"/>
              <a:gd name="connsiteY25" fmla="*/ 1058779 h 2021305"/>
              <a:gd name="connsiteX26" fmla="*/ 1684421 w 1684421"/>
              <a:gd name="connsiteY26" fmla="*/ 721895 h 2021305"/>
              <a:gd name="connsiteX27" fmla="*/ 1660358 w 1684421"/>
              <a:gd name="connsiteY27" fmla="*/ 312821 h 2021305"/>
              <a:gd name="connsiteX28" fmla="*/ 1588169 w 1684421"/>
              <a:gd name="connsiteY28" fmla="*/ 192505 h 2021305"/>
              <a:gd name="connsiteX29" fmla="*/ 1443790 w 1684421"/>
              <a:gd name="connsiteY29" fmla="*/ 144379 h 2021305"/>
              <a:gd name="connsiteX30" fmla="*/ 1227221 w 1684421"/>
              <a:gd name="connsiteY30" fmla="*/ 72189 h 2021305"/>
              <a:gd name="connsiteX31" fmla="*/ 1082842 w 1684421"/>
              <a:gd name="connsiteY31" fmla="*/ 24063 h 2021305"/>
              <a:gd name="connsiteX32" fmla="*/ 1010653 w 1684421"/>
              <a:gd name="connsiteY32" fmla="*/ 0 h 2021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1684421" h="2021305">
                <a:moveTo>
                  <a:pt x="1227221" y="72189"/>
                </a:moveTo>
                <a:cubicBezTo>
                  <a:pt x="1090863" y="80210"/>
                  <a:pt x="954126" y="83303"/>
                  <a:pt x="818148" y="96253"/>
                </a:cubicBezTo>
                <a:cubicBezTo>
                  <a:pt x="791981" y="98745"/>
                  <a:pt x="680644" y="131120"/>
                  <a:pt x="649706" y="144379"/>
                </a:cubicBezTo>
                <a:cubicBezTo>
                  <a:pt x="616735" y="158509"/>
                  <a:pt x="586424" y="178375"/>
                  <a:pt x="553453" y="192505"/>
                </a:cubicBezTo>
                <a:cubicBezTo>
                  <a:pt x="530139" y="202497"/>
                  <a:pt x="505326" y="208547"/>
                  <a:pt x="481263" y="216568"/>
                </a:cubicBezTo>
                <a:cubicBezTo>
                  <a:pt x="359327" y="338507"/>
                  <a:pt x="517129" y="195050"/>
                  <a:pt x="360948" y="288758"/>
                </a:cubicBezTo>
                <a:cubicBezTo>
                  <a:pt x="195793" y="387850"/>
                  <a:pt x="445131" y="292781"/>
                  <a:pt x="240632" y="360947"/>
                </a:cubicBezTo>
                <a:cubicBezTo>
                  <a:pt x="183625" y="417955"/>
                  <a:pt x="123461" y="471829"/>
                  <a:pt x="96253" y="553453"/>
                </a:cubicBezTo>
                <a:cubicBezTo>
                  <a:pt x="80211" y="601579"/>
                  <a:pt x="60431" y="648617"/>
                  <a:pt x="48127" y="697832"/>
                </a:cubicBezTo>
                <a:cubicBezTo>
                  <a:pt x="17911" y="818692"/>
                  <a:pt x="34521" y="762710"/>
                  <a:pt x="0" y="866274"/>
                </a:cubicBezTo>
                <a:cubicBezTo>
                  <a:pt x="8021" y="1098884"/>
                  <a:pt x="4186" y="1332207"/>
                  <a:pt x="24063" y="1564105"/>
                </a:cubicBezTo>
                <a:cubicBezTo>
                  <a:pt x="28395" y="1614649"/>
                  <a:pt x="56148" y="1660358"/>
                  <a:pt x="72190" y="1708484"/>
                </a:cubicBezTo>
                <a:cubicBezTo>
                  <a:pt x="80211" y="1732547"/>
                  <a:pt x="75148" y="1766604"/>
                  <a:pt x="96253" y="1780674"/>
                </a:cubicBezTo>
                <a:cubicBezTo>
                  <a:pt x="120316" y="1796716"/>
                  <a:pt x="146484" y="1809979"/>
                  <a:pt x="168442" y="1828800"/>
                </a:cubicBezTo>
                <a:cubicBezTo>
                  <a:pt x="202893" y="1858329"/>
                  <a:pt x="221649" y="1910705"/>
                  <a:pt x="264695" y="1925053"/>
                </a:cubicBezTo>
                <a:lnTo>
                  <a:pt x="409074" y="1973179"/>
                </a:lnTo>
                <a:lnTo>
                  <a:pt x="481263" y="1997242"/>
                </a:lnTo>
                <a:lnTo>
                  <a:pt x="553453" y="2021305"/>
                </a:lnTo>
                <a:cubicBezTo>
                  <a:pt x="713874" y="2013284"/>
                  <a:pt x="875153" y="2015653"/>
                  <a:pt x="1034716" y="1997242"/>
                </a:cubicBezTo>
                <a:cubicBezTo>
                  <a:pt x="1085111" y="1991427"/>
                  <a:pt x="1179095" y="1949116"/>
                  <a:pt x="1179095" y="1949116"/>
                </a:cubicBezTo>
                <a:cubicBezTo>
                  <a:pt x="1195137" y="1933074"/>
                  <a:pt x="1209505" y="1915162"/>
                  <a:pt x="1227221" y="1900989"/>
                </a:cubicBezTo>
                <a:cubicBezTo>
                  <a:pt x="1309007" y="1835560"/>
                  <a:pt x="1300987" y="1871461"/>
                  <a:pt x="1371600" y="1780674"/>
                </a:cubicBezTo>
                <a:cubicBezTo>
                  <a:pt x="1407111" y="1735017"/>
                  <a:pt x="1435769" y="1684421"/>
                  <a:pt x="1467853" y="1636295"/>
                </a:cubicBezTo>
                <a:cubicBezTo>
                  <a:pt x="1483895" y="1612232"/>
                  <a:pt x="1506833" y="1591541"/>
                  <a:pt x="1515979" y="1564105"/>
                </a:cubicBezTo>
                <a:cubicBezTo>
                  <a:pt x="1573251" y="1392290"/>
                  <a:pt x="1535966" y="1461936"/>
                  <a:pt x="1612232" y="1347537"/>
                </a:cubicBezTo>
                <a:cubicBezTo>
                  <a:pt x="1656504" y="1214719"/>
                  <a:pt x="1641395" y="1276853"/>
                  <a:pt x="1660358" y="1058779"/>
                </a:cubicBezTo>
                <a:cubicBezTo>
                  <a:pt x="1670111" y="946621"/>
                  <a:pt x="1676400" y="834190"/>
                  <a:pt x="1684421" y="721895"/>
                </a:cubicBezTo>
                <a:cubicBezTo>
                  <a:pt x="1676400" y="585537"/>
                  <a:pt x="1673949" y="448737"/>
                  <a:pt x="1660358" y="312821"/>
                </a:cubicBezTo>
                <a:cubicBezTo>
                  <a:pt x="1656025" y="269492"/>
                  <a:pt x="1630166" y="213504"/>
                  <a:pt x="1588169" y="192505"/>
                </a:cubicBezTo>
                <a:cubicBezTo>
                  <a:pt x="1542795" y="169818"/>
                  <a:pt x="1491916" y="160421"/>
                  <a:pt x="1443790" y="144379"/>
                </a:cubicBezTo>
                <a:lnTo>
                  <a:pt x="1227221" y="72189"/>
                </a:lnTo>
                <a:lnTo>
                  <a:pt x="1082842" y="24063"/>
                </a:lnTo>
                <a:lnTo>
                  <a:pt x="1010653" y="0"/>
                </a:lnTo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itl 1">
            <a:extLst>
              <a:ext uri="{FF2B5EF4-FFF2-40B4-BE49-F238E27FC236}">
                <a16:creationId xmlns:a16="http://schemas.microsoft.com/office/drawing/2014/main" id="{2D653F5C-4A58-7B45-9570-457EBE1CE025}"/>
              </a:ext>
            </a:extLst>
          </p:cNvPr>
          <p:cNvSpPr txBox="1">
            <a:spLocks/>
          </p:cNvSpPr>
          <p:nvPr/>
        </p:nvSpPr>
        <p:spPr>
          <a:xfrm>
            <a:off x="2210544" y="41618"/>
            <a:ext cx="7543800" cy="103234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2"/>
            </a:solidFill>
          </a:ln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cy-GB" sz="4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Defnyddio’r Cardiau Drilio</a:t>
            </a:r>
          </a:p>
        </p:txBody>
      </p:sp>
    </p:spTree>
    <p:extLst>
      <p:ext uri="{BB962C8B-B14F-4D97-AF65-F5344CB8AC3E}">
        <p14:creationId xmlns:p14="http://schemas.microsoft.com/office/powerpoint/2010/main" val="202024175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63AA3CA-1221-0249-9B0B-449CFA865BE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  <p:sp>
        <p:nvSpPr>
          <p:cNvPr id="5" name="Oval Callout 4">
            <a:extLst>
              <a:ext uri="{FF2B5EF4-FFF2-40B4-BE49-F238E27FC236}">
                <a16:creationId xmlns:a16="http://schemas.microsoft.com/office/drawing/2014/main" id="{232ED8FD-F5D0-0346-BE52-6927DECCDC60}"/>
              </a:ext>
            </a:extLst>
          </p:cNvPr>
          <p:cNvSpPr/>
          <p:nvPr/>
        </p:nvSpPr>
        <p:spPr>
          <a:xfrm>
            <a:off x="1219200" y="1178515"/>
            <a:ext cx="5199132" cy="3008474"/>
          </a:xfrm>
          <a:prstGeom prst="wedgeEllipseCallout">
            <a:avLst>
              <a:gd name="adj1" fmla="val -40769"/>
              <a:gd name="adj2" fmla="val 69071"/>
            </a:avLst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frawddeg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gorffennol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cwmpasog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BDC7E63-D113-414D-9A38-288B44EBD4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2905" y="4077374"/>
            <a:ext cx="4638689" cy="162319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F910CCB-9004-3F42-A483-3AB873A6269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78315" y="1178515"/>
            <a:ext cx="4724726" cy="3345359"/>
          </a:xfrm>
          <a:prstGeom prst="rect">
            <a:avLst/>
          </a:prstGeom>
        </p:spPr>
      </p:pic>
      <p:sp>
        <p:nvSpPr>
          <p:cNvPr id="8" name="Freeform 7">
            <a:extLst>
              <a:ext uri="{FF2B5EF4-FFF2-40B4-BE49-F238E27FC236}">
                <a16:creationId xmlns:a16="http://schemas.microsoft.com/office/drawing/2014/main" id="{2AEDC78A-A536-3841-8DB4-59EC4FF9B3AB}"/>
              </a:ext>
            </a:extLst>
          </p:cNvPr>
          <p:cNvSpPr/>
          <p:nvPr/>
        </p:nvSpPr>
        <p:spPr>
          <a:xfrm>
            <a:off x="4733911" y="3860936"/>
            <a:ext cx="1684421" cy="2021305"/>
          </a:xfrm>
          <a:custGeom>
            <a:avLst/>
            <a:gdLst>
              <a:gd name="connsiteX0" fmla="*/ 1227221 w 1684421"/>
              <a:gd name="connsiteY0" fmla="*/ 72189 h 2021305"/>
              <a:gd name="connsiteX1" fmla="*/ 818148 w 1684421"/>
              <a:gd name="connsiteY1" fmla="*/ 96253 h 2021305"/>
              <a:gd name="connsiteX2" fmla="*/ 649706 w 1684421"/>
              <a:gd name="connsiteY2" fmla="*/ 144379 h 2021305"/>
              <a:gd name="connsiteX3" fmla="*/ 553453 w 1684421"/>
              <a:gd name="connsiteY3" fmla="*/ 192505 h 2021305"/>
              <a:gd name="connsiteX4" fmla="*/ 481263 w 1684421"/>
              <a:gd name="connsiteY4" fmla="*/ 216568 h 2021305"/>
              <a:gd name="connsiteX5" fmla="*/ 360948 w 1684421"/>
              <a:gd name="connsiteY5" fmla="*/ 288758 h 2021305"/>
              <a:gd name="connsiteX6" fmla="*/ 240632 w 1684421"/>
              <a:gd name="connsiteY6" fmla="*/ 360947 h 2021305"/>
              <a:gd name="connsiteX7" fmla="*/ 96253 w 1684421"/>
              <a:gd name="connsiteY7" fmla="*/ 553453 h 2021305"/>
              <a:gd name="connsiteX8" fmla="*/ 48127 w 1684421"/>
              <a:gd name="connsiteY8" fmla="*/ 697832 h 2021305"/>
              <a:gd name="connsiteX9" fmla="*/ 0 w 1684421"/>
              <a:gd name="connsiteY9" fmla="*/ 866274 h 2021305"/>
              <a:gd name="connsiteX10" fmla="*/ 24063 w 1684421"/>
              <a:gd name="connsiteY10" fmla="*/ 1564105 h 2021305"/>
              <a:gd name="connsiteX11" fmla="*/ 72190 w 1684421"/>
              <a:gd name="connsiteY11" fmla="*/ 1708484 h 2021305"/>
              <a:gd name="connsiteX12" fmla="*/ 96253 w 1684421"/>
              <a:gd name="connsiteY12" fmla="*/ 1780674 h 2021305"/>
              <a:gd name="connsiteX13" fmla="*/ 168442 w 1684421"/>
              <a:gd name="connsiteY13" fmla="*/ 1828800 h 2021305"/>
              <a:gd name="connsiteX14" fmla="*/ 264695 w 1684421"/>
              <a:gd name="connsiteY14" fmla="*/ 1925053 h 2021305"/>
              <a:gd name="connsiteX15" fmla="*/ 409074 w 1684421"/>
              <a:gd name="connsiteY15" fmla="*/ 1973179 h 2021305"/>
              <a:gd name="connsiteX16" fmla="*/ 481263 w 1684421"/>
              <a:gd name="connsiteY16" fmla="*/ 1997242 h 2021305"/>
              <a:gd name="connsiteX17" fmla="*/ 553453 w 1684421"/>
              <a:gd name="connsiteY17" fmla="*/ 2021305 h 2021305"/>
              <a:gd name="connsiteX18" fmla="*/ 1034716 w 1684421"/>
              <a:gd name="connsiteY18" fmla="*/ 1997242 h 2021305"/>
              <a:gd name="connsiteX19" fmla="*/ 1179095 w 1684421"/>
              <a:gd name="connsiteY19" fmla="*/ 1949116 h 2021305"/>
              <a:gd name="connsiteX20" fmla="*/ 1227221 w 1684421"/>
              <a:gd name="connsiteY20" fmla="*/ 1900989 h 2021305"/>
              <a:gd name="connsiteX21" fmla="*/ 1371600 w 1684421"/>
              <a:gd name="connsiteY21" fmla="*/ 1780674 h 2021305"/>
              <a:gd name="connsiteX22" fmla="*/ 1467853 w 1684421"/>
              <a:gd name="connsiteY22" fmla="*/ 1636295 h 2021305"/>
              <a:gd name="connsiteX23" fmla="*/ 1515979 w 1684421"/>
              <a:gd name="connsiteY23" fmla="*/ 1564105 h 2021305"/>
              <a:gd name="connsiteX24" fmla="*/ 1612232 w 1684421"/>
              <a:gd name="connsiteY24" fmla="*/ 1347537 h 2021305"/>
              <a:gd name="connsiteX25" fmla="*/ 1660358 w 1684421"/>
              <a:gd name="connsiteY25" fmla="*/ 1058779 h 2021305"/>
              <a:gd name="connsiteX26" fmla="*/ 1684421 w 1684421"/>
              <a:gd name="connsiteY26" fmla="*/ 721895 h 2021305"/>
              <a:gd name="connsiteX27" fmla="*/ 1660358 w 1684421"/>
              <a:gd name="connsiteY27" fmla="*/ 312821 h 2021305"/>
              <a:gd name="connsiteX28" fmla="*/ 1588169 w 1684421"/>
              <a:gd name="connsiteY28" fmla="*/ 192505 h 2021305"/>
              <a:gd name="connsiteX29" fmla="*/ 1443790 w 1684421"/>
              <a:gd name="connsiteY29" fmla="*/ 144379 h 2021305"/>
              <a:gd name="connsiteX30" fmla="*/ 1227221 w 1684421"/>
              <a:gd name="connsiteY30" fmla="*/ 72189 h 2021305"/>
              <a:gd name="connsiteX31" fmla="*/ 1082842 w 1684421"/>
              <a:gd name="connsiteY31" fmla="*/ 24063 h 2021305"/>
              <a:gd name="connsiteX32" fmla="*/ 1010653 w 1684421"/>
              <a:gd name="connsiteY32" fmla="*/ 0 h 2021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1684421" h="2021305">
                <a:moveTo>
                  <a:pt x="1227221" y="72189"/>
                </a:moveTo>
                <a:cubicBezTo>
                  <a:pt x="1090863" y="80210"/>
                  <a:pt x="954126" y="83303"/>
                  <a:pt x="818148" y="96253"/>
                </a:cubicBezTo>
                <a:cubicBezTo>
                  <a:pt x="791981" y="98745"/>
                  <a:pt x="680644" y="131120"/>
                  <a:pt x="649706" y="144379"/>
                </a:cubicBezTo>
                <a:cubicBezTo>
                  <a:pt x="616735" y="158509"/>
                  <a:pt x="586424" y="178375"/>
                  <a:pt x="553453" y="192505"/>
                </a:cubicBezTo>
                <a:cubicBezTo>
                  <a:pt x="530139" y="202497"/>
                  <a:pt x="505326" y="208547"/>
                  <a:pt x="481263" y="216568"/>
                </a:cubicBezTo>
                <a:cubicBezTo>
                  <a:pt x="359327" y="338507"/>
                  <a:pt x="517129" y="195050"/>
                  <a:pt x="360948" y="288758"/>
                </a:cubicBezTo>
                <a:cubicBezTo>
                  <a:pt x="195793" y="387850"/>
                  <a:pt x="445131" y="292781"/>
                  <a:pt x="240632" y="360947"/>
                </a:cubicBezTo>
                <a:cubicBezTo>
                  <a:pt x="183625" y="417955"/>
                  <a:pt x="123461" y="471829"/>
                  <a:pt x="96253" y="553453"/>
                </a:cubicBezTo>
                <a:cubicBezTo>
                  <a:pt x="80211" y="601579"/>
                  <a:pt x="60431" y="648617"/>
                  <a:pt x="48127" y="697832"/>
                </a:cubicBezTo>
                <a:cubicBezTo>
                  <a:pt x="17911" y="818692"/>
                  <a:pt x="34521" y="762710"/>
                  <a:pt x="0" y="866274"/>
                </a:cubicBezTo>
                <a:cubicBezTo>
                  <a:pt x="8021" y="1098884"/>
                  <a:pt x="4186" y="1332207"/>
                  <a:pt x="24063" y="1564105"/>
                </a:cubicBezTo>
                <a:cubicBezTo>
                  <a:pt x="28395" y="1614649"/>
                  <a:pt x="56148" y="1660358"/>
                  <a:pt x="72190" y="1708484"/>
                </a:cubicBezTo>
                <a:cubicBezTo>
                  <a:pt x="80211" y="1732547"/>
                  <a:pt x="75148" y="1766604"/>
                  <a:pt x="96253" y="1780674"/>
                </a:cubicBezTo>
                <a:cubicBezTo>
                  <a:pt x="120316" y="1796716"/>
                  <a:pt x="146484" y="1809979"/>
                  <a:pt x="168442" y="1828800"/>
                </a:cubicBezTo>
                <a:cubicBezTo>
                  <a:pt x="202893" y="1858329"/>
                  <a:pt x="221649" y="1910705"/>
                  <a:pt x="264695" y="1925053"/>
                </a:cubicBezTo>
                <a:lnTo>
                  <a:pt x="409074" y="1973179"/>
                </a:lnTo>
                <a:lnTo>
                  <a:pt x="481263" y="1997242"/>
                </a:lnTo>
                <a:lnTo>
                  <a:pt x="553453" y="2021305"/>
                </a:lnTo>
                <a:cubicBezTo>
                  <a:pt x="713874" y="2013284"/>
                  <a:pt x="875153" y="2015653"/>
                  <a:pt x="1034716" y="1997242"/>
                </a:cubicBezTo>
                <a:cubicBezTo>
                  <a:pt x="1085111" y="1991427"/>
                  <a:pt x="1179095" y="1949116"/>
                  <a:pt x="1179095" y="1949116"/>
                </a:cubicBezTo>
                <a:cubicBezTo>
                  <a:pt x="1195137" y="1933074"/>
                  <a:pt x="1209505" y="1915162"/>
                  <a:pt x="1227221" y="1900989"/>
                </a:cubicBezTo>
                <a:cubicBezTo>
                  <a:pt x="1309007" y="1835560"/>
                  <a:pt x="1300987" y="1871461"/>
                  <a:pt x="1371600" y="1780674"/>
                </a:cubicBezTo>
                <a:cubicBezTo>
                  <a:pt x="1407111" y="1735017"/>
                  <a:pt x="1435769" y="1684421"/>
                  <a:pt x="1467853" y="1636295"/>
                </a:cubicBezTo>
                <a:cubicBezTo>
                  <a:pt x="1483895" y="1612232"/>
                  <a:pt x="1506833" y="1591541"/>
                  <a:pt x="1515979" y="1564105"/>
                </a:cubicBezTo>
                <a:cubicBezTo>
                  <a:pt x="1573251" y="1392290"/>
                  <a:pt x="1535966" y="1461936"/>
                  <a:pt x="1612232" y="1347537"/>
                </a:cubicBezTo>
                <a:cubicBezTo>
                  <a:pt x="1656504" y="1214719"/>
                  <a:pt x="1641395" y="1276853"/>
                  <a:pt x="1660358" y="1058779"/>
                </a:cubicBezTo>
                <a:cubicBezTo>
                  <a:pt x="1670111" y="946621"/>
                  <a:pt x="1676400" y="834190"/>
                  <a:pt x="1684421" y="721895"/>
                </a:cubicBezTo>
                <a:cubicBezTo>
                  <a:pt x="1676400" y="585537"/>
                  <a:pt x="1673949" y="448737"/>
                  <a:pt x="1660358" y="312821"/>
                </a:cubicBezTo>
                <a:cubicBezTo>
                  <a:pt x="1656025" y="269492"/>
                  <a:pt x="1630166" y="213504"/>
                  <a:pt x="1588169" y="192505"/>
                </a:cubicBezTo>
                <a:cubicBezTo>
                  <a:pt x="1542795" y="169818"/>
                  <a:pt x="1491916" y="160421"/>
                  <a:pt x="1443790" y="144379"/>
                </a:cubicBezTo>
                <a:lnTo>
                  <a:pt x="1227221" y="72189"/>
                </a:lnTo>
                <a:lnTo>
                  <a:pt x="1082842" y="24063"/>
                </a:lnTo>
                <a:lnTo>
                  <a:pt x="1010653" y="0"/>
                </a:lnTo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itl 1">
            <a:extLst>
              <a:ext uri="{FF2B5EF4-FFF2-40B4-BE49-F238E27FC236}">
                <a16:creationId xmlns:a16="http://schemas.microsoft.com/office/drawing/2014/main" id="{DC114B90-95FD-F94B-9681-4FC3972B6D9D}"/>
              </a:ext>
            </a:extLst>
          </p:cNvPr>
          <p:cNvSpPr txBox="1">
            <a:spLocks/>
          </p:cNvSpPr>
          <p:nvPr/>
        </p:nvSpPr>
        <p:spPr>
          <a:xfrm>
            <a:off x="2210544" y="41618"/>
            <a:ext cx="7543800" cy="103234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2"/>
            </a:solidFill>
          </a:ln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cy-GB" sz="4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Defnyddio’r Cardiau Drilio</a:t>
            </a:r>
          </a:p>
        </p:txBody>
      </p:sp>
    </p:spTree>
    <p:extLst>
      <p:ext uri="{BB962C8B-B14F-4D97-AF65-F5344CB8AC3E}">
        <p14:creationId xmlns:p14="http://schemas.microsoft.com/office/powerpoint/2010/main" val="22528132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63AA3CA-1221-0249-9B0B-449CFA865BE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F910CCB-9004-3F42-A483-3AB873A626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66283" y="1054174"/>
            <a:ext cx="4724726" cy="334535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8D71CB1-DE28-5C47-94DE-AAD67AE44B1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62281" y="3539428"/>
            <a:ext cx="5791200" cy="2362200"/>
          </a:xfrm>
          <a:prstGeom prst="rect">
            <a:avLst/>
          </a:prstGeom>
        </p:spPr>
      </p:pic>
      <p:sp>
        <p:nvSpPr>
          <p:cNvPr id="10" name="Oval Callout 9">
            <a:extLst>
              <a:ext uri="{FF2B5EF4-FFF2-40B4-BE49-F238E27FC236}">
                <a16:creationId xmlns:a16="http://schemas.microsoft.com/office/drawing/2014/main" id="{90C16E3B-7F8F-FF48-8AAF-27EAA3EDCE33}"/>
              </a:ext>
            </a:extLst>
          </p:cNvPr>
          <p:cNvSpPr/>
          <p:nvPr/>
        </p:nvSpPr>
        <p:spPr>
          <a:xfrm>
            <a:off x="196840" y="942828"/>
            <a:ext cx="4330882" cy="2727738"/>
          </a:xfrm>
          <a:prstGeom prst="wedgeEllipseCallout">
            <a:avLst>
              <a:gd name="adj1" fmla="val -18525"/>
              <a:gd name="adj2" fmla="val 74787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frawddeg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gorffennol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cryno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5E6B4803-5FB5-424F-BAEC-E046A63B3276}"/>
              </a:ext>
            </a:extLst>
          </p:cNvPr>
          <p:cNvSpPr/>
          <p:nvPr/>
        </p:nvSpPr>
        <p:spPr>
          <a:xfrm>
            <a:off x="4733911" y="3539428"/>
            <a:ext cx="2232372" cy="2362200"/>
          </a:xfrm>
          <a:custGeom>
            <a:avLst/>
            <a:gdLst>
              <a:gd name="connsiteX0" fmla="*/ 1227221 w 1684421"/>
              <a:gd name="connsiteY0" fmla="*/ 72189 h 2021305"/>
              <a:gd name="connsiteX1" fmla="*/ 818148 w 1684421"/>
              <a:gd name="connsiteY1" fmla="*/ 96253 h 2021305"/>
              <a:gd name="connsiteX2" fmla="*/ 649706 w 1684421"/>
              <a:gd name="connsiteY2" fmla="*/ 144379 h 2021305"/>
              <a:gd name="connsiteX3" fmla="*/ 553453 w 1684421"/>
              <a:gd name="connsiteY3" fmla="*/ 192505 h 2021305"/>
              <a:gd name="connsiteX4" fmla="*/ 481263 w 1684421"/>
              <a:gd name="connsiteY4" fmla="*/ 216568 h 2021305"/>
              <a:gd name="connsiteX5" fmla="*/ 360948 w 1684421"/>
              <a:gd name="connsiteY5" fmla="*/ 288758 h 2021305"/>
              <a:gd name="connsiteX6" fmla="*/ 240632 w 1684421"/>
              <a:gd name="connsiteY6" fmla="*/ 360947 h 2021305"/>
              <a:gd name="connsiteX7" fmla="*/ 96253 w 1684421"/>
              <a:gd name="connsiteY7" fmla="*/ 553453 h 2021305"/>
              <a:gd name="connsiteX8" fmla="*/ 48127 w 1684421"/>
              <a:gd name="connsiteY8" fmla="*/ 697832 h 2021305"/>
              <a:gd name="connsiteX9" fmla="*/ 0 w 1684421"/>
              <a:gd name="connsiteY9" fmla="*/ 866274 h 2021305"/>
              <a:gd name="connsiteX10" fmla="*/ 24063 w 1684421"/>
              <a:gd name="connsiteY10" fmla="*/ 1564105 h 2021305"/>
              <a:gd name="connsiteX11" fmla="*/ 72190 w 1684421"/>
              <a:gd name="connsiteY11" fmla="*/ 1708484 h 2021305"/>
              <a:gd name="connsiteX12" fmla="*/ 96253 w 1684421"/>
              <a:gd name="connsiteY12" fmla="*/ 1780674 h 2021305"/>
              <a:gd name="connsiteX13" fmla="*/ 168442 w 1684421"/>
              <a:gd name="connsiteY13" fmla="*/ 1828800 h 2021305"/>
              <a:gd name="connsiteX14" fmla="*/ 264695 w 1684421"/>
              <a:gd name="connsiteY14" fmla="*/ 1925053 h 2021305"/>
              <a:gd name="connsiteX15" fmla="*/ 409074 w 1684421"/>
              <a:gd name="connsiteY15" fmla="*/ 1973179 h 2021305"/>
              <a:gd name="connsiteX16" fmla="*/ 481263 w 1684421"/>
              <a:gd name="connsiteY16" fmla="*/ 1997242 h 2021305"/>
              <a:gd name="connsiteX17" fmla="*/ 553453 w 1684421"/>
              <a:gd name="connsiteY17" fmla="*/ 2021305 h 2021305"/>
              <a:gd name="connsiteX18" fmla="*/ 1034716 w 1684421"/>
              <a:gd name="connsiteY18" fmla="*/ 1997242 h 2021305"/>
              <a:gd name="connsiteX19" fmla="*/ 1179095 w 1684421"/>
              <a:gd name="connsiteY19" fmla="*/ 1949116 h 2021305"/>
              <a:gd name="connsiteX20" fmla="*/ 1227221 w 1684421"/>
              <a:gd name="connsiteY20" fmla="*/ 1900989 h 2021305"/>
              <a:gd name="connsiteX21" fmla="*/ 1371600 w 1684421"/>
              <a:gd name="connsiteY21" fmla="*/ 1780674 h 2021305"/>
              <a:gd name="connsiteX22" fmla="*/ 1467853 w 1684421"/>
              <a:gd name="connsiteY22" fmla="*/ 1636295 h 2021305"/>
              <a:gd name="connsiteX23" fmla="*/ 1515979 w 1684421"/>
              <a:gd name="connsiteY23" fmla="*/ 1564105 h 2021305"/>
              <a:gd name="connsiteX24" fmla="*/ 1612232 w 1684421"/>
              <a:gd name="connsiteY24" fmla="*/ 1347537 h 2021305"/>
              <a:gd name="connsiteX25" fmla="*/ 1660358 w 1684421"/>
              <a:gd name="connsiteY25" fmla="*/ 1058779 h 2021305"/>
              <a:gd name="connsiteX26" fmla="*/ 1684421 w 1684421"/>
              <a:gd name="connsiteY26" fmla="*/ 721895 h 2021305"/>
              <a:gd name="connsiteX27" fmla="*/ 1660358 w 1684421"/>
              <a:gd name="connsiteY27" fmla="*/ 312821 h 2021305"/>
              <a:gd name="connsiteX28" fmla="*/ 1588169 w 1684421"/>
              <a:gd name="connsiteY28" fmla="*/ 192505 h 2021305"/>
              <a:gd name="connsiteX29" fmla="*/ 1443790 w 1684421"/>
              <a:gd name="connsiteY29" fmla="*/ 144379 h 2021305"/>
              <a:gd name="connsiteX30" fmla="*/ 1227221 w 1684421"/>
              <a:gd name="connsiteY30" fmla="*/ 72189 h 2021305"/>
              <a:gd name="connsiteX31" fmla="*/ 1082842 w 1684421"/>
              <a:gd name="connsiteY31" fmla="*/ 24063 h 2021305"/>
              <a:gd name="connsiteX32" fmla="*/ 1010653 w 1684421"/>
              <a:gd name="connsiteY32" fmla="*/ 0 h 2021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1684421" h="2021305">
                <a:moveTo>
                  <a:pt x="1227221" y="72189"/>
                </a:moveTo>
                <a:cubicBezTo>
                  <a:pt x="1090863" y="80210"/>
                  <a:pt x="954126" y="83303"/>
                  <a:pt x="818148" y="96253"/>
                </a:cubicBezTo>
                <a:cubicBezTo>
                  <a:pt x="791981" y="98745"/>
                  <a:pt x="680644" y="131120"/>
                  <a:pt x="649706" y="144379"/>
                </a:cubicBezTo>
                <a:cubicBezTo>
                  <a:pt x="616735" y="158509"/>
                  <a:pt x="586424" y="178375"/>
                  <a:pt x="553453" y="192505"/>
                </a:cubicBezTo>
                <a:cubicBezTo>
                  <a:pt x="530139" y="202497"/>
                  <a:pt x="505326" y="208547"/>
                  <a:pt x="481263" y="216568"/>
                </a:cubicBezTo>
                <a:cubicBezTo>
                  <a:pt x="359327" y="338507"/>
                  <a:pt x="517129" y="195050"/>
                  <a:pt x="360948" y="288758"/>
                </a:cubicBezTo>
                <a:cubicBezTo>
                  <a:pt x="195793" y="387850"/>
                  <a:pt x="445131" y="292781"/>
                  <a:pt x="240632" y="360947"/>
                </a:cubicBezTo>
                <a:cubicBezTo>
                  <a:pt x="183625" y="417955"/>
                  <a:pt x="123461" y="471829"/>
                  <a:pt x="96253" y="553453"/>
                </a:cubicBezTo>
                <a:cubicBezTo>
                  <a:pt x="80211" y="601579"/>
                  <a:pt x="60431" y="648617"/>
                  <a:pt x="48127" y="697832"/>
                </a:cubicBezTo>
                <a:cubicBezTo>
                  <a:pt x="17911" y="818692"/>
                  <a:pt x="34521" y="762710"/>
                  <a:pt x="0" y="866274"/>
                </a:cubicBezTo>
                <a:cubicBezTo>
                  <a:pt x="8021" y="1098884"/>
                  <a:pt x="4186" y="1332207"/>
                  <a:pt x="24063" y="1564105"/>
                </a:cubicBezTo>
                <a:cubicBezTo>
                  <a:pt x="28395" y="1614649"/>
                  <a:pt x="56148" y="1660358"/>
                  <a:pt x="72190" y="1708484"/>
                </a:cubicBezTo>
                <a:cubicBezTo>
                  <a:pt x="80211" y="1732547"/>
                  <a:pt x="75148" y="1766604"/>
                  <a:pt x="96253" y="1780674"/>
                </a:cubicBezTo>
                <a:cubicBezTo>
                  <a:pt x="120316" y="1796716"/>
                  <a:pt x="146484" y="1809979"/>
                  <a:pt x="168442" y="1828800"/>
                </a:cubicBezTo>
                <a:cubicBezTo>
                  <a:pt x="202893" y="1858329"/>
                  <a:pt x="221649" y="1910705"/>
                  <a:pt x="264695" y="1925053"/>
                </a:cubicBezTo>
                <a:lnTo>
                  <a:pt x="409074" y="1973179"/>
                </a:lnTo>
                <a:lnTo>
                  <a:pt x="481263" y="1997242"/>
                </a:lnTo>
                <a:lnTo>
                  <a:pt x="553453" y="2021305"/>
                </a:lnTo>
                <a:cubicBezTo>
                  <a:pt x="713874" y="2013284"/>
                  <a:pt x="875153" y="2015653"/>
                  <a:pt x="1034716" y="1997242"/>
                </a:cubicBezTo>
                <a:cubicBezTo>
                  <a:pt x="1085111" y="1991427"/>
                  <a:pt x="1179095" y="1949116"/>
                  <a:pt x="1179095" y="1949116"/>
                </a:cubicBezTo>
                <a:cubicBezTo>
                  <a:pt x="1195137" y="1933074"/>
                  <a:pt x="1209505" y="1915162"/>
                  <a:pt x="1227221" y="1900989"/>
                </a:cubicBezTo>
                <a:cubicBezTo>
                  <a:pt x="1309007" y="1835560"/>
                  <a:pt x="1300987" y="1871461"/>
                  <a:pt x="1371600" y="1780674"/>
                </a:cubicBezTo>
                <a:cubicBezTo>
                  <a:pt x="1407111" y="1735017"/>
                  <a:pt x="1435769" y="1684421"/>
                  <a:pt x="1467853" y="1636295"/>
                </a:cubicBezTo>
                <a:cubicBezTo>
                  <a:pt x="1483895" y="1612232"/>
                  <a:pt x="1506833" y="1591541"/>
                  <a:pt x="1515979" y="1564105"/>
                </a:cubicBezTo>
                <a:cubicBezTo>
                  <a:pt x="1573251" y="1392290"/>
                  <a:pt x="1535966" y="1461936"/>
                  <a:pt x="1612232" y="1347537"/>
                </a:cubicBezTo>
                <a:cubicBezTo>
                  <a:pt x="1656504" y="1214719"/>
                  <a:pt x="1641395" y="1276853"/>
                  <a:pt x="1660358" y="1058779"/>
                </a:cubicBezTo>
                <a:cubicBezTo>
                  <a:pt x="1670111" y="946621"/>
                  <a:pt x="1676400" y="834190"/>
                  <a:pt x="1684421" y="721895"/>
                </a:cubicBezTo>
                <a:cubicBezTo>
                  <a:pt x="1676400" y="585537"/>
                  <a:pt x="1673949" y="448737"/>
                  <a:pt x="1660358" y="312821"/>
                </a:cubicBezTo>
                <a:cubicBezTo>
                  <a:pt x="1656025" y="269492"/>
                  <a:pt x="1630166" y="213504"/>
                  <a:pt x="1588169" y="192505"/>
                </a:cubicBezTo>
                <a:cubicBezTo>
                  <a:pt x="1542795" y="169818"/>
                  <a:pt x="1491916" y="160421"/>
                  <a:pt x="1443790" y="144379"/>
                </a:cubicBezTo>
                <a:lnTo>
                  <a:pt x="1227221" y="72189"/>
                </a:lnTo>
                <a:lnTo>
                  <a:pt x="1082842" y="24063"/>
                </a:lnTo>
                <a:lnTo>
                  <a:pt x="1010653" y="0"/>
                </a:lnTo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itl 1">
            <a:extLst>
              <a:ext uri="{FF2B5EF4-FFF2-40B4-BE49-F238E27FC236}">
                <a16:creationId xmlns:a16="http://schemas.microsoft.com/office/drawing/2014/main" id="{CE5C5261-CBF1-3B4A-BC8B-E4438F9E6426}"/>
              </a:ext>
            </a:extLst>
          </p:cNvPr>
          <p:cNvSpPr txBox="1">
            <a:spLocks/>
          </p:cNvSpPr>
          <p:nvPr/>
        </p:nvSpPr>
        <p:spPr>
          <a:xfrm>
            <a:off x="2210544" y="41618"/>
            <a:ext cx="7543800" cy="103234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2"/>
            </a:solidFill>
          </a:ln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cy-GB" sz="4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Defnyddio’r Cardiau Drilio</a:t>
            </a:r>
          </a:p>
        </p:txBody>
      </p:sp>
    </p:spTree>
    <p:extLst>
      <p:ext uri="{BB962C8B-B14F-4D97-AF65-F5344CB8AC3E}">
        <p14:creationId xmlns:p14="http://schemas.microsoft.com/office/powerpoint/2010/main" val="298117517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01B75F7-28AD-C349-B289-11D8CA243F0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E463037-4B95-6C4A-AFAE-10E18D0DB4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71635" y="1707076"/>
            <a:ext cx="3578812" cy="387124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50A11C6-7C3E-F84A-9EFB-DD819725BD89}"/>
              </a:ext>
            </a:extLst>
          </p:cNvPr>
          <p:cNvSpPr txBox="1"/>
          <p:nvPr/>
        </p:nvSpPr>
        <p:spPr>
          <a:xfrm>
            <a:off x="4386533" y="3586113"/>
            <a:ext cx="1639018" cy="707886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err="1"/>
              <a:t>Berfau</a:t>
            </a:r>
            <a:r>
              <a:rPr lang="en-US" sz="2000" b="1" dirty="0"/>
              <a:t> </a:t>
            </a:r>
            <a:r>
              <a:rPr lang="en-US" sz="2000" b="1" dirty="0" err="1"/>
              <a:t>cryno</a:t>
            </a:r>
            <a:endParaRPr lang="en-US" sz="20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C0CFD70-B685-384D-8937-7B12C5AC656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2068"/>
          <a:stretch/>
        </p:blipFill>
        <p:spPr>
          <a:xfrm>
            <a:off x="8547321" y="429823"/>
            <a:ext cx="2887898" cy="255450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B389D58-AC97-5146-8221-47974358E67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09813" y="3358730"/>
            <a:ext cx="3862276" cy="241001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D7034857-97B9-B94C-9178-2CFD16B451EC}"/>
              </a:ext>
            </a:extLst>
          </p:cNvPr>
          <p:cNvSpPr txBox="1"/>
          <p:nvPr/>
        </p:nvSpPr>
        <p:spPr>
          <a:xfrm>
            <a:off x="7341759" y="2735346"/>
            <a:ext cx="1639018" cy="707886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err="1"/>
              <a:t>Cardiau</a:t>
            </a:r>
            <a:r>
              <a:rPr lang="en-US" sz="2000" b="1" dirty="0"/>
              <a:t> </a:t>
            </a:r>
            <a:r>
              <a:rPr lang="en-US" sz="2000" b="1" dirty="0" err="1"/>
              <a:t>dilyniannu</a:t>
            </a:r>
            <a:endParaRPr lang="en-US" sz="2000" b="1" dirty="0"/>
          </a:p>
        </p:txBody>
      </p:sp>
      <p:sp>
        <p:nvSpPr>
          <p:cNvPr id="10" name="Teitl 1">
            <a:extLst>
              <a:ext uri="{FF2B5EF4-FFF2-40B4-BE49-F238E27FC236}">
                <a16:creationId xmlns:a16="http://schemas.microsoft.com/office/drawing/2014/main" id="{18B97BC6-0A1F-3547-A58F-FC0601C10A12}"/>
              </a:ext>
            </a:extLst>
          </p:cNvPr>
          <p:cNvSpPr txBox="1">
            <a:spLocks/>
          </p:cNvSpPr>
          <p:nvPr/>
        </p:nvSpPr>
        <p:spPr>
          <a:xfrm>
            <a:off x="400740" y="278735"/>
            <a:ext cx="7543800" cy="103234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2"/>
            </a:solidFill>
          </a:ln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cy-GB" sz="4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Blwch Llythrennedd...</a:t>
            </a:r>
          </a:p>
        </p:txBody>
      </p:sp>
    </p:spTree>
    <p:extLst>
      <p:ext uri="{BB962C8B-B14F-4D97-AF65-F5344CB8AC3E}">
        <p14:creationId xmlns:p14="http://schemas.microsoft.com/office/powerpoint/2010/main" val="243149486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DCB75-DB35-4CE7-B9BA-F008D33063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0423" y="239662"/>
            <a:ext cx="4031857" cy="724140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/>
          <a:lstStyle/>
          <a:p>
            <a:pPr algn="ctr"/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sgwrs</a:t>
            </a:r>
            <a:endParaRPr lang="en-US" b="1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370A0D7-4776-4431-B482-C8E56EE23912}"/>
              </a:ext>
            </a:extLst>
          </p:cNvPr>
          <p:cNvSpPr txBox="1"/>
          <p:nvPr/>
        </p:nvSpPr>
        <p:spPr>
          <a:xfrm>
            <a:off x="1816581" y="1200886"/>
            <a:ext cx="7965773" cy="461664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800" b="1" dirty="0" err="1"/>
              <a:t>Fy</a:t>
            </a:r>
            <a:r>
              <a:rPr lang="en-GB" sz="4800" b="1" dirty="0"/>
              <a:t> </a:t>
            </a:r>
            <a:r>
              <a:rPr lang="en-GB" sz="4800" b="1" dirty="0" err="1"/>
              <a:t>hoff</a:t>
            </a:r>
            <a:r>
              <a:rPr lang="en-GB" sz="4800" b="1" dirty="0"/>
              <a:t> </a:t>
            </a:r>
            <a:r>
              <a:rPr lang="en-GB" sz="4800" b="1" dirty="0" err="1"/>
              <a:t>bryd</a:t>
            </a:r>
            <a:r>
              <a:rPr lang="en-GB" sz="4800" b="1" dirty="0"/>
              <a:t> bwyd …</a:t>
            </a:r>
            <a:endParaRPr lang="en-US" sz="4800" b="1" dirty="0"/>
          </a:p>
          <a:p>
            <a:pPr algn="ctr"/>
            <a:endParaRPr lang="en-GB" sz="4800" b="1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pic>
        <p:nvPicPr>
          <p:cNvPr id="4" name="Picture 5" descr="A picture containing food, soup, pan&#10;&#10;Description generated with very high confidence">
            <a:extLst>
              <a:ext uri="{FF2B5EF4-FFF2-40B4-BE49-F238E27FC236}">
                <a16:creationId xmlns:a16="http://schemas.microsoft.com/office/drawing/2014/main" id="{9529F462-4F5B-495F-B2BC-40AD0F1E19F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98" b="14300"/>
          <a:stretch/>
        </p:blipFill>
        <p:spPr>
          <a:xfrm>
            <a:off x="3890423" y="2312587"/>
            <a:ext cx="3663536" cy="314273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4D5C652-D485-2D40-AB20-CF1F3FD9170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07266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370A0D7-4776-4431-B482-C8E56EE23912}"/>
              </a:ext>
            </a:extLst>
          </p:cNvPr>
          <p:cNvSpPr txBox="1"/>
          <p:nvPr/>
        </p:nvSpPr>
        <p:spPr>
          <a:xfrm>
            <a:off x="1816582" y="1174380"/>
            <a:ext cx="7811218" cy="461664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800" b="1" dirty="0" err="1"/>
              <a:t>Fy</a:t>
            </a:r>
            <a:r>
              <a:rPr lang="en-GB" sz="4800" b="1" dirty="0"/>
              <a:t> </a:t>
            </a:r>
            <a:r>
              <a:rPr lang="en-GB" sz="4800" b="1" dirty="0" err="1"/>
              <a:t>hoff</a:t>
            </a:r>
            <a:r>
              <a:rPr lang="en-GB" sz="4800" b="1" dirty="0"/>
              <a:t> </a:t>
            </a:r>
            <a:r>
              <a:rPr lang="en-GB" sz="4800" b="1" dirty="0" err="1"/>
              <a:t>lyfr</a:t>
            </a:r>
            <a:r>
              <a:rPr lang="en-GB" sz="4800" b="1" dirty="0"/>
              <a:t> …</a:t>
            </a:r>
            <a:endParaRPr lang="en-US" sz="4800" b="1" dirty="0"/>
          </a:p>
          <a:p>
            <a:pPr algn="ctr"/>
            <a:endParaRPr lang="en-GB" sz="4800" b="1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pic>
        <p:nvPicPr>
          <p:cNvPr id="5" name="Picture 5" descr="A picture containing food&#10;&#10;Description generated with very high confidence">
            <a:extLst>
              <a:ext uri="{FF2B5EF4-FFF2-40B4-BE49-F238E27FC236}">
                <a16:creationId xmlns:a16="http://schemas.microsoft.com/office/drawing/2014/main" id="{D43FDD6D-33CF-4D78-AA98-E58424D845B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211" r="33683" b="-249"/>
          <a:stretch/>
        </p:blipFill>
        <p:spPr>
          <a:xfrm>
            <a:off x="4608011" y="2350490"/>
            <a:ext cx="2006149" cy="310860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53140CE-DAAF-9C4B-A7B9-7DF489206DA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410E1838-70A9-7745-8BC2-7FF34A1F55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0423" y="239662"/>
            <a:ext cx="4031857" cy="724140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/>
          <a:lstStyle/>
          <a:p>
            <a:pPr algn="ctr"/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sgwrs</a:t>
            </a:r>
            <a:endParaRPr lang="en-US" b="1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637587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370A0D7-4776-4431-B482-C8E56EE23912}"/>
              </a:ext>
            </a:extLst>
          </p:cNvPr>
          <p:cNvSpPr txBox="1"/>
          <p:nvPr/>
        </p:nvSpPr>
        <p:spPr>
          <a:xfrm>
            <a:off x="1856117" y="1487609"/>
            <a:ext cx="7811218" cy="36009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GB" sz="4800" b="1" dirty="0"/>
          </a:p>
          <a:p>
            <a:pPr algn="ctr"/>
            <a:r>
              <a:rPr lang="en-GB" sz="4800" b="1" dirty="0"/>
              <a:t>Pe </a:t>
            </a:r>
            <a:r>
              <a:rPr lang="en-GB" sz="4800" b="1" dirty="0" err="1"/>
              <a:t>bawn</a:t>
            </a:r>
            <a:r>
              <a:rPr lang="en-GB" sz="4800" b="1" dirty="0"/>
              <a:t> </a:t>
            </a:r>
            <a:r>
              <a:rPr lang="en-GB" sz="4800" b="1" dirty="0" err="1"/>
              <a:t>i'n</a:t>
            </a:r>
            <a:r>
              <a:rPr lang="en-GB" sz="4800" b="1" dirty="0"/>
              <a:t> </a:t>
            </a:r>
            <a:r>
              <a:rPr lang="en-GB" sz="4800" b="1" dirty="0" err="1"/>
              <a:t>gallu</a:t>
            </a:r>
            <a:r>
              <a:rPr lang="en-GB" sz="4800" b="1" dirty="0"/>
              <a:t> </a:t>
            </a:r>
            <a:r>
              <a:rPr lang="en-GB" sz="4800" b="1" dirty="0" err="1"/>
              <a:t>hedfan</a:t>
            </a:r>
            <a:r>
              <a:rPr lang="en-GB" sz="4800" b="1" dirty="0"/>
              <a:t> …</a:t>
            </a:r>
          </a:p>
          <a:p>
            <a:pPr algn="ctr"/>
            <a:endParaRPr lang="en-GB" sz="4800" b="1" dirty="0"/>
          </a:p>
          <a:p>
            <a:pPr algn="ctr"/>
            <a:endParaRPr lang="en-GB" sz="4800" b="1" dirty="0"/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pic>
        <p:nvPicPr>
          <p:cNvPr id="5" name="Picture 5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795A0C36-D6FD-4DD7-A31D-CE6C985C36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9651" y="3288102"/>
            <a:ext cx="2724150" cy="16764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D809EE1-5247-B94A-9582-A46A5467CF7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5C801FD6-E0A0-A243-A17A-0AC5B7C149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0423" y="239662"/>
            <a:ext cx="4031857" cy="724140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/>
          <a:lstStyle/>
          <a:p>
            <a:pPr algn="ctr"/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sgwrs</a:t>
            </a:r>
            <a:endParaRPr lang="en-US" b="1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336975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A turtle swimming under water&#10;&#10;Description generated with very high confidence">
            <a:extLst>
              <a:ext uri="{FF2B5EF4-FFF2-40B4-BE49-F238E27FC236}">
                <a16:creationId xmlns:a16="http://schemas.microsoft.com/office/drawing/2014/main" id="{9B3A1106-CBFF-4B10-AC3A-907A491E60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854" y="1088665"/>
            <a:ext cx="6737652" cy="4723266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63BC9E7-407D-8F4C-943A-96576D7A8A2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5D514990-1E4B-5146-B938-E4A77BDDE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0423" y="239662"/>
            <a:ext cx="4031857" cy="724140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/>
          <a:lstStyle/>
          <a:p>
            <a:pPr algn="ctr"/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sgwrs</a:t>
            </a:r>
            <a:endParaRPr lang="en-US" b="1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93772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5FBE4951-4D38-4A41-B81C-17643AF8E0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6566" y="86612"/>
            <a:ext cx="9478535" cy="805485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sgwrs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Beth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gyffredin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US" b="1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3BC9E7-407D-8F4C-943A-96576D7A8A2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B393C91D-03F6-874D-A4CC-A8BC309B47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2220" y="2211541"/>
            <a:ext cx="3347225" cy="2510419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F67539F-78B3-AE4F-8D7B-98C8F56B46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98367" y="1621224"/>
            <a:ext cx="3691054" cy="3691054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BD6304A-04DF-6243-8459-4C6387627B0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6637" y="1666700"/>
            <a:ext cx="3600103" cy="3600103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2488907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2D809EE1-5247-B94A-9582-A46A5467CF7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0A17316B-F49D-A746-B146-6A3CF9E4D82D}"/>
              </a:ext>
            </a:extLst>
          </p:cNvPr>
          <p:cNvSpPr txBox="1">
            <a:spLocks/>
          </p:cNvSpPr>
          <p:nvPr/>
        </p:nvSpPr>
        <p:spPr>
          <a:xfrm>
            <a:off x="9548165" y="92015"/>
            <a:ext cx="2486290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4400" b="1">
                <a:solidFill>
                  <a:schemeClr val="bg1"/>
                </a:solidFill>
              </a:rPr>
              <a:t>Cynhesu</a:t>
            </a:r>
            <a:endParaRPr lang="en-US" sz="4400" b="1" dirty="0">
              <a:solidFill>
                <a:schemeClr val="bg1"/>
              </a:solidFill>
            </a:endParaRPr>
          </a:p>
        </p:txBody>
      </p:sp>
      <p:pic>
        <p:nvPicPr>
          <p:cNvPr id="9" name="Picture 5" descr="A drawing of a cartoon character&#10;&#10;Description generated with very high confidence">
            <a:extLst>
              <a:ext uri="{FF2B5EF4-FFF2-40B4-BE49-F238E27FC236}">
                <a16:creationId xmlns:a16="http://schemas.microsoft.com/office/drawing/2014/main" id="{23EF1202-DA9A-0146-99C3-81ECBD0691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72815" y="754362"/>
            <a:ext cx="1194220" cy="119422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0A8BEFFD-789C-0447-BC88-16FDA27D947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941" t="8141" r="9642" b="11864"/>
          <a:stretch/>
        </p:blipFill>
        <p:spPr>
          <a:xfrm>
            <a:off x="707366" y="2225615"/>
            <a:ext cx="3019245" cy="291572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67FFE56-D038-1A4E-A1F5-7798A13BA97A}"/>
              </a:ext>
            </a:extLst>
          </p:cNvPr>
          <p:cNvSpPr txBox="1"/>
          <p:nvPr/>
        </p:nvSpPr>
        <p:spPr>
          <a:xfrm rot="20969635">
            <a:off x="3992873" y="1379230"/>
            <a:ext cx="4502989" cy="169277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Gorffennwch y frawddeg:</a:t>
            </a:r>
          </a:p>
          <a:p>
            <a:pPr algn="ctr"/>
            <a:endParaRPr lang="cy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cy-GB" sz="4800" dirty="0">
                <a:latin typeface="Arial" panose="020B0604020202020204" pitchFamily="34" charset="0"/>
                <a:cs typeface="Arial" panose="020B0604020202020204" pitchFamily="34" charset="0"/>
              </a:rPr>
              <a:t>Neithiwr ....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D325CE3-CEF3-6343-9287-AE3F8A23B910}"/>
              </a:ext>
            </a:extLst>
          </p:cNvPr>
          <p:cNvSpPr txBox="1"/>
          <p:nvPr/>
        </p:nvSpPr>
        <p:spPr>
          <a:xfrm rot="413348">
            <a:off x="6828812" y="2332534"/>
            <a:ext cx="4502989" cy="169277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Gorffennwch y frawddeg:</a:t>
            </a:r>
          </a:p>
          <a:p>
            <a:pPr algn="ctr"/>
            <a:endParaRPr lang="cy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cy-GB" sz="4800" dirty="0">
                <a:latin typeface="Arial" panose="020B0604020202020204" pitchFamily="34" charset="0"/>
                <a:cs typeface="Arial" panose="020B0604020202020204" pitchFamily="34" charset="0"/>
              </a:rPr>
              <a:t>Heddiw ....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2BA6C5F-BD08-7E4A-9571-B18B9B520FFC}"/>
              </a:ext>
            </a:extLst>
          </p:cNvPr>
          <p:cNvSpPr txBox="1"/>
          <p:nvPr/>
        </p:nvSpPr>
        <p:spPr>
          <a:xfrm rot="20969635">
            <a:off x="4142549" y="3880034"/>
            <a:ext cx="4502989" cy="169277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Gorffennwch y frawddeg:</a:t>
            </a:r>
          </a:p>
          <a:p>
            <a:pPr algn="ctr"/>
            <a:endParaRPr lang="cy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cy-GB" sz="4800" dirty="0">
                <a:latin typeface="Arial" panose="020B0604020202020204" pitchFamily="34" charset="0"/>
                <a:cs typeface="Arial" panose="020B0604020202020204" pitchFamily="34" charset="0"/>
              </a:rPr>
              <a:t>Yn bendant ....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41AF0D9-33B9-C848-889B-BE977CCA431B}"/>
              </a:ext>
            </a:extLst>
          </p:cNvPr>
          <p:cNvSpPr txBox="1"/>
          <p:nvPr/>
        </p:nvSpPr>
        <p:spPr>
          <a:xfrm rot="20874607">
            <a:off x="7148732" y="4422549"/>
            <a:ext cx="4502989" cy="169277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Gorffennwch y frawddeg:</a:t>
            </a:r>
          </a:p>
          <a:p>
            <a:pPr algn="ctr"/>
            <a:endParaRPr lang="cy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cy-GB" sz="4800" dirty="0">
                <a:latin typeface="Arial" panose="020B0604020202020204" pitchFamily="34" charset="0"/>
                <a:cs typeface="Arial" panose="020B0604020202020204" pitchFamily="34" charset="0"/>
              </a:rPr>
              <a:t>Yn gyntaf ....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267252E9-8671-9847-997B-2D914DC62C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0423" y="239662"/>
            <a:ext cx="4031857" cy="724140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/>
          <a:lstStyle/>
          <a:p>
            <a:pPr algn="ctr"/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sgwrs</a:t>
            </a:r>
            <a:endParaRPr lang="en-US" b="1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4453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11" grpId="0" animBg="1"/>
      <p:bldP spid="12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A22D7801-C16A-1C47-A3B7-C5A012CE7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8750" y="138742"/>
            <a:ext cx="4031857" cy="724140"/>
          </a:xfrm>
          <a:solidFill>
            <a:schemeClr val="accent4">
              <a:lumMod val="40000"/>
              <a:lumOff val="60000"/>
            </a:schemeClr>
          </a:solidFill>
          <a:ln w="76200">
            <a:solidFill>
              <a:srgbClr val="002060"/>
            </a:solidFill>
          </a:ln>
        </p:spPr>
        <p:txBody>
          <a:bodyPr/>
          <a:lstStyle/>
          <a:p>
            <a:pPr algn="ctr"/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sgwrs</a:t>
            </a:r>
            <a:endParaRPr lang="en-US" b="1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D809EE1-5247-B94A-9582-A46A5467CF7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0A17316B-F49D-A746-B146-6A3CF9E4D82D}"/>
              </a:ext>
            </a:extLst>
          </p:cNvPr>
          <p:cNvSpPr txBox="1">
            <a:spLocks/>
          </p:cNvSpPr>
          <p:nvPr/>
        </p:nvSpPr>
        <p:spPr>
          <a:xfrm>
            <a:off x="9548165" y="92015"/>
            <a:ext cx="2486290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4400" b="1">
                <a:solidFill>
                  <a:schemeClr val="bg1"/>
                </a:solidFill>
              </a:rPr>
              <a:t>Cynhesu</a:t>
            </a:r>
            <a:endParaRPr lang="en-US" sz="4400" b="1" dirty="0">
              <a:solidFill>
                <a:schemeClr val="bg1"/>
              </a:solidFill>
            </a:endParaRPr>
          </a:p>
        </p:txBody>
      </p:sp>
      <p:pic>
        <p:nvPicPr>
          <p:cNvPr id="9" name="Picture 5" descr="A drawing of a cartoon character&#10;&#10;Description generated with very high confidence">
            <a:extLst>
              <a:ext uri="{FF2B5EF4-FFF2-40B4-BE49-F238E27FC236}">
                <a16:creationId xmlns:a16="http://schemas.microsoft.com/office/drawing/2014/main" id="{23EF1202-DA9A-0146-99C3-81ECBD0691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72815" y="754362"/>
            <a:ext cx="1194220" cy="119422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0A8BEFFD-789C-0447-BC88-16FDA27D947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941" t="8141" r="9642" b="11864"/>
          <a:stretch/>
        </p:blipFill>
        <p:spPr>
          <a:xfrm>
            <a:off x="707366" y="2225615"/>
            <a:ext cx="3019245" cy="291572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67FFE56-D038-1A4E-A1F5-7798A13BA97A}"/>
              </a:ext>
            </a:extLst>
          </p:cNvPr>
          <p:cNvSpPr txBox="1"/>
          <p:nvPr/>
        </p:nvSpPr>
        <p:spPr>
          <a:xfrm rot="20969635">
            <a:off x="3992873" y="1163787"/>
            <a:ext cx="4502989" cy="212365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Meddyliwch am frawddeg sy’n cynnwys:</a:t>
            </a:r>
          </a:p>
          <a:p>
            <a:pPr algn="ctr"/>
            <a:endParaRPr lang="cy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cy-GB" sz="4800" dirty="0">
                <a:latin typeface="Arial" panose="020B0604020202020204" pitchFamily="34" charset="0"/>
                <a:cs typeface="Arial" panose="020B0604020202020204" pitchFamily="34" charset="0"/>
              </a:rPr>
              <a:t>anferth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3CE1358-D3D1-0340-840B-F4C47257279D}"/>
              </a:ext>
            </a:extLst>
          </p:cNvPr>
          <p:cNvSpPr txBox="1"/>
          <p:nvPr/>
        </p:nvSpPr>
        <p:spPr>
          <a:xfrm rot="20969635">
            <a:off x="4241127" y="3665278"/>
            <a:ext cx="4502989" cy="212365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Meddyliwch am frawddeg sy’n cynnwys:</a:t>
            </a:r>
          </a:p>
          <a:p>
            <a:pPr algn="ctr"/>
            <a:endParaRPr lang="cy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cy-GB" sz="4800" dirty="0">
                <a:latin typeface="Arial" panose="020B0604020202020204" pitchFamily="34" charset="0"/>
                <a:cs typeface="Arial" panose="020B0604020202020204" pitchFamily="34" charset="0"/>
              </a:rPr>
              <a:t>... a rhedais i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DEAF41C-AC52-BA47-9D2F-3B0AFCB1A072}"/>
              </a:ext>
            </a:extLst>
          </p:cNvPr>
          <p:cNvSpPr txBox="1"/>
          <p:nvPr/>
        </p:nvSpPr>
        <p:spPr>
          <a:xfrm rot="942915">
            <a:off x="7260778" y="2145300"/>
            <a:ext cx="4502989" cy="212365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Meddyliwch am frawddeg sy’n cynnwys:</a:t>
            </a:r>
          </a:p>
          <a:p>
            <a:pPr algn="ctr"/>
            <a:endParaRPr lang="cy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cy-GB" sz="4800" dirty="0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45673CD-41E2-C545-8D49-74021E1E634B}"/>
              </a:ext>
            </a:extLst>
          </p:cNvPr>
          <p:cNvSpPr txBox="1"/>
          <p:nvPr/>
        </p:nvSpPr>
        <p:spPr>
          <a:xfrm rot="20969635">
            <a:off x="7114427" y="4330878"/>
            <a:ext cx="4502989" cy="169277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Meddyliwch am frawddeg sy’n cynnwys:</a:t>
            </a:r>
          </a:p>
          <a:p>
            <a:pPr algn="ctr"/>
            <a:r>
              <a:rPr lang="cy-GB" sz="4800" dirty="0">
                <a:latin typeface="Arial" panose="020B0604020202020204" pitchFamily="34" charset="0"/>
                <a:cs typeface="Arial" panose="020B0604020202020204" pitchFamily="34" charset="0"/>
              </a:rPr>
              <a:t>yn wyllt gacwn</a:t>
            </a:r>
          </a:p>
        </p:txBody>
      </p:sp>
    </p:spTree>
    <p:extLst>
      <p:ext uri="{BB962C8B-B14F-4D97-AF65-F5344CB8AC3E}">
        <p14:creationId xmlns:p14="http://schemas.microsoft.com/office/powerpoint/2010/main" val="4022833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3" grpId="0" animBg="1"/>
      <p:bldP spid="14" grpId="0" animBg="1"/>
      <p:bldP spid="15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5FBE4951-4D38-4A41-B81C-17643AF8E0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50234" y="98399"/>
            <a:ext cx="5503654" cy="805485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un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eithriad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US" b="1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3BC9E7-407D-8F4C-943A-96576D7A8A2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8" name="Picture 5" descr="A drawing of a cartoon character&#10;&#10;Description generated with very high confidence">
            <a:extLst>
              <a:ext uri="{FF2B5EF4-FFF2-40B4-BE49-F238E27FC236}">
                <a16:creationId xmlns:a16="http://schemas.microsoft.com/office/drawing/2014/main" id="{E234D7D9-721F-1F45-A2CF-3440ABA0E9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78658" y="754361"/>
            <a:ext cx="1194220" cy="1194220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4A690E96-EDBD-3E46-B385-5645C5DD0E41}"/>
              </a:ext>
            </a:extLst>
          </p:cNvPr>
          <p:cNvSpPr txBox="1">
            <a:spLocks/>
          </p:cNvSpPr>
          <p:nvPr/>
        </p:nvSpPr>
        <p:spPr>
          <a:xfrm>
            <a:off x="10235919" y="98399"/>
            <a:ext cx="181154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3200" b="1" dirty="0" err="1">
                <a:solidFill>
                  <a:schemeClr val="bg1"/>
                </a:solidFill>
              </a:rPr>
              <a:t>Cynhesu</a:t>
            </a:r>
            <a:endParaRPr lang="en-US" sz="3200" b="1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D67FD4E-91A9-9C4A-AB95-5D30E9166E50}"/>
              </a:ext>
            </a:extLst>
          </p:cNvPr>
          <p:cNvSpPr txBox="1"/>
          <p:nvPr/>
        </p:nvSpPr>
        <p:spPr>
          <a:xfrm>
            <a:off x="3364302" y="1419199"/>
            <a:ext cx="4675517" cy="406265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athrawes</a:t>
            </a:r>
            <a:endParaRPr lang="en-US"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endParaRPr lang="en-US"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endParaRPr lang="en-US"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Miss Jones</a:t>
            </a:r>
          </a:p>
          <a:p>
            <a:pPr algn="ctr"/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plant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177511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03F04B-8944-44FA-A777-260712338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5485" y="622213"/>
            <a:ext cx="10142233" cy="615239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endParaRPr lang="en-GB" sz="3200" b="1" dirty="0"/>
          </a:p>
          <a:p>
            <a:pPr marL="0" indent="0" algn="ctr">
              <a:buNone/>
            </a:pPr>
            <a:endParaRPr lang="en-GB" sz="3200" b="1" dirty="0"/>
          </a:p>
          <a:p>
            <a:pPr marL="0" indent="0" algn="ctr">
              <a:buNone/>
            </a:pPr>
            <a:endParaRPr lang="en-GB" sz="3200" b="1" dirty="0"/>
          </a:p>
          <a:p>
            <a:pPr marL="0" indent="0" algn="ctr">
              <a:buNone/>
            </a:pPr>
            <a:endParaRPr lang="en-GB" sz="3200" b="1" dirty="0"/>
          </a:p>
          <a:p>
            <a:pPr marL="0" indent="0" algn="ctr">
              <a:buNone/>
            </a:pPr>
            <a:endParaRPr lang="en-GB" sz="3200" b="1" dirty="0"/>
          </a:p>
          <a:p>
            <a:pPr marL="0" indent="0" algn="ctr">
              <a:buNone/>
            </a:pPr>
            <a:endParaRPr lang="en-GB" sz="3200" b="1" dirty="0"/>
          </a:p>
          <a:p>
            <a:pPr marL="0" indent="0" algn="ctr">
              <a:buNone/>
            </a:pPr>
            <a:endParaRPr lang="en-GB" sz="3200" b="1" dirty="0"/>
          </a:p>
          <a:p>
            <a:pPr marL="0" indent="0" algn="ctr">
              <a:buNone/>
            </a:pPr>
            <a:endParaRPr lang="en-GB" sz="32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1F64A2-8093-4E61-AA8F-B84DC5390AA2}"/>
              </a:ext>
            </a:extLst>
          </p:cNvPr>
          <p:cNvSpPr txBox="1"/>
          <p:nvPr/>
        </p:nvSpPr>
        <p:spPr>
          <a:xfrm>
            <a:off x="138023" y="1791419"/>
            <a:ext cx="2283125" cy="83099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 dirty="0" err="1"/>
              <a:t>Yn</a:t>
            </a:r>
            <a:r>
              <a:rPr lang="en-GB" sz="2400" b="1" dirty="0"/>
              <a:t> </a:t>
            </a:r>
            <a:r>
              <a:rPr lang="en-GB" sz="2400" b="1" dirty="0" err="1"/>
              <a:t>fy</a:t>
            </a:r>
            <a:r>
              <a:rPr lang="en-GB" sz="2400" b="1" dirty="0"/>
              <a:t> </a:t>
            </a:r>
            <a:r>
              <a:rPr lang="en-GB" sz="2400" b="1" dirty="0" err="1"/>
              <a:t>marn</a:t>
            </a:r>
            <a:r>
              <a:rPr lang="en-GB" sz="2400" b="1" dirty="0"/>
              <a:t> </a:t>
            </a:r>
            <a:r>
              <a:rPr lang="en-GB" sz="2400" b="1" dirty="0" err="1"/>
              <a:t>i</a:t>
            </a:r>
            <a:r>
              <a:rPr lang="en-GB" sz="2400" b="1" dirty="0"/>
              <a:t> ….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71B6F4-8980-461F-9F38-8E634DBDBEE6}"/>
              </a:ext>
            </a:extLst>
          </p:cNvPr>
          <p:cNvSpPr txBox="1"/>
          <p:nvPr/>
        </p:nvSpPr>
        <p:spPr>
          <a:xfrm>
            <a:off x="138022" y="3042249"/>
            <a:ext cx="2283125" cy="83099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 dirty="0" err="1"/>
              <a:t>Rydw</a:t>
            </a:r>
            <a:r>
              <a:rPr lang="en-GB" sz="2400" b="1" dirty="0"/>
              <a:t> </a:t>
            </a:r>
            <a:r>
              <a:rPr lang="en-GB" sz="2400" b="1" dirty="0" err="1"/>
              <a:t>i'n</a:t>
            </a:r>
            <a:r>
              <a:rPr lang="en-GB" sz="2400" b="1" dirty="0"/>
              <a:t> </a:t>
            </a:r>
            <a:r>
              <a:rPr lang="en-GB" sz="2400" b="1" dirty="0" err="1"/>
              <a:t>credu</a:t>
            </a:r>
            <a:r>
              <a:rPr lang="en-GB" sz="2400" b="1" dirty="0"/>
              <a:t> ….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9D9F70E-49AF-4C89-8CB4-F131441EF23D}"/>
              </a:ext>
            </a:extLst>
          </p:cNvPr>
          <p:cNvSpPr txBox="1"/>
          <p:nvPr/>
        </p:nvSpPr>
        <p:spPr>
          <a:xfrm>
            <a:off x="138023" y="4379343"/>
            <a:ext cx="2283125" cy="83099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 dirty="0" err="1"/>
              <a:t>Rydw</a:t>
            </a:r>
            <a:r>
              <a:rPr lang="en-GB" sz="2400" b="1" dirty="0"/>
              <a:t> </a:t>
            </a:r>
            <a:r>
              <a:rPr lang="en-GB" sz="2400" b="1" dirty="0" err="1"/>
              <a:t>i'n</a:t>
            </a:r>
            <a:r>
              <a:rPr lang="en-GB" sz="2400" b="1" dirty="0"/>
              <a:t> </a:t>
            </a:r>
            <a:r>
              <a:rPr lang="en-GB" sz="2400" b="1" dirty="0" err="1"/>
              <a:t>meddwl</a:t>
            </a:r>
            <a:r>
              <a:rPr lang="en-GB" sz="2400" b="1" dirty="0"/>
              <a:t> ….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3EBC162-7E83-4DE0-87F6-5F25FD50C85B}"/>
              </a:ext>
            </a:extLst>
          </p:cNvPr>
          <p:cNvSpPr txBox="1"/>
          <p:nvPr/>
        </p:nvSpPr>
        <p:spPr>
          <a:xfrm>
            <a:off x="612475" y="5716437"/>
            <a:ext cx="2283125" cy="83099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 dirty="0" err="1"/>
              <a:t>Dydw</a:t>
            </a:r>
            <a:r>
              <a:rPr lang="en-GB" sz="2400" b="1" dirty="0"/>
              <a:t> </a:t>
            </a:r>
            <a:r>
              <a:rPr lang="en-GB" sz="2400" b="1" dirty="0" err="1"/>
              <a:t>i</a:t>
            </a:r>
            <a:r>
              <a:rPr lang="en-GB" sz="2400" b="1" dirty="0"/>
              <a:t> </a:t>
            </a:r>
            <a:r>
              <a:rPr lang="en-GB" sz="2400" b="1" dirty="0" err="1"/>
              <a:t>ddim</a:t>
            </a:r>
            <a:r>
              <a:rPr lang="en-GB" sz="2400" b="1" dirty="0"/>
              <a:t> </a:t>
            </a:r>
            <a:r>
              <a:rPr lang="en-GB" sz="2400" b="1" dirty="0" err="1"/>
              <a:t>yn</a:t>
            </a:r>
            <a:r>
              <a:rPr lang="en-GB" sz="2400" b="1" dirty="0"/>
              <a:t> </a:t>
            </a:r>
            <a:r>
              <a:rPr lang="en-GB" sz="2400" b="1" dirty="0" err="1"/>
              <a:t>credu</a:t>
            </a:r>
            <a:r>
              <a:rPr lang="en-GB" sz="2400" b="1" dirty="0"/>
              <a:t> ….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61F4082-C766-4B05-8D6F-079446C93775}"/>
              </a:ext>
            </a:extLst>
          </p:cNvPr>
          <p:cNvSpPr txBox="1"/>
          <p:nvPr/>
        </p:nvSpPr>
        <p:spPr>
          <a:xfrm>
            <a:off x="3279475" y="5716438"/>
            <a:ext cx="2283125" cy="83099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 dirty="0" err="1"/>
              <a:t>Dydw</a:t>
            </a:r>
            <a:r>
              <a:rPr lang="en-GB" sz="2400" b="1" dirty="0"/>
              <a:t> </a:t>
            </a:r>
            <a:r>
              <a:rPr lang="en-GB" sz="2400" b="1" dirty="0" err="1"/>
              <a:t>i</a:t>
            </a:r>
            <a:r>
              <a:rPr lang="en-GB" sz="2400" b="1" dirty="0"/>
              <a:t> </a:t>
            </a:r>
            <a:r>
              <a:rPr lang="en-GB" sz="2400" b="1" dirty="0" err="1"/>
              <a:t>ddim</a:t>
            </a:r>
            <a:r>
              <a:rPr lang="en-GB" sz="2400" b="1" dirty="0"/>
              <a:t> </a:t>
            </a:r>
            <a:r>
              <a:rPr lang="en-GB" sz="2400" b="1" dirty="0" err="1"/>
              <a:t>yn</a:t>
            </a:r>
            <a:r>
              <a:rPr lang="en-GB" sz="2400" b="1" dirty="0"/>
              <a:t> </a:t>
            </a:r>
            <a:r>
              <a:rPr lang="en-GB" sz="2400" b="1" dirty="0" err="1"/>
              <a:t>meddwl</a:t>
            </a:r>
            <a:r>
              <a:rPr lang="en-GB" sz="2400" b="1" dirty="0"/>
              <a:t> ….</a:t>
            </a:r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F8A5452-BE39-40AD-9B54-C33746CBABE0}"/>
              </a:ext>
            </a:extLst>
          </p:cNvPr>
          <p:cNvSpPr txBox="1"/>
          <p:nvPr/>
        </p:nvSpPr>
        <p:spPr>
          <a:xfrm>
            <a:off x="5795512" y="5716437"/>
            <a:ext cx="2283125" cy="83099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 dirty="0"/>
              <a:t>Mae </a:t>
            </a:r>
            <a:r>
              <a:rPr lang="en-GB" sz="2400" b="1" dirty="0" err="1"/>
              <a:t>hyn</a:t>
            </a:r>
            <a:r>
              <a:rPr lang="en-GB" sz="2400" b="1" dirty="0"/>
              <a:t> </a:t>
            </a:r>
            <a:r>
              <a:rPr lang="en-GB" sz="2400" b="1" dirty="0" err="1"/>
              <a:t>yn</a:t>
            </a:r>
            <a:r>
              <a:rPr lang="en-GB" sz="2400" b="1" dirty="0"/>
              <a:t> </a:t>
            </a:r>
            <a:endParaRPr lang="en-GB"/>
          </a:p>
          <a:p>
            <a:pPr algn="ctr"/>
            <a:r>
              <a:rPr lang="en-GB" sz="2400" b="1" dirty="0"/>
              <a:t>….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AA0461B-8678-4998-BE9A-47EE8A0C3853}"/>
              </a:ext>
            </a:extLst>
          </p:cNvPr>
          <p:cNvSpPr txBox="1"/>
          <p:nvPr/>
        </p:nvSpPr>
        <p:spPr>
          <a:xfrm>
            <a:off x="8505645" y="5716437"/>
            <a:ext cx="2283125" cy="83099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 dirty="0"/>
              <a:t> Pam ….?</a:t>
            </a:r>
          </a:p>
          <a:p>
            <a:pPr algn="ctr"/>
            <a:endParaRPr lang="en-GB" sz="2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F14C684-F9EF-41F0-9F65-11DD5AD70AA4}"/>
              </a:ext>
            </a:extLst>
          </p:cNvPr>
          <p:cNvSpPr txBox="1"/>
          <p:nvPr/>
        </p:nvSpPr>
        <p:spPr>
          <a:xfrm>
            <a:off x="9411419" y="4379344"/>
            <a:ext cx="2283125" cy="83099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 dirty="0" err="1"/>
              <a:t>Teimlaf</a:t>
            </a:r>
            <a:r>
              <a:rPr lang="en-GB" sz="2400" b="1" dirty="0"/>
              <a:t> …</a:t>
            </a:r>
          </a:p>
          <a:p>
            <a:pPr algn="ctr"/>
            <a:endParaRPr lang="en-GB" sz="24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B59CAF1-4DE3-4A51-8150-492D84E1D1FE}"/>
              </a:ext>
            </a:extLst>
          </p:cNvPr>
          <p:cNvSpPr txBox="1"/>
          <p:nvPr/>
        </p:nvSpPr>
        <p:spPr>
          <a:xfrm>
            <a:off x="9411419" y="3085381"/>
            <a:ext cx="2283125" cy="83099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 dirty="0"/>
              <a:t>Mae </a:t>
            </a:r>
            <a:r>
              <a:rPr lang="en-GB" sz="2400" b="1" dirty="0" err="1"/>
              <a:t>rhai</a:t>
            </a:r>
            <a:r>
              <a:rPr lang="en-GB" sz="2400" b="1" dirty="0"/>
              <a:t> </a:t>
            </a:r>
            <a:r>
              <a:rPr lang="en-GB" sz="2400" b="1" dirty="0" err="1"/>
              <a:t>yn</a:t>
            </a:r>
            <a:r>
              <a:rPr lang="en-GB" sz="2400" b="1" dirty="0"/>
              <a:t> </a:t>
            </a:r>
            <a:r>
              <a:rPr lang="en-GB" sz="2400" b="1" dirty="0" err="1"/>
              <a:t>credu</a:t>
            </a:r>
            <a:r>
              <a:rPr lang="en-GB" sz="2400" b="1" dirty="0"/>
              <a:t> ….</a:t>
            </a:r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BD02014-5C02-4C32-A6D3-9DE0FAB2AF10}"/>
              </a:ext>
            </a:extLst>
          </p:cNvPr>
          <p:cNvSpPr txBox="1"/>
          <p:nvPr/>
        </p:nvSpPr>
        <p:spPr>
          <a:xfrm>
            <a:off x="9411419" y="1791419"/>
            <a:ext cx="2283125" cy="83099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 dirty="0" err="1"/>
              <a:t>Cytunaf</a:t>
            </a:r>
            <a:r>
              <a:rPr lang="en-GB" sz="2400" b="1" dirty="0"/>
              <a:t> / </a:t>
            </a:r>
            <a:r>
              <a:rPr lang="en-GB" sz="2400" b="1" dirty="0" err="1"/>
              <a:t>Anghytunaf</a:t>
            </a:r>
            <a:r>
              <a:rPr lang="en-GB" sz="2400" b="1" dirty="0"/>
              <a:t> ….</a:t>
            </a:r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0FAE357-6851-A942-BEBA-1A0788EC7E92}"/>
              </a:ext>
            </a:extLst>
          </p:cNvPr>
          <p:cNvSpPr txBox="1"/>
          <p:nvPr/>
        </p:nvSpPr>
        <p:spPr>
          <a:xfrm>
            <a:off x="2895600" y="2061017"/>
            <a:ext cx="6324600" cy="2215991"/>
          </a:xfrm>
          <a:prstGeom prst="rect">
            <a:avLst/>
          </a:prstGeom>
          <a:solidFill>
            <a:schemeClr val="tx2"/>
          </a:solidFill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6000" b="1" dirty="0" err="1">
                <a:solidFill>
                  <a:schemeClr val="bg1"/>
                </a:solidFill>
                <a:latin typeface="Segoe Print"/>
              </a:rPr>
              <a:t>Dyfal</a:t>
            </a:r>
            <a:r>
              <a:rPr lang="en-GB" sz="60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sz="6000" b="1" dirty="0" err="1">
                <a:solidFill>
                  <a:schemeClr val="bg1"/>
                </a:solidFill>
                <a:latin typeface="Segoe Print"/>
              </a:rPr>
              <a:t>donc</a:t>
            </a:r>
            <a:r>
              <a:rPr lang="en-GB" sz="6000" b="1" dirty="0">
                <a:solidFill>
                  <a:schemeClr val="bg1"/>
                </a:solidFill>
                <a:latin typeface="Segoe Print"/>
              </a:rPr>
              <a:t> a </a:t>
            </a:r>
            <a:r>
              <a:rPr lang="en-GB" sz="6000" b="1" dirty="0" err="1">
                <a:solidFill>
                  <a:schemeClr val="bg1"/>
                </a:solidFill>
                <a:latin typeface="Segoe Print"/>
              </a:rPr>
              <a:t>dyr</a:t>
            </a:r>
            <a:r>
              <a:rPr lang="en-GB" sz="6000" b="1" dirty="0">
                <a:solidFill>
                  <a:schemeClr val="bg1"/>
                </a:solidFill>
                <a:latin typeface="Segoe Print"/>
              </a:rPr>
              <a:t> y </a:t>
            </a:r>
            <a:r>
              <a:rPr lang="en-GB" sz="6000" b="1" dirty="0" err="1">
                <a:solidFill>
                  <a:schemeClr val="bg1"/>
                </a:solidFill>
                <a:latin typeface="Segoe Print"/>
              </a:rPr>
              <a:t>garreg</a:t>
            </a:r>
            <a:r>
              <a:rPr lang="en-GB" sz="6000" b="1" dirty="0">
                <a:solidFill>
                  <a:schemeClr val="bg1"/>
                </a:solidFill>
                <a:latin typeface="Segoe Print"/>
              </a:rPr>
              <a:t>.</a:t>
            </a:r>
            <a:endParaRPr lang="en-GB" dirty="0">
              <a:solidFill>
                <a:schemeClr val="bg1"/>
              </a:solidFill>
              <a:latin typeface="Trebuchet MS" panose="020B0603020202020204"/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A45F0C54-35E5-2A43-AC74-557DFF3316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0423" y="258712"/>
            <a:ext cx="4031857" cy="724140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/>
          <a:lstStyle/>
          <a:p>
            <a:pPr algn="ctr"/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sgwrs</a:t>
            </a:r>
            <a:endParaRPr lang="en-US" b="1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929916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82263CB-6A13-A447-968B-9A4EDB7108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1"/>
            <a:ext cx="12192000" cy="685141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F749E66E-D81A-3745-95BD-C63B464529D8}"/>
              </a:ext>
            </a:extLst>
          </p:cNvPr>
          <p:cNvSpPr txBox="1">
            <a:spLocks/>
          </p:cNvSpPr>
          <p:nvPr/>
        </p:nvSpPr>
        <p:spPr>
          <a:xfrm>
            <a:off x="4080072" y="272822"/>
            <a:ext cx="4031857" cy="72414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Llaw</a:t>
            </a:r>
            <a:endParaRPr lang="en-US" b="1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86F9AD4-9DC1-804A-94A3-79BE2E320F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9979" y="2092225"/>
            <a:ext cx="2599606" cy="3743432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1398876-BA06-B349-9988-FBA5A8E88D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66265" y="2092225"/>
            <a:ext cx="2691327" cy="3724797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EC74C40-8489-E04A-9AEF-A536B027EED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200357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AD75A67-C886-B44D-8F3F-DB1CE4AA048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51" t="11111" r="7175" b="7037"/>
          <a:stretch/>
        </p:blipFill>
        <p:spPr>
          <a:xfrm>
            <a:off x="1131498" y="109592"/>
            <a:ext cx="9929004" cy="5867138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6" name="Freeform 5">
            <a:extLst>
              <a:ext uri="{FF2B5EF4-FFF2-40B4-BE49-F238E27FC236}">
                <a16:creationId xmlns:a16="http://schemas.microsoft.com/office/drawing/2014/main" id="{4F01A01C-4B91-7C48-935C-98C862E6BFC1}"/>
              </a:ext>
            </a:extLst>
          </p:cNvPr>
          <p:cNvSpPr/>
          <p:nvPr/>
        </p:nvSpPr>
        <p:spPr>
          <a:xfrm>
            <a:off x="3437814" y="1649521"/>
            <a:ext cx="7622687" cy="4068417"/>
          </a:xfrm>
          <a:custGeom>
            <a:avLst/>
            <a:gdLst>
              <a:gd name="connsiteX0" fmla="*/ 2235200 w 3429000"/>
              <a:gd name="connsiteY0" fmla="*/ 228600 h 2413000"/>
              <a:gd name="connsiteX1" fmla="*/ 1930400 w 3429000"/>
              <a:gd name="connsiteY1" fmla="*/ 203200 h 2413000"/>
              <a:gd name="connsiteX2" fmla="*/ 1803400 w 3429000"/>
              <a:gd name="connsiteY2" fmla="*/ 127000 h 2413000"/>
              <a:gd name="connsiteX3" fmla="*/ 1651000 w 3429000"/>
              <a:gd name="connsiteY3" fmla="*/ 76200 h 2413000"/>
              <a:gd name="connsiteX4" fmla="*/ 1574800 w 3429000"/>
              <a:gd name="connsiteY4" fmla="*/ 50800 h 2413000"/>
              <a:gd name="connsiteX5" fmla="*/ 1295400 w 3429000"/>
              <a:gd name="connsiteY5" fmla="*/ 0 h 2413000"/>
              <a:gd name="connsiteX6" fmla="*/ 838200 w 3429000"/>
              <a:gd name="connsiteY6" fmla="*/ 25400 h 2413000"/>
              <a:gd name="connsiteX7" fmla="*/ 635000 w 3429000"/>
              <a:gd name="connsiteY7" fmla="*/ 76200 h 2413000"/>
              <a:gd name="connsiteX8" fmla="*/ 533400 w 3429000"/>
              <a:gd name="connsiteY8" fmla="*/ 101600 h 2413000"/>
              <a:gd name="connsiteX9" fmla="*/ 381000 w 3429000"/>
              <a:gd name="connsiteY9" fmla="*/ 152400 h 2413000"/>
              <a:gd name="connsiteX10" fmla="*/ 228600 w 3429000"/>
              <a:gd name="connsiteY10" fmla="*/ 254000 h 2413000"/>
              <a:gd name="connsiteX11" fmla="*/ 127000 w 3429000"/>
              <a:gd name="connsiteY11" fmla="*/ 406400 h 2413000"/>
              <a:gd name="connsiteX12" fmla="*/ 50800 w 3429000"/>
              <a:gd name="connsiteY12" fmla="*/ 635000 h 2413000"/>
              <a:gd name="connsiteX13" fmla="*/ 25400 w 3429000"/>
              <a:gd name="connsiteY13" fmla="*/ 711200 h 2413000"/>
              <a:gd name="connsiteX14" fmla="*/ 0 w 3429000"/>
              <a:gd name="connsiteY14" fmla="*/ 787400 h 2413000"/>
              <a:gd name="connsiteX15" fmla="*/ 25400 w 3429000"/>
              <a:gd name="connsiteY15" fmla="*/ 1447800 h 2413000"/>
              <a:gd name="connsiteX16" fmla="*/ 76200 w 3429000"/>
              <a:gd name="connsiteY16" fmla="*/ 1701800 h 2413000"/>
              <a:gd name="connsiteX17" fmla="*/ 101600 w 3429000"/>
              <a:gd name="connsiteY17" fmla="*/ 1828800 h 2413000"/>
              <a:gd name="connsiteX18" fmla="*/ 228600 w 3429000"/>
              <a:gd name="connsiteY18" fmla="*/ 2006600 h 2413000"/>
              <a:gd name="connsiteX19" fmla="*/ 304800 w 3429000"/>
              <a:gd name="connsiteY19" fmla="*/ 2057400 h 2413000"/>
              <a:gd name="connsiteX20" fmla="*/ 381000 w 3429000"/>
              <a:gd name="connsiteY20" fmla="*/ 2133600 h 2413000"/>
              <a:gd name="connsiteX21" fmla="*/ 457200 w 3429000"/>
              <a:gd name="connsiteY21" fmla="*/ 2159000 h 2413000"/>
              <a:gd name="connsiteX22" fmla="*/ 558800 w 3429000"/>
              <a:gd name="connsiteY22" fmla="*/ 2209800 h 2413000"/>
              <a:gd name="connsiteX23" fmla="*/ 635000 w 3429000"/>
              <a:gd name="connsiteY23" fmla="*/ 2260600 h 2413000"/>
              <a:gd name="connsiteX24" fmla="*/ 711200 w 3429000"/>
              <a:gd name="connsiteY24" fmla="*/ 2286000 h 2413000"/>
              <a:gd name="connsiteX25" fmla="*/ 787400 w 3429000"/>
              <a:gd name="connsiteY25" fmla="*/ 2336800 h 2413000"/>
              <a:gd name="connsiteX26" fmla="*/ 990600 w 3429000"/>
              <a:gd name="connsiteY26" fmla="*/ 2387600 h 2413000"/>
              <a:gd name="connsiteX27" fmla="*/ 1143000 w 3429000"/>
              <a:gd name="connsiteY27" fmla="*/ 2413000 h 2413000"/>
              <a:gd name="connsiteX28" fmla="*/ 2209800 w 3429000"/>
              <a:gd name="connsiteY28" fmla="*/ 2387600 h 2413000"/>
              <a:gd name="connsiteX29" fmla="*/ 2286000 w 3429000"/>
              <a:gd name="connsiteY29" fmla="*/ 2362200 h 2413000"/>
              <a:gd name="connsiteX30" fmla="*/ 2387600 w 3429000"/>
              <a:gd name="connsiteY30" fmla="*/ 2336800 h 2413000"/>
              <a:gd name="connsiteX31" fmla="*/ 2463800 w 3429000"/>
              <a:gd name="connsiteY31" fmla="*/ 2311400 h 2413000"/>
              <a:gd name="connsiteX32" fmla="*/ 2565400 w 3429000"/>
              <a:gd name="connsiteY32" fmla="*/ 2286000 h 2413000"/>
              <a:gd name="connsiteX33" fmla="*/ 2717800 w 3429000"/>
              <a:gd name="connsiteY33" fmla="*/ 2235200 h 2413000"/>
              <a:gd name="connsiteX34" fmla="*/ 2794000 w 3429000"/>
              <a:gd name="connsiteY34" fmla="*/ 2209800 h 2413000"/>
              <a:gd name="connsiteX35" fmla="*/ 2971800 w 3429000"/>
              <a:gd name="connsiteY35" fmla="*/ 2108200 h 2413000"/>
              <a:gd name="connsiteX36" fmla="*/ 3124200 w 3429000"/>
              <a:gd name="connsiteY36" fmla="*/ 2006600 h 2413000"/>
              <a:gd name="connsiteX37" fmla="*/ 3200400 w 3429000"/>
              <a:gd name="connsiteY37" fmla="*/ 1955800 h 2413000"/>
              <a:gd name="connsiteX38" fmla="*/ 3327400 w 3429000"/>
              <a:gd name="connsiteY38" fmla="*/ 1803400 h 2413000"/>
              <a:gd name="connsiteX39" fmla="*/ 3429000 w 3429000"/>
              <a:gd name="connsiteY39" fmla="*/ 1651000 h 2413000"/>
              <a:gd name="connsiteX40" fmla="*/ 3352800 w 3429000"/>
              <a:gd name="connsiteY40" fmla="*/ 1168400 h 2413000"/>
              <a:gd name="connsiteX41" fmla="*/ 3302000 w 3429000"/>
              <a:gd name="connsiteY41" fmla="*/ 1092200 h 2413000"/>
              <a:gd name="connsiteX42" fmla="*/ 3149600 w 3429000"/>
              <a:gd name="connsiteY42" fmla="*/ 736600 h 2413000"/>
              <a:gd name="connsiteX43" fmla="*/ 3098800 w 3429000"/>
              <a:gd name="connsiteY43" fmla="*/ 635000 h 2413000"/>
              <a:gd name="connsiteX44" fmla="*/ 2946400 w 3429000"/>
              <a:gd name="connsiteY44" fmla="*/ 482600 h 2413000"/>
              <a:gd name="connsiteX45" fmla="*/ 2794000 w 3429000"/>
              <a:gd name="connsiteY45" fmla="*/ 381000 h 2413000"/>
              <a:gd name="connsiteX46" fmla="*/ 2667000 w 3429000"/>
              <a:gd name="connsiteY46" fmla="*/ 254000 h 2413000"/>
              <a:gd name="connsiteX47" fmla="*/ 2514600 w 3429000"/>
              <a:gd name="connsiteY47" fmla="*/ 127000 h 2413000"/>
              <a:gd name="connsiteX48" fmla="*/ 2438400 w 3429000"/>
              <a:gd name="connsiteY48" fmla="*/ 101600 h 2413000"/>
              <a:gd name="connsiteX49" fmla="*/ 2286000 w 3429000"/>
              <a:gd name="connsiteY49" fmla="*/ 25400 h 2413000"/>
              <a:gd name="connsiteX50" fmla="*/ 1828800 w 3429000"/>
              <a:gd name="connsiteY50" fmla="*/ 101600 h 2413000"/>
              <a:gd name="connsiteX51" fmla="*/ 1778000 w 3429000"/>
              <a:gd name="connsiteY51" fmla="*/ 152400 h 241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3429000" h="2413000">
                <a:moveTo>
                  <a:pt x="2235200" y="228600"/>
                </a:moveTo>
                <a:cubicBezTo>
                  <a:pt x="2133600" y="220133"/>
                  <a:pt x="2029642" y="226551"/>
                  <a:pt x="1930400" y="203200"/>
                </a:cubicBezTo>
                <a:cubicBezTo>
                  <a:pt x="1882344" y="191893"/>
                  <a:pt x="1848344" y="147429"/>
                  <a:pt x="1803400" y="127000"/>
                </a:cubicBezTo>
                <a:cubicBezTo>
                  <a:pt x="1754652" y="104842"/>
                  <a:pt x="1701800" y="93133"/>
                  <a:pt x="1651000" y="76200"/>
                </a:cubicBezTo>
                <a:cubicBezTo>
                  <a:pt x="1625600" y="67733"/>
                  <a:pt x="1601210" y="55202"/>
                  <a:pt x="1574800" y="50800"/>
                </a:cubicBezTo>
                <a:cubicBezTo>
                  <a:pt x="1379816" y="18303"/>
                  <a:pt x="1472901" y="35500"/>
                  <a:pt x="1295400" y="0"/>
                </a:cubicBezTo>
                <a:cubicBezTo>
                  <a:pt x="1143000" y="8467"/>
                  <a:pt x="989829" y="7904"/>
                  <a:pt x="838200" y="25400"/>
                </a:cubicBezTo>
                <a:cubicBezTo>
                  <a:pt x="768842" y="33403"/>
                  <a:pt x="702733" y="59267"/>
                  <a:pt x="635000" y="76200"/>
                </a:cubicBezTo>
                <a:cubicBezTo>
                  <a:pt x="601133" y="84667"/>
                  <a:pt x="566518" y="90561"/>
                  <a:pt x="533400" y="101600"/>
                </a:cubicBezTo>
                <a:cubicBezTo>
                  <a:pt x="482600" y="118533"/>
                  <a:pt x="425555" y="122697"/>
                  <a:pt x="381000" y="152400"/>
                </a:cubicBezTo>
                <a:lnTo>
                  <a:pt x="228600" y="254000"/>
                </a:lnTo>
                <a:cubicBezTo>
                  <a:pt x="194733" y="304800"/>
                  <a:pt x="146307" y="348479"/>
                  <a:pt x="127000" y="406400"/>
                </a:cubicBezTo>
                <a:lnTo>
                  <a:pt x="50800" y="635000"/>
                </a:lnTo>
                <a:lnTo>
                  <a:pt x="25400" y="711200"/>
                </a:lnTo>
                <a:lnTo>
                  <a:pt x="0" y="787400"/>
                </a:lnTo>
                <a:cubicBezTo>
                  <a:pt x="8467" y="1007533"/>
                  <a:pt x="11658" y="1227933"/>
                  <a:pt x="25400" y="1447800"/>
                </a:cubicBezTo>
                <a:cubicBezTo>
                  <a:pt x="31892" y="1551673"/>
                  <a:pt x="55016" y="1606471"/>
                  <a:pt x="76200" y="1701800"/>
                </a:cubicBezTo>
                <a:cubicBezTo>
                  <a:pt x="85565" y="1743944"/>
                  <a:pt x="87948" y="1787844"/>
                  <a:pt x="101600" y="1828800"/>
                </a:cubicBezTo>
                <a:cubicBezTo>
                  <a:pt x="129254" y="1911763"/>
                  <a:pt x="162824" y="1951787"/>
                  <a:pt x="228600" y="2006600"/>
                </a:cubicBezTo>
                <a:cubicBezTo>
                  <a:pt x="252051" y="2026143"/>
                  <a:pt x="281349" y="2037857"/>
                  <a:pt x="304800" y="2057400"/>
                </a:cubicBezTo>
                <a:cubicBezTo>
                  <a:pt x="332395" y="2080396"/>
                  <a:pt x="351112" y="2113675"/>
                  <a:pt x="381000" y="2133600"/>
                </a:cubicBezTo>
                <a:cubicBezTo>
                  <a:pt x="403277" y="2148452"/>
                  <a:pt x="432591" y="2148453"/>
                  <a:pt x="457200" y="2159000"/>
                </a:cubicBezTo>
                <a:cubicBezTo>
                  <a:pt x="492003" y="2173915"/>
                  <a:pt x="525925" y="2191014"/>
                  <a:pt x="558800" y="2209800"/>
                </a:cubicBezTo>
                <a:cubicBezTo>
                  <a:pt x="585305" y="2224946"/>
                  <a:pt x="607696" y="2246948"/>
                  <a:pt x="635000" y="2260600"/>
                </a:cubicBezTo>
                <a:cubicBezTo>
                  <a:pt x="658947" y="2272574"/>
                  <a:pt x="687253" y="2274026"/>
                  <a:pt x="711200" y="2286000"/>
                </a:cubicBezTo>
                <a:cubicBezTo>
                  <a:pt x="738504" y="2299652"/>
                  <a:pt x="760096" y="2323148"/>
                  <a:pt x="787400" y="2336800"/>
                </a:cubicBezTo>
                <a:cubicBezTo>
                  <a:pt x="837758" y="2361979"/>
                  <a:pt x="945056" y="2379319"/>
                  <a:pt x="990600" y="2387600"/>
                </a:cubicBezTo>
                <a:cubicBezTo>
                  <a:pt x="1041270" y="2396813"/>
                  <a:pt x="1092200" y="2404533"/>
                  <a:pt x="1143000" y="2413000"/>
                </a:cubicBezTo>
                <a:cubicBezTo>
                  <a:pt x="1498600" y="2404533"/>
                  <a:pt x="1854450" y="2403393"/>
                  <a:pt x="2209800" y="2387600"/>
                </a:cubicBezTo>
                <a:cubicBezTo>
                  <a:pt x="2236548" y="2386411"/>
                  <a:pt x="2260256" y="2369555"/>
                  <a:pt x="2286000" y="2362200"/>
                </a:cubicBezTo>
                <a:cubicBezTo>
                  <a:pt x="2319566" y="2352610"/>
                  <a:pt x="2354034" y="2346390"/>
                  <a:pt x="2387600" y="2336800"/>
                </a:cubicBezTo>
                <a:cubicBezTo>
                  <a:pt x="2413344" y="2329445"/>
                  <a:pt x="2438056" y="2318755"/>
                  <a:pt x="2463800" y="2311400"/>
                </a:cubicBezTo>
                <a:cubicBezTo>
                  <a:pt x="2497366" y="2301810"/>
                  <a:pt x="2531963" y="2296031"/>
                  <a:pt x="2565400" y="2286000"/>
                </a:cubicBezTo>
                <a:cubicBezTo>
                  <a:pt x="2616690" y="2270613"/>
                  <a:pt x="2667000" y="2252133"/>
                  <a:pt x="2717800" y="2235200"/>
                </a:cubicBezTo>
                <a:lnTo>
                  <a:pt x="2794000" y="2209800"/>
                </a:lnTo>
                <a:cubicBezTo>
                  <a:pt x="3127285" y="1959836"/>
                  <a:pt x="2722455" y="2246725"/>
                  <a:pt x="2971800" y="2108200"/>
                </a:cubicBezTo>
                <a:cubicBezTo>
                  <a:pt x="3025171" y="2078550"/>
                  <a:pt x="3073400" y="2040467"/>
                  <a:pt x="3124200" y="2006600"/>
                </a:cubicBezTo>
                <a:lnTo>
                  <a:pt x="3200400" y="1955800"/>
                </a:lnTo>
                <a:cubicBezTo>
                  <a:pt x="3381928" y="1683508"/>
                  <a:pt x="3099233" y="2096758"/>
                  <a:pt x="3327400" y="1803400"/>
                </a:cubicBezTo>
                <a:cubicBezTo>
                  <a:pt x="3364884" y="1755207"/>
                  <a:pt x="3429000" y="1651000"/>
                  <a:pt x="3429000" y="1651000"/>
                </a:cubicBezTo>
                <a:cubicBezTo>
                  <a:pt x="3422540" y="1567021"/>
                  <a:pt x="3427330" y="1280194"/>
                  <a:pt x="3352800" y="1168400"/>
                </a:cubicBezTo>
                <a:lnTo>
                  <a:pt x="3302000" y="1092200"/>
                </a:lnTo>
                <a:cubicBezTo>
                  <a:pt x="3196274" y="669298"/>
                  <a:pt x="3325010" y="1087420"/>
                  <a:pt x="3149600" y="736600"/>
                </a:cubicBezTo>
                <a:cubicBezTo>
                  <a:pt x="3132667" y="702733"/>
                  <a:pt x="3122454" y="664567"/>
                  <a:pt x="3098800" y="635000"/>
                </a:cubicBezTo>
                <a:cubicBezTo>
                  <a:pt x="3053921" y="578901"/>
                  <a:pt x="3006176" y="522451"/>
                  <a:pt x="2946400" y="482600"/>
                </a:cubicBezTo>
                <a:lnTo>
                  <a:pt x="2794000" y="381000"/>
                </a:lnTo>
                <a:cubicBezTo>
                  <a:pt x="2700867" y="241300"/>
                  <a:pt x="2794000" y="359833"/>
                  <a:pt x="2667000" y="254000"/>
                </a:cubicBezTo>
                <a:cubicBezTo>
                  <a:pt x="2582738" y="183782"/>
                  <a:pt x="2609195" y="174298"/>
                  <a:pt x="2514600" y="127000"/>
                </a:cubicBezTo>
                <a:cubicBezTo>
                  <a:pt x="2490653" y="115026"/>
                  <a:pt x="2462347" y="113574"/>
                  <a:pt x="2438400" y="101600"/>
                </a:cubicBezTo>
                <a:cubicBezTo>
                  <a:pt x="2241445" y="3123"/>
                  <a:pt x="2477531" y="89244"/>
                  <a:pt x="2286000" y="25400"/>
                </a:cubicBezTo>
                <a:cubicBezTo>
                  <a:pt x="2272790" y="26501"/>
                  <a:pt x="1896742" y="33658"/>
                  <a:pt x="1828800" y="101600"/>
                </a:cubicBezTo>
                <a:lnTo>
                  <a:pt x="1778000" y="152400"/>
                </a:lnTo>
              </a:path>
            </a:pathLst>
          </a:cu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7643C59-DA3B-304E-B851-5D7B4FB61B8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458792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CD58397-0B64-4D4E-85F8-0A96C74990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  <p:sp>
        <p:nvSpPr>
          <p:cNvPr id="5" name="Google Shape;274;p15">
            <a:extLst>
              <a:ext uri="{FF2B5EF4-FFF2-40B4-BE49-F238E27FC236}">
                <a16:creationId xmlns:a16="http://schemas.microsoft.com/office/drawing/2014/main" id="{FB4A10E3-02C5-954C-97DA-2B77AFD4CCF1}"/>
              </a:ext>
            </a:extLst>
          </p:cNvPr>
          <p:cNvSpPr txBox="1">
            <a:spLocks/>
          </p:cNvSpPr>
          <p:nvPr/>
        </p:nvSpPr>
        <p:spPr>
          <a:xfrm>
            <a:off x="379141" y="1361440"/>
            <a:ext cx="10817179" cy="43484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" indent="0">
              <a:spcBef>
                <a:spcPts val="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32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Mae </a:t>
            </a:r>
            <a:r>
              <a:rPr lang="en-US" sz="32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dau</a:t>
            </a:r>
            <a:r>
              <a:rPr lang="en-US" sz="32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32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brif</a:t>
            </a:r>
            <a:r>
              <a:rPr lang="en-US" sz="32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32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fath</a:t>
            </a:r>
            <a:r>
              <a:rPr lang="en-US" sz="32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o </a:t>
            </a:r>
            <a:r>
              <a:rPr lang="en-US" sz="32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gwestiwn</a:t>
            </a:r>
            <a:r>
              <a:rPr lang="en-US" sz="32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…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32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	</a:t>
            </a: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3200" b="1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	</a:t>
            </a:r>
            <a:r>
              <a:rPr lang="en-US" sz="3200" b="1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cwestiwn</a:t>
            </a:r>
            <a:r>
              <a:rPr lang="en-US" sz="3200" b="1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3200" b="1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caeëdig</a:t>
            </a:r>
            <a:endParaRPr lang="en-US" sz="3200" b="1" dirty="0">
              <a:solidFill>
                <a:schemeClr val="dk2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32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dim </a:t>
            </a:r>
            <a:r>
              <a:rPr lang="en-US" sz="32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ond</a:t>
            </a:r>
            <a:r>
              <a:rPr lang="en-US" sz="32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32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ateb</a:t>
            </a:r>
            <a:r>
              <a:rPr lang="en-US" sz="32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32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cadarnhaol</a:t>
            </a:r>
            <a:r>
              <a:rPr lang="en-US" sz="32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32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neu</a:t>
            </a:r>
            <a:r>
              <a:rPr lang="en-US" sz="32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32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negyddol</a:t>
            </a:r>
            <a:r>
              <a:rPr lang="en-US" sz="32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32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sy’n</a:t>
            </a:r>
            <a:r>
              <a:rPr lang="en-US" sz="32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32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bosib</a:t>
            </a:r>
            <a:endParaRPr lang="en-US" sz="3200" dirty="0">
              <a:solidFill>
                <a:schemeClr val="dk2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endParaRPr lang="en-US" sz="3200" dirty="0">
              <a:solidFill>
                <a:schemeClr val="dk2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32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	</a:t>
            </a:r>
            <a:r>
              <a:rPr lang="en-US" sz="3200" b="1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cwestiwn</a:t>
            </a:r>
            <a:r>
              <a:rPr lang="en-US" sz="3200" b="1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3200" b="1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agored</a:t>
            </a:r>
            <a:endParaRPr lang="en-US" sz="3200" b="1" dirty="0">
              <a:solidFill>
                <a:schemeClr val="dk2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32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amrywiaeth</a:t>
            </a:r>
            <a:r>
              <a:rPr lang="en-US" sz="32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o </a:t>
            </a:r>
            <a:r>
              <a:rPr lang="en-US" sz="32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atebion</a:t>
            </a:r>
            <a:r>
              <a:rPr lang="en-US" sz="32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32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posib</a:t>
            </a:r>
            <a:endParaRPr lang="en-US" sz="2400" dirty="0">
              <a:solidFill>
                <a:schemeClr val="dk2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EE6CB04-F3F7-B346-B3DD-ED28535292C8}"/>
              </a:ext>
            </a:extLst>
          </p:cNvPr>
          <p:cNvSpPr txBox="1">
            <a:spLocks/>
          </p:cNvSpPr>
          <p:nvPr/>
        </p:nvSpPr>
        <p:spPr>
          <a:xfrm>
            <a:off x="3229517" y="277457"/>
            <a:ext cx="5732966" cy="86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Cwestiynu</a:t>
            </a:r>
            <a:endParaRPr lang="en-GB" sz="4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624957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CD58397-0B64-4D4E-85F8-0A96C74990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  <p:sp>
        <p:nvSpPr>
          <p:cNvPr id="5" name="Google Shape;280;p16">
            <a:extLst>
              <a:ext uri="{FF2B5EF4-FFF2-40B4-BE49-F238E27FC236}">
                <a16:creationId xmlns:a16="http://schemas.microsoft.com/office/drawing/2014/main" id="{6CECDB76-AC8F-194F-9E54-71ABD4215D4D}"/>
              </a:ext>
            </a:extLst>
          </p:cNvPr>
          <p:cNvSpPr txBox="1">
            <a:spLocks/>
          </p:cNvSpPr>
          <p:nvPr/>
        </p:nvSpPr>
        <p:spPr>
          <a:xfrm>
            <a:off x="152399" y="1041015"/>
            <a:ext cx="11630892" cy="14786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" indent="0">
              <a:spcBef>
                <a:spcPts val="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Er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mai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dim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ond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ateb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cadarnhaol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neu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negyddol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sy’n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bosib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i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gwestiwn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caeëdig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,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mae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sawl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ffordd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o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ateb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gadarnhaol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neu’n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negyddol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Gymraeg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….</a:t>
            </a:r>
          </a:p>
        </p:txBody>
      </p:sp>
      <p:sp>
        <p:nvSpPr>
          <p:cNvPr id="6" name="Oval Callout 5">
            <a:extLst>
              <a:ext uri="{FF2B5EF4-FFF2-40B4-BE49-F238E27FC236}">
                <a16:creationId xmlns:a16="http://schemas.microsoft.com/office/drawing/2014/main" id="{38267440-427A-274B-8F74-4B4A48499C72}"/>
              </a:ext>
            </a:extLst>
          </p:cNvPr>
          <p:cNvSpPr/>
          <p:nvPr/>
        </p:nvSpPr>
        <p:spPr>
          <a:xfrm>
            <a:off x="332508" y="2728738"/>
            <a:ext cx="2632365" cy="1302326"/>
          </a:xfrm>
          <a:prstGeom prst="wedgeEllipseCallout">
            <a:avLst>
              <a:gd name="adj1" fmla="val -26046"/>
              <a:gd name="adj2" fmla="val 108245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Oval Callout 6">
            <a:extLst>
              <a:ext uri="{FF2B5EF4-FFF2-40B4-BE49-F238E27FC236}">
                <a16:creationId xmlns:a16="http://schemas.microsoft.com/office/drawing/2014/main" id="{2A8686B6-66FB-814B-BD5E-D127DAF53EC3}"/>
              </a:ext>
            </a:extLst>
          </p:cNvPr>
          <p:cNvSpPr/>
          <p:nvPr/>
        </p:nvSpPr>
        <p:spPr>
          <a:xfrm>
            <a:off x="3179616" y="2743201"/>
            <a:ext cx="2632365" cy="1302326"/>
          </a:xfrm>
          <a:prstGeom prst="wedgeEllipseCallout">
            <a:avLst>
              <a:gd name="adj1" fmla="val -11309"/>
              <a:gd name="adj2" fmla="val 113564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0B68D290-7303-3E40-933A-C0CD3E460DE4}"/>
              </a:ext>
            </a:extLst>
          </p:cNvPr>
          <p:cNvSpPr/>
          <p:nvPr/>
        </p:nvSpPr>
        <p:spPr>
          <a:xfrm>
            <a:off x="6127172" y="2743201"/>
            <a:ext cx="2632365" cy="1302326"/>
          </a:xfrm>
          <a:prstGeom prst="wedgeEllipseCallout">
            <a:avLst>
              <a:gd name="adj1" fmla="val -13941"/>
              <a:gd name="adj2" fmla="val 111437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</a:t>
            </a:r>
          </a:p>
          <a:p>
            <a:pPr algn="ctr"/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Naddo</a:t>
            </a: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F99FCF27-3167-2B4F-BC13-013CFD1C457A}"/>
              </a:ext>
            </a:extLst>
          </p:cNvPr>
          <p:cNvSpPr/>
          <p:nvPr/>
        </p:nvSpPr>
        <p:spPr>
          <a:xfrm>
            <a:off x="9150926" y="2728738"/>
            <a:ext cx="2632365" cy="1302326"/>
          </a:xfrm>
          <a:prstGeom prst="wedgeEllipseCallout">
            <a:avLst>
              <a:gd name="adj1" fmla="val -12888"/>
              <a:gd name="adj2" fmla="val 109309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D208E164-0026-5541-B65F-87344BFAC2A1}"/>
              </a:ext>
            </a:extLst>
          </p:cNvPr>
          <p:cNvSpPr/>
          <p:nvPr/>
        </p:nvSpPr>
        <p:spPr>
          <a:xfrm>
            <a:off x="1274616" y="4328286"/>
            <a:ext cx="2632365" cy="1302326"/>
          </a:xfrm>
          <a:prstGeom prst="wedgeEllipseCallout">
            <a:avLst>
              <a:gd name="adj1" fmla="val 41323"/>
              <a:gd name="adj2" fmla="val 62500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Ie</a:t>
            </a: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Nage</a:t>
            </a: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665489E2-D61B-0944-9966-38B22F4B4215}"/>
              </a:ext>
            </a:extLst>
          </p:cNvPr>
          <p:cNvSpPr/>
          <p:nvPr/>
        </p:nvSpPr>
        <p:spPr>
          <a:xfrm>
            <a:off x="4336472" y="4416461"/>
            <a:ext cx="2632365" cy="1302326"/>
          </a:xfrm>
          <a:prstGeom prst="wedgeEllipseCallout">
            <a:avLst>
              <a:gd name="adj1" fmla="val 45007"/>
              <a:gd name="adj2" fmla="val 58245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Cei</a:t>
            </a: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 </a:t>
            </a:r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chei</a:t>
            </a: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Oval Callout 11">
            <a:extLst>
              <a:ext uri="{FF2B5EF4-FFF2-40B4-BE49-F238E27FC236}">
                <a16:creationId xmlns:a16="http://schemas.microsoft.com/office/drawing/2014/main" id="{43368FFF-F914-5447-BF8F-2CE564461164}"/>
              </a:ext>
            </a:extLst>
          </p:cNvPr>
          <p:cNvSpPr/>
          <p:nvPr/>
        </p:nvSpPr>
        <p:spPr>
          <a:xfrm>
            <a:off x="7443354" y="4392881"/>
            <a:ext cx="2632365" cy="1302326"/>
          </a:xfrm>
          <a:prstGeom prst="wedgeEllipseCallout">
            <a:avLst>
              <a:gd name="adj1" fmla="val 48165"/>
              <a:gd name="adj2" fmla="val 57181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Ydw</a:t>
            </a: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ydw</a:t>
            </a: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C360B1AC-C18B-464E-8D5B-C3D29C13D07A}"/>
              </a:ext>
            </a:extLst>
          </p:cNvPr>
          <p:cNvSpPr txBox="1">
            <a:spLocks/>
          </p:cNvSpPr>
          <p:nvPr/>
        </p:nvSpPr>
        <p:spPr>
          <a:xfrm>
            <a:off x="3179616" y="173061"/>
            <a:ext cx="5732966" cy="86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caeëdig</a:t>
            </a:r>
            <a:endParaRPr lang="en-GB" sz="40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72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B65FB232-4007-674B-86A0-FDE74A86152F}"/>
                  </a:ext>
                </a:extLst>
              </p14:cNvPr>
              <p14:cNvContentPartPr/>
              <p14:nvPr/>
            </p14:nvContentPartPr>
            <p14:xfrm>
              <a:off x="3618575" y="2499550"/>
              <a:ext cx="360" cy="3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B65FB232-4007-674B-86A0-FDE74A86152F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609575" y="2490550"/>
                <a:ext cx="18000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5" name="Title 1">
            <a:extLst>
              <a:ext uri="{FF2B5EF4-FFF2-40B4-BE49-F238E27FC236}">
                <a16:creationId xmlns:a16="http://schemas.microsoft.com/office/drawing/2014/main" id="{4E41A58E-4891-6341-BDFF-C48D580DC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2600" y="277457"/>
            <a:ext cx="8864600" cy="1195744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lluniau</a:t>
            </a: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Nghyfnod</a:t>
            </a: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2)</a:t>
            </a:r>
            <a:endParaRPr lang="en-GB" sz="40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AB8AC73-1894-EE4E-BB45-41FE2BA3F189}"/>
              </a:ext>
            </a:extLst>
          </p:cNvPr>
          <p:cNvSpPr txBox="1"/>
          <p:nvPr/>
        </p:nvSpPr>
        <p:spPr>
          <a:xfrm>
            <a:off x="177800" y="2870376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…?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CC1AE2E-A10C-C145-B359-8145CDEE79FA}"/>
              </a:ext>
            </a:extLst>
          </p:cNvPr>
          <p:cNvSpPr txBox="1"/>
          <p:nvPr/>
        </p:nvSpPr>
        <p:spPr>
          <a:xfrm>
            <a:off x="177800" y="4046420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…?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A7F0227-07B6-B948-AC08-7A4ACE298E7D}"/>
              </a:ext>
            </a:extLst>
          </p:cNvPr>
          <p:cNvSpPr txBox="1"/>
          <p:nvPr/>
        </p:nvSpPr>
        <p:spPr>
          <a:xfrm>
            <a:off x="254000" y="6039725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Sawl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…?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DD32234-FAEF-3A45-9956-FAC3A2C5BFF8}"/>
              </a:ext>
            </a:extLst>
          </p:cNvPr>
          <p:cNvSpPr txBox="1"/>
          <p:nvPr/>
        </p:nvSpPr>
        <p:spPr>
          <a:xfrm>
            <a:off x="9688540" y="6022318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…?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B7A027E-4399-7040-9E02-4FF75B6869DB}"/>
              </a:ext>
            </a:extLst>
          </p:cNvPr>
          <p:cNvSpPr txBox="1"/>
          <p:nvPr/>
        </p:nvSpPr>
        <p:spPr>
          <a:xfrm>
            <a:off x="9688540" y="1914775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…?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AC09D55-91AD-5F42-8F45-5EFDA0D309FD}"/>
              </a:ext>
            </a:extLst>
          </p:cNvPr>
          <p:cNvSpPr txBox="1"/>
          <p:nvPr/>
        </p:nvSpPr>
        <p:spPr>
          <a:xfrm>
            <a:off x="9688540" y="4963474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…?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CA05079-3173-A641-AA86-9D0108D00E1B}"/>
              </a:ext>
            </a:extLst>
          </p:cNvPr>
          <p:cNvSpPr txBox="1"/>
          <p:nvPr/>
        </p:nvSpPr>
        <p:spPr>
          <a:xfrm>
            <a:off x="9688540" y="3801710"/>
            <a:ext cx="219866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Enwch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4B195668-3D87-9540-AE4F-28D8F0737C0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19196" y="1738250"/>
            <a:ext cx="5822402" cy="3809999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97845DCD-DA08-EF4F-BB70-7F675522554D}"/>
              </a:ext>
            </a:extLst>
          </p:cNvPr>
          <p:cNvSpPr txBox="1"/>
          <p:nvPr/>
        </p:nvSpPr>
        <p:spPr>
          <a:xfrm>
            <a:off x="177800" y="1685095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Beth …?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CB65747-0C8B-CF40-80F8-449600DE9973}"/>
              </a:ext>
            </a:extLst>
          </p:cNvPr>
          <p:cNvSpPr txBox="1"/>
          <p:nvPr/>
        </p:nvSpPr>
        <p:spPr>
          <a:xfrm>
            <a:off x="177800" y="5041018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Pa …?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F9AD71F-FFC5-B649-B83C-933D3416771A}"/>
              </a:ext>
            </a:extLst>
          </p:cNvPr>
          <p:cNvSpPr txBox="1"/>
          <p:nvPr/>
        </p:nvSpPr>
        <p:spPr>
          <a:xfrm>
            <a:off x="9701795" y="2780050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Faint …?</a:t>
            </a:r>
          </a:p>
        </p:txBody>
      </p:sp>
      <p:sp>
        <p:nvSpPr>
          <p:cNvPr id="6" name="10-Point Star 5">
            <a:extLst>
              <a:ext uri="{FF2B5EF4-FFF2-40B4-BE49-F238E27FC236}">
                <a16:creationId xmlns:a16="http://schemas.microsoft.com/office/drawing/2014/main" id="{E39A8CDF-EE3F-2B4E-AD8D-26D1C90F4510}"/>
              </a:ext>
            </a:extLst>
          </p:cNvPr>
          <p:cNvSpPr/>
          <p:nvPr/>
        </p:nvSpPr>
        <p:spPr>
          <a:xfrm>
            <a:off x="3246783" y="5274365"/>
            <a:ext cx="5393634" cy="1583635"/>
          </a:xfrm>
          <a:prstGeom prst="star10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US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ctr"/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Defnyddio’r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llun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sbardun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ddrilio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patrymau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holi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917192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B65FB232-4007-674B-86A0-FDE74A86152F}"/>
                  </a:ext>
                </a:extLst>
              </p14:cNvPr>
              <p14:cNvContentPartPr/>
              <p14:nvPr/>
            </p14:nvContentPartPr>
            <p14:xfrm>
              <a:off x="3618575" y="2499550"/>
              <a:ext cx="360" cy="3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B65FB232-4007-674B-86A0-FDE74A86152F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609575" y="2490550"/>
                <a:ext cx="18000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5" name="Title 1">
            <a:extLst>
              <a:ext uri="{FF2B5EF4-FFF2-40B4-BE49-F238E27FC236}">
                <a16:creationId xmlns:a16="http://schemas.microsoft.com/office/drawing/2014/main" id="{4E41A58E-4891-6341-BDFF-C48D580DC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2600" y="277457"/>
            <a:ext cx="8864600" cy="1195744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gwrthrych</a:t>
            </a: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Nghyfnod</a:t>
            </a: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2)</a:t>
            </a:r>
            <a:endParaRPr lang="en-GB" sz="40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AB8AC73-1894-EE4E-BB45-41FE2BA3F189}"/>
              </a:ext>
            </a:extLst>
          </p:cNvPr>
          <p:cNvSpPr txBox="1"/>
          <p:nvPr/>
        </p:nvSpPr>
        <p:spPr>
          <a:xfrm>
            <a:off x="177800" y="2870376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…?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CC1AE2E-A10C-C145-B359-8145CDEE79FA}"/>
              </a:ext>
            </a:extLst>
          </p:cNvPr>
          <p:cNvSpPr txBox="1"/>
          <p:nvPr/>
        </p:nvSpPr>
        <p:spPr>
          <a:xfrm>
            <a:off x="177800" y="4046420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…?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A7F0227-07B6-B948-AC08-7A4ACE298E7D}"/>
              </a:ext>
            </a:extLst>
          </p:cNvPr>
          <p:cNvSpPr txBox="1"/>
          <p:nvPr/>
        </p:nvSpPr>
        <p:spPr>
          <a:xfrm>
            <a:off x="254000" y="6039725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Sawl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…?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DD32234-FAEF-3A45-9956-FAC3A2C5BFF8}"/>
              </a:ext>
            </a:extLst>
          </p:cNvPr>
          <p:cNvSpPr txBox="1"/>
          <p:nvPr/>
        </p:nvSpPr>
        <p:spPr>
          <a:xfrm>
            <a:off x="9688540" y="6022318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…?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B7A027E-4399-7040-9E02-4FF75B6869DB}"/>
              </a:ext>
            </a:extLst>
          </p:cNvPr>
          <p:cNvSpPr txBox="1"/>
          <p:nvPr/>
        </p:nvSpPr>
        <p:spPr>
          <a:xfrm>
            <a:off x="9688540" y="1914775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…?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AC09D55-91AD-5F42-8F45-5EFDA0D309FD}"/>
              </a:ext>
            </a:extLst>
          </p:cNvPr>
          <p:cNvSpPr txBox="1"/>
          <p:nvPr/>
        </p:nvSpPr>
        <p:spPr>
          <a:xfrm>
            <a:off x="9688540" y="4963474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…?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CA05079-3173-A641-AA86-9D0108D00E1B}"/>
              </a:ext>
            </a:extLst>
          </p:cNvPr>
          <p:cNvSpPr txBox="1"/>
          <p:nvPr/>
        </p:nvSpPr>
        <p:spPr>
          <a:xfrm>
            <a:off x="9688540" y="3801710"/>
            <a:ext cx="219866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Enwch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7845DCD-DA08-EF4F-BB70-7F675522554D}"/>
              </a:ext>
            </a:extLst>
          </p:cNvPr>
          <p:cNvSpPr txBox="1"/>
          <p:nvPr/>
        </p:nvSpPr>
        <p:spPr>
          <a:xfrm>
            <a:off x="177800" y="1685095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Beth …?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CB65747-0C8B-CF40-80F8-449600DE9973}"/>
              </a:ext>
            </a:extLst>
          </p:cNvPr>
          <p:cNvSpPr txBox="1"/>
          <p:nvPr/>
        </p:nvSpPr>
        <p:spPr>
          <a:xfrm>
            <a:off x="177800" y="5041018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Pa …?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F9AD71F-FFC5-B649-B83C-933D3416771A}"/>
              </a:ext>
            </a:extLst>
          </p:cNvPr>
          <p:cNvSpPr txBox="1"/>
          <p:nvPr/>
        </p:nvSpPr>
        <p:spPr>
          <a:xfrm>
            <a:off x="9701795" y="2780050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Faint …?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94FD140-6921-B447-A5DD-8AE6413CBA3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6528" y="1934706"/>
            <a:ext cx="5430685" cy="4087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175687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B65FB232-4007-674B-86A0-FDE74A86152F}"/>
                  </a:ext>
                </a:extLst>
              </p14:cNvPr>
              <p14:cNvContentPartPr/>
              <p14:nvPr/>
            </p14:nvContentPartPr>
            <p14:xfrm>
              <a:off x="3618575" y="2499550"/>
              <a:ext cx="360" cy="3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B65FB232-4007-674B-86A0-FDE74A86152F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609575" y="2490550"/>
                <a:ext cx="18000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5" name="Title 1">
            <a:extLst>
              <a:ext uri="{FF2B5EF4-FFF2-40B4-BE49-F238E27FC236}">
                <a16:creationId xmlns:a16="http://schemas.microsoft.com/office/drawing/2014/main" id="{4E41A58E-4891-6341-BDFF-C48D580DC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2600" y="277457"/>
            <a:ext cx="8864600" cy="1195744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gwrthrych</a:t>
            </a: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Nghyfnod</a:t>
            </a: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2)</a:t>
            </a:r>
            <a:endParaRPr lang="en-GB" sz="40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AB8AC73-1894-EE4E-BB45-41FE2BA3F189}"/>
              </a:ext>
            </a:extLst>
          </p:cNvPr>
          <p:cNvSpPr txBox="1"/>
          <p:nvPr/>
        </p:nvSpPr>
        <p:spPr>
          <a:xfrm>
            <a:off x="177800" y="2870376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…?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CC1AE2E-A10C-C145-B359-8145CDEE79FA}"/>
              </a:ext>
            </a:extLst>
          </p:cNvPr>
          <p:cNvSpPr txBox="1"/>
          <p:nvPr/>
        </p:nvSpPr>
        <p:spPr>
          <a:xfrm>
            <a:off x="177800" y="4046420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…?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A7F0227-07B6-B948-AC08-7A4ACE298E7D}"/>
              </a:ext>
            </a:extLst>
          </p:cNvPr>
          <p:cNvSpPr txBox="1"/>
          <p:nvPr/>
        </p:nvSpPr>
        <p:spPr>
          <a:xfrm>
            <a:off x="254000" y="6039725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Sawl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…?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DD32234-FAEF-3A45-9956-FAC3A2C5BFF8}"/>
              </a:ext>
            </a:extLst>
          </p:cNvPr>
          <p:cNvSpPr txBox="1"/>
          <p:nvPr/>
        </p:nvSpPr>
        <p:spPr>
          <a:xfrm>
            <a:off x="9688540" y="6022318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…?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B7A027E-4399-7040-9E02-4FF75B6869DB}"/>
              </a:ext>
            </a:extLst>
          </p:cNvPr>
          <p:cNvSpPr txBox="1"/>
          <p:nvPr/>
        </p:nvSpPr>
        <p:spPr>
          <a:xfrm>
            <a:off x="9688540" y="1914775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…?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AC09D55-91AD-5F42-8F45-5EFDA0D309FD}"/>
              </a:ext>
            </a:extLst>
          </p:cNvPr>
          <p:cNvSpPr txBox="1"/>
          <p:nvPr/>
        </p:nvSpPr>
        <p:spPr>
          <a:xfrm>
            <a:off x="9688540" y="4963474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…?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CA05079-3173-A641-AA86-9D0108D00E1B}"/>
              </a:ext>
            </a:extLst>
          </p:cNvPr>
          <p:cNvSpPr txBox="1"/>
          <p:nvPr/>
        </p:nvSpPr>
        <p:spPr>
          <a:xfrm>
            <a:off x="9688540" y="3801710"/>
            <a:ext cx="219866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Enwch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7845DCD-DA08-EF4F-BB70-7F675522554D}"/>
              </a:ext>
            </a:extLst>
          </p:cNvPr>
          <p:cNvSpPr txBox="1"/>
          <p:nvPr/>
        </p:nvSpPr>
        <p:spPr>
          <a:xfrm>
            <a:off x="177800" y="1685095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Beth …?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CB65747-0C8B-CF40-80F8-449600DE9973}"/>
              </a:ext>
            </a:extLst>
          </p:cNvPr>
          <p:cNvSpPr txBox="1"/>
          <p:nvPr/>
        </p:nvSpPr>
        <p:spPr>
          <a:xfrm>
            <a:off x="177800" y="5041018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Pa …?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F9AD71F-FFC5-B649-B83C-933D3416771A}"/>
              </a:ext>
            </a:extLst>
          </p:cNvPr>
          <p:cNvSpPr txBox="1"/>
          <p:nvPr/>
        </p:nvSpPr>
        <p:spPr>
          <a:xfrm>
            <a:off x="9701795" y="2780050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Faint …?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E92A86D-8E93-204E-9659-C02A68D886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76092" y="1914775"/>
            <a:ext cx="6596508" cy="3997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3672211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241BE-3224-B54F-8A56-028D5B4F9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5420" y="329083"/>
            <a:ext cx="11804877" cy="748341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caeëdig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gwestiwn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penagored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79F3497-67C9-5C4C-8B88-EAAC134DAD4F}"/>
              </a:ext>
            </a:extLst>
          </p:cNvPr>
          <p:cNvSpPr txBox="1"/>
          <p:nvPr/>
        </p:nvSpPr>
        <p:spPr>
          <a:xfrm>
            <a:off x="295422" y="1322362"/>
            <a:ext cx="3699803" cy="138499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US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2696ED7-AC06-F54C-9FD4-AA364F38DCB6}"/>
              </a:ext>
            </a:extLst>
          </p:cNvPr>
          <p:cNvSpPr txBox="1"/>
          <p:nvPr/>
        </p:nvSpPr>
        <p:spPr>
          <a:xfrm>
            <a:off x="295420" y="2813716"/>
            <a:ext cx="3699803" cy="138499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ti’n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hedfan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awyren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US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50C258-06A8-9441-9A71-65C828CA76E1}"/>
              </a:ext>
            </a:extLst>
          </p:cNvPr>
          <p:cNvSpPr txBox="1"/>
          <p:nvPr/>
        </p:nvSpPr>
        <p:spPr>
          <a:xfrm>
            <a:off x="295420" y="4305070"/>
            <a:ext cx="3699803" cy="15081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hedfan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awyren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hunanol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 Pam?</a:t>
            </a:r>
          </a:p>
          <a:p>
            <a:endParaRPr lang="en-US" sz="20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60416A5-E12A-2745-BBAE-03E5581A39BA}"/>
              </a:ext>
            </a:extLst>
          </p:cNvPr>
          <p:cNvSpPr txBox="1"/>
          <p:nvPr/>
        </p:nvSpPr>
        <p:spPr>
          <a:xfrm>
            <a:off x="4347959" y="1319052"/>
            <a:ext cx="3699803" cy="138499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ti’n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ddigwydd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nesaf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US" sz="4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A6D5656-B68C-D845-A0E4-7AD9F754BD67}"/>
              </a:ext>
            </a:extLst>
          </p:cNvPr>
          <p:cNvSpPr txBox="1"/>
          <p:nvPr/>
        </p:nvSpPr>
        <p:spPr>
          <a:xfrm>
            <a:off x="8400496" y="1319051"/>
            <a:ext cx="3699803" cy="138499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Faint o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bobl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llun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US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190A05A-8553-3441-8096-56F85E7606DB}"/>
              </a:ext>
            </a:extLst>
          </p:cNvPr>
          <p:cNvSpPr txBox="1"/>
          <p:nvPr/>
        </p:nvSpPr>
        <p:spPr>
          <a:xfrm>
            <a:off x="4347958" y="2813715"/>
            <a:ext cx="3699803" cy="138499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b="1" dirty="0" err="1">
                <a:solidFill>
                  <a:srgbClr val="002060"/>
                </a:solidFill>
              </a:rPr>
              <a:t>Ble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rwyt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ti’n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byw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  <a:p>
            <a:endParaRPr lang="en-US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800" b="1" dirty="0">
              <a:solidFill>
                <a:srgbClr val="00206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CCE0CD8-D007-BE4F-89B4-B9CEB9A0FF18}"/>
              </a:ext>
            </a:extLst>
          </p:cNvPr>
          <p:cNvSpPr txBox="1"/>
          <p:nvPr/>
        </p:nvSpPr>
        <p:spPr>
          <a:xfrm>
            <a:off x="8400495" y="2814784"/>
            <a:ext cx="3699803" cy="138499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brawd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chwaer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US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9C6476A-22D2-354A-9584-D326B672FD99}"/>
              </a:ext>
            </a:extLst>
          </p:cNvPr>
          <p:cNvSpPr txBox="1"/>
          <p:nvPr/>
        </p:nvSpPr>
        <p:spPr>
          <a:xfrm>
            <a:off x="4347957" y="4349892"/>
            <a:ext cx="3699803" cy="138499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Faint o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ffrindiau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berson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F618FE1-F5F5-B24A-B164-8EA592F96040}"/>
              </a:ext>
            </a:extLst>
          </p:cNvPr>
          <p:cNvSpPr txBox="1"/>
          <p:nvPr/>
        </p:nvSpPr>
        <p:spPr>
          <a:xfrm>
            <a:off x="8400494" y="4349891"/>
            <a:ext cx="3699803" cy="138499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harddaf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US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6E4EECA5-08EC-D64E-88D6-15466A4F1C3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5846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B65FB232-4007-674B-86A0-FDE74A86152F}"/>
                  </a:ext>
                </a:extLst>
              </p14:cNvPr>
              <p14:cNvContentPartPr/>
              <p14:nvPr/>
            </p14:nvContentPartPr>
            <p14:xfrm>
              <a:off x="3618575" y="2499550"/>
              <a:ext cx="360" cy="3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B65FB232-4007-674B-86A0-FDE74A86152F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609575" y="2490550"/>
                <a:ext cx="18000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5" name="Title 1">
            <a:extLst>
              <a:ext uri="{FF2B5EF4-FFF2-40B4-BE49-F238E27FC236}">
                <a16:creationId xmlns:a16="http://schemas.microsoft.com/office/drawing/2014/main" id="{4E41A58E-4891-6341-BDFF-C48D580DC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2600" y="277457"/>
            <a:ext cx="8864600" cy="1195744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lluniau</a:t>
            </a: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Nghyfnod</a:t>
            </a: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2)</a:t>
            </a:r>
            <a:endParaRPr lang="en-GB" sz="40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AB8AC73-1894-EE4E-BB45-41FE2BA3F189}"/>
              </a:ext>
            </a:extLst>
          </p:cNvPr>
          <p:cNvSpPr txBox="1"/>
          <p:nvPr/>
        </p:nvSpPr>
        <p:spPr>
          <a:xfrm>
            <a:off x="177800" y="2709051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Ble</a:t>
            </a:r>
            <a:r>
              <a:rPr lang="en-US" sz="3200" b="1" dirty="0"/>
              <a:t> …?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CC1AE2E-A10C-C145-B359-8145CDEE79FA}"/>
              </a:ext>
            </a:extLst>
          </p:cNvPr>
          <p:cNvSpPr txBox="1"/>
          <p:nvPr/>
        </p:nvSpPr>
        <p:spPr>
          <a:xfrm>
            <a:off x="177800" y="3786193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Pwy</a:t>
            </a:r>
            <a:r>
              <a:rPr lang="en-US" sz="3200" b="1" dirty="0"/>
              <a:t> …?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A7F0227-07B6-B948-AC08-7A4ACE298E7D}"/>
              </a:ext>
            </a:extLst>
          </p:cNvPr>
          <p:cNvSpPr txBox="1"/>
          <p:nvPr/>
        </p:nvSpPr>
        <p:spPr>
          <a:xfrm>
            <a:off x="9205385" y="5804907"/>
            <a:ext cx="2823629" cy="83099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Ydych</a:t>
            </a:r>
            <a:r>
              <a:rPr lang="en-US" sz="2400" b="1" dirty="0"/>
              <a:t> </a:t>
            </a:r>
            <a:r>
              <a:rPr lang="en-US" sz="2400" b="1" dirty="0" err="1"/>
              <a:t>chi’n</a:t>
            </a:r>
            <a:r>
              <a:rPr lang="en-US" sz="2400" b="1" dirty="0"/>
              <a:t> </a:t>
            </a:r>
            <a:r>
              <a:rPr lang="en-US" sz="2400" b="1" dirty="0" err="1"/>
              <a:t>meddwl</a:t>
            </a:r>
            <a:r>
              <a:rPr lang="en-US" sz="2400" b="1" dirty="0"/>
              <a:t> bod …..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DD32234-FAEF-3A45-9956-FAC3A2C5BFF8}"/>
              </a:ext>
            </a:extLst>
          </p:cNvPr>
          <p:cNvSpPr txBox="1"/>
          <p:nvPr/>
        </p:nvSpPr>
        <p:spPr>
          <a:xfrm>
            <a:off x="9626600" y="4793976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Pryd</a:t>
            </a:r>
            <a:r>
              <a:rPr lang="en-US" sz="3200" b="1" dirty="0"/>
              <a:t>…?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B7A027E-4399-7040-9E02-4FF75B6869DB}"/>
              </a:ext>
            </a:extLst>
          </p:cNvPr>
          <p:cNvSpPr txBox="1"/>
          <p:nvPr/>
        </p:nvSpPr>
        <p:spPr>
          <a:xfrm>
            <a:off x="9626600" y="2759103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Sut</a:t>
            </a:r>
            <a:r>
              <a:rPr lang="en-US" sz="3200" b="1" dirty="0"/>
              <a:t> …?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AC09D55-91AD-5F42-8F45-5EFDA0D309FD}"/>
              </a:ext>
            </a:extLst>
          </p:cNvPr>
          <p:cNvSpPr txBox="1"/>
          <p:nvPr/>
        </p:nvSpPr>
        <p:spPr>
          <a:xfrm>
            <a:off x="9626600" y="3786193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en-US" sz="3200" b="1" dirty="0" err="1"/>
              <a:t>Ydy</a:t>
            </a:r>
            <a:r>
              <a:rPr lang="en-US" sz="3200" b="1" dirty="0"/>
              <a:t> …?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CA05079-3173-A641-AA86-9D0108D00E1B}"/>
              </a:ext>
            </a:extLst>
          </p:cNvPr>
          <p:cNvSpPr txBox="1"/>
          <p:nvPr/>
        </p:nvSpPr>
        <p:spPr>
          <a:xfrm>
            <a:off x="9626600" y="1798738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en-US" sz="3200" b="1" dirty="0" err="1"/>
              <a:t>Enwch</a:t>
            </a:r>
            <a:r>
              <a:rPr lang="en-US" sz="3200" b="1" dirty="0"/>
              <a:t> …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4B195668-3D87-9540-AE4F-28D8F0737C0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7629" y="1890615"/>
            <a:ext cx="5822402" cy="3809999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97845DCD-DA08-EF4F-BB70-7F675522554D}"/>
              </a:ext>
            </a:extLst>
          </p:cNvPr>
          <p:cNvSpPr txBox="1"/>
          <p:nvPr/>
        </p:nvSpPr>
        <p:spPr>
          <a:xfrm>
            <a:off x="177800" y="1685095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Beth …?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CB65747-0C8B-CF40-80F8-449600DE9973}"/>
              </a:ext>
            </a:extLst>
          </p:cNvPr>
          <p:cNvSpPr txBox="1"/>
          <p:nvPr/>
        </p:nvSpPr>
        <p:spPr>
          <a:xfrm>
            <a:off x="177800" y="4810149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Pa …?</a:t>
            </a:r>
          </a:p>
        </p:txBody>
      </p:sp>
    </p:spTree>
    <p:extLst>
      <p:ext uri="{BB962C8B-B14F-4D97-AF65-F5344CB8AC3E}">
        <p14:creationId xmlns:p14="http://schemas.microsoft.com/office/powerpoint/2010/main" val="385205930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241BE-3224-B54F-8A56-028D5B4F9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649" y="103845"/>
            <a:ext cx="11674549" cy="1320800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>
            <a:normAutofit fontScale="90000"/>
          </a:bodyPr>
          <a:lstStyle/>
          <a:p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cwestiynu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ennyn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trafodaeth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3F3BB3B7-0E01-F045-B9E5-047807B7D23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3507337"/>
              </p:ext>
            </p:extLst>
          </p:nvPr>
        </p:nvGraphicFramePr>
        <p:xfrm>
          <a:off x="212649" y="1541197"/>
          <a:ext cx="11674548" cy="46959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00828">
                  <a:extLst>
                    <a:ext uri="{9D8B030D-6E8A-4147-A177-3AD203B41FA5}">
                      <a16:colId xmlns:a16="http://schemas.microsoft.com/office/drawing/2014/main" val="2538423811"/>
                    </a:ext>
                  </a:extLst>
                </a:gridCol>
                <a:gridCol w="4000828">
                  <a:extLst>
                    <a:ext uri="{9D8B030D-6E8A-4147-A177-3AD203B41FA5}">
                      <a16:colId xmlns:a16="http://schemas.microsoft.com/office/drawing/2014/main" val="3128213121"/>
                    </a:ext>
                  </a:extLst>
                </a:gridCol>
                <a:gridCol w="3672892">
                  <a:extLst>
                    <a:ext uri="{9D8B030D-6E8A-4147-A177-3AD203B41FA5}">
                      <a16:colId xmlns:a16="http://schemas.microsoft.com/office/drawing/2014/main" val="248305702"/>
                    </a:ext>
                  </a:extLst>
                </a:gridCol>
              </a:tblGrid>
              <a:tr h="628328">
                <a:tc>
                  <a:txBody>
                    <a:bodyPr/>
                    <a:lstStyle/>
                    <a:p>
                      <a:pPr algn="ctr"/>
                      <a:r>
                        <a:rPr lang="en-US" sz="32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Math o </a:t>
                      </a:r>
                      <a:r>
                        <a:rPr lang="en-US" sz="3200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gwestiwn</a:t>
                      </a:r>
                      <a:r>
                        <a:rPr lang="en-US" sz="32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Esiampl</a:t>
                      </a:r>
                      <a:endParaRPr lang="en-US" sz="32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Datblygu</a:t>
                      </a:r>
                      <a:r>
                        <a:rPr lang="en-US" sz="32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200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sgiliau</a:t>
                      </a:r>
                      <a:endParaRPr lang="en-US" sz="32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66296438"/>
                  </a:ext>
                </a:extLst>
              </a:tr>
              <a:tr h="2182614"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Nifer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ddewisiadau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fel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atebion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posibl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Beth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sy’n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gwneud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llyfr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da?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Nifer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dudalennau</a:t>
                      </a:r>
                      <a:endParaRPr lang="en-US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Plot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Cymeriadau</a:t>
                      </a:r>
                      <a:endParaRPr lang="en-US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Thema</a:t>
                      </a:r>
                      <a:endParaRPr lang="en-US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Lluniau</a:t>
                      </a:r>
                      <a:endParaRPr lang="en-US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Geiriau</a:t>
                      </a:r>
                      <a:endParaRPr lang="en-US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Trafodaeth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–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gyda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chyfoedion</a:t>
                      </a:r>
                      <a:endParaRPr lang="en-US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Trafod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ac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esbonio</a:t>
                      </a:r>
                      <a:endParaRPr lang="en-US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Rhesymu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Meddwl</a:t>
                      </a:r>
                      <a:endParaRPr lang="en-US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880488"/>
                  </a:ext>
                </a:extLst>
              </a:tr>
              <a:tr h="1884985"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2.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Gosodiad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Dyma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bryd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bwyd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iach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  </a:t>
                      </a:r>
                    </a:p>
                    <a:p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Ydych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chi’n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cytuno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neu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anghytuno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Annog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trafodaeth</a:t>
                      </a:r>
                      <a:endParaRPr lang="en-US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Annog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sgiliau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meddwl</a:t>
                      </a:r>
                      <a:endParaRPr lang="en-US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Annog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meddwl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am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gamarwain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phwyso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mesur</a:t>
                      </a:r>
                      <a:endParaRPr lang="en-US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Magu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hyder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wrth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ddisgyblion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fynegi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eu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barn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5296266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9068E80B-6C99-D64D-A211-8ED1C5BE8F5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1762205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3F3BB3B7-0E01-F045-B9E5-047807B7D23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3873502"/>
              </p:ext>
            </p:extLst>
          </p:nvPr>
        </p:nvGraphicFramePr>
        <p:xfrm>
          <a:off x="212651" y="297712"/>
          <a:ext cx="11674548" cy="54619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91516">
                  <a:extLst>
                    <a:ext uri="{9D8B030D-6E8A-4147-A177-3AD203B41FA5}">
                      <a16:colId xmlns:a16="http://schemas.microsoft.com/office/drawing/2014/main" val="2538423811"/>
                    </a:ext>
                  </a:extLst>
                </a:gridCol>
                <a:gridCol w="3891516">
                  <a:extLst>
                    <a:ext uri="{9D8B030D-6E8A-4147-A177-3AD203B41FA5}">
                      <a16:colId xmlns:a16="http://schemas.microsoft.com/office/drawing/2014/main" val="3128213121"/>
                    </a:ext>
                  </a:extLst>
                </a:gridCol>
                <a:gridCol w="3891516">
                  <a:extLst>
                    <a:ext uri="{9D8B030D-6E8A-4147-A177-3AD203B41FA5}">
                      <a16:colId xmlns:a16="http://schemas.microsoft.com/office/drawing/2014/main" val="248305702"/>
                    </a:ext>
                  </a:extLst>
                </a:gridCol>
              </a:tblGrid>
              <a:tr h="524134">
                <a:tc>
                  <a:txBody>
                    <a:bodyPr/>
                    <a:lstStyle/>
                    <a:p>
                      <a:pPr algn="ctr"/>
                      <a:r>
                        <a:rPr lang="en-US" sz="3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Math o </a:t>
                      </a:r>
                      <a:r>
                        <a:rPr lang="en-US" sz="3600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gwestiwn</a:t>
                      </a:r>
                      <a:r>
                        <a:rPr lang="en-US" sz="3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600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Esiampl</a:t>
                      </a:r>
                      <a:endParaRPr lang="en-US" sz="36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600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Datblygu</a:t>
                      </a:r>
                      <a:r>
                        <a:rPr lang="en-US" sz="3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sgiliau</a:t>
                      </a:r>
                      <a:endParaRPr lang="en-US" sz="36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66296438"/>
                  </a:ext>
                </a:extLst>
              </a:tr>
              <a:tr h="2261596"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3.Cywir ac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anghywir</a:t>
                      </a:r>
                      <a:endParaRPr lang="en-US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Edrych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ddau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lun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– Pam bod y person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yma’n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hapus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a’r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llall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anhapus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  <a:p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enghraifft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hyn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yw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llun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person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yng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nghanol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ei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deulu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pherson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unig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OND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mae’r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posibiliadau’n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ddi-ddiwedd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Annog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sgiliau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datrys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problemau</a:t>
                      </a:r>
                      <a:endParaRPr lang="en-US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Cyfle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adnabod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y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Meini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Prawf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Llwyddiant</a:t>
                      </a:r>
                      <a:endParaRPr lang="en-US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Ennyn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chwilfrydedd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diddordeb</a:t>
                      </a:r>
                      <a:endParaRPr lang="en-US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Ffordd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asesu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gwybodaeth</a:t>
                      </a:r>
                      <a:endParaRPr lang="en-US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Atgyfnerthu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dysgu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blaenorol</a:t>
                      </a:r>
                      <a:endParaRPr lang="en-US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Rhaid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cael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esboniad</a:t>
                      </a:r>
                      <a:endParaRPr lang="en-US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880488"/>
                  </a:ext>
                </a:extLst>
              </a:tr>
              <a:tr h="2455531"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4.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Dechrau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gyda’r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ateb</a:t>
                      </a:r>
                      <a:endParaRPr lang="en-US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Yr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ateb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yw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“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sgwâr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”. 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Ond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beth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oedd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y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cwestiwn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Annog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sgiliau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rhesymu</a:t>
                      </a:r>
                      <a:endParaRPr lang="en-US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Ffordd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adolygu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gwybodaeth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ddysgwyd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mewn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gwersi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blaenorol</a:t>
                      </a:r>
                      <a:endParaRPr lang="en-US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Disgyblion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adnabod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y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Meini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Prawf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Llwyddiant</a:t>
                      </a:r>
                      <a:endParaRPr lang="en-US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Cyfle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da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gyfer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asesu</a:t>
                      </a:r>
                      <a:endParaRPr lang="en-US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Cynhwysol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–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mae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pawb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medru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cynnig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syniadau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nifer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lefelau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gwahanol</a:t>
                      </a:r>
                      <a:endParaRPr lang="en-US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5296266"/>
                  </a:ext>
                </a:extLst>
              </a:tr>
            </a:tbl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2B3D8C4D-EE35-A043-9AF3-863BEFA602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6225865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3F3BB3B7-0E01-F045-B9E5-047807B7D23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1772166"/>
              </p:ext>
            </p:extLst>
          </p:nvPr>
        </p:nvGraphicFramePr>
        <p:xfrm>
          <a:off x="276445" y="276446"/>
          <a:ext cx="11674548" cy="34629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00828">
                  <a:extLst>
                    <a:ext uri="{9D8B030D-6E8A-4147-A177-3AD203B41FA5}">
                      <a16:colId xmlns:a16="http://schemas.microsoft.com/office/drawing/2014/main" val="2538423811"/>
                    </a:ext>
                  </a:extLst>
                </a:gridCol>
                <a:gridCol w="4000828">
                  <a:extLst>
                    <a:ext uri="{9D8B030D-6E8A-4147-A177-3AD203B41FA5}">
                      <a16:colId xmlns:a16="http://schemas.microsoft.com/office/drawing/2014/main" val="3128213121"/>
                    </a:ext>
                  </a:extLst>
                </a:gridCol>
                <a:gridCol w="3672892">
                  <a:extLst>
                    <a:ext uri="{9D8B030D-6E8A-4147-A177-3AD203B41FA5}">
                      <a16:colId xmlns:a16="http://schemas.microsoft.com/office/drawing/2014/main" val="248305702"/>
                    </a:ext>
                  </a:extLst>
                </a:gridCol>
              </a:tblGrid>
              <a:tr h="628328">
                <a:tc>
                  <a:txBody>
                    <a:bodyPr/>
                    <a:lstStyle/>
                    <a:p>
                      <a:pPr algn="ctr"/>
                      <a:r>
                        <a:rPr lang="en-US" sz="32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Math o </a:t>
                      </a:r>
                      <a:r>
                        <a:rPr lang="en-US" sz="3200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gwestiwn</a:t>
                      </a:r>
                      <a:r>
                        <a:rPr lang="en-US" sz="32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Esiampl</a:t>
                      </a:r>
                      <a:endParaRPr lang="en-US" sz="32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Datblygu</a:t>
                      </a:r>
                      <a:r>
                        <a:rPr lang="en-US" sz="32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200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sgiliau</a:t>
                      </a:r>
                      <a:endParaRPr lang="en-US" sz="32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66296438"/>
                  </a:ext>
                </a:extLst>
              </a:tr>
              <a:tr h="2182614">
                <a:tc>
                  <a:txBody>
                    <a:bodyPr/>
                    <a:lstStyle/>
                    <a:p>
                      <a:r>
                        <a:rPr lang="en-US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 </a:t>
                      </a:r>
                      <a:r>
                        <a:rPr lang="en-US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O’r</a:t>
                      </a:r>
                      <a:r>
                        <a:rPr lang="en-US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safbwynt</a:t>
                      </a:r>
                      <a:r>
                        <a:rPr lang="en-US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arall</a:t>
                      </a:r>
                      <a:endParaRPr lang="en-US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</a:t>
                      </a:r>
                      <a:r>
                        <a:rPr lang="en-US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ddylai’r</a:t>
                      </a:r>
                      <a:r>
                        <a:rPr lang="en-US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tri </a:t>
                      </a:r>
                      <a:r>
                        <a:rPr lang="en-US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mochyn</a:t>
                      </a:r>
                      <a:r>
                        <a:rPr lang="en-US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bach</a:t>
                      </a:r>
                      <a:r>
                        <a:rPr lang="en-US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wedi</a:t>
                      </a:r>
                      <a:r>
                        <a:rPr lang="en-US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bod </a:t>
                      </a:r>
                      <a:r>
                        <a:rPr lang="en-US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US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fwy</a:t>
                      </a:r>
                      <a:r>
                        <a:rPr lang="en-US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caredig</a:t>
                      </a:r>
                      <a:r>
                        <a:rPr lang="en-US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tuag</a:t>
                      </a:r>
                      <a:r>
                        <a:rPr lang="en-US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at y </a:t>
                      </a:r>
                      <a:r>
                        <a:rPr lang="en-US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blaidd</a:t>
                      </a:r>
                      <a:r>
                        <a:rPr lang="en-US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Gwella</a:t>
                      </a:r>
                      <a:r>
                        <a:rPr lang="en-US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sgiliau</a:t>
                      </a:r>
                      <a:r>
                        <a:rPr lang="en-US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trafod</a:t>
                      </a:r>
                      <a:endParaRPr lang="en-US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Datblygu</a:t>
                      </a:r>
                      <a:r>
                        <a:rPr lang="en-US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sgiliau</a:t>
                      </a:r>
                      <a:r>
                        <a:rPr lang="en-US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rhesymu</a:t>
                      </a:r>
                      <a:endParaRPr lang="en-US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Datblygu</a:t>
                      </a:r>
                      <a:r>
                        <a:rPr lang="en-US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parch at </a:t>
                      </a:r>
                      <a:r>
                        <a:rPr lang="en-US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eraill</a:t>
                      </a:r>
                      <a:r>
                        <a:rPr lang="en-US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a’u</a:t>
                      </a:r>
                      <a:r>
                        <a:rPr lang="en-US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barn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Cyfle</a:t>
                      </a:r>
                      <a:r>
                        <a:rPr lang="en-US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i’r</a:t>
                      </a:r>
                      <a:r>
                        <a:rPr lang="en-US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athrawon</a:t>
                      </a:r>
                      <a:r>
                        <a:rPr lang="en-US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ofyn</a:t>
                      </a:r>
                      <a:r>
                        <a:rPr lang="en-US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US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ddisgyblion</a:t>
                      </a:r>
                      <a:r>
                        <a:rPr lang="en-US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gyfiawnhau</a:t>
                      </a:r>
                      <a:r>
                        <a:rPr lang="en-US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eu</a:t>
                      </a:r>
                      <a:r>
                        <a:rPr lang="en-US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barn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Cyfle</a:t>
                      </a:r>
                      <a:r>
                        <a:rPr lang="en-US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US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ddatblygu</a:t>
                      </a:r>
                      <a:r>
                        <a:rPr lang="en-US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sgiliau</a:t>
                      </a:r>
                      <a:r>
                        <a:rPr lang="en-US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meddwl</a:t>
                      </a:r>
                      <a:r>
                        <a:rPr lang="en-US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eang</a:t>
                      </a:r>
                      <a:r>
                        <a:rPr lang="en-US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 </a:t>
                      </a:r>
                      <a:r>
                        <a:rPr lang="en-US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meddwl</a:t>
                      </a:r>
                      <a:r>
                        <a:rPr lang="en-US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“</a:t>
                      </a:r>
                      <a:r>
                        <a:rPr lang="en-US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tu</a:t>
                      </a:r>
                      <a:r>
                        <a:rPr lang="en-US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allan</a:t>
                      </a:r>
                      <a:r>
                        <a:rPr lang="en-US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i’r</a:t>
                      </a:r>
                      <a:r>
                        <a:rPr lang="en-US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bocs</a:t>
                      </a:r>
                      <a:r>
                        <a:rPr lang="en-US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”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880488"/>
                  </a:ext>
                </a:extLst>
              </a:tr>
            </a:tbl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687C3DA7-79E2-E146-803F-CB4ABAF4F0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2622" y="3121390"/>
            <a:ext cx="2067701" cy="2700670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9E24710-BB71-FA4F-B72B-35192015C9C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8798060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9E24710-BB71-FA4F-B72B-35192015C9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BC8E2C0-665C-6846-B83C-213A56AB982B}"/>
              </a:ext>
            </a:extLst>
          </p:cNvPr>
          <p:cNvSpPr/>
          <p:nvPr/>
        </p:nvSpPr>
        <p:spPr>
          <a:xfrm>
            <a:off x="4601135" y="3244334"/>
            <a:ext cx="298972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dirty="0">
                <a:hlinkClick r:id="rId3"/>
              </a:rPr>
              <a:t>https://youtu.be/-D58sfZoLKk</a:t>
            </a:r>
            <a:endParaRPr lang="cy-GB" dirty="0"/>
          </a:p>
          <a:p>
            <a:endParaRPr lang="cy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2FA7F3C-AFC2-A846-BDFB-E4659775D7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52700" y="964684"/>
            <a:ext cx="9639300" cy="45593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218E50C-5145-EE4B-B5AC-C269CEA550DD}"/>
              </a:ext>
            </a:extLst>
          </p:cNvPr>
          <p:cNvSpPr txBox="1"/>
          <p:nvPr/>
        </p:nvSpPr>
        <p:spPr>
          <a:xfrm>
            <a:off x="190500" y="4631172"/>
            <a:ext cx="3124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b="1" dirty="0">
                <a:latin typeface="Arial" panose="020B0604020202020204" pitchFamily="34" charset="0"/>
                <a:cs typeface="Arial" panose="020B0604020202020204" pitchFamily="34" charset="0"/>
              </a:rPr>
              <a:t>Lefel 1 - COFIO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5CECBFB-69DC-A740-8036-ACC99B02D0A0}"/>
              </a:ext>
            </a:extLst>
          </p:cNvPr>
          <p:cNvSpPr txBox="1"/>
          <p:nvPr/>
        </p:nvSpPr>
        <p:spPr>
          <a:xfrm>
            <a:off x="190500" y="4065313"/>
            <a:ext cx="37147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b="1" dirty="0">
                <a:latin typeface="Arial" panose="020B0604020202020204" pitchFamily="34" charset="0"/>
                <a:cs typeface="Arial" panose="020B0604020202020204" pitchFamily="34" charset="0"/>
              </a:rPr>
              <a:t>Lefel 2 - DEALLTWRIAETH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72E0AB2-09E5-3F46-8F64-F27CB910C13B}"/>
              </a:ext>
            </a:extLst>
          </p:cNvPr>
          <p:cNvSpPr txBox="1"/>
          <p:nvPr/>
        </p:nvSpPr>
        <p:spPr>
          <a:xfrm>
            <a:off x="190500" y="3490555"/>
            <a:ext cx="37147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b="1" dirty="0">
                <a:latin typeface="Arial" panose="020B0604020202020204" pitchFamily="34" charset="0"/>
                <a:cs typeface="Arial" panose="020B0604020202020204" pitchFamily="34" charset="0"/>
              </a:rPr>
              <a:t>Lefel 3 - CYMHWYSO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7066D1E-9DF4-4941-AB87-4DB88BEE436B}"/>
              </a:ext>
            </a:extLst>
          </p:cNvPr>
          <p:cNvSpPr txBox="1"/>
          <p:nvPr/>
        </p:nvSpPr>
        <p:spPr>
          <a:xfrm>
            <a:off x="190500" y="2894430"/>
            <a:ext cx="37147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b="1" dirty="0">
                <a:latin typeface="Arial" panose="020B0604020202020204" pitchFamily="34" charset="0"/>
                <a:cs typeface="Arial" panose="020B0604020202020204" pitchFamily="34" charset="0"/>
              </a:rPr>
              <a:t>Lefel 4 - DADANSODDI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048D554-4A99-1F4B-A047-BAB90AB2722F}"/>
              </a:ext>
            </a:extLst>
          </p:cNvPr>
          <p:cNvSpPr txBox="1"/>
          <p:nvPr/>
        </p:nvSpPr>
        <p:spPr>
          <a:xfrm>
            <a:off x="190500" y="2263512"/>
            <a:ext cx="37147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b="1" dirty="0">
                <a:latin typeface="Arial" panose="020B0604020202020204" pitchFamily="34" charset="0"/>
                <a:cs typeface="Arial" panose="020B0604020202020204" pitchFamily="34" charset="0"/>
              </a:rPr>
              <a:t>Lefel 5 - GWERTHUSO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2549315-9F5C-C44F-8C8D-6AC01A6C533B}"/>
              </a:ext>
            </a:extLst>
          </p:cNvPr>
          <p:cNvSpPr txBox="1"/>
          <p:nvPr/>
        </p:nvSpPr>
        <p:spPr>
          <a:xfrm>
            <a:off x="190500" y="1616903"/>
            <a:ext cx="37147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b="1" dirty="0">
                <a:latin typeface="Arial" panose="020B0604020202020204" pitchFamily="34" charset="0"/>
                <a:cs typeface="Arial" panose="020B0604020202020204" pitchFamily="34" charset="0"/>
              </a:rPr>
              <a:t>Lefel 5 - CREU</a:t>
            </a:r>
          </a:p>
        </p:txBody>
      </p:sp>
    </p:spTree>
    <p:extLst>
      <p:ext uri="{BB962C8B-B14F-4D97-AF65-F5344CB8AC3E}">
        <p14:creationId xmlns:p14="http://schemas.microsoft.com/office/powerpoint/2010/main" val="2066868214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435FE94-A65E-AB4A-BDA8-072B3EF43E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56595" y="1624569"/>
            <a:ext cx="3162163" cy="402227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FEE87AA-231C-0748-961D-5BEFDF4D5A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6004" y="3166213"/>
            <a:ext cx="2633174" cy="276162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4ABAA88-C26F-B348-8389-3B4F2F328AD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285B902-EA14-B343-A5AB-F695719C7EFD}"/>
              </a:ext>
            </a:extLst>
          </p:cNvPr>
          <p:cNvSpPr txBox="1"/>
          <p:nvPr/>
        </p:nvSpPr>
        <p:spPr>
          <a:xfrm>
            <a:off x="164626" y="1327381"/>
            <a:ext cx="857411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Meddyliwch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cwestiynu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dwy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chi am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ddysgu’r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patrymau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cywir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iddyn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drwy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ddarparu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cyfleoedd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atgyfnerthu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patrymau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holi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(ping pong). 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pendraw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chi am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annog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gywir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chwestiynu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pêl-rwyd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</p:txBody>
      </p:sp>
      <p:sp>
        <p:nvSpPr>
          <p:cNvPr id="11" name="Right Arrow 10">
            <a:extLst>
              <a:ext uri="{FF2B5EF4-FFF2-40B4-BE49-F238E27FC236}">
                <a16:creationId xmlns:a16="http://schemas.microsoft.com/office/drawing/2014/main" id="{6F112778-4204-7F41-ADA8-2B3A919689DE}"/>
              </a:ext>
            </a:extLst>
          </p:cNvPr>
          <p:cNvSpPr/>
          <p:nvPr/>
        </p:nvSpPr>
        <p:spPr>
          <a:xfrm>
            <a:off x="4451684" y="4138863"/>
            <a:ext cx="4104910" cy="914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5CC808A-E658-B349-8EFA-02A408A5F2E0}"/>
              </a:ext>
            </a:extLst>
          </p:cNvPr>
          <p:cNvSpPr txBox="1">
            <a:spLocks/>
          </p:cNvSpPr>
          <p:nvPr/>
        </p:nvSpPr>
        <p:spPr>
          <a:xfrm>
            <a:off x="2942591" y="170070"/>
            <a:ext cx="6824544" cy="92714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Ping pong </a:t>
            </a:r>
            <a:r>
              <a:rPr lang="en-US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bêl-rwyd</a:t>
            </a: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59971945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FF26A42-E6AF-C04E-9731-E6B06EA834D4}"/>
              </a:ext>
            </a:extLst>
          </p:cNvPr>
          <p:cNvSpPr txBox="1"/>
          <p:nvPr/>
        </p:nvSpPr>
        <p:spPr>
          <a:xfrm>
            <a:off x="869950" y="1548666"/>
            <a:ext cx="10941049" cy="34778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Munud</a:t>
            </a:r>
            <a:r>
              <a:rPr lang="en-US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feddwl</a:t>
            </a:r>
            <a:r>
              <a:rPr lang="en-US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  <a:p>
            <a:pPr algn="ctr"/>
            <a:endParaRPr lang="en-US" sz="4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Faint o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gyfartaledd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, 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disgybl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dderbyn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athro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feddwl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gwestiwn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72C9002-8A36-D748-A60F-C8158E4E59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B0C9E8C-B45F-4B49-9496-BB02CE5899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250" y="166069"/>
            <a:ext cx="2908299" cy="2398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9696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AD75A67-C886-B44D-8F3F-DB1CE4AA048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51" t="11111" r="7175" b="7037"/>
          <a:stretch/>
        </p:blipFill>
        <p:spPr>
          <a:xfrm>
            <a:off x="457199" y="116032"/>
            <a:ext cx="10912231" cy="6448136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6" name="Freeform 5">
            <a:extLst>
              <a:ext uri="{FF2B5EF4-FFF2-40B4-BE49-F238E27FC236}">
                <a16:creationId xmlns:a16="http://schemas.microsoft.com/office/drawing/2014/main" id="{4F01A01C-4B91-7C48-935C-98C862E6BFC1}"/>
              </a:ext>
            </a:extLst>
          </p:cNvPr>
          <p:cNvSpPr/>
          <p:nvPr/>
        </p:nvSpPr>
        <p:spPr>
          <a:xfrm>
            <a:off x="6952891" y="2070339"/>
            <a:ext cx="3602966" cy="2521309"/>
          </a:xfrm>
          <a:custGeom>
            <a:avLst/>
            <a:gdLst>
              <a:gd name="connsiteX0" fmla="*/ 2235200 w 3429000"/>
              <a:gd name="connsiteY0" fmla="*/ 228600 h 2413000"/>
              <a:gd name="connsiteX1" fmla="*/ 1930400 w 3429000"/>
              <a:gd name="connsiteY1" fmla="*/ 203200 h 2413000"/>
              <a:gd name="connsiteX2" fmla="*/ 1803400 w 3429000"/>
              <a:gd name="connsiteY2" fmla="*/ 127000 h 2413000"/>
              <a:gd name="connsiteX3" fmla="*/ 1651000 w 3429000"/>
              <a:gd name="connsiteY3" fmla="*/ 76200 h 2413000"/>
              <a:gd name="connsiteX4" fmla="*/ 1574800 w 3429000"/>
              <a:gd name="connsiteY4" fmla="*/ 50800 h 2413000"/>
              <a:gd name="connsiteX5" fmla="*/ 1295400 w 3429000"/>
              <a:gd name="connsiteY5" fmla="*/ 0 h 2413000"/>
              <a:gd name="connsiteX6" fmla="*/ 838200 w 3429000"/>
              <a:gd name="connsiteY6" fmla="*/ 25400 h 2413000"/>
              <a:gd name="connsiteX7" fmla="*/ 635000 w 3429000"/>
              <a:gd name="connsiteY7" fmla="*/ 76200 h 2413000"/>
              <a:gd name="connsiteX8" fmla="*/ 533400 w 3429000"/>
              <a:gd name="connsiteY8" fmla="*/ 101600 h 2413000"/>
              <a:gd name="connsiteX9" fmla="*/ 381000 w 3429000"/>
              <a:gd name="connsiteY9" fmla="*/ 152400 h 2413000"/>
              <a:gd name="connsiteX10" fmla="*/ 228600 w 3429000"/>
              <a:gd name="connsiteY10" fmla="*/ 254000 h 2413000"/>
              <a:gd name="connsiteX11" fmla="*/ 127000 w 3429000"/>
              <a:gd name="connsiteY11" fmla="*/ 406400 h 2413000"/>
              <a:gd name="connsiteX12" fmla="*/ 50800 w 3429000"/>
              <a:gd name="connsiteY12" fmla="*/ 635000 h 2413000"/>
              <a:gd name="connsiteX13" fmla="*/ 25400 w 3429000"/>
              <a:gd name="connsiteY13" fmla="*/ 711200 h 2413000"/>
              <a:gd name="connsiteX14" fmla="*/ 0 w 3429000"/>
              <a:gd name="connsiteY14" fmla="*/ 787400 h 2413000"/>
              <a:gd name="connsiteX15" fmla="*/ 25400 w 3429000"/>
              <a:gd name="connsiteY15" fmla="*/ 1447800 h 2413000"/>
              <a:gd name="connsiteX16" fmla="*/ 76200 w 3429000"/>
              <a:gd name="connsiteY16" fmla="*/ 1701800 h 2413000"/>
              <a:gd name="connsiteX17" fmla="*/ 101600 w 3429000"/>
              <a:gd name="connsiteY17" fmla="*/ 1828800 h 2413000"/>
              <a:gd name="connsiteX18" fmla="*/ 228600 w 3429000"/>
              <a:gd name="connsiteY18" fmla="*/ 2006600 h 2413000"/>
              <a:gd name="connsiteX19" fmla="*/ 304800 w 3429000"/>
              <a:gd name="connsiteY19" fmla="*/ 2057400 h 2413000"/>
              <a:gd name="connsiteX20" fmla="*/ 381000 w 3429000"/>
              <a:gd name="connsiteY20" fmla="*/ 2133600 h 2413000"/>
              <a:gd name="connsiteX21" fmla="*/ 457200 w 3429000"/>
              <a:gd name="connsiteY21" fmla="*/ 2159000 h 2413000"/>
              <a:gd name="connsiteX22" fmla="*/ 558800 w 3429000"/>
              <a:gd name="connsiteY22" fmla="*/ 2209800 h 2413000"/>
              <a:gd name="connsiteX23" fmla="*/ 635000 w 3429000"/>
              <a:gd name="connsiteY23" fmla="*/ 2260600 h 2413000"/>
              <a:gd name="connsiteX24" fmla="*/ 711200 w 3429000"/>
              <a:gd name="connsiteY24" fmla="*/ 2286000 h 2413000"/>
              <a:gd name="connsiteX25" fmla="*/ 787400 w 3429000"/>
              <a:gd name="connsiteY25" fmla="*/ 2336800 h 2413000"/>
              <a:gd name="connsiteX26" fmla="*/ 990600 w 3429000"/>
              <a:gd name="connsiteY26" fmla="*/ 2387600 h 2413000"/>
              <a:gd name="connsiteX27" fmla="*/ 1143000 w 3429000"/>
              <a:gd name="connsiteY27" fmla="*/ 2413000 h 2413000"/>
              <a:gd name="connsiteX28" fmla="*/ 2209800 w 3429000"/>
              <a:gd name="connsiteY28" fmla="*/ 2387600 h 2413000"/>
              <a:gd name="connsiteX29" fmla="*/ 2286000 w 3429000"/>
              <a:gd name="connsiteY29" fmla="*/ 2362200 h 2413000"/>
              <a:gd name="connsiteX30" fmla="*/ 2387600 w 3429000"/>
              <a:gd name="connsiteY30" fmla="*/ 2336800 h 2413000"/>
              <a:gd name="connsiteX31" fmla="*/ 2463800 w 3429000"/>
              <a:gd name="connsiteY31" fmla="*/ 2311400 h 2413000"/>
              <a:gd name="connsiteX32" fmla="*/ 2565400 w 3429000"/>
              <a:gd name="connsiteY32" fmla="*/ 2286000 h 2413000"/>
              <a:gd name="connsiteX33" fmla="*/ 2717800 w 3429000"/>
              <a:gd name="connsiteY33" fmla="*/ 2235200 h 2413000"/>
              <a:gd name="connsiteX34" fmla="*/ 2794000 w 3429000"/>
              <a:gd name="connsiteY34" fmla="*/ 2209800 h 2413000"/>
              <a:gd name="connsiteX35" fmla="*/ 2971800 w 3429000"/>
              <a:gd name="connsiteY35" fmla="*/ 2108200 h 2413000"/>
              <a:gd name="connsiteX36" fmla="*/ 3124200 w 3429000"/>
              <a:gd name="connsiteY36" fmla="*/ 2006600 h 2413000"/>
              <a:gd name="connsiteX37" fmla="*/ 3200400 w 3429000"/>
              <a:gd name="connsiteY37" fmla="*/ 1955800 h 2413000"/>
              <a:gd name="connsiteX38" fmla="*/ 3327400 w 3429000"/>
              <a:gd name="connsiteY38" fmla="*/ 1803400 h 2413000"/>
              <a:gd name="connsiteX39" fmla="*/ 3429000 w 3429000"/>
              <a:gd name="connsiteY39" fmla="*/ 1651000 h 2413000"/>
              <a:gd name="connsiteX40" fmla="*/ 3352800 w 3429000"/>
              <a:gd name="connsiteY40" fmla="*/ 1168400 h 2413000"/>
              <a:gd name="connsiteX41" fmla="*/ 3302000 w 3429000"/>
              <a:gd name="connsiteY41" fmla="*/ 1092200 h 2413000"/>
              <a:gd name="connsiteX42" fmla="*/ 3149600 w 3429000"/>
              <a:gd name="connsiteY42" fmla="*/ 736600 h 2413000"/>
              <a:gd name="connsiteX43" fmla="*/ 3098800 w 3429000"/>
              <a:gd name="connsiteY43" fmla="*/ 635000 h 2413000"/>
              <a:gd name="connsiteX44" fmla="*/ 2946400 w 3429000"/>
              <a:gd name="connsiteY44" fmla="*/ 482600 h 2413000"/>
              <a:gd name="connsiteX45" fmla="*/ 2794000 w 3429000"/>
              <a:gd name="connsiteY45" fmla="*/ 381000 h 2413000"/>
              <a:gd name="connsiteX46" fmla="*/ 2667000 w 3429000"/>
              <a:gd name="connsiteY46" fmla="*/ 254000 h 2413000"/>
              <a:gd name="connsiteX47" fmla="*/ 2514600 w 3429000"/>
              <a:gd name="connsiteY47" fmla="*/ 127000 h 2413000"/>
              <a:gd name="connsiteX48" fmla="*/ 2438400 w 3429000"/>
              <a:gd name="connsiteY48" fmla="*/ 101600 h 2413000"/>
              <a:gd name="connsiteX49" fmla="*/ 2286000 w 3429000"/>
              <a:gd name="connsiteY49" fmla="*/ 25400 h 2413000"/>
              <a:gd name="connsiteX50" fmla="*/ 1828800 w 3429000"/>
              <a:gd name="connsiteY50" fmla="*/ 101600 h 2413000"/>
              <a:gd name="connsiteX51" fmla="*/ 1778000 w 3429000"/>
              <a:gd name="connsiteY51" fmla="*/ 152400 h 241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3429000" h="2413000">
                <a:moveTo>
                  <a:pt x="2235200" y="228600"/>
                </a:moveTo>
                <a:cubicBezTo>
                  <a:pt x="2133600" y="220133"/>
                  <a:pt x="2029642" y="226551"/>
                  <a:pt x="1930400" y="203200"/>
                </a:cubicBezTo>
                <a:cubicBezTo>
                  <a:pt x="1882344" y="191893"/>
                  <a:pt x="1848344" y="147429"/>
                  <a:pt x="1803400" y="127000"/>
                </a:cubicBezTo>
                <a:cubicBezTo>
                  <a:pt x="1754652" y="104842"/>
                  <a:pt x="1701800" y="93133"/>
                  <a:pt x="1651000" y="76200"/>
                </a:cubicBezTo>
                <a:cubicBezTo>
                  <a:pt x="1625600" y="67733"/>
                  <a:pt x="1601210" y="55202"/>
                  <a:pt x="1574800" y="50800"/>
                </a:cubicBezTo>
                <a:cubicBezTo>
                  <a:pt x="1379816" y="18303"/>
                  <a:pt x="1472901" y="35500"/>
                  <a:pt x="1295400" y="0"/>
                </a:cubicBezTo>
                <a:cubicBezTo>
                  <a:pt x="1143000" y="8467"/>
                  <a:pt x="989829" y="7904"/>
                  <a:pt x="838200" y="25400"/>
                </a:cubicBezTo>
                <a:cubicBezTo>
                  <a:pt x="768842" y="33403"/>
                  <a:pt x="702733" y="59267"/>
                  <a:pt x="635000" y="76200"/>
                </a:cubicBezTo>
                <a:cubicBezTo>
                  <a:pt x="601133" y="84667"/>
                  <a:pt x="566518" y="90561"/>
                  <a:pt x="533400" y="101600"/>
                </a:cubicBezTo>
                <a:cubicBezTo>
                  <a:pt x="482600" y="118533"/>
                  <a:pt x="425555" y="122697"/>
                  <a:pt x="381000" y="152400"/>
                </a:cubicBezTo>
                <a:lnTo>
                  <a:pt x="228600" y="254000"/>
                </a:lnTo>
                <a:cubicBezTo>
                  <a:pt x="194733" y="304800"/>
                  <a:pt x="146307" y="348479"/>
                  <a:pt x="127000" y="406400"/>
                </a:cubicBezTo>
                <a:lnTo>
                  <a:pt x="50800" y="635000"/>
                </a:lnTo>
                <a:lnTo>
                  <a:pt x="25400" y="711200"/>
                </a:lnTo>
                <a:lnTo>
                  <a:pt x="0" y="787400"/>
                </a:lnTo>
                <a:cubicBezTo>
                  <a:pt x="8467" y="1007533"/>
                  <a:pt x="11658" y="1227933"/>
                  <a:pt x="25400" y="1447800"/>
                </a:cubicBezTo>
                <a:cubicBezTo>
                  <a:pt x="31892" y="1551673"/>
                  <a:pt x="55016" y="1606471"/>
                  <a:pt x="76200" y="1701800"/>
                </a:cubicBezTo>
                <a:cubicBezTo>
                  <a:pt x="85565" y="1743944"/>
                  <a:pt x="87948" y="1787844"/>
                  <a:pt x="101600" y="1828800"/>
                </a:cubicBezTo>
                <a:cubicBezTo>
                  <a:pt x="129254" y="1911763"/>
                  <a:pt x="162824" y="1951787"/>
                  <a:pt x="228600" y="2006600"/>
                </a:cubicBezTo>
                <a:cubicBezTo>
                  <a:pt x="252051" y="2026143"/>
                  <a:pt x="281349" y="2037857"/>
                  <a:pt x="304800" y="2057400"/>
                </a:cubicBezTo>
                <a:cubicBezTo>
                  <a:pt x="332395" y="2080396"/>
                  <a:pt x="351112" y="2113675"/>
                  <a:pt x="381000" y="2133600"/>
                </a:cubicBezTo>
                <a:cubicBezTo>
                  <a:pt x="403277" y="2148452"/>
                  <a:pt x="432591" y="2148453"/>
                  <a:pt x="457200" y="2159000"/>
                </a:cubicBezTo>
                <a:cubicBezTo>
                  <a:pt x="492003" y="2173915"/>
                  <a:pt x="525925" y="2191014"/>
                  <a:pt x="558800" y="2209800"/>
                </a:cubicBezTo>
                <a:cubicBezTo>
                  <a:pt x="585305" y="2224946"/>
                  <a:pt x="607696" y="2246948"/>
                  <a:pt x="635000" y="2260600"/>
                </a:cubicBezTo>
                <a:cubicBezTo>
                  <a:pt x="658947" y="2272574"/>
                  <a:pt x="687253" y="2274026"/>
                  <a:pt x="711200" y="2286000"/>
                </a:cubicBezTo>
                <a:cubicBezTo>
                  <a:pt x="738504" y="2299652"/>
                  <a:pt x="760096" y="2323148"/>
                  <a:pt x="787400" y="2336800"/>
                </a:cubicBezTo>
                <a:cubicBezTo>
                  <a:pt x="837758" y="2361979"/>
                  <a:pt x="945056" y="2379319"/>
                  <a:pt x="990600" y="2387600"/>
                </a:cubicBezTo>
                <a:cubicBezTo>
                  <a:pt x="1041270" y="2396813"/>
                  <a:pt x="1092200" y="2404533"/>
                  <a:pt x="1143000" y="2413000"/>
                </a:cubicBezTo>
                <a:cubicBezTo>
                  <a:pt x="1498600" y="2404533"/>
                  <a:pt x="1854450" y="2403393"/>
                  <a:pt x="2209800" y="2387600"/>
                </a:cubicBezTo>
                <a:cubicBezTo>
                  <a:pt x="2236548" y="2386411"/>
                  <a:pt x="2260256" y="2369555"/>
                  <a:pt x="2286000" y="2362200"/>
                </a:cubicBezTo>
                <a:cubicBezTo>
                  <a:pt x="2319566" y="2352610"/>
                  <a:pt x="2354034" y="2346390"/>
                  <a:pt x="2387600" y="2336800"/>
                </a:cubicBezTo>
                <a:cubicBezTo>
                  <a:pt x="2413344" y="2329445"/>
                  <a:pt x="2438056" y="2318755"/>
                  <a:pt x="2463800" y="2311400"/>
                </a:cubicBezTo>
                <a:cubicBezTo>
                  <a:pt x="2497366" y="2301810"/>
                  <a:pt x="2531963" y="2296031"/>
                  <a:pt x="2565400" y="2286000"/>
                </a:cubicBezTo>
                <a:cubicBezTo>
                  <a:pt x="2616690" y="2270613"/>
                  <a:pt x="2667000" y="2252133"/>
                  <a:pt x="2717800" y="2235200"/>
                </a:cubicBezTo>
                <a:lnTo>
                  <a:pt x="2794000" y="2209800"/>
                </a:lnTo>
                <a:cubicBezTo>
                  <a:pt x="3127285" y="1959836"/>
                  <a:pt x="2722455" y="2246725"/>
                  <a:pt x="2971800" y="2108200"/>
                </a:cubicBezTo>
                <a:cubicBezTo>
                  <a:pt x="3025171" y="2078550"/>
                  <a:pt x="3073400" y="2040467"/>
                  <a:pt x="3124200" y="2006600"/>
                </a:cubicBezTo>
                <a:lnTo>
                  <a:pt x="3200400" y="1955800"/>
                </a:lnTo>
                <a:cubicBezTo>
                  <a:pt x="3381928" y="1683508"/>
                  <a:pt x="3099233" y="2096758"/>
                  <a:pt x="3327400" y="1803400"/>
                </a:cubicBezTo>
                <a:cubicBezTo>
                  <a:pt x="3364884" y="1755207"/>
                  <a:pt x="3429000" y="1651000"/>
                  <a:pt x="3429000" y="1651000"/>
                </a:cubicBezTo>
                <a:cubicBezTo>
                  <a:pt x="3422540" y="1567021"/>
                  <a:pt x="3427330" y="1280194"/>
                  <a:pt x="3352800" y="1168400"/>
                </a:cubicBezTo>
                <a:lnTo>
                  <a:pt x="3302000" y="1092200"/>
                </a:lnTo>
                <a:cubicBezTo>
                  <a:pt x="3196274" y="669298"/>
                  <a:pt x="3325010" y="1087420"/>
                  <a:pt x="3149600" y="736600"/>
                </a:cubicBezTo>
                <a:cubicBezTo>
                  <a:pt x="3132667" y="702733"/>
                  <a:pt x="3122454" y="664567"/>
                  <a:pt x="3098800" y="635000"/>
                </a:cubicBezTo>
                <a:cubicBezTo>
                  <a:pt x="3053921" y="578901"/>
                  <a:pt x="3006176" y="522451"/>
                  <a:pt x="2946400" y="482600"/>
                </a:cubicBezTo>
                <a:lnTo>
                  <a:pt x="2794000" y="381000"/>
                </a:lnTo>
                <a:cubicBezTo>
                  <a:pt x="2700867" y="241300"/>
                  <a:pt x="2794000" y="359833"/>
                  <a:pt x="2667000" y="254000"/>
                </a:cubicBezTo>
                <a:cubicBezTo>
                  <a:pt x="2582738" y="183782"/>
                  <a:pt x="2609195" y="174298"/>
                  <a:pt x="2514600" y="127000"/>
                </a:cubicBezTo>
                <a:cubicBezTo>
                  <a:pt x="2490653" y="115026"/>
                  <a:pt x="2462347" y="113574"/>
                  <a:pt x="2438400" y="101600"/>
                </a:cubicBezTo>
                <a:cubicBezTo>
                  <a:pt x="2241445" y="3123"/>
                  <a:pt x="2477531" y="89244"/>
                  <a:pt x="2286000" y="25400"/>
                </a:cubicBezTo>
                <a:cubicBezTo>
                  <a:pt x="2272790" y="26501"/>
                  <a:pt x="1896742" y="33658"/>
                  <a:pt x="1828800" y="101600"/>
                </a:cubicBezTo>
                <a:lnTo>
                  <a:pt x="1778000" y="152400"/>
                </a:lnTo>
              </a:path>
            </a:pathLst>
          </a:cu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2078504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FF26A42-E6AF-C04E-9731-E6B06EA834D4}"/>
              </a:ext>
            </a:extLst>
          </p:cNvPr>
          <p:cNvSpPr txBox="1"/>
          <p:nvPr/>
        </p:nvSpPr>
        <p:spPr>
          <a:xfrm>
            <a:off x="2324100" y="2032545"/>
            <a:ext cx="9055098" cy="14465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Faint o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gwestiynau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caeëdig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gwers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A99531E-99CD-A14F-AC53-4C40F40CDB3F}"/>
              </a:ext>
            </a:extLst>
          </p:cNvPr>
          <p:cNvSpPr txBox="1"/>
          <p:nvPr/>
        </p:nvSpPr>
        <p:spPr>
          <a:xfrm>
            <a:off x="2324100" y="4226511"/>
            <a:ext cx="9055098" cy="14465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dda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gynnwys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pawb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49452EC-1D5D-A74E-9B3C-2DBA06C728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B0D473C-ABE0-4546-B50B-8FB4545622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250" y="166069"/>
            <a:ext cx="2908299" cy="2398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788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25045DAE-6BF7-1B40-A46A-077C226FF985}"/>
              </a:ext>
            </a:extLst>
          </p:cNvPr>
          <p:cNvSpPr txBox="1"/>
          <p:nvPr/>
        </p:nvSpPr>
        <p:spPr>
          <a:xfrm>
            <a:off x="812800" y="2041594"/>
            <a:ext cx="10566399" cy="378565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Munud</a:t>
            </a:r>
            <a:r>
              <a:rPr lang="en-US" sz="48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48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feddwl</a:t>
            </a:r>
            <a:r>
              <a:rPr lang="en-US" sz="4800" b="1" u="sng" dirty="0"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  <a:p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Faint o </a:t>
            </a:r>
            <a:r>
              <a:rPr lang="en-US" sz="48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dirty="0" err="1">
                <a:latin typeface="Arial" panose="020B0604020202020204" pitchFamily="34" charset="0"/>
                <a:cs typeface="Arial" panose="020B0604020202020204" pitchFamily="34" charset="0"/>
              </a:rPr>
              <a:t>dreulio</a:t>
            </a: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4800" dirty="0" err="1">
                <a:latin typeface="Arial" panose="020B0604020202020204" pitchFamily="34" charset="0"/>
                <a:cs typeface="Arial" panose="020B0604020202020204" pitchFamily="34" charset="0"/>
              </a:rPr>
              <a:t>gwestiynau</a:t>
            </a: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 da / </a:t>
            </a:r>
            <a:r>
              <a:rPr lang="en-US" sz="4800" dirty="0" err="1">
                <a:latin typeface="Arial" panose="020B0604020202020204" pitchFamily="34" charset="0"/>
                <a:cs typeface="Arial" panose="020B0604020202020204" pitchFamily="34" charset="0"/>
              </a:rPr>
              <a:t>pwrpasol</a:t>
            </a: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4800" dirty="0" err="1">
                <a:latin typeface="Arial" panose="020B0604020202020204" pitchFamily="34" charset="0"/>
                <a:cs typeface="Arial" panose="020B0604020202020204" pitchFamily="34" charset="0"/>
              </a:rPr>
              <a:t>safonol</a:t>
            </a: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4800" dirty="0" err="1">
                <a:latin typeface="Arial" panose="020B0604020202020204" pitchFamily="34" charset="0"/>
                <a:cs typeface="Arial" panose="020B0604020202020204" pitchFamily="34" charset="0"/>
              </a:rPr>
              <a:t>heriol</a:t>
            </a: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dirty="0" err="1">
                <a:latin typeface="Arial" panose="020B0604020202020204" pitchFamily="34" charset="0"/>
                <a:cs typeface="Arial" panose="020B0604020202020204" pitchFamily="34" charset="0"/>
              </a:rPr>
              <a:t>i’w</a:t>
            </a: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dirty="0" err="1"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dirty="0" err="1">
                <a:latin typeface="Arial" panose="020B0604020202020204" pitchFamily="34" charset="0"/>
                <a:cs typeface="Arial" panose="020B0604020202020204" pitchFamily="34" charset="0"/>
              </a:rPr>
              <a:t>gwers</a:t>
            </a: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3DBF3F2-38CB-5A4D-A4A1-30025489BF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F30A5F0-8133-6047-96B8-C6B0A8FC50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250" y="166069"/>
            <a:ext cx="2908299" cy="2398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7854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2B994C5A-0661-874C-8449-8DA3E054C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7204" y="241496"/>
            <a:ext cx="5821392" cy="1504293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lluniau</a:t>
            </a: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9AF689B-6686-7246-89C3-87CA099CF32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44" t="11572" r="3197" b="6415"/>
          <a:stretch/>
        </p:blipFill>
        <p:spPr>
          <a:xfrm>
            <a:off x="347133" y="1838850"/>
            <a:ext cx="6341533" cy="414296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4729A5A-CD95-284B-9EEE-52F1213ED346}"/>
              </a:ext>
            </a:extLst>
          </p:cNvPr>
          <p:cNvSpPr txBox="1"/>
          <p:nvPr/>
        </p:nvSpPr>
        <p:spPr>
          <a:xfrm>
            <a:off x="6893464" y="264575"/>
            <a:ext cx="5147733" cy="5262979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parc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digwydd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ddeng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munud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ynghynt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Pam bod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e’n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parc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Pam bod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e’n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cydio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blodau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ddigwydd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ddeng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munud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nesaf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liw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Gaeaf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liw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Haf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hausrwydd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dristwch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831FB9C-6A55-B543-80B3-F2DB8FFAEEA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sp>
        <p:nvSpPr>
          <p:cNvPr id="3" name="Freeform 2">
            <a:extLst>
              <a:ext uri="{FF2B5EF4-FFF2-40B4-BE49-F238E27FC236}">
                <a16:creationId xmlns:a16="http://schemas.microsoft.com/office/drawing/2014/main" id="{295FE16C-F3C1-E14A-9353-2CD51EFC3A1E}"/>
              </a:ext>
            </a:extLst>
          </p:cNvPr>
          <p:cNvSpPr/>
          <p:nvPr/>
        </p:nvSpPr>
        <p:spPr>
          <a:xfrm>
            <a:off x="39991" y="1490871"/>
            <a:ext cx="1588087" cy="1029305"/>
          </a:xfrm>
          <a:custGeom>
            <a:avLst/>
            <a:gdLst>
              <a:gd name="connsiteX0" fmla="*/ 1208946 w 1588087"/>
              <a:gd name="connsiteY0" fmla="*/ 3392 h 1029305"/>
              <a:gd name="connsiteX1" fmla="*/ 517570 w 1588087"/>
              <a:gd name="connsiteY1" fmla="*/ 47997 h 1029305"/>
              <a:gd name="connsiteX2" fmla="*/ 383755 w 1588087"/>
              <a:gd name="connsiteY2" fmla="*/ 114905 h 1029305"/>
              <a:gd name="connsiteX3" fmla="*/ 316848 w 1588087"/>
              <a:gd name="connsiteY3" fmla="*/ 181812 h 1029305"/>
              <a:gd name="connsiteX4" fmla="*/ 183033 w 1588087"/>
              <a:gd name="connsiteY4" fmla="*/ 293324 h 1029305"/>
              <a:gd name="connsiteX5" fmla="*/ 93824 w 1588087"/>
              <a:gd name="connsiteY5" fmla="*/ 427139 h 1029305"/>
              <a:gd name="connsiteX6" fmla="*/ 26916 w 1588087"/>
              <a:gd name="connsiteY6" fmla="*/ 560953 h 1029305"/>
              <a:gd name="connsiteX7" fmla="*/ 26916 w 1588087"/>
              <a:gd name="connsiteY7" fmla="*/ 850885 h 1029305"/>
              <a:gd name="connsiteX8" fmla="*/ 116126 w 1588087"/>
              <a:gd name="connsiteY8" fmla="*/ 917792 h 1029305"/>
              <a:gd name="connsiteX9" fmla="*/ 249941 w 1588087"/>
              <a:gd name="connsiteY9" fmla="*/ 984700 h 1029305"/>
              <a:gd name="connsiteX10" fmla="*/ 428360 w 1588087"/>
              <a:gd name="connsiteY10" fmla="*/ 1029305 h 1029305"/>
              <a:gd name="connsiteX11" fmla="*/ 941316 w 1588087"/>
              <a:gd name="connsiteY11" fmla="*/ 1007002 h 1029305"/>
              <a:gd name="connsiteX12" fmla="*/ 1119736 w 1588087"/>
              <a:gd name="connsiteY12" fmla="*/ 962397 h 1029305"/>
              <a:gd name="connsiteX13" fmla="*/ 1208946 w 1588087"/>
              <a:gd name="connsiteY13" fmla="*/ 940095 h 1029305"/>
              <a:gd name="connsiteX14" fmla="*/ 1365063 w 1588087"/>
              <a:gd name="connsiteY14" fmla="*/ 895490 h 1029305"/>
              <a:gd name="connsiteX15" fmla="*/ 1543482 w 1588087"/>
              <a:gd name="connsiteY15" fmla="*/ 694768 h 1029305"/>
              <a:gd name="connsiteX16" fmla="*/ 1588087 w 1588087"/>
              <a:gd name="connsiteY16" fmla="*/ 560953 h 1029305"/>
              <a:gd name="connsiteX17" fmla="*/ 1565785 w 1588087"/>
              <a:gd name="connsiteY17" fmla="*/ 204114 h 1029305"/>
              <a:gd name="connsiteX18" fmla="*/ 1498877 w 1588087"/>
              <a:gd name="connsiteY18" fmla="*/ 159509 h 1029305"/>
              <a:gd name="connsiteX19" fmla="*/ 1365063 w 1588087"/>
              <a:gd name="connsiteY19" fmla="*/ 47997 h 1029305"/>
              <a:gd name="connsiteX20" fmla="*/ 1298155 w 1588087"/>
              <a:gd name="connsiteY20" fmla="*/ 25695 h 1029305"/>
              <a:gd name="connsiteX21" fmla="*/ 1008224 w 1588087"/>
              <a:gd name="connsiteY21" fmla="*/ 3392 h 1029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588087" h="1029305">
                <a:moveTo>
                  <a:pt x="1208946" y="3392"/>
                </a:moveTo>
                <a:cubicBezTo>
                  <a:pt x="794529" y="62596"/>
                  <a:pt x="1382281" y="-16056"/>
                  <a:pt x="517570" y="47997"/>
                </a:cubicBezTo>
                <a:cubicBezTo>
                  <a:pt x="473412" y="51268"/>
                  <a:pt x="415292" y="88625"/>
                  <a:pt x="383755" y="114905"/>
                </a:cubicBezTo>
                <a:cubicBezTo>
                  <a:pt x="359525" y="135097"/>
                  <a:pt x="341078" y="161620"/>
                  <a:pt x="316848" y="181812"/>
                </a:cubicBezTo>
                <a:cubicBezTo>
                  <a:pt x="235467" y="249629"/>
                  <a:pt x="255045" y="200737"/>
                  <a:pt x="183033" y="293324"/>
                </a:cubicBezTo>
                <a:cubicBezTo>
                  <a:pt x="150121" y="335640"/>
                  <a:pt x="110777" y="376282"/>
                  <a:pt x="93824" y="427139"/>
                </a:cubicBezTo>
                <a:cubicBezTo>
                  <a:pt x="63045" y="519475"/>
                  <a:pt x="84561" y="474486"/>
                  <a:pt x="26916" y="560953"/>
                </a:cubicBezTo>
                <a:cubicBezTo>
                  <a:pt x="6618" y="662446"/>
                  <a:pt x="-21841" y="743620"/>
                  <a:pt x="26916" y="850885"/>
                </a:cubicBezTo>
                <a:cubicBezTo>
                  <a:pt x="42297" y="884724"/>
                  <a:pt x="85879" y="896187"/>
                  <a:pt x="116126" y="917792"/>
                </a:cubicBezTo>
                <a:cubicBezTo>
                  <a:pt x="178819" y="962573"/>
                  <a:pt x="178456" y="965204"/>
                  <a:pt x="249941" y="984700"/>
                </a:cubicBezTo>
                <a:cubicBezTo>
                  <a:pt x="309084" y="1000830"/>
                  <a:pt x="428360" y="1029305"/>
                  <a:pt x="428360" y="1029305"/>
                </a:cubicBezTo>
                <a:cubicBezTo>
                  <a:pt x="599345" y="1021871"/>
                  <a:pt x="770604" y="1019196"/>
                  <a:pt x="941316" y="1007002"/>
                </a:cubicBezTo>
                <a:cubicBezTo>
                  <a:pt x="1032013" y="1000524"/>
                  <a:pt x="1044073" y="984015"/>
                  <a:pt x="1119736" y="962397"/>
                </a:cubicBezTo>
                <a:cubicBezTo>
                  <a:pt x="1149208" y="953976"/>
                  <a:pt x="1179474" y="948516"/>
                  <a:pt x="1208946" y="940095"/>
                </a:cubicBezTo>
                <a:cubicBezTo>
                  <a:pt x="1432914" y="876104"/>
                  <a:pt x="1086177" y="965210"/>
                  <a:pt x="1365063" y="895490"/>
                </a:cubicBezTo>
                <a:cubicBezTo>
                  <a:pt x="1405436" y="855117"/>
                  <a:pt x="1511644" y="766402"/>
                  <a:pt x="1543482" y="694768"/>
                </a:cubicBezTo>
                <a:cubicBezTo>
                  <a:pt x="1562578" y="651803"/>
                  <a:pt x="1588087" y="560953"/>
                  <a:pt x="1588087" y="560953"/>
                </a:cubicBezTo>
                <a:cubicBezTo>
                  <a:pt x="1580653" y="442007"/>
                  <a:pt x="1591638" y="320454"/>
                  <a:pt x="1565785" y="204114"/>
                </a:cubicBezTo>
                <a:cubicBezTo>
                  <a:pt x="1559970" y="177948"/>
                  <a:pt x="1519469" y="176669"/>
                  <a:pt x="1498877" y="159509"/>
                </a:cubicBezTo>
                <a:cubicBezTo>
                  <a:pt x="1424893" y="97856"/>
                  <a:pt x="1448120" y="89525"/>
                  <a:pt x="1365063" y="47997"/>
                </a:cubicBezTo>
                <a:cubicBezTo>
                  <a:pt x="1344036" y="37484"/>
                  <a:pt x="1320759" y="32153"/>
                  <a:pt x="1298155" y="25695"/>
                </a:cubicBezTo>
                <a:cubicBezTo>
                  <a:pt x="1163297" y="-12836"/>
                  <a:pt x="1197555" y="3392"/>
                  <a:pt x="1008224" y="3392"/>
                </a:cubicBezTo>
              </a:path>
            </a:pathLst>
          </a:custGeom>
          <a:ln w="76200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5823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DD4DE855-8F91-40F3-B99C-32330DC1328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6478600"/>
              </p:ext>
            </p:extLst>
          </p:nvPr>
        </p:nvGraphicFramePr>
        <p:xfrm>
          <a:off x="6219590" y="0"/>
          <a:ext cx="5435506" cy="642294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5435506">
                  <a:extLst>
                    <a:ext uri="{9D8B030D-6E8A-4147-A177-3AD203B41FA5}">
                      <a16:colId xmlns:a16="http://schemas.microsoft.com/office/drawing/2014/main" val="2019160858"/>
                    </a:ext>
                  </a:extLst>
                </a:gridCol>
              </a:tblGrid>
              <a:tr h="1070490">
                <a:tc>
                  <a:txBody>
                    <a:bodyPr/>
                    <a:lstStyle/>
                    <a:p>
                      <a:pPr algn="ctr"/>
                      <a:r>
                        <a:rPr lang="en-GB" sz="3600" dirty="0">
                          <a:latin typeface="Snap ITC"/>
                        </a:rPr>
                        <a:t>DYMA FI!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4902683"/>
                  </a:ext>
                </a:extLst>
              </a:tr>
              <a:tr h="1070490">
                <a:tc>
                  <a:txBody>
                    <a:bodyPr/>
                    <a:lstStyle/>
                    <a:p>
                      <a:r>
                        <a:rPr lang="en-GB" dirty="0"/>
                        <a:t>1.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2241590"/>
                  </a:ext>
                </a:extLst>
              </a:tr>
              <a:tr h="1070490">
                <a:tc>
                  <a:txBody>
                    <a:bodyPr/>
                    <a:lstStyle/>
                    <a:p>
                      <a:r>
                        <a:rPr lang="en-GB" dirty="0"/>
                        <a:t>2.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8887403"/>
                  </a:ext>
                </a:extLst>
              </a:tr>
              <a:tr h="1070490">
                <a:tc>
                  <a:txBody>
                    <a:bodyPr/>
                    <a:lstStyle/>
                    <a:p>
                      <a:r>
                        <a:rPr lang="en-GB" dirty="0"/>
                        <a:t>3.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2872547"/>
                  </a:ext>
                </a:extLst>
              </a:tr>
              <a:tr h="1070490">
                <a:tc>
                  <a:txBody>
                    <a:bodyPr/>
                    <a:lstStyle/>
                    <a:p>
                      <a:r>
                        <a:rPr lang="en-GB" dirty="0"/>
                        <a:t>4.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6050798"/>
                  </a:ext>
                </a:extLst>
              </a:tr>
              <a:tr h="1070490">
                <a:tc>
                  <a:txBody>
                    <a:bodyPr/>
                    <a:lstStyle/>
                    <a:p>
                      <a:r>
                        <a:rPr lang="en-GB" dirty="0"/>
                        <a:t>5.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543800"/>
                  </a:ext>
                </a:extLst>
              </a:tr>
            </a:tbl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D987C9C7-D005-D249-96AA-11E0E709A0D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1F2059B-6990-2346-9DEE-471F33C10774}"/>
              </a:ext>
            </a:extLst>
          </p:cNvPr>
          <p:cNvSpPr txBox="1"/>
          <p:nvPr/>
        </p:nvSpPr>
        <p:spPr>
          <a:xfrm>
            <a:off x="157495" y="1593096"/>
            <a:ext cx="5632613" cy="378565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Trowch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edrych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partner.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Partner A: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siarada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am 1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funud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amdanat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hun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Partner B: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siarada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di am 1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funud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amdanat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hun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Cofiwch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wrando’n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astud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CA46463D-6C20-BD4D-9E5A-AE22B686DC6F}"/>
              </a:ext>
            </a:extLst>
          </p:cNvPr>
          <p:cNvSpPr/>
          <p:nvPr/>
        </p:nvSpPr>
        <p:spPr>
          <a:xfrm>
            <a:off x="107423" y="0"/>
            <a:ext cx="5682685" cy="1549224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err="1">
                <a:solidFill>
                  <a:srgbClr val="002060"/>
                </a:solidFill>
              </a:rPr>
              <a:t>Dyma</a:t>
            </a:r>
            <a:r>
              <a:rPr lang="en-US" sz="4000" b="1" dirty="0">
                <a:solidFill>
                  <a:srgbClr val="002060"/>
                </a:solidFill>
              </a:rPr>
              <a:t> fi!</a:t>
            </a:r>
          </a:p>
        </p:txBody>
      </p:sp>
      <p:sp>
        <p:nvSpPr>
          <p:cNvPr id="7" name="Oval Callout 6">
            <a:extLst>
              <a:ext uri="{FF2B5EF4-FFF2-40B4-BE49-F238E27FC236}">
                <a16:creationId xmlns:a16="http://schemas.microsoft.com/office/drawing/2014/main" id="{29815C96-3267-0F47-BEFF-9F072F6A3F6C}"/>
              </a:ext>
            </a:extLst>
          </p:cNvPr>
          <p:cNvSpPr/>
          <p:nvPr/>
        </p:nvSpPr>
        <p:spPr>
          <a:xfrm>
            <a:off x="6717322" y="1593096"/>
            <a:ext cx="4937773" cy="3682289"/>
          </a:xfrm>
          <a:prstGeom prst="wedgeEllipseCallout">
            <a:avLst>
              <a:gd name="adj1" fmla="val -64992"/>
              <a:gd name="adj2" fmla="val 39578"/>
            </a:avLst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aeth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dasg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Byddwch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onest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492075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DD4DE855-8F91-40F3-B99C-32330DC13281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240820" y="190500"/>
          <a:ext cx="5435506" cy="642294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5435506">
                  <a:extLst>
                    <a:ext uri="{9D8B030D-6E8A-4147-A177-3AD203B41FA5}">
                      <a16:colId xmlns:a16="http://schemas.microsoft.com/office/drawing/2014/main" val="2019160858"/>
                    </a:ext>
                  </a:extLst>
                </a:gridCol>
              </a:tblGrid>
              <a:tr h="1070490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latin typeface="Snap ITC"/>
                        </a:rPr>
                        <a:t>DYMA FY FFRIND!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4902683"/>
                  </a:ext>
                </a:extLst>
              </a:tr>
              <a:tr h="1070490">
                <a:tc>
                  <a:txBody>
                    <a:bodyPr/>
                    <a:lstStyle/>
                    <a:p>
                      <a:r>
                        <a:rPr lang="en-GB" dirty="0"/>
                        <a:t>1. </a:t>
                      </a:r>
                      <a:r>
                        <a:rPr lang="en-GB" dirty="0" err="1"/>
                        <a:t>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gyntaf</a:t>
                      </a:r>
                      <a:r>
                        <a:rPr lang="en-GB" dirty="0"/>
                        <a:t>, </a:t>
                      </a:r>
                      <a:r>
                        <a:rPr lang="en-GB" dirty="0" err="1"/>
                        <a:t>hoffwn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gyflwyno</a:t>
                      </a:r>
                      <a:r>
                        <a:rPr lang="en-GB" dirty="0"/>
                        <a:t> ...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2241590"/>
                  </a:ext>
                </a:extLst>
              </a:tr>
              <a:tr h="1070490">
                <a:tc>
                  <a:txBody>
                    <a:bodyPr/>
                    <a:lstStyle/>
                    <a:p>
                      <a:r>
                        <a:rPr lang="en-GB" dirty="0"/>
                        <a:t>2. </a:t>
                      </a:r>
                      <a:r>
                        <a:rPr lang="en-GB" dirty="0" err="1"/>
                        <a:t>Yn</a:t>
                      </a:r>
                      <a:r>
                        <a:rPr lang="en-GB" dirty="0"/>
                        <a:t> ail, </a:t>
                      </a:r>
                      <a:r>
                        <a:rPr lang="en-GB" dirty="0" err="1"/>
                        <a:t>mae</a:t>
                      </a:r>
                      <a:r>
                        <a:rPr lang="en-GB" dirty="0"/>
                        <a:t> hi / </a:t>
                      </a:r>
                      <a:r>
                        <a:rPr lang="en-GB" dirty="0" err="1"/>
                        <a:t>mae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e'n</a:t>
                      </a:r>
                      <a:r>
                        <a:rPr lang="en-GB" dirty="0"/>
                        <a:t> ...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8887403"/>
                  </a:ext>
                </a:extLst>
              </a:tr>
              <a:tr h="1070490">
                <a:tc>
                  <a:txBody>
                    <a:bodyPr/>
                    <a:lstStyle/>
                    <a:p>
                      <a:r>
                        <a:rPr lang="en-GB" dirty="0"/>
                        <a:t>3. </a:t>
                      </a:r>
                      <a:r>
                        <a:rPr lang="en-GB" dirty="0" err="1"/>
                        <a:t>Hefyd</a:t>
                      </a:r>
                      <a:r>
                        <a:rPr lang="en-GB" dirty="0"/>
                        <a:t>, ….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2872547"/>
                  </a:ext>
                </a:extLst>
              </a:tr>
              <a:tr h="1070490">
                <a:tc>
                  <a:txBody>
                    <a:bodyPr/>
                    <a:lstStyle/>
                    <a:p>
                      <a:r>
                        <a:rPr lang="en-GB" dirty="0"/>
                        <a:t>4. </a:t>
                      </a:r>
                      <a:r>
                        <a:rPr lang="en-GB" dirty="0" err="1"/>
                        <a:t>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ogystal</a:t>
                      </a:r>
                      <a:r>
                        <a:rPr lang="en-GB" dirty="0"/>
                        <a:t> â </a:t>
                      </a:r>
                      <a:r>
                        <a:rPr lang="en-GB" dirty="0" err="1"/>
                        <a:t>hyn</a:t>
                      </a:r>
                      <a:r>
                        <a:rPr lang="en-GB" dirty="0"/>
                        <a:t>, ...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6050798"/>
                  </a:ext>
                </a:extLst>
              </a:tr>
              <a:tr h="1070490">
                <a:tc>
                  <a:txBody>
                    <a:bodyPr/>
                    <a:lstStyle/>
                    <a:p>
                      <a:r>
                        <a:rPr lang="en-GB" dirty="0"/>
                        <a:t>5. </a:t>
                      </a:r>
                      <a:r>
                        <a:rPr lang="en-GB" dirty="0" err="1"/>
                        <a:t>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olaf</a:t>
                      </a:r>
                      <a:r>
                        <a:rPr lang="en-GB" dirty="0"/>
                        <a:t>, ...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543800"/>
                  </a:ext>
                </a:extLst>
              </a:tr>
            </a:tbl>
          </a:graphicData>
        </a:graphic>
      </p:graphicFrame>
      <p:graphicFrame>
        <p:nvGraphicFramePr>
          <p:cNvPr id="5" name="Table 2">
            <a:extLst>
              <a:ext uri="{FF2B5EF4-FFF2-40B4-BE49-F238E27FC236}">
                <a16:creationId xmlns:a16="http://schemas.microsoft.com/office/drawing/2014/main" id="{25864CCC-C3D8-41A3-A88A-59B36590B416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5894716" y="190499"/>
          <a:ext cx="5435506" cy="642294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5435506">
                  <a:extLst>
                    <a:ext uri="{9D8B030D-6E8A-4147-A177-3AD203B41FA5}">
                      <a16:colId xmlns:a16="http://schemas.microsoft.com/office/drawing/2014/main" val="2019160858"/>
                    </a:ext>
                  </a:extLst>
                </a:gridCol>
              </a:tblGrid>
              <a:tr h="1070490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latin typeface="Snap ITC"/>
                        </a:rPr>
                        <a:t>DYMA  …..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4902683"/>
                  </a:ext>
                </a:extLst>
              </a:tr>
              <a:tr h="1070490">
                <a:tc>
                  <a:txBody>
                    <a:bodyPr/>
                    <a:lstStyle/>
                    <a:p>
                      <a:r>
                        <a:rPr lang="en-GB" dirty="0"/>
                        <a:t>1. </a:t>
                      </a:r>
                      <a:r>
                        <a:rPr lang="en-GB" dirty="0" err="1"/>
                        <a:t>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gyntaf</a:t>
                      </a:r>
                      <a:r>
                        <a:rPr lang="en-GB" dirty="0"/>
                        <a:t>, </a:t>
                      </a:r>
                      <a:r>
                        <a:rPr lang="en-GB" dirty="0" err="1"/>
                        <a:t>hoffwn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gyflwyno</a:t>
                      </a:r>
                      <a:r>
                        <a:rPr lang="en-GB" dirty="0"/>
                        <a:t> ...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2241590"/>
                  </a:ext>
                </a:extLst>
              </a:tr>
              <a:tr h="1070490">
                <a:tc>
                  <a:txBody>
                    <a:bodyPr/>
                    <a:lstStyle/>
                    <a:p>
                      <a:r>
                        <a:rPr lang="en-GB" dirty="0"/>
                        <a:t>2. </a:t>
                      </a:r>
                      <a:r>
                        <a:rPr lang="en-GB" dirty="0" err="1"/>
                        <a:t>Yn</a:t>
                      </a:r>
                      <a:r>
                        <a:rPr lang="en-GB" dirty="0"/>
                        <a:t> ail, </a:t>
                      </a:r>
                      <a:r>
                        <a:rPr lang="en-GB" dirty="0" err="1"/>
                        <a:t>mae</a:t>
                      </a:r>
                      <a:r>
                        <a:rPr lang="en-GB" dirty="0"/>
                        <a:t> hi / </a:t>
                      </a:r>
                      <a:r>
                        <a:rPr lang="en-GB" dirty="0" err="1"/>
                        <a:t>mae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e'n</a:t>
                      </a:r>
                      <a:r>
                        <a:rPr lang="en-GB" dirty="0"/>
                        <a:t> ...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8887403"/>
                  </a:ext>
                </a:extLst>
              </a:tr>
              <a:tr h="1070490">
                <a:tc>
                  <a:txBody>
                    <a:bodyPr/>
                    <a:lstStyle/>
                    <a:p>
                      <a:r>
                        <a:rPr lang="en-GB" dirty="0"/>
                        <a:t>3. </a:t>
                      </a:r>
                      <a:r>
                        <a:rPr lang="en-GB" dirty="0" err="1"/>
                        <a:t>Hefyd</a:t>
                      </a:r>
                      <a:r>
                        <a:rPr lang="en-GB" dirty="0"/>
                        <a:t>, ….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2872547"/>
                  </a:ext>
                </a:extLst>
              </a:tr>
              <a:tr h="1070490">
                <a:tc>
                  <a:txBody>
                    <a:bodyPr/>
                    <a:lstStyle/>
                    <a:p>
                      <a:r>
                        <a:rPr lang="en-GB" dirty="0"/>
                        <a:t>4. </a:t>
                      </a:r>
                      <a:r>
                        <a:rPr lang="en-GB" dirty="0" err="1"/>
                        <a:t>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ogystal</a:t>
                      </a:r>
                      <a:r>
                        <a:rPr lang="en-GB" dirty="0"/>
                        <a:t> â </a:t>
                      </a:r>
                      <a:r>
                        <a:rPr lang="en-GB" dirty="0" err="1"/>
                        <a:t>hyn</a:t>
                      </a:r>
                      <a:r>
                        <a:rPr lang="en-GB" dirty="0"/>
                        <a:t>, ...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6050798"/>
                  </a:ext>
                </a:extLst>
              </a:tr>
              <a:tr h="1070490">
                <a:tc>
                  <a:txBody>
                    <a:bodyPr/>
                    <a:lstStyle/>
                    <a:p>
                      <a:r>
                        <a:rPr lang="en-GB" dirty="0"/>
                        <a:t>5. </a:t>
                      </a:r>
                      <a:r>
                        <a:rPr lang="en-GB" dirty="0" err="1"/>
                        <a:t>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olaf</a:t>
                      </a:r>
                      <a:r>
                        <a:rPr lang="en-GB" dirty="0"/>
                        <a:t>, ...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543800"/>
                  </a:ext>
                </a:extLst>
              </a:tr>
            </a:tbl>
          </a:graphicData>
        </a:graphic>
      </p:graphicFrame>
      <p:sp>
        <p:nvSpPr>
          <p:cNvPr id="3" name="8-Point Star 2">
            <a:extLst>
              <a:ext uri="{FF2B5EF4-FFF2-40B4-BE49-F238E27FC236}">
                <a16:creationId xmlns:a16="http://schemas.microsoft.com/office/drawing/2014/main" id="{967D3103-A5B3-AD4A-94D5-373D235ACF6F}"/>
              </a:ext>
            </a:extLst>
          </p:cNvPr>
          <p:cNvSpPr/>
          <p:nvPr/>
        </p:nvSpPr>
        <p:spPr>
          <a:xfrm>
            <a:off x="9906000" y="4521200"/>
            <a:ext cx="2015067" cy="2092239"/>
          </a:xfrm>
          <a:prstGeom prst="star8">
            <a:avLst/>
          </a:prstGeom>
          <a:solidFill>
            <a:schemeClr val="accent2"/>
          </a:solidFill>
          <a:ln w="762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Asesu</a:t>
            </a:r>
            <a:r>
              <a:rPr lang="en-US" sz="2800" b="1" dirty="0"/>
              <a:t> </a:t>
            </a:r>
            <a:r>
              <a:rPr lang="en-US" sz="2800" b="1" dirty="0" err="1"/>
              <a:t>cyfoed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1882801980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601AE0-DE59-8E4A-8A33-3ACEE6E0DE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489" y="1592671"/>
            <a:ext cx="4538472" cy="4351338"/>
          </a:xfrm>
        </p:spPr>
        <p:txBody>
          <a:bodyPr/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Beth wnes i’n dda?</a:t>
            </a: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Beth oedd yn dda am hyn?</a:t>
            </a: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Sut gallaf wella?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E68B7BF-84D1-F943-BCFC-D518463D5C8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F10EDC5-F7C2-1642-AEC8-4081A83CF399}"/>
              </a:ext>
            </a:extLst>
          </p:cNvPr>
          <p:cNvSpPr txBox="1">
            <a:spLocks/>
          </p:cNvSpPr>
          <p:nvPr/>
        </p:nvSpPr>
        <p:spPr>
          <a:xfrm>
            <a:off x="7245096" y="1592671"/>
            <a:ext cx="453847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Beth wnaeth e / hi’n dda?</a:t>
            </a: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Beth oedd yn dda am hyn?</a:t>
            </a: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Sut gall e / hi / nhw wella?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19CE12BE-6354-1B46-9FD5-684EB594DE09}"/>
              </a:ext>
            </a:extLst>
          </p:cNvPr>
          <p:cNvSpPr txBox="1">
            <a:spLocks/>
          </p:cNvSpPr>
          <p:nvPr/>
        </p:nvSpPr>
        <p:spPr>
          <a:xfrm>
            <a:off x="1123951" y="364003"/>
            <a:ext cx="4660622" cy="82206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Hunanasesu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5595E301-68E1-0B43-96FB-AB0006490457}"/>
              </a:ext>
            </a:extLst>
          </p:cNvPr>
          <p:cNvSpPr txBox="1">
            <a:spLocks/>
          </p:cNvSpPr>
          <p:nvPr/>
        </p:nvSpPr>
        <p:spPr>
          <a:xfrm>
            <a:off x="6830338" y="364003"/>
            <a:ext cx="4660622" cy="82206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cyfoed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D22C2F3-D985-214D-BE0B-6DA5BFE726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3258" y="3641778"/>
            <a:ext cx="2729230" cy="2041464"/>
          </a:xfrm>
          <a:prstGeom prst="rect">
            <a:avLst/>
          </a:prstGeom>
          <a:ln>
            <a:solidFill>
              <a:schemeClr val="accent2"/>
            </a:solidFill>
          </a:ln>
        </p:spPr>
      </p:pic>
    </p:spTree>
    <p:extLst>
      <p:ext uri="{BB962C8B-B14F-4D97-AF65-F5344CB8AC3E}">
        <p14:creationId xmlns:p14="http://schemas.microsoft.com/office/powerpoint/2010/main" val="1855910970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CF440-2C26-3F45-9F1D-D01B086CC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551" y="211603"/>
            <a:ext cx="4660622" cy="822067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rôl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DEE8370-E02F-6B40-ACD9-A0EE676F53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36" y="1576713"/>
            <a:ext cx="5819889" cy="3837753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AC61F50-A55B-304E-98E1-A3698C1E732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379" t="18554" r="17995" b="20213"/>
          <a:stretch/>
        </p:blipFill>
        <p:spPr>
          <a:xfrm>
            <a:off x="8492532" y="3884135"/>
            <a:ext cx="2508884" cy="1934818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678D625-72E3-4142-9464-1FA08C009FFF}"/>
              </a:ext>
            </a:extLst>
          </p:cNvPr>
          <p:cNvSpPr txBox="1"/>
          <p:nvPr/>
        </p:nvSpPr>
        <p:spPr>
          <a:xfrm>
            <a:off x="6305550" y="211603"/>
            <a:ext cx="5409372" cy="3477875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US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 3 </a:t>
            </a:r>
            <a:r>
              <a:rPr lang="en-US" sz="2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r>
              <a:rPr lang="en-US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Creu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llun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llonydd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ffotograff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342900" indent="-342900"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gwestiynau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fyddai’r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doctor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debygol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o’u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342900" indent="-342900"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atebion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ferch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fach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342900" indent="-342900"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gwestiynau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fyddai’r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rhiant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llun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bryd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)?</a:t>
            </a:r>
          </a:p>
          <a:p>
            <a:pPr marL="342900" indent="-342900">
              <a:buAutoNum type="arabicPeriod"/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Ymarferwch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trioedd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AutoNum type="arabicPeriod"/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Perfformiwch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8EA370D-0E8A-D647-8676-882BBACE8BC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9100240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Image result for clipart chair">
            <a:extLst>
              <a:ext uri="{FF2B5EF4-FFF2-40B4-BE49-F238E27FC236}">
                <a16:creationId xmlns:a16="http://schemas.microsoft.com/office/drawing/2014/main" id="{FCAF0D41-7F1B-6D43-AA23-E6363D3A4E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9801" y="1470651"/>
            <a:ext cx="3164630" cy="4430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3A00AD42-BB70-8E4D-8B8B-26F9A70EC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3533" y="176434"/>
            <a:ext cx="5180639" cy="822067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/>
          <a:lstStyle/>
          <a:p>
            <a:pPr algn="ctr"/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Gadair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Goch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F6E3006-0119-374B-BE29-C32BAEA9124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2073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FF26A42-E6AF-C04E-9731-E6B06EA834D4}"/>
              </a:ext>
            </a:extLst>
          </p:cNvPr>
          <p:cNvSpPr txBox="1"/>
          <p:nvPr/>
        </p:nvSpPr>
        <p:spPr>
          <a:xfrm>
            <a:off x="527051" y="952500"/>
            <a:ext cx="8312150" cy="452431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u="sng" dirty="0" err="1"/>
              <a:t>Munud</a:t>
            </a:r>
            <a:r>
              <a:rPr lang="en-US" sz="4800" b="1" u="sng" dirty="0"/>
              <a:t> </a:t>
            </a:r>
            <a:r>
              <a:rPr lang="en-US" sz="4800" b="1" u="sng" dirty="0" err="1"/>
              <a:t>i</a:t>
            </a:r>
            <a:r>
              <a:rPr lang="en-US" sz="4800" b="1" u="sng" dirty="0"/>
              <a:t> </a:t>
            </a:r>
            <a:r>
              <a:rPr lang="en-US" sz="4800" b="1" u="sng" dirty="0" err="1"/>
              <a:t>feddwl</a:t>
            </a:r>
            <a:r>
              <a:rPr lang="en-US" sz="4800" b="1" u="sng" dirty="0"/>
              <a:t> …</a:t>
            </a:r>
          </a:p>
          <a:p>
            <a:r>
              <a:rPr lang="en-US" sz="4800" dirty="0" err="1"/>
              <a:t>Meddyliwch</a:t>
            </a:r>
            <a:r>
              <a:rPr lang="en-US" sz="4800" dirty="0"/>
              <a:t> am un </a:t>
            </a:r>
            <a:r>
              <a:rPr lang="en-US" sz="4800" dirty="0" err="1"/>
              <a:t>o’r</a:t>
            </a:r>
            <a:r>
              <a:rPr lang="en-US" sz="4800" dirty="0"/>
              <a:t> </a:t>
            </a:r>
            <a:r>
              <a:rPr lang="en-US" sz="4800" dirty="0" err="1"/>
              <a:t>Meysydd</a:t>
            </a:r>
            <a:r>
              <a:rPr lang="en-US" sz="4800" dirty="0"/>
              <a:t> </a:t>
            </a:r>
            <a:r>
              <a:rPr lang="en-US" sz="4800" dirty="0" err="1"/>
              <a:t>Dysgu</a:t>
            </a:r>
            <a:r>
              <a:rPr lang="en-US" sz="4800" dirty="0"/>
              <a:t> a </a:t>
            </a:r>
            <a:r>
              <a:rPr lang="en-US" sz="4800" dirty="0" err="1"/>
              <a:t>Phrofiad</a:t>
            </a:r>
            <a:r>
              <a:rPr lang="en-US" sz="4800" dirty="0"/>
              <a:t> </a:t>
            </a:r>
            <a:r>
              <a:rPr lang="en-US" sz="4800" dirty="0" err="1"/>
              <a:t>eraill</a:t>
            </a:r>
            <a:r>
              <a:rPr lang="en-US" sz="4800" dirty="0"/>
              <a:t>. </a:t>
            </a:r>
            <a:r>
              <a:rPr lang="en-US" sz="4800" dirty="0" err="1"/>
              <a:t>Sut</a:t>
            </a:r>
            <a:r>
              <a:rPr lang="en-US" sz="4800" dirty="0"/>
              <a:t> </a:t>
            </a:r>
            <a:r>
              <a:rPr lang="en-US" sz="4800" dirty="0" err="1"/>
              <a:t>fyddech</a:t>
            </a:r>
            <a:r>
              <a:rPr lang="en-US" sz="4800" dirty="0"/>
              <a:t> </a:t>
            </a:r>
            <a:r>
              <a:rPr lang="en-US" sz="4800" dirty="0" err="1"/>
              <a:t>chi’n</a:t>
            </a:r>
            <a:r>
              <a:rPr lang="en-US" sz="4800" dirty="0"/>
              <a:t> </a:t>
            </a:r>
            <a:r>
              <a:rPr lang="en-US" sz="4800" dirty="0" err="1"/>
              <a:t>defnyddio</a:t>
            </a:r>
            <a:r>
              <a:rPr lang="en-US" sz="4800" dirty="0"/>
              <a:t> </a:t>
            </a:r>
            <a:r>
              <a:rPr lang="en-US" sz="4800" dirty="0" err="1"/>
              <a:t>rhai</a:t>
            </a:r>
            <a:r>
              <a:rPr lang="en-US" sz="4800" dirty="0"/>
              <a:t> </a:t>
            </a:r>
            <a:r>
              <a:rPr lang="en-US" sz="4800" dirty="0" err="1"/>
              <a:t>o’r</a:t>
            </a:r>
            <a:r>
              <a:rPr lang="en-US" sz="4800" dirty="0"/>
              <a:t> </a:t>
            </a:r>
            <a:r>
              <a:rPr lang="en-US" sz="4800" dirty="0" err="1"/>
              <a:t>syniadau</a:t>
            </a:r>
            <a:r>
              <a:rPr lang="en-US" sz="4800" dirty="0"/>
              <a:t> </a:t>
            </a:r>
            <a:r>
              <a:rPr lang="en-US" sz="4800" dirty="0" err="1"/>
              <a:t>hyn</a:t>
            </a:r>
            <a:r>
              <a:rPr lang="en-US" sz="4800" dirty="0"/>
              <a:t> i </a:t>
            </a:r>
            <a:r>
              <a:rPr lang="en-US" sz="4800" dirty="0" err="1"/>
              <a:t>ddatblygu</a:t>
            </a:r>
            <a:r>
              <a:rPr lang="en-US" sz="4800" dirty="0"/>
              <a:t> </a:t>
            </a:r>
            <a:r>
              <a:rPr lang="en-US" sz="4800" dirty="0" err="1"/>
              <a:t>sgiliau</a:t>
            </a:r>
            <a:r>
              <a:rPr lang="en-US" sz="4800" dirty="0"/>
              <a:t> </a:t>
            </a:r>
            <a:r>
              <a:rPr lang="en-US" sz="4800" dirty="0" err="1"/>
              <a:t>llafar</a:t>
            </a:r>
            <a:r>
              <a:rPr lang="en-US" sz="4800" dirty="0"/>
              <a:t> y </a:t>
            </a:r>
            <a:r>
              <a:rPr lang="en-US" sz="4800" dirty="0" err="1"/>
              <a:t>disgyblion</a:t>
            </a:r>
            <a:r>
              <a:rPr lang="en-US" sz="4800" dirty="0"/>
              <a:t>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708D9ED-9EED-5344-8646-50AEBBADAE9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969F965-01B6-A34A-A93B-B0607AC2D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31300" y="2015358"/>
            <a:ext cx="2908299" cy="2398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8807005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CF440-2C26-3F45-9F1D-D01B086CC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9409" y="211603"/>
            <a:ext cx="4757178" cy="822067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sz="4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sz="4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rôl</a:t>
            </a:r>
            <a:r>
              <a:rPr lang="en-US" sz="4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AC61F50-A55B-304E-98E1-A3698C1E732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379" t="18554" r="17995" b="20213"/>
          <a:stretch/>
        </p:blipFill>
        <p:spPr>
          <a:xfrm>
            <a:off x="8384575" y="4076140"/>
            <a:ext cx="2508884" cy="1934818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678D625-72E3-4142-9464-1FA08C009FFF}"/>
              </a:ext>
            </a:extLst>
          </p:cNvPr>
          <p:cNvSpPr txBox="1"/>
          <p:nvPr/>
        </p:nvSpPr>
        <p:spPr>
          <a:xfrm>
            <a:off x="6896101" y="211603"/>
            <a:ext cx="5060110" cy="3785652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US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 3 </a:t>
            </a:r>
            <a:r>
              <a:rPr lang="en-US" sz="2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r>
              <a:rPr lang="en-US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Creu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llun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llonydd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ffotograff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342900" indent="-342900">
              <a:buAutoNum type="arabicPeriod"/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bechgyn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342900" indent="-342900">
              <a:buAutoNum type="arabicPeriod"/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ddau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fachgen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teimlo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342900" indent="-342900"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maent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ddweud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342900" indent="-342900"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oedolyn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cyrraedd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 Beth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e /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hi’n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ddweud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342900" indent="-342900">
              <a:buAutoNum type="arabicPeriod"/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Ymarferwch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trioedd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AutoNum type="arabicPeriod"/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Perfformiwch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000EB44-1699-6C46-A3CC-131896E2EF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5898" y="1297221"/>
            <a:ext cx="6364201" cy="4226227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416EBBA-16F0-5B4B-ADF6-2D626D8EC6C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453395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745C57-C212-734F-9247-2D334B9319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09336" y="146249"/>
            <a:ext cx="6573328" cy="785811"/>
          </a:xfrm>
          <a:solidFill>
            <a:schemeClr val="accent4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trawsgwricwlaidd</a:t>
            </a:r>
            <a:endParaRPr lang="en-US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BB5617-CE4D-B24F-B2D0-34F580309D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800" y="1138688"/>
            <a:ext cx="11734800" cy="4744527"/>
          </a:xfrm>
          <a:solidFill>
            <a:schemeClr val="accent4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trawsgwricwlaidd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gorfodol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sef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llythrennedd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rhifedd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chymhwysedd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digidol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hanfodol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holl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ddatgloi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Maen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nhw’n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galluogi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dysgwyr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fanteisio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ehangder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cyfoeth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gyfleoedd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gynigir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ganddo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roi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iddyn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gydol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gyflawni’r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pedwar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diben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rhain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gellir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trosglwyddo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fyd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alluogi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dysgwyr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addasu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ffynnu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ohoni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 Mae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ddysgwyr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allu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addasu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gydol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hoes a bod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barod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ymdopi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sefyllfaoedd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ysgolion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gynllunio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chyflawni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galluogi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dysgwyr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cymhwysedd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lle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ceir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cyfleoedd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hynny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hymestyn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a’u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cymhwyso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mhob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 Felly,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datblygu’r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ystyriaeth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ymarferydd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dirty="0"/>
              <a:t>																			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Tudalen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27, </a:t>
            </a:r>
            <a:r>
              <a:rPr lang="en-US" sz="2400" u="sng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US" sz="24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u="sng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u="sng" dirty="0" err="1"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80F07E0-F3A3-474A-BD05-6FC8448C9F2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3603137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7643C59-DA3B-304E-B851-5D7B4FB61B8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02756FA-3F97-2040-8015-5C0ECDAFBE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523797"/>
            <a:ext cx="12192000" cy="273136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AC38BCB-E849-214F-A7C7-CD34BE4ED761}"/>
              </a:ext>
            </a:extLst>
          </p:cNvPr>
          <p:cNvSpPr/>
          <p:nvPr/>
        </p:nvSpPr>
        <p:spPr>
          <a:xfrm>
            <a:off x="3048000" y="4597260"/>
            <a:ext cx="6096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>
                <a:hlinkClick r:id="rId5"/>
              </a:rPr>
              <a:t>https://hwb.gov.wales/api/storage/494f1709-2e35-403b-81c5-29e02e897b5b/fframwaith-llythrennedd-a-rhifedd-cenedlaethol-taenlen-llythrennedd-llafaredd-ar-draws-y-cwricwlwm-cwricwlwm-2022.pdf</a:t>
            </a:r>
            <a:endParaRPr lang="en-US" dirty="0"/>
          </a:p>
          <a:p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C00BE98-517C-E14B-82DF-B388389A7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122" y="146249"/>
            <a:ext cx="10147610" cy="1236502"/>
          </a:xfrm>
          <a:solidFill>
            <a:schemeClr val="accent4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Llafaredd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draws y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fesul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cam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cynnydd</a:t>
            </a:r>
            <a:endParaRPr lang="en-US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4130982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7643C59-DA3B-304E-B851-5D7B4FB61B8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897F9FE-9244-1A4E-960F-5A1F525245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878573"/>
            <a:ext cx="12192000" cy="338543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C70D73C3-0094-EB46-8685-E6FB9982AF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122" y="146249"/>
            <a:ext cx="10147610" cy="1236502"/>
          </a:xfrm>
          <a:solidFill>
            <a:schemeClr val="accent4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Llafaredd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draws y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fesul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cam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cynnydd</a:t>
            </a:r>
            <a:endParaRPr lang="en-US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1009382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7643C59-DA3B-304E-B851-5D7B4FB61B8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9F783DE-FE64-EA4E-A520-79C9B9373B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905538"/>
            <a:ext cx="11973464" cy="302575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05ED1834-56FF-1646-A98F-B7660372A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122" y="146249"/>
            <a:ext cx="10147610" cy="1236502"/>
          </a:xfrm>
          <a:solidFill>
            <a:schemeClr val="accent4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Llafaredd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draws y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fesul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cam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cynnydd</a:t>
            </a:r>
            <a:endParaRPr lang="en-US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0257256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0FCF2-DF42-7644-9DB5-3E21DFC72D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7521" y="208140"/>
            <a:ext cx="9316528" cy="1320800"/>
          </a:xfr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drwy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thema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Tua’r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Copa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331B81F-9896-BB43-BF0C-A8614F9F7C6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18" t="19623" r="6813" b="25534"/>
          <a:stretch/>
        </p:blipFill>
        <p:spPr>
          <a:xfrm>
            <a:off x="1987240" y="1863305"/>
            <a:ext cx="7381047" cy="361588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A863E1B-1FDB-134E-9BCB-0DE89BC461A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9408969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DF87A-BB24-C74E-B047-212E169E5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7024" y="292182"/>
            <a:ext cx="9681017" cy="687639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Grid GED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491BC3-2675-AF48-A478-FF4B68B170D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937518"/>
              </p:ext>
            </p:extLst>
          </p:nvPr>
        </p:nvGraphicFramePr>
        <p:xfrm>
          <a:off x="389467" y="1092199"/>
          <a:ext cx="11396133" cy="48852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98711">
                  <a:extLst>
                    <a:ext uri="{9D8B030D-6E8A-4147-A177-3AD203B41FA5}">
                      <a16:colId xmlns:a16="http://schemas.microsoft.com/office/drawing/2014/main" val="1427584071"/>
                    </a:ext>
                  </a:extLst>
                </a:gridCol>
                <a:gridCol w="3798711">
                  <a:extLst>
                    <a:ext uri="{9D8B030D-6E8A-4147-A177-3AD203B41FA5}">
                      <a16:colId xmlns:a16="http://schemas.microsoft.com/office/drawing/2014/main" val="1991140922"/>
                    </a:ext>
                  </a:extLst>
                </a:gridCol>
                <a:gridCol w="3798711">
                  <a:extLst>
                    <a:ext uri="{9D8B030D-6E8A-4147-A177-3AD203B41FA5}">
                      <a16:colId xmlns:a16="http://schemas.microsoft.com/office/drawing/2014/main" val="3985732162"/>
                    </a:ext>
                  </a:extLst>
                </a:gridCol>
              </a:tblGrid>
              <a:tr h="814211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</a:rPr>
                        <a:t>G</a:t>
                      </a:r>
                    </a:p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</a:rPr>
                        <a:t>Beth </a:t>
                      </a:r>
                      <a:r>
                        <a:rPr lang="en-US" sz="2000" dirty="0" err="1">
                          <a:solidFill>
                            <a:schemeClr val="tx1"/>
                          </a:solidFill>
                        </a:rPr>
                        <a:t>rydw</a:t>
                      </a:r>
                      <a:r>
                        <a:rPr lang="en-US" sz="20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dirty="0" err="1">
                          <a:solidFill>
                            <a:schemeClr val="tx1"/>
                          </a:solidFill>
                        </a:rPr>
                        <a:t>i’n</a:t>
                      </a:r>
                      <a:r>
                        <a:rPr lang="en-US" sz="2000" dirty="0">
                          <a:solidFill>
                            <a:schemeClr val="tx1"/>
                          </a:solidFill>
                        </a:rPr>
                        <a:t> GWYBOD?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</a:rPr>
                        <a:t>E</a:t>
                      </a:r>
                    </a:p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</a:rPr>
                        <a:t>Beth </a:t>
                      </a:r>
                      <a:r>
                        <a:rPr lang="en-US" sz="2000" dirty="0" err="1">
                          <a:solidFill>
                            <a:schemeClr val="tx1"/>
                          </a:solidFill>
                        </a:rPr>
                        <a:t>rydw</a:t>
                      </a:r>
                      <a:r>
                        <a:rPr lang="en-US" sz="20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2000" dirty="0">
                          <a:solidFill>
                            <a:schemeClr val="tx1"/>
                          </a:solidFill>
                        </a:rPr>
                        <a:t> EISIAU </a:t>
                      </a:r>
                      <a:r>
                        <a:rPr lang="en-US" sz="2000" dirty="0" err="1">
                          <a:solidFill>
                            <a:schemeClr val="tx1"/>
                          </a:solidFill>
                        </a:rPr>
                        <a:t>ei</a:t>
                      </a:r>
                      <a:r>
                        <a:rPr lang="en-US" sz="20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dirty="0" err="1">
                          <a:solidFill>
                            <a:schemeClr val="tx1"/>
                          </a:solidFill>
                        </a:rPr>
                        <a:t>wybod</a:t>
                      </a:r>
                      <a:r>
                        <a:rPr lang="en-US" sz="200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</a:rPr>
                        <a:t>D</a:t>
                      </a:r>
                    </a:p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</a:rPr>
                        <a:t>Beth </a:t>
                      </a:r>
                      <a:r>
                        <a:rPr lang="en-US" sz="2000" dirty="0" err="1">
                          <a:solidFill>
                            <a:schemeClr val="tx1"/>
                          </a:solidFill>
                        </a:rPr>
                        <a:t>rydw</a:t>
                      </a:r>
                      <a:r>
                        <a:rPr lang="en-US" sz="20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20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dirty="0" err="1">
                          <a:solidFill>
                            <a:schemeClr val="tx1"/>
                          </a:solidFill>
                        </a:rPr>
                        <a:t>wedi</a:t>
                      </a:r>
                      <a:r>
                        <a:rPr lang="en-US" sz="2000" dirty="0">
                          <a:solidFill>
                            <a:schemeClr val="tx1"/>
                          </a:solidFill>
                        </a:rPr>
                        <a:t> DYSGU?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68548693"/>
                  </a:ext>
                </a:extLst>
              </a:tr>
              <a:tr h="814211">
                <a:tc>
                  <a:txBody>
                    <a:bodyPr/>
                    <a:lstStyle/>
                    <a:p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2176360"/>
                  </a:ext>
                </a:extLst>
              </a:tr>
              <a:tr h="814211">
                <a:tc>
                  <a:txBody>
                    <a:bodyPr/>
                    <a:lstStyle/>
                    <a:p>
                      <a:endParaRPr lang="en-US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01682823"/>
                  </a:ext>
                </a:extLst>
              </a:tr>
              <a:tr h="814211">
                <a:tc>
                  <a:txBody>
                    <a:bodyPr/>
                    <a:lstStyle/>
                    <a:p>
                      <a:endParaRPr lang="en-US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5011922"/>
                  </a:ext>
                </a:extLst>
              </a:tr>
              <a:tr h="814211">
                <a:tc>
                  <a:txBody>
                    <a:bodyPr/>
                    <a:lstStyle/>
                    <a:p>
                      <a:endParaRPr lang="en-US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31466042"/>
                  </a:ext>
                </a:extLst>
              </a:tr>
              <a:tr h="814211">
                <a:tc>
                  <a:txBody>
                    <a:bodyPr/>
                    <a:lstStyle/>
                    <a:p>
                      <a:endParaRPr lang="en-US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03395005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1AD54C8D-8338-1C4A-8F4A-00B524261B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120088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E0A815-3D07-4175-91A0-6D56B724C7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48165" y="92015"/>
            <a:ext cx="2486290" cy="1320800"/>
          </a:xfrm>
        </p:spPr>
        <p:txBody>
          <a:bodyPr>
            <a:noAutofit/>
          </a:bodyPr>
          <a:lstStyle/>
          <a:p>
            <a:pPr algn="ctr"/>
            <a:r>
              <a:rPr lang="en-GB" sz="4400" b="1" err="1">
                <a:solidFill>
                  <a:schemeClr val="bg1"/>
                </a:solidFill>
              </a:rPr>
              <a:t>Cynhesu</a:t>
            </a:r>
            <a:endParaRPr lang="en-US" sz="4400" b="1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03F04B-8944-44FA-A777-260712338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692" y="242651"/>
            <a:ext cx="10523233" cy="570957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…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Explosion: 8 Points 3">
            <a:extLst>
              <a:ext uri="{FF2B5EF4-FFF2-40B4-BE49-F238E27FC236}">
                <a16:creationId xmlns:a16="http://schemas.microsoft.com/office/drawing/2014/main" id="{03C89B1E-53BC-4790-A825-DA00D04CA3F6}"/>
              </a:ext>
            </a:extLst>
          </p:cNvPr>
          <p:cNvSpPr/>
          <p:nvPr/>
        </p:nvSpPr>
        <p:spPr>
          <a:xfrm>
            <a:off x="1109901" y="562155"/>
            <a:ext cx="9424356" cy="4507300"/>
          </a:xfrm>
          <a:prstGeom prst="irregularSeal1">
            <a:avLst/>
          </a:prstGeom>
          <a:solidFill>
            <a:schemeClr val="accent4">
              <a:lumMod val="60000"/>
              <a:lumOff val="40000"/>
            </a:schemeClr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200" b="1" dirty="0" err="1">
                <a:solidFill>
                  <a:schemeClr val="tx1"/>
                </a:solidFill>
                <a:latin typeface="Segoe Print"/>
              </a:rPr>
              <a:t>Yr</a:t>
            </a:r>
            <a:r>
              <a:rPr lang="en-GB" sz="7200" b="1" dirty="0">
                <a:solidFill>
                  <a:schemeClr val="tx1"/>
                </a:solidFill>
                <a:latin typeface="Segoe Print"/>
              </a:rPr>
              <a:t> Wyddfa</a:t>
            </a:r>
            <a:endParaRPr lang="en-GB" sz="8000" b="1" dirty="0">
              <a:solidFill>
                <a:schemeClr val="tx1"/>
              </a:solidFill>
              <a:latin typeface="Segoe Print"/>
            </a:endParaRPr>
          </a:p>
        </p:txBody>
      </p:sp>
      <p:pic>
        <p:nvPicPr>
          <p:cNvPr id="5" name="Picture 5" descr="A drawing of a cartoon character&#10;&#10;Description generated with very high confidence">
            <a:extLst>
              <a:ext uri="{FF2B5EF4-FFF2-40B4-BE49-F238E27FC236}">
                <a16:creationId xmlns:a16="http://schemas.microsoft.com/office/drawing/2014/main" id="{300EDB55-652E-48AF-9F62-CAFBD58FF6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72815" y="754362"/>
            <a:ext cx="1194220" cy="119422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DE0D944-5130-2C45-A9F9-59D81AD1F57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5199496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0FCF2-DF42-7644-9DB5-3E21DFC72D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6690" y="226351"/>
            <a:ext cx="7246244" cy="1069049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sz="4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Disgrifiwch</a:t>
            </a:r>
            <a:r>
              <a:rPr lang="en-US" sz="4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llun</a:t>
            </a:r>
            <a:endParaRPr lang="en-US" sz="4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7E2B64-62D2-DE44-838D-0F14BA8D5E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0041" y="1443799"/>
            <a:ext cx="5979542" cy="4496244"/>
          </a:xfrm>
          <a:prstGeom prst="rect">
            <a:avLst/>
          </a:prstGeom>
        </p:spPr>
      </p:pic>
      <p:sp>
        <p:nvSpPr>
          <p:cNvPr id="5" name="10-Point Star 4">
            <a:extLst>
              <a:ext uri="{FF2B5EF4-FFF2-40B4-BE49-F238E27FC236}">
                <a16:creationId xmlns:a16="http://schemas.microsoft.com/office/drawing/2014/main" id="{5A42B485-F289-5746-B13A-71C3F875B2A0}"/>
              </a:ext>
            </a:extLst>
          </p:cNvPr>
          <p:cNvSpPr/>
          <p:nvPr/>
        </p:nvSpPr>
        <p:spPr>
          <a:xfrm>
            <a:off x="-13310" y="1595702"/>
            <a:ext cx="3364301" cy="2096219"/>
          </a:xfrm>
          <a:prstGeom prst="star10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>
                <a:solidFill>
                  <a:schemeClr val="tx1"/>
                </a:solidFill>
              </a:rPr>
              <a:t>Gwaith </a:t>
            </a:r>
            <a:r>
              <a:rPr lang="en-US" sz="4400" b="1" dirty="0" err="1">
                <a:solidFill>
                  <a:schemeClr val="tx1"/>
                </a:solidFill>
              </a:rPr>
              <a:t>pâr</a:t>
            </a:r>
            <a:endParaRPr lang="en-US" sz="4400" b="1" dirty="0">
              <a:solidFill>
                <a:schemeClr val="tx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9E01ABD-09D0-544B-8CBB-B5F524EC9FE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5261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03F04B-8944-44FA-A777-260712338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5485" y="0"/>
            <a:ext cx="10142233" cy="677460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GB" sz="66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r>
              <a:rPr lang="en-GB" sz="6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  <a:endParaRPr lang="en-US" sz="66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3200" b="1" dirty="0"/>
          </a:p>
          <a:p>
            <a:pPr marL="0" indent="0" algn="ctr">
              <a:buNone/>
            </a:pPr>
            <a:endParaRPr lang="en-GB" sz="3200" b="1" dirty="0"/>
          </a:p>
          <a:p>
            <a:pPr marL="0" indent="0" algn="ctr">
              <a:buNone/>
            </a:pPr>
            <a:endParaRPr lang="en-GB" sz="3200" b="1" dirty="0"/>
          </a:p>
          <a:p>
            <a:pPr marL="0" indent="0" algn="ctr">
              <a:buNone/>
            </a:pPr>
            <a:endParaRPr lang="en-GB" sz="3200" b="1" dirty="0"/>
          </a:p>
          <a:p>
            <a:pPr marL="0" indent="0" algn="ctr">
              <a:buNone/>
            </a:pPr>
            <a:endParaRPr lang="en-GB" sz="3200" b="1" dirty="0"/>
          </a:p>
          <a:p>
            <a:pPr marL="0" indent="0" algn="ctr">
              <a:buNone/>
            </a:pPr>
            <a:endParaRPr lang="en-GB" sz="3200" b="1" dirty="0"/>
          </a:p>
          <a:p>
            <a:pPr marL="0" indent="0" algn="ctr">
              <a:buNone/>
            </a:pPr>
            <a:endParaRPr lang="en-GB" sz="3200" b="1" dirty="0"/>
          </a:p>
          <a:p>
            <a:pPr marL="0" indent="0" algn="ctr">
              <a:buNone/>
            </a:pPr>
            <a:endParaRPr lang="en-GB" sz="3200" b="1" dirty="0"/>
          </a:p>
        </p:txBody>
      </p:sp>
      <p:pic>
        <p:nvPicPr>
          <p:cNvPr id="6" name="Picture 6" descr="A group of people on a rock&#10;&#10;Description generated with high confidence">
            <a:extLst>
              <a:ext uri="{FF2B5EF4-FFF2-40B4-BE49-F238E27FC236}">
                <a16:creationId xmlns:a16="http://schemas.microsoft.com/office/drawing/2014/main" id="{7501FAEF-96A7-4AAB-B8B9-5E8C5FDBE3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1299" y="1710908"/>
            <a:ext cx="6229709" cy="350349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11F64A2-8093-4E61-AA8F-B84DC5390AA2}"/>
              </a:ext>
            </a:extLst>
          </p:cNvPr>
          <p:cNvSpPr txBox="1"/>
          <p:nvPr/>
        </p:nvSpPr>
        <p:spPr>
          <a:xfrm>
            <a:off x="138023" y="1791419"/>
            <a:ext cx="2283125" cy="83099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 dirty="0" err="1"/>
              <a:t>Yn</a:t>
            </a:r>
            <a:r>
              <a:rPr lang="en-GB" sz="2400" b="1" dirty="0"/>
              <a:t> </a:t>
            </a:r>
            <a:r>
              <a:rPr lang="en-GB" sz="2400" b="1" dirty="0" err="1"/>
              <a:t>fy</a:t>
            </a:r>
            <a:r>
              <a:rPr lang="en-GB" sz="2400" b="1" dirty="0"/>
              <a:t> </a:t>
            </a:r>
            <a:r>
              <a:rPr lang="en-GB" sz="2400" b="1" dirty="0" err="1"/>
              <a:t>marn</a:t>
            </a:r>
            <a:r>
              <a:rPr lang="en-GB" sz="2400" b="1" dirty="0"/>
              <a:t> </a:t>
            </a:r>
            <a:r>
              <a:rPr lang="en-GB" sz="2400" b="1" dirty="0" err="1"/>
              <a:t>i</a:t>
            </a:r>
            <a:r>
              <a:rPr lang="en-GB" sz="2400" b="1" dirty="0"/>
              <a:t> ….</a:t>
            </a:r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71B6F4-8980-461F-9F38-8E634DBDBEE6}"/>
              </a:ext>
            </a:extLst>
          </p:cNvPr>
          <p:cNvSpPr txBox="1"/>
          <p:nvPr/>
        </p:nvSpPr>
        <p:spPr>
          <a:xfrm>
            <a:off x="138022" y="3042249"/>
            <a:ext cx="2283125" cy="83099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 dirty="0" err="1"/>
              <a:t>Rydw</a:t>
            </a:r>
            <a:r>
              <a:rPr lang="en-GB" sz="2400" b="1" dirty="0"/>
              <a:t> </a:t>
            </a:r>
            <a:r>
              <a:rPr lang="en-GB" sz="2400" b="1" dirty="0" err="1"/>
              <a:t>i'n</a:t>
            </a:r>
            <a:r>
              <a:rPr lang="en-GB" sz="2400" b="1" dirty="0"/>
              <a:t> </a:t>
            </a:r>
            <a:r>
              <a:rPr lang="en-GB" sz="2400" b="1" dirty="0" err="1"/>
              <a:t>credu</a:t>
            </a:r>
            <a:r>
              <a:rPr lang="en-GB" sz="2400" b="1" dirty="0"/>
              <a:t> ….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9D9F70E-49AF-4C89-8CB4-F131441EF23D}"/>
              </a:ext>
            </a:extLst>
          </p:cNvPr>
          <p:cNvSpPr txBox="1"/>
          <p:nvPr/>
        </p:nvSpPr>
        <p:spPr>
          <a:xfrm>
            <a:off x="138023" y="4379343"/>
            <a:ext cx="2283125" cy="83099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 dirty="0" err="1"/>
              <a:t>Rydw</a:t>
            </a:r>
            <a:r>
              <a:rPr lang="en-GB" sz="2400" b="1" dirty="0"/>
              <a:t> </a:t>
            </a:r>
            <a:r>
              <a:rPr lang="en-GB" sz="2400" b="1" dirty="0" err="1"/>
              <a:t>i'n</a:t>
            </a:r>
            <a:r>
              <a:rPr lang="en-GB" sz="2400" b="1" dirty="0"/>
              <a:t> </a:t>
            </a:r>
            <a:r>
              <a:rPr lang="en-GB" sz="2400" b="1" dirty="0" err="1"/>
              <a:t>meddwl</a:t>
            </a:r>
            <a:r>
              <a:rPr lang="en-GB" sz="2400" b="1" dirty="0"/>
              <a:t> ….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3EBC162-7E83-4DE0-87F6-5F25FD50C85B}"/>
              </a:ext>
            </a:extLst>
          </p:cNvPr>
          <p:cNvSpPr txBox="1"/>
          <p:nvPr/>
        </p:nvSpPr>
        <p:spPr>
          <a:xfrm>
            <a:off x="612475" y="5716437"/>
            <a:ext cx="2283125" cy="83099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 dirty="0" err="1"/>
              <a:t>Dydw</a:t>
            </a:r>
            <a:r>
              <a:rPr lang="en-GB" sz="2400" b="1" dirty="0"/>
              <a:t> </a:t>
            </a:r>
            <a:r>
              <a:rPr lang="en-GB" sz="2400" b="1" dirty="0" err="1"/>
              <a:t>i</a:t>
            </a:r>
            <a:r>
              <a:rPr lang="en-GB" sz="2400" b="1" dirty="0"/>
              <a:t> </a:t>
            </a:r>
            <a:r>
              <a:rPr lang="en-GB" sz="2400" b="1" dirty="0" err="1"/>
              <a:t>ddim</a:t>
            </a:r>
            <a:r>
              <a:rPr lang="en-GB" sz="2400" b="1" dirty="0"/>
              <a:t> </a:t>
            </a:r>
            <a:r>
              <a:rPr lang="en-GB" sz="2400" b="1" dirty="0" err="1"/>
              <a:t>yn</a:t>
            </a:r>
            <a:r>
              <a:rPr lang="en-GB" sz="2400" b="1" dirty="0"/>
              <a:t> </a:t>
            </a:r>
            <a:r>
              <a:rPr lang="en-GB" sz="2400" b="1" dirty="0" err="1"/>
              <a:t>credu</a:t>
            </a:r>
            <a:r>
              <a:rPr lang="en-GB" sz="2400" b="1" dirty="0"/>
              <a:t> ….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61F4082-C766-4B05-8D6F-079446C93775}"/>
              </a:ext>
            </a:extLst>
          </p:cNvPr>
          <p:cNvSpPr txBox="1"/>
          <p:nvPr/>
        </p:nvSpPr>
        <p:spPr>
          <a:xfrm>
            <a:off x="3279475" y="5716438"/>
            <a:ext cx="2283125" cy="83099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 dirty="0" err="1"/>
              <a:t>Dydw</a:t>
            </a:r>
            <a:r>
              <a:rPr lang="en-GB" sz="2400" b="1" dirty="0"/>
              <a:t> </a:t>
            </a:r>
            <a:r>
              <a:rPr lang="en-GB" sz="2400" b="1" dirty="0" err="1"/>
              <a:t>i</a:t>
            </a:r>
            <a:r>
              <a:rPr lang="en-GB" sz="2400" b="1" dirty="0"/>
              <a:t> </a:t>
            </a:r>
            <a:r>
              <a:rPr lang="en-GB" sz="2400" b="1" dirty="0" err="1"/>
              <a:t>ddim</a:t>
            </a:r>
            <a:r>
              <a:rPr lang="en-GB" sz="2400" b="1" dirty="0"/>
              <a:t> </a:t>
            </a:r>
            <a:r>
              <a:rPr lang="en-GB" sz="2400" b="1" dirty="0" err="1"/>
              <a:t>yn</a:t>
            </a:r>
            <a:r>
              <a:rPr lang="en-GB" sz="2400" b="1" dirty="0"/>
              <a:t> </a:t>
            </a:r>
            <a:r>
              <a:rPr lang="en-GB" sz="2400" b="1" dirty="0" err="1"/>
              <a:t>meddwl</a:t>
            </a:r>
            <a:r>
              <a:rPr lang="en-GB" sz="2400" b="1" dirty="0"/>
              <a:t> ….</a:t>
            </a:r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F8A5452-BE39-40AD-9B54-C33746CBABE0}"/>
              </a:ext>
            </a:extLst>
          </p:cNvPr>
          <p:cNvSpPr txBox="1"/>
          <p:nvPr/>
        </p:nvSpPr>
        <p:spPr>
          <a:xfrm>
            <a:off x="5795512" y="5716437"/>
            <a:ext cx="2283125" cy="83099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 dirty="0"/>
              <a:t>Mae </a:t>
            </a:r>
            <a:r>
              <a:rPr lang="en-GB" sz="2400" b="1" dirty="0" err="1"/>
              <a:t>hyn</a:t>
            </a:r>
            <a:r>
              <a:rPr lang="en-GB" sz="2400" b="1" dirty="0"/>
              <a:t> </a:t>
            </a:r>
            <a:r>
              <a:rPr lang="en-GB" sz="2400" b="1" dirty="0" err="1"/>
              <a:t>yn</a:t>
            </a:r>
            <a:r>
              <a:rPr lang="en-GB" sz="2400" b="1" dirty="0"/>
              <a:t> </a:t>
            </a:r>
            <a:endParaRPr lang="en-GB"/>
          </a:p>
          <a:p>
            <a:pPr algn="ctr"/>
            <a:r>
              <a:rPr lang="en-GB" sz="2400" b="1" dirty="0"/>
              <a:t>….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AA0461B-8678-4998-BE9A-47EE8A0C3853}"/>
              </a:ext>
            </a:extLst>
          </p:cNvPr>
          <p:cNvSpPr txBox="1"/>
          <p:nvPr/>
        </p:nvSpPr>
        <p:spPr>
          <a:xfrm>
            <a:off x="8505645" y="5716437"/>
            <a:ext cx="2283125" cy="83099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 dirty="0"/>
              <a:t> Pam ….?</a:t>
            </a:r>
          </a:p>
          <a:p>
            <a:pPr algn="ctr"/>
            <a:endParaRPr lang="en-GB" sz="2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F14C684-F9EF-41F0-9F65-11DD5AD70AA4}"/>
              </a:ext>
            </a:extLst>
          </p:cNvPr>
          <p:cNvSpPr txBox="1"/>
          <p:nvPr/>
        </p:nvSpPr>
        <p:spPr>
          <a:xfrm>
            <a:off x="9411419" y="4379344"/>
            <a:ext cx="2283125" cy="83099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 dirty="0" err="1"/>
              <a:t>Teimlaf</a:t>
            </a:r>
            <a:r>
              <a:rPr lang="en-GB" sz="2400" b="1" dirty="0"/>
              <a:t> …</a:t>
            </a:r>
          </a:p>
          <a:p>
            <a:pPr algn="ctr"/>
            <a:endParaRPr lang="en-GB" sz="24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B59CAF1-4DE3-4A51-8150-492D84E1D1FE}"/>
              </a:ext>
            </a:extLst>
          </p:cNvPr>
          <p:cNvSpPr txBox="1"/>
          <p:nvPr/>
        </p:nvSpPr>
        <p:spPr>
          <a:xfrm>
            <a:off x="9411419" y="3085381"/>
            <a:ext cx="2283125" cy="83099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 dirty="0"/>
              <a:t>Mae </a:t>
            </a:r>
            <a:r>
              <a:rPr lang="en-GB" sz="2400" b="1" dirty="0" err="1"/>
              <a:t>rhai</a:t>
            </a:r>
            <a:r>
              <a:rPr lang="en-GB" sz="2400" b="1" dirty="0"/>
              <a:t> </a:t>
            </a:r>
            <a:r>
              <a:rPr lang="en-GB" sz="2400" b="1" dirty="0" err="1"/>
              <a:t>yn</a:t>
            </a:r>
            <a:r>
              <a:rPr lang="en-GB" sz="2400" b="1" dirty="0"/>
              <a:t> </a:t>
            </a:r>
            <a:r>
              <a:rPr lang="en-GB" sz="2400" b="1" dirty="0" err="1"/>
              <a:t>credu</a:t>
            </a:r>
            <a:r>
              <a:rPr lang="en-GB" sz="2400" b="1" dirty="0"/>
              <a:t> ….</a:t>
            </a:r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BD02014-5C02-4C32-A6D3-9DE0FAB2AF10}"/>
              </a:ext>
            </a:extLst>
          </p:cNvPr>
          <p:cNvSpPr txBox="1"/>
          <p:nvPr/>
        </p:nvSpPr>
        <p:spPr>
          <a:xfrm>
            <a:off x="9411419" y="1791419"/>
            <a:ext cx="2283125" cy="83099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 dirty="0" err="1"/>
              <a:t>Cytunaf</a:t>
            </a:r>
            <a:r>
              <a:rPr lang="en-GB" sz="2400" b="1" dirty="0"/>
              <a:t> / </a:t>
            </a:r>
            <a:r>
              <a:rPr lang="en-GB" sz="2400" b="1" dirty="0" err="1"/>
              <a:t>Anghytunaf</a:t>
            </a:r>
            <a:r>
              <a:rPr lang="en-GB" sz="2400" b="1" dirty="0"/>
              <a:t> ….</a:t>
            </a:r>
            <a:endParaRPr lang="en-GB" dirty="0"/>
          </a:p>
        </p:txBody>
      </p:sp>
      <p:sp>
        <p:nvSpPr>
          <p:cNvPr id="16" name="10-Point Star 15">
            <a:extLst>
              <a:ext uri="{FF2B5EF4-FFF2-40B4-BE49-F238E27FC236}">
                <a16:creationId xmlns:a16="http://schemas.microsoft.com/office/drawing/2014/main" id="{F0C29750-7272-7C43-AF4F-F0AA5FD5EBCD}"/>
              </a:ext>
            </a:extLst>
          </p:cNvPr>
          <p:cNvSpPr/>
          <p:nvPr/>
        </p:nvSpPr>
        <p:spPr>
          <a:xfrm>
            <a:off x="365888" y="165567"/>
            <a:ext cx="2055259" cy="1460286"/>
          </a:xfrm>
          <a:prstGeom prst="star10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Gwaith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endParaRPr lang="en-US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10-Point Star 16">
            <a:extLst>
              <a:ext uri="{FF2B5EF4-FFF2-40B4-BE49-F238E27FC236}">
                <a16:creationId xmlns:a16="http://schemas.microsoft.com/office/drawing/2014/main" id="{5FDE8666-BC38-AA48-92D3-B867099B88AE}"/>
              </a:ext>
            </a:extLst>
          </p:cNvPr>
          <p:cNvSpPr/>
          <p:nvPr/>
        </p:nvSpPr>
        <p:spPr>
          <a:xfrm>
            <a:off x="9525351" y="25274"/>
            <a:ext cx="2055259" cy="1460286"/>
          </a:xfrm>
          <a:prstGeom prst="star10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Ffrâm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endParaRPr lang="en-US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6745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</p:bld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03F04B-8944-44FA-A777-260712338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5485" y="0"/>
            <a:ext cx="10142233" cy="677460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GB" sz="6600" b="1" dirty="0" err="1">
                <a:solidFill>
                  <a:srgbClr val="002060"/>
                </a:solidFill>
              </a:rPr>
              <a:t>Trafodwch</a:t>
            </a:r>
            <a:r>
              <a:rPr lang="en-GB" sz="6600" b="1" dirty="0">
                <a:solidFill>
                  <a:srgbClr val="002060"/>
                </a:solidFill>
              </a:rPr>
              <a:t> …</a:t>
            </a:r>
            <a:endParaRPr lang="en-US" sz="66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en-GB" sz="3200" b="1" dirty="0"/>
          </a:p>
          <a:p>
            <a:pPr marL="0" indent="0" algn="ctr">
              <a:buNone/>
            </a:pPr>
            <a:endParaRPr lang="en-GB" sz="3200" b="1" dirty="0"/>
          </a:p>
          <a:p>
            <a:pPr marL="0" indent="0" algn="ctr">
              <a:buNone/>
            </a:pPr>
            <a:endParaRPr lang="en-GB" sz="3200" b="1" dirty="0"/>
          </a:p>
          <a:p>
            <a:pPr marL="0" indent="0" algn="ctr">
              <a:buNone/>
            </a:pPr>
            <a:endParaRPr lang="en-GB" sz="3200" b="1" dirty="0"/>
          </a:p>
          <a:p>
            <a:pPr marL="0" indent="0" algn="ctr">
              <a:buNone/>
            </a:pPr>
            <a:endParaRPr lang="en-GB" sz="3200" b="1" dirty="0"/>
          </a:p>
          <a:p>
            <a:pPr marL="0" indent="0" algn="ctr">
              <a:buNone/>
            </a:pPr>
            <a:endParaRPr lang="en-GB" sz="3200" b="1" dirty="0"/>
          </a:p>
          <a:p>
            <a:pPr marL="0" indent="0" algn="ctr">
              <a:buNone/>
            </a:pPr>
            <a:endParaRPr lang="en-GB" sz="3200" b="1" dirty="0"/>
          </a:p>
          <a:p>
            <a:pPr marL="0" indent="0" algn="ctr">
              <a:buNone/>
            </a:pPr>
            <a:endParaRPr lang="en-GB" sz="3200" b="1" dirty="0"/>
          </a:p>
        </p:txBody>
      </p:sp>
      <p:pic>
        <p:nvPicPr>
          <p:cNvPr id="4" name="Picture 6" descr="A group of people standing in front of a crowd&#10;&#10;Description generated with very high confidence">
            <a:extLst>
              <a:ext uri="{FF2B5EF4-FFF2-40B4-BE49-F238E27FC236}">
                <a16:creationId xmlns:a16="http://schemas.microsoft.com/office/drawing/2014/main" id="{7DE2007F-5F40-4F77-96A9-79094D0AED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3124" y="1485560"/>
            <a:ext cx="7625751" cy="4268809"/>
          </a:xfrm>
          <a:prstGeom prst="rect">
            <a:avLst/>
          </a:prstGeom>
        </p:spPr>
      </p:pic>
      <p:sp>
        <p:nvSpPr>
          <p:cNvPr id="5" name="10-Point Star 4">
            <a:extLst>
              <a:ext uri="{FF2B5EF4-FFF2-40B4-BE49-F238E27FC236}">
                <a16:creationId xmlns:a16="http://schemas.microsoft.com/office/drawing/2014/main" id="{259B57CA-0661-8E4A-B0F3-F2F4A7189A6B}"/>
              </a:ext>
            </a:extLst>
          </p:cNvPr>
          <p:cNvSpPr/>
          <p:nvPr/>
        </p:nvSpPr>
        <p:spPr>
          <a:xfrm>
            <a:off x="365888" y="165567"/>
            <a:ext cx="2055259" cy="1460286"/>
          </a:xfrm>
          <a:prstGeom prst="star10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endParaRPr lang="en-US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10-Point Star 5">
            <a:extLst>
              <a:ext uri="{FF2B5EF4-FFF2-40B4-BE49-F238E27FC236}">
                <a16:creationId xmlns:a16="http://schemas.microsoft.com/office/drawing/2014/main" id="{97C3A1ED-9795-8F47-B5F8-B4559524B307}"/>
              </a:ext>
            </a:extLst>
          </p:cNvPr>
          <p:cNvSpPr/>
          <p:nvPr/>
        </p:nvSpPr>
        <p:spPr>
          <a:xfrm>
            <a:off x="9525351" y="25274"/>
            <a:ext cx="2055259" cy="1460286"/>
          </a:xfrm>
          <a:prstGeom prst="star10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Adrodd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endParaRPr lang="en-US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6C59FC6-E671-DD48-817F-B90021121E0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4309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0FCF2-DF42-7644-9DB5-3E21DFC72D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1400" y="226351"/>
            <a:ext cx="10414000" cy="2034249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>
            <a:noAutofit/>
          </a:bodyPr>
          <a:lstStyle/>
          <a:p>
            <a:pPr algn="ctr"/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4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sefyllfa</a:t>
            </a: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4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gerdded</a:t>
            </a: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gopa’r</a:t>
            </a: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Wyddfa</a:t>
            </a: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Beth </a:t>
            </a:r>
            <a:r>
              <a:rPr lang="en-US" sz="4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arnoch</a:t>
            </a: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  <a:b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Gallwch</a:t>
            </a: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fynd</a:t>
            </a: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ag 8 </a:t>
            </a:r>
            <a:r>
              <a:rPr lang="en-US" sz="4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peth</a:t>
            </a: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chi.</a:t>
            </a:r>
          </a:p>
        </p:txBody>
      </p:sp>
      <p:sp>
        <p:nvSpPr>
          <p:cNvPr id="5" name="10-Point Star 4">
            <a:extLst>
              <a:ext uri="{FF2B5EF4-FFF2-40B4-BE49-F238E27FC236}">
                <a16:creationId xmlns:a16="http://schemas.microsoft.com/office/drawing/2014/main" id="{5A42B485-F289-5746-B13A-71C3F875B2A0}"/>
              </a:ext>
            </a:extLst>
          </p:cNvPr>
          <p:cNvSpPr/>
          <p:nvPr/>
        </p:nvSpPr>
        <p:spPr>
          <a:xfrm>
            <a:off x="308760" y="2730246"/>
            <a:ext cx="3364301" cy="2096219"/>
          </a:xfrm>
          <a:prstGeom prst="star10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Gwaith </a:t>
            </a:r>
            <a:r>
              <a:rPr lang="en-US" sz="4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endParaRPr lang="en-US" sz="4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84E1485-64B4-7742-A273-36CCFAAF06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3789" y="2330920"/>
            <a:ext cx="3084928" cy="378743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1256443-8E32-9847-B50C-E74D916C40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65795" y="2098549"/>
            <a:ext cx="2025650" cy="1679807"/>
          </a:xfrm>
          <a:prstGeom prst="rect">
            <a:avLst/>
          </a:prstGeom>
        </p:spPr>
      </p:pic>
      <p:sp>
        <p:nvSpPr>
          <p:cNvPr id="7" name="10-Point Star 6">
            <a:extLst>
              <a:ext uri="{FF2B5EF4-FFF2-40B4-BE49-F238E27FC236}">
                <a16:creationId xmlns:a16="http://schemas.microsoft.com/office/drawing/2014/main" id="{B38F1D10-6E9E-244C-8DAA-0937B2293199}"/>
              </a:ext>
            </a:extLst>
          </p:cNvPr>
          <p:cNvSpPr/>
          <p:nvPr/>
        </p:nvSpPr>
        <p:spPr>
          <a:xfrm>
            <a:off x="9836186" y="4519737"/>
            <a:ext cx="2055259" cy="1460286"/>
          </a:xfrm>
          <a:prstGeom prst="star10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Adrodd</a:t>
            </a:r>
            <a:r>
              <a:rPr 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endParaRPr lang="en-US" sz="2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A79CD96-376B-3345-9E45-D499371646F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3603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18F4A3F-6CB6-D344-AEF8-9E4357C13301}"/>
              </a:ext>
            </a:extLst>
          </p:cNvPr>
          <p:cNvSpPr/>
          <p:nvPr/>
        </p:nvSpPr>
        <p:spPr>
          <a:xfrm>
            <a:off x="2904066" y="2421461"/>
            <a:ext cx="2421467" cy="76200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076FB4F-F8E9-1241-B485-66E04C845A84}"/>
              </a:ext>
            </a:extLst>
          </p:cNvPr>
          <p:cNvSpPr/>
          <p:nvPr/>
        </p:nvSpPr>
        <p:spPr>
          <a:xfrm>
            <a:off x="4216398" y="5271156"/>
            <a:ext cx="2421467" cy="762001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6532F9A-8F7B-F747-AFE0-EC1A350336D1}"/>
              </a:ext>
            </a:extLst>
          </p:cNvPr>
          <p:cNvSpPr/>
          <p:nvPr/>
        </p:nvSpPr>
        <p:spPr>
          <a:xfrm>
            <a:off x="1490132" y="3376079"/>
            <a:ext cx="2421467" cy="762001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108A3E6-1524-834A-BE74-353635398B85}"/>
              </a:ext>
            </a:extLst>
          </p:cNvPr>
          <p:cNvSpPr/>
          <p:nvPr/>
        </p:nvSpPr>
        <p:spPr>
          <a:xfrm>
            <a:off x="2904065" y="4368802"/>
            <a:ext cx="2421467" cy="76200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EAA498F-2D46-314D-BFE2-54F7575EA533}"/>
              </a:ext>
            </a:extLst>
          </p:cNvPr>
          <p:cNvSpPr/>
          <p:nvPr/>
        </p:nvSpPr>
        <p:spPr>
          <a:xfrm>
            <a:off x="4216398" y="3382433"/>
            <a:ext cx="2421467" cy="762001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48B5912-6456-DE4A-961C-271B849A9F54}"/>
              </a:ext>
            </a:extLst>
          </p:cNvPr>
          <p:cNvSpPr/>
          <p:nvPr/>
        </p:nvSpPr>
        <p:spPr>
          <a:xfrm>
            <a:off x="5689598" y="4392082"/>
            <a:ext cx="2421467" cy="76200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7CC6E09-5F52-7B4D-9B5F-604D6C55C01E}"/>
              </a:ext>
            </a:extLst>
          </p:cNvPr>
          <p:cNvSpPr/>
          <p:nvPr/>
        </p:nvSpPr>
        <p:spPr>
          <a:xfrm>
            <a:off x="7128933" y="3382433"/>
            <a:ext cx="2421467" cy="762001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A1F0287-1B20-A84E-9A5F-C3AA2085A9F2}"/>
              </a:ext>
            </a:extLst>
          </p:cNvPr>
          <p:cNvSpPr/>
          <p:nvPr/>
        </p:nvSpPr>
        <p:spPr>
          <a:xfrm>
            <a:off x="5689599" y="2396064"/>
            <a:ext cx="2421467" cy="76200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EF4243-0487-5548-9012-5396F1B6C79F}"/>
              </a:ext>
            </a:extLst>
          </p:cNvPr>
          <p:cNvSpPr/>
          <p:nvPr/>
        </p:nvSpPr>
        <p:spPr>
          <a:xfrm>
            <a:off x="4114799" y="1367365"/>
            <a:ext cx="2421467" cy="7620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DB8F4C2D-0468-224B-8BE8-285521CF16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2076" y="150274"/>
            <a:ext cx="4890110" cy="848919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Diemwnt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9</a:t>
            </a:r>
          </a:p>
        </p:txBody>
      </p:sp>
      <p:sp>
        <p:nvSpPr>
          <p:cNvPr id="16" name="10-Point Star 15">
            <a:extLst>
              <a:ext uri="{FF2B5EF4-FFF2-40B4-BE49-F238E27FC236}">
                <a16:creationId xmlns:a16="http://schemas.microsoft.com/office/drawing/2014/main" id="{45508001-1E36-3A40-A5BE-04DF45D17850}"/>
              </a:ext>
            </a:extLst>
          </p:cNvPr>
          <p:cNvSpPr/>
          <p:nvPr/>
        </p:nvSpPr>
        <p:spPr>
          <a:xfrm>
            <a:off x="8709153" y="125921"/>
            <a:ext cx="3364301" cy="2096219"/>
          </a:xfrm>
          <a:prstGeom prst="star10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Gwaith </a:t>
            </a:r>
            <a:r>
              <a:rPr lang="en-US" sz="4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endParaRPr lang="en-US" sz="4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10-Point Star 16">
            <a:extLst>
              <a:ext uri="{FF2B5EF4-FFF2-40B4-BE49-F238E27FC236}">
                <a16:creationId xmlns:a16="http://schemas.microsoft.com/office/drawing/2014/main" id="{F6F4D7C5-69CC-4047-81F0-B5F0952A4C4A}"/>
              </a:ext>
            </a:extLst>
          </p:cNvPr>
          <p:cNvSpPr/>
          <p:nvPr/>
        </p:nvSpPr>
        <p:spPr>
          <a:xfrm>
            <a:off x="9964213" y="2242474"/>
            <a:ext cx="2055259" cy="1460286"/>
          </a:xfrm>
          <a:prstGeom prst="star10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Adrodd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endParaRPr lang="en-US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FF0772A-81F5-B14C-93DE-EB4834AAA90C}"/>
              </a:ext>
            </a:extLst>
          </p:cNvPr>
          <p:cNvSpPr txBox="1"/>
          <p:nvPr/>
        </p:nvSpPr>
        <p:spPr>
          <a:xfrm>
            <a:off x="9330254" y="4189889"/>
            <a:ext cx="2743200" cy="181588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57150">
            <a:solidFill>
              <a:schemeClr val="accent2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Ystyriwch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pwrpas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effaith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648AE19-F8ED-E546-9617-C6F2134A8075}"/>
              </a:ext>
            </a:extLst>
          </p:cNvPr>
          <p:cNvSpPr txBox="1"/>
          <p:nvPr/>
        </p:nvSpPr>
        <p:spPr>
          <a:xfrm>
            <a:off x="214711" y="1483035"/>
            <a:ext cx="22575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Mwyaf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pwysig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E6D8D0C-BDA8-8843-B1D7-C3E701FCC90D}"/>
              </a:ext>
            </a:extLst>
          </p:cNvPr>
          <p:cNvSpPr txBox="1"/>
          <p:nvPr/>
        </p:nvSpPr>
        <p:spPr>
          <a:xfrm>
            <a:off x="646509" y="5214875"/>
            <a:ext cx="22575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/>
              <a:t>Lleiaf</a:t>
            </a:r>
            <a:r>
              <a:rPr lang="en-US" sz="2400" dirty="0"/>
              <a:t> </a:t>
            </a:r>
          </a:p>
          <a:p>
            <a:r>
              <a:rPr lang="en-US" sz="2400" dirty="0" err="1"/>
              <a:t>pwysig</a:t>
            </a:r>
            <a:endParaRPr lang="en-US" sz="2400" dirty="0"/>
          </a:p>
        </p:txBody>
      </p:sp>
      <p:sp>
        <p:nvSpPr>
          <p:cNvPr id="22" name="Right Arrow 21">
            <a:extLst>
              <a:ext uri="{FF2B5EF4-FFF2-40B4-BE49-F238E27FC236}">
                <a16:creationId xmlns:a16="http://schemas.microsoft.com/office/drawing/2014/main" id="{4C6C36A7-D183-394E-8211-34FD3D50A6C1}"/>
              </a:ext>
            </a:extLst>
          </p:cNvPr>
          <p:cNvSpPr/>
          <p:nvPr/>
        </p:nvSpPr>
        <p:spPr>
          <a:xfrm>
            <a:off x="1765916" y="1596596"/>
            <a:ext cx="1930399" cy="184666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ight Arrow 22">
            <a:extLst>
              <a:ext uri="{FF2B5EF4-FFF2-40B4-BE49-F238E27FC236}">
                <a16:creationId xmlns:a16="http://schemas.microsoft.com/office/drawing/2014/main" id="{FEFF4718-931B-084C-BFBC-9A58043F45FA}"/>
              </a:ext>
            </a:extLst>
          </p:cNvPr>
          <p:cNvSpPr/>
          <p:nvPr/>
        </p:nvSpPr>
        <p:spPr>
          <a:xfrm>
            <a:off x="1893348" y="5661792"/>
            <a:ext cx="1930399" cy="184666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B9E0F958-9E43-2340-ABC4-8CA2F2170B6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850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9" grpId="0" animBg="1"/>
    </p:bld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0FCF2-DF42-7644-9DB5-3E21DFC72D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1400" y="226351"/>
            <a:ext cx="10414000" cy="1678649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>
            <a:noAutofit/>
          </a:bodyPr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sefyllfa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: Mae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pobl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barchu’r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Wyddfa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.  Mae Parc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Cenedlaethol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Eryri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help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lunio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rheolau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ymwelwyr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5" name="10-Point Star 4">
            <a:extLst>
              <a:ext uri="{FF2B5EF4-FFF2-40B4-BE49-F238E27FC236}">
                <a16:creationId xmlns:a16="http://schemas.microsoft.com/office/drawing/2014/main" id="{5A42B485-F289-5746-B13A-71C3F875B2A0}"/>
              </a:ext>
            </a:extLst>
          </p:cNvPr>
          <p:cNvSpPr/>
          <p:nvPr/>
        </p:nvSpPr>
        <p:spPr>
          <a:xfrm>
            <a:off x="148787" y="2182254"/>
            <a:ext cx="3364301" cy="2096219"/>
          </a:xfrm>
          <a:prstGeom prst="star10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Gwaith </a:t>
            </a:r>
            <a:r>
              <a:rPr lang="en-US" sz="4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endParaRPr lang="en-US" sz="4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C9AF1D8-1FEE-E64F-BF02-453B2DBAB1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2119" y="2182254"/>
            <a:ext cx="3937001" cy="347382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8B79E1E-F3BC-E34A-B43A-CE779DA52088}"/>
              </a:ext>
            </a:extLst>
          </p:cNvPr>
          <p:cNvSpPr txBox="1"/>
          <p:nvPr/>
        </p:nvSpPr>
        <p:spPr>
          <a:xfrm>
            <a:off x="8948151" y="3919166"/>
            <a:ext cx="2743200" cy="203132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57150"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 dirty="0" err="1"/>
              <a:t>Ystyriwch</a:t>
            </a:r>
            <a:r>
              <a:rPr lang="en-GB" b="1" dirty="0"/>
              <a:t>:</a:t>
            </a:r>
            <a:endParaRPr lang="en-US" dirty="0"/>
          </a:p>
          <a:p>
            <a:pPr algn="ctr"/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Beth </a:t>
            </a:r>
            <a:r>
              <a:rPr lang="en-GB" b="1" dirty="0" err="1"/>
              <a:t>yw</a:t>
            </a:r>
            <a:r>
              <a:rPr lang="en-GB" b="1" dirty="0"/>
              <a:t> </a:t>
            </a:r>
            <a:r>
              <a:rPr lang="en-GB" b="1" dirty="0" err="1"/>
              <a:t>pwrpas</a:t>
            </a:r>
            <a:r>
              <a:rPr lang="en-GB" b="1" dirty="0"/>
              <a:t> </a:t>
            </a:r>
            <a:r>
              <a:rPr lang="en-GB" b="1" dirty="0" err="1"/>
              <a:t>tasg</a:t>
            </a:r>
            <a:r>
              <a:rPr lang="en-GB" b="1" dirty="0"/>
              <a:t> </a:t>
            </a:r>
            <a:r>
              <a:rPr lang="en-GB" b="1" dirty="0" err="1"/>
              <a:t>fel</a:t>
            </a:r>
            <a:r>
              <a:rPr lang="en-GB" b="1" dirty="0"/>
              <a:t> </a:t>
            </a:r>
            <a:r>
              <a:rPr lang="en-GB" b="1" dirty="0" err="1"/>
              <a:t>hyn</a:t>
            </a:r>
            <a:r>
              <a:rPr lang="en-GB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Beth </a:t>
            </a:r>
            <a:r>
              <a:rPr lang="en-GB" b="1" dirty="0" err="1"/>
              <a:t>yw</a:t>
            </a:r>
            <a:r>
              <a:rPr lang="en-GB" b="1" dirty="0"/>
              <a:t> </a:t>
            </a:r>
            <a:r>
              <a:rPr lang="en-GB" b="1" dirty="0" err="1"/>
              <a:t>effaith</a:t>
            </a:r>
            <a:r>
              <a:rPr lang="en-GB" b="1" dirty="0"/>
              <a:t> </a:t>
            </a:r>
            <a:r>
              <a:rPr lang="en-GB" b="1" dirty="0" err="1"/>
              <a:t>tasg</a:t>
            </a:r>
            <a:r>
              <a:rPr lang="en-GB" b="1" dirty="0"/>
              <a:t> </a:t>
            </a:r>
            <a:r>
              <a:rPr lang="en-GB" b="1" dirty="0" err="1"/>
              <a:t>fel</a:t>
            </a:r>
            <a:r>
              <a:rPr lang="en-GB" b="1" dirty="0"/>
              <a:t> </a:t>
            </a:r>
            <a:r>
              <a:rPr lang="en-GB" b="1" dirty="0" err="1"/>
              <a:t>hyn</a:t>
            </a:r>
            <a:r>
              <a:rPr lang="en-GB" b="1" dirty="0"/>
              <a:t>?</a:t>
            </a:r>
          </a:p>
        </p:txBody>
      </p:sp>
      <p:sp>
        <p:nvSpPr>
          <p:cNvPr id="6" name="10-Point Star 5">
            <a:extLst>
              <a:ext uri="{FF2B5EF4-FFF2-40B4-BE49-F238E27FC236}">
                <a16:creationId xmlns:a16="http://schemas.microsoft.com/office/drawing/2014/main" id="{CF3F4286-EDF2-C448-B928-A8118748B152}"/>
              </a:ext>
            </a:extLst>
          </p:cNvPr>
          <p:cNvSpPr/>
          <p:nvPr/>
        </p:nvSpPr>
        <p:spPr>
          <a:xfrm>
            <a:off x="9400141" y="2182254"/>
            <a:ext cx="2055259" cy="1460286"/>
          </a:xfrm>
          <a:prstGeom prst="star10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Adrodd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endParaRPr lang="en-US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A277851-85F0-2648-841E-7C368987641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7186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6" grpId="0" animBg="1"/>
    </p:bld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82B3360B-84A1-234E-ADB5-903579E42A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9600" y="271349"/>
            <a:ext cx="7772400" cy="1576926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Gwerth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o “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adrodd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799773-3EF3-CA42-BB8C-EE65AE7351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2015404"/>
            <a:ext cx="11582399" cy="3880773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>
            <a:normAutofit fontScale="85000" lnSpcReduction="20000"/>
          </a:bodyPr>
          <a:lstStyle/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waith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weithio’n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sefydlu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rheolau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pendant,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un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siaradwr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tro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dangos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parch at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farn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aelod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cyfle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bawb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gyfrannu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ffocysu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ofynion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dasg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a.y.y.b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sefydlu’r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aelod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“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adrodd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”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ddiwedd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trafodaeth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dda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hybu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	1.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cydweithio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	2.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cymhelliant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	3.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ffocws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dasg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Peidiwch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dweud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flaen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llaw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adrodd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pellach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hybu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cydweithio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da a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chanolbwyntio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aelod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o bob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adrodd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weddill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F595BC-2309-1943-AEBF-4D251D6D73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9209107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AD75A67-C886-B44D-8F3F-DB1CE4AA048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51" t="11111" r="7175" b="7037"/>
          <a:stretch/>
        </p:blipFill>
        <p:spPr>
          <a:xfrm>
            <a:off x="457199" y="116032"/>
            <a:ext cx="10912231" cy="6448136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6" name="Freeform 5">
            <a:extLst>
              <a:ext uri="{FF2B5EF4-FFF2-40B4-BE49-F238E27FC236}">
                <a16:creationId xmlns:a16="http://schemas.microsoft.com/office/drawing/2014/main" id="{4F01A01C-4B91-7C48-935C-98C862E6BFC1}"/>
              </a:ext>
            </a:extLst>
          </p:cNvPr>
          <p:cNvSpPr/>
          <p:nvPr/>
        </p:nvSpPr>
        <p:spPr>
          <a:xfrm>
            <a:off x="6707038" y="1943100"/>
            <a:ext cx="3454879" cy="2266591"/>
          </a:xfrm>
          <a:custGeom>
            <a:avLst/>
            <a:gdLst>
              <a:gd name="connsiteX0" fmla="*/ 2235200 w 3429000"/>
              <a:gd name="connsiteY0" fmla="*/ 228600 h 2413000"/>
              <a:gd name="connsiteX1" fmla="*/ 1930400 w 3429000"/>
              <a:gd name="connsiteY1" fmla="*/ 203200 h 2413000"/>
              <a:gd name="connsiteX2" fmla="*/ 1803400 w 3429000"/>
              <a:gd name="connsiteY2" fmla="*/ 127000 h 2413000"/>
              <a:gd name="connsiteX3" fmla="*/ 1651000 w 3429000"/>
              <a:gd name="connsiteY3" fmla="*/ 76200 h 2413000"/>
              <a:gd name="connsiteX4" fmla="*/ 1574800 w 3429000"/>
              <a:gd name="connsiteY4" fmla="*/ 50800 h 2413000"/>
              <a:gd name="connsiteX5" fmla="*/ 1295400 w 3429000"/>
              <a:gd name="connsiteY5" fmla="*/ 0 h 2413000"/>
              <a:gd name="connsiteX6" fmla="*/ 838200 w 3429000"/>
              <a:gd name="connsiteY6" fmla="*/ 25400 h 2413000"/>
              <a:gd name="connsiteX7" fmla="*/ 635000 w 3429000"/>
              <a:gd name="connsiteY7" fmla="*/ 76200 h 2413000"/>
              <a:gd name="connsiteX8" fmla="*/ 533400 w 3429000"/>
              <a:gd name="connsiteY8" fmla="*/ 101600 h 2413000"/>
              <a:gd name="connsiteX9" fmla="*/ 381000 w 3429000"/>
              <a:gd name="connsiteY9" fmla="*/ 152400 h 2413000"/>
              <a:gd name="connsiteX10" fmla="*/ 228600 w 3429000"/>
              <a:gd name="connsiteY10" fmla="*/ 254000 h 2413000"/>
              <a:gd name="connsiteX11" fmla="*/ 127000 w 3429000"/>
              <a:gd name="connsiteY11" fmla="*/ 406400 h 2413000"/>
              <a:gd name="connsiteX12" fmla="*/ 50800 w 3429000"/>
              <a:gd name="connsiteY12" fmla="*/ 635000 h 2413000"/>
              <a:gd name="connsiteX13" fmla="*/ 25400 w 3429000"/>
              <a:gd name="connsiteY13" fmla="*/ 711200 h 2413000"/>
              <a:gd name="connsiteX14" fmla="*/ 0 w 3429000"/>
              <a:gd name="connsiteY14" fmla="*/ 787400 h 2413000"/>
              <a:gd name="connsiteX15" fmla="*/ 25400 w 3429000"/>
              <a:gd name="connsiteY15" fmla="*/ 1447800 h 2413000"/>
              <a:gd name="connsiteX16" fmla="*/ 76200 w 3429000"/>
              <a:gd name="connsiteY16" fmla="*/ 1701800 h 2413000"/>
              <a:gd name="connsiteX17" fmla="*/ 101600 w 3429000"/>
              <a:gd name="connsiteY17" fmla="*/ 1828800 h 2413000"/>
              <a:gd name="connsiteX18" fmla="*/ 228600 w 3429000"/>
              <a:gd name="connsiteY18" fmla="*/ 2006600 h 2413000"/>
              <a:gd name="connsiteX19" fmla="*/ 304800 w 3429000"/>
              <a:gd name="connsiteY19" fmla="*/ 2057400 h 2413000"/>
              <a:gd name="connsiteX20" fmla="*/ 381000 w 3429000"/>
              <a:gd name="connsiteY20" fmla="*/ 2133600 h 2413000"/>
              <a:gd name="connsiteX21" fmla="*/ 457200 w 3429000"/>
              <a:gd name="connsiteY21" fmla="*/ 2159000 h 2413000"/>
              <a:gd name="connsiteX22" fmla="*/ 558800 w 3429000"/>
              <a:gd name="connsiteY22" fmla="*/ 2209800 h 2413000"/>
              <a:gd name="connsiteX23" fmla="*/ 635000 w 3429000"/>
              <a:gd name="connsiteY23" fmla="*/ 2260600 h 2413000"/>
              <a:gd name="connsiteX24" fmla="*/ 711200 w 3429000"/>
              <a:gd name="connsiteY24" fmla="*/ 2286000 h 2413000"/>
              <a:gd name="connsiteX25" fmla="*/ 787400 w 3429000"/>
              <a:gd name="connsiteY25" fmla="*/ 2336800 h 2413000"/>
              <a:gd name="connsiteX26" fmla="*/ 990600 w 3429000"/>
              <a:gd name="connsiteY26" fmla="*/ 2387600 h 2413000"/>
              <a:gd name="connsiteX27" fmla="*/ 1143000 w 3429000"/>
              <a:gd name="connsiteY27" fmla="*/ 2413000 h 2413000"/>
              <a:gd name="connsiteX28" fmla="*/ 2209800 w 3429000"/>
              <a:gd name="connsiteY28" fmla="*/ 2387600 h 2413000"/>
              <a:gd name="connsiteX29" fmla="*/ 2286000 w 3429000"/>
              <a:gd name="connsiteY29" fmla="*/ 2362200 h 2413000"/>
              <a:gd name="connsiteX30" fmla="*/ 2387600 w 3429000"/>
              <a:gd name="connsiteY30" fmla="*/ 2336800 h 2413000"/>
              <a:gd name="connsiteX31" fmla="*/ 2463800 w 3429000"/>
              <a:gd name="connsiteY31" fmla="*/ 2311400 h 2413000"/>
              <a:gd name="connsiteX32" fmla="*/ 2565400 w 3429000"/>
              <a:gd name="connsiteY32" fmla="*/ 2286000 h 2413000"/>
              <a:gd name="connsiteX33" fmla="*/ 2717800 w 3429000"/>
              <a:gd name="connsiteY33" fmla="*/ 2235200 h 2413000"/>
              <a:gd name="connsiteX34" fmla="*/ 2794000 w 3429000"/>
              <a:gd name="connsiteY34" fmla="*/ 2209800 h 2413000"/>
              <a:gd name="connsiteX35" fmla="*/ 2971800 w 3429000"/>
              <a:gd name="connsiteY35" fmla="*/ 2108200 h 2413000"/>
              <a:gd name="connsiteX36" fmla="*/ 3124200 w 3429000"/>
              <a:gd name="connsiteY36" fmla="*/ 2006600 h 2413000"/>
              <a:gd name="connsiteX37" fmla="*/ 3200400 w 3429000"/>
              <a:gd name="connsiteY37" fmla="*/ 1955800 h 2413000"/>
              <a:gd name="connsiteX38" fmla="*/ 3327400 w 3429000"/>
              <a:gd name="connsiteY38" fmla="*/ 1803400 h 2413000"/>
              <a:gd name="connsiteX39" fmla="*/ 3429000 w 3429000"/>
              <a:gd name="connsiteY39" fmla="*/ 1651000 h 2413000"/>
              <a:gd name="connsiteX40" fmla="*/ 3352800 w 3429000"/>
              <a:gd name="connsiteY40" fmla="*/ 1168400 h 2413000"/>
              <a:gd name="connsiteX41" fmla="*/ 3302000 w 3429000"/>
              <a:gd name="connsiteY41" fmla="*/ 1092200 h 2413000"/>
              <a:gd name="connsiteX42" fmla="*/ 3149600 w 3429000"/>
              <a:gd name="connsiteY42" fmla="*/ 736600 h 2413000"/>
              <a:gd name="connsiteX43" fmla="*/ 3098800 w 3429000"/>
              <a:gd name="connsiteY43" fmla="*/ 635000 h 2413000"/>
              <a:gd name="connsiteX44" fmla="*/ 2946400 w 3429000"/>
              <a:gd name="connsiteY44" fmla="*/ 482600 h 2413000"/>
              <a:gd name="connsiteX45" fmla="*/ 2794000 w 3429000"/>
              <a:gd name="connsiteY45" fmla="*/ 381000 h 2413000"/>
              <a:gd name="connsiteX46" fmla="*/ 2667000 w 3429000"/>
              <a:gd name="connsiteY46" fmla="*/ 254000 h 2413000"/>
              <a:gd name="connsiteX47" fmla="*/ 2514600 w 3429000"/>
              <a:gd name="connsiteY47" fmla="*/ 127000 h 2413000"/>
              <a:gd name="connsiteX48" fmla="*/ 2438400 w 3429000"/>
              <a:gd name="connsiteY48" fmla="*/ 101600 h 2413000"/>
              <a:gd name="connsiteX49" fmla="*/ 2286000 w 3429000"/>
              <a:gd name="connsiteY49" fmla="*/ 25400 h 2413000"/>
              <a:gd name="connsiteX50" fmla="*/ 1828800 w 3429000"/>
              <a:gd name="connsiteY50" fmla="*/ 101600 h 2413000"/>
              <a:gd name="connsiteX51" fmla="*/ 1778000 w 3429000"/>
              <a:gd name="connsiteY51" fmla="*/ 152400 h 241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3429000" h="2413000">
                <a:moveTo>
                  <a:pt x="2235200" y="228600"/>
                </a:moveTo>
                <a:cubicBezTo>
                  <a:pt x="2133600" y="220133"/>
                  <a:pt x="2029642" y="226551"/>
                  <a:pt x="1930400" y="203200"/>
                </a:cubicBezTo>
                <a:cubicBezTo>
                  <a:pt x="1882344" y="191893"/>
                  <a:pt x="1848344" y="147429"/>
                  <a:pt x="1803400" y="127000"/>
                </a:cubicBezTo>
                <a:cubicBezTo>
                  <a:pt x="1754652" y="104842"/>
                  <a:pt x="1701800" y="93133"/>
                  <a:pt x="1651000" y="76200"/>
                </a:cubicBezTo>
                <a:cubicBezTo>
                  <a:pt x="1625600" y="67733"/>
                  <a:pt x="1601210" y="55202"/>
                  <a:pt x="1574800" y="50800"/>
                </a:cubicBezTo>
                <a:cubicBezTo>
                  <a:pt x="1379816" y="18303"/>
                  <a:pt x="1472901" y="35500"/>
                  <a:pt x="1295400" y="0"/>
                </a:cubicBezTo>
                <a:cubicBezTo>
                  <a:pt x="1143000" y="8467"/>
                  <a:pt x="989829" y="7904"/>
                  <a:pt x="838200" y="25400"/>
                </a:cubicBezTo>
                <a:cubicBezTo>
                  <a:pt x="768842" y="33403"/>
                  <a:pt x="702733" y="59267"/>
                  <a:pt x="635000" y="76200"/>
                </a:cubicBezTo>
                <a:cubicBezTo>
                  <a:pt x="601133" y="84667"/>
                  <a:pt x="566518" y="90561"/>
                  <a:pt x="533400" y="101600"/>
                </a:cubicBezTo>
                <a:cubicBezTo>
                  <a:pt x="482600" y="118533"/>
                  <a:pt x="425555" y="122697"/>
                  <a:pt x="381000" y="152400"/>
                </a:cubicBezTo>
                <a:lnTo>
                  <a:pt x="228600" y="254000"/>
                </a:lnTo>
                <a:cubicBezTo>
                  <a:pt x="194733" y="304800"/>
                  <a:pt x="146307" y="348479"/>
                  <a:pt x="127000" y="406400"/>
                </a:cubicBezTo>
                <a:lnTo>
                  <a:pt x="50800" y="635000"/>
                </a:lnTo>
                <a:lnTo>
                  <a:pt x="25400" y="711200"/>
                </a:lnTo>
                <a:lnTo>
                  <a:pt x="0" y="787400"/>
                </a:lnTo>
                <a:cubicBezTo>
                  <a:pt x="8467" y="1007533"/>
                  <a:pt x="11658" y="1227933"/>
                  <a:pt x="25400" y="1447800"/>
                </a:cubicBezTo>
                <a:cubicBezTo>
                  <a:pt x="31892" y="1551673"/>
                  <a:pt x="55016" y="1606471"/>
                  <a:pt x="76200" y="1701800"/>
                </a:cubicBezTo>
                <a:cubicBezTo>
                  <a:pt x="85565" y="1743944"/>
                  <a:pt x="87948" y="1787844"/>
                  <a:pt x="101600" y="1828800"/>
                </a:cubicBezTo>
                <a:cubicBezTo>
                  <a:pt x="129254" y="1911763"/>
                  <a:pt x="162824" y="1951787"/>
                  <a:pt x="228600" y="2006600"/>
                </a:cubicBezTo>
                <a:cubicBezTo>
                  <a:pt x="252051" y="2026143"/>
                  <a:pt x="281349" y="2037857"/>
                  <a:pt x="304800" y="2057400"/>
                </a:cubicBezTo>
                <a:cubicBezTo>
                  <a:pt x="332395" y="2080396"/>
                  <a:pt x="351112" y="2113675"/>
                  <a:pt x="381000" y="2133600"/>
                </a:cubicBezTo>
                <a:cubicBezTo>
                  <a:pt x="403277" y="2148452"/>
                  <a:pt x="432591" y="2148453"/>
                  <a:pt x="457200" y="2159000"/>
                </a:cubicBezTo>
                <a:cubicBezTo>
                  <a:pt x="492003" y="2173915"/>
                  <a:pt x="525925" y="2191014"/>
                  <a:pt x="558800" y="2209800"/>
                </a:cubicBezTo>
                <a:cubicBezTo>
                  <a:pt x="585305" y="2224946"/>
                  <a:pt x="607696" y="2246948"/>
                  <a:pt x="635000" y="2260600"/>
                </a:cubicBezTo>
                <a:cubicBezTo>
                  <a:pt x="658947" y="2272574"/>
                  <a:pt x="687253" y="2274026"/>
                  <a:pt x="711200" y="2286000"/>
                </a:cubicBezTo>
                <a:cubicBezTo>
                  <a:pt x="738504" y="2299652"/>
                  <a:pt x="760096" y="2323148"/>
                  <a:pt x="787400" y="2336800"/>
                </a:cubicBezTo>
                <a:cubicBezTo>
                  <a:pt x="837758" y="2361979"/>
                  <a:pt x="945056" y="2379319"/>
                  <a:pt x="990600" y="2387600"/>
                </a:cubicBezTo>
                <a:cubicBezTo>
                  <a:pt x="1041270" y="2396813"/>
                  <a:pt x="1092200" y="2404533"/>
                  <a:pt x="1143000" y="2413000"/>
                </a:cubicBezTo>
                <a:cubicBezTo>
                  <a:pt x="1498600" y="2404533"/>
                  <a:pt x="1854450" y="2403393"/>
                  <a:pt x="2209800" y="2387600"/>
                </a:cubicBezTo>
                <a:cubicBezTo>
                  <a:pt x="2236548" y="2386411"/>
                  <a:pt x="2260256" y="2369555"/>
                  <a:pt x="2286000" y="2362200"/>
                </a:cubicBezTo>
                <a:cubicBezTo>
                  <a:pt x="2319566" y="2352610"/>
                  <a:pt x="2354034" y="2346390"/>
                  <a:pt x="2387600" y="2336800"/>
                </a:cubicBezTo>
                <a:cubicBezTo>
                  <a:pt x="2413344" y="2329445"/>
                  <a:pt x="2438056" y="2318755"/>
                  <a:pt x="2463800" y="2311400"/>
                </a:cubicBezTo>
                <a:cubicBezTo>
                  <a:pt x="2497366" y="2301810"/>
                  <a:pt x="2531963" y="2296031"/>
                  <a:pt x="2565400" y="2286000"/>
                </a:cubicBezTo>
                <a:cubicBezTo>
                  <a:pt x="2616690" y="2270613"/>
                  <a:pt x="2667000" y="2252133"/>
                  <a:pt x="2717800" y="2235200"/>
                </a:cubicBezTo>
                <a:lnTo>
                  <a:pt x="2794000" y="2209800"/>
                </a:lnTo>
                <a:cubicBezTo>
                  <a:pt x="3127285" y="1959836"/>
                  <a:pt x="2722455" y="2246725"/>
                  <a:pt x="2971800" y="2108200"/>
                </a:cubicBezTo>
                <a:cubicBezTo>
                  <a:pt x="3025171" y="2078550"/>
                  <a:pt x="3073400" y="2040467"/>
                  <a:pt x="3124200" y="2006600"/>
                </a:cubicBezTo>
                <a:lnTo>
                  <a:pt x="3200400" y="1955800"/>
                </a:lnTo>
                <a:cubicBezTo>
                  <a:pt x="3381928" y="1683508"/>
                  <a:pt x="3099233" y="2096758"/>
                  <a:pt x="3327400" y="1803400"/>
                </a:cubicBezTo>
                <a:cubicBezTo>
                  <a:pt x="3364884" y="1755207"/>
                  <a:pt x="3429000" y="1651000"/>
                  <a:pt x="3429000" y="1651000"/>
                </a:cubicBezTo>
                <a:cubicBezTo>
                  <a:pt x="3422540" y="1567021"/>
                  <a:pt x="3427330" y="1280194"/>
                  <a:pt x="3352800" y="1168400"/>
                </a:cubicBezTo>
                <a:lnTo>
                  <a:pt x="3302000" y="1092200"/>
                </a:lnTo>
                <a:cubicBezTo>
                  <a:pt x="3196274" y="669298"/>
                  <a:pt x="3325010" y="1087420"/>
                  <a:pt x="3149600" y="736600"/>
                </a:cubicBezTo>
                <a:cubicBezTo>
                  <a:pt x="3132667" y="702733"/>
                  <a:pt x="3122454" y="664567"/>
                  <a:pt x="3098800" y="635000"/>
                </a:cubicBezTo>
                <a:cubicBezTo>
                  <a:pt x="3053921" y="578901"/>
                  <a:pt x="3006176" y="522451"/>
                  <a:pt x="2946400" y="482600"/>
                </a:cubicBezTo>
                <a:lnTo>
                  <a:pt x="2794000" y="381000"/>
                </a:lnTo>
                <a:cubicBezTo>
                  <a:pt x="2700867" y="241300"/>
                  <a:pt x="2794000" y="359833"/>
                  <a:pt x="2667000" y="254000"/>
                </a:cubicBezTo>
                <a:cubicBezTo>
                  <a:pt x="2582738" y="183782"/>
                  <a:pt x="2609195" y="174298"/>
                  <a:pt x="2514600" y="127000"/>
                </a:cubicBezTo>
                <a:cubicBezTo>
                  <a:pt x="2490653" y="115026"/>
                  <a:pt x="2462347" y="113574"/>
                  <a:pt x="2438400" y="101600"/>
                </a:cubicBezTo>
                <a:cubicBezTo>
                  <a:pt x="2241445" y="3123"/>
                  <a:pt x="2477531" y="89244"/>
                  <a:pt x="2286000" y="25400"/>
                </a:cubicBezTo>
                <a:cubicBezTo>
                  <a:pt x="2272790" y="26501"/>
                  <a:pt x="1896742" y="33658"/>
                  <a:pt x="1828800" y="101600"/>
                </a:cubicBezTo>
                <a:lnTo>
                  <a:pt x="1778000" y="152400"/>
                </a:lnTo>
              </a:path>
            </a:pathLst>
          </a:cu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97581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A73BE041-EEBA-1C40-ACA6-4B90C25B517C}"/>
              </a:ext>
            </a:extLst>
          </p:cNvPr>
          <p:cNvSpPr txBox="1">
            <a:spLocks/>
          </p:cNvSpPr>
          <p:nvPr/>
        </p:nvSpPr>
        <p:spPr>
          <a:xfrm>
            <a:off x="1049337" y="296534"/>
            <a:ext cx="10445750" cy="104021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2"/>
            </a:solidFill>
          </a:ln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4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Llafar</a:t>
            </a: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drwy</a:t>
            </a: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thema</a:t>
            </a: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4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Tua’r</a:t>
            </a: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Copa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0058D9E-89D5-4C4C-93AC-3F9DDDF58348}"/>
              </a:ext>
            </a:extLst>
          </p:cNvPr>
          <p:cNvSpPr txBox="1"/>
          <p:nvPr/>
        </p:nvSpPr>
        <p:spPr>
          <a:xfrm>
            <a:off x="470694" y="1933699"/>
            <a:ext cx="2927350" cy="4093428"/>
          </a:xfrm>
          <a:prstGeom prst="rect">
            <a:avLst/>
          </a:prstGeom>
          <a:solidFill>
            <a:schemeClr val="bg1"/>
          </a:solidFill>
          <a:ln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CYFLWYNO GWYBODAETH,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flodau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prin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ddefaid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anifeiliaid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nghynefin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Wyddfa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Kyffin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Williams (a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dylanwad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Eryri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waith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waith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achubwyr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mynydd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68A4A1F-892F-844F-9E47-3BD6BDB1909A}"/>
              </a:ext>
            </a:extLst>
          </p:cNvPr>
          <p:cNvSpPr txBox="1"/>
          <p:nvPr/>
        </p:nvSpPr>
        <p:spPr>
          <a:xfrm>
            <a:off x="6210703" y="3045390"/>
            <a:ext cx="2667000" cy="1015663"/>
          </a:xfrm>
          <a:prstGeom prst="rect">
            <a:avLst/>
          </a:prstGeom>
          <a:solidFill>
            <a:schemeClr val="bg1"/>
          </a:solidFill>
          <a:ln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TRAFODAETH GRWP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dod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benderfyniad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230A13E-68B3-2845-BCF0-859986C5B380}"/>
              </a:ext>
            </a:extLst>
          </p:cNvPr>
          <p:cNvSpPr txBox="1"/>
          <p:nvPr/>
        </p:nvSpPr>
        <p:spPr>
          <a:xfrm>
            <a:off x="9189706" y="2057572"/>
            <a:ext cx="2667000" cy="707886"/>
          </a:xfrm>
          <a:prstGeom prst="rect">
            <a:avLst/>
          </a:prstGeom>
          <a:solidFill>
            <a:schemeClr val="bg1"/>
          </a:solidFill>
          <a:ln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ADRODD YN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waith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pâr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1FC8D55-1421-3F4F-8D8C-47772CC6D810}"/>
              </a:ext>
            </a:extLst>
          </p:cNvPr>
          <p:cNvSpPr txBox="1"/>
          <p:nvPr/>
        </p:nvSpPr>
        <p:spPr>
          <a:xfrm>
            <a:off x="3605212" y="2157344"/>
            <a:ext cx="2667000" cy="400110"/>
          </a:xfrm>
          <a:prstGeom prst="rect">
            <a:avLst/>
          </a:prstGeom>
          <a:solidFill>
            <a:schemeClr val="bg1"/>
          </a:solidFill>
          <a:ln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MYNEGI BARN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7A4BD25B-7DE0-0F44-BD1E-830A02C893AE}"/>
              </a:ext>
            </a:extLst>
          </p:cNvPr>
          <p:cNvCxnSpPr>
            <a:cxnSpLocks/>
          </p:cNvCxnSpPr>
          <p:nvPr/>
        </p:nvCxnSpPr>
        <p:spPr>
          <a:xfrm>
            <a:off x="7364802" y="1135597"/>
            <a:ext cx="53975" cy="1841164"/>
          </a:xfrm>
          <a:prstGeom prst="straightConnector1">
            <a:avLst/>
          </a:prstGeom>
          <a:ln w="7620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1BD640E4-75E2-9745-8123-40EE608C9585}"/>
              </a:ext>
            </a:extLst>
          </p:cNvPr>
          <p:cNvCxnSpPr/>
          <p:nvPr/>
        </p:nvCxnSpPr>
        <p:spPr>
          <a:xfrm flipH="1">
            <a:off x="2530475" y="1244733"/>
            <a:ext cx="660400" cy="685801"/>
          </a:xfrm>
          <a:prstGeom prst="straightConnector1">
            <a:avLst/>
          </a:prstGeom>
          <a:ln w="7620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9ABC09D9-0765-0A45-8FD6-BC0DA4E7F972}"/>
              </a:ext>
            </a:extLst>
          </p:cNvPr>
          <p:cNvCxnSpPr>
            <a:cxnSpLocks/>
          </p:cNvCxnSpPr>
          <p:nvPr/>
        </p:nvCxnSpPr>
        <p:spPr>
          <a:xfrm flipH="1">
            <a:off x="5000625" y="1233044"/>
            <a:ext cx="374650" cy="786588"/>
          </a:xfrm>
          <a:prstGeom prst="straightConnector1">
            <a:avLst/>
          </a:prstGeom>
          <a:ln w="7620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4B144C7D-C10F-7142-BB78-B60A1678CAD6}"/>
              </a:ext>
            </a:extLst>
          </p:cNvPr>
          <p:cNvCxnSpPr>
            <a:cxnSpLocks/>
          </p:cNvCxnSpPr>
          <p:nvPr/>
        </p:nvCxnSpPr>
        <p:spPr>
          <a:xfrm>
            <a:off x="9461500" y="1116561"/>
            <a:ext cx="187145" cy="812062"/>
          </a:xfrm>
          <a:prstGeom prst="straightConnector1">
            <a:avLst/>
          </a:prstGeom>
          <a:ln w="7620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12-Point Star 19">
            <a:extLst>
              <a:ext uri="{FF2B5EF4-FFF2-40B4-BE49-F238E27FC236}">
                <a16:creationId xmlns:a16="http://schemas.microsoft.com/office/drawing/2014/main" id="{C3900AB9-8B21-394D-B003-9993BA7F0CD9}"/>
              </a:ext>
            </a:extLst>
          </p:cNvPr>
          <p:cNvSpPr/>
          <p:nvPr/>
        </p:nvSpPr>
        <p:spPr>
          <a:xfrm>
            <a:off x="3714750" y="4326063"/>
            <a:ext cx="2374900" cy="1444824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Gwaith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endParaRPr 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12-Point Star 20">
            <a:extLst>
              <a:ext uri="{FF2B5EF4-FFF2-40B4-BE49-F238E27FC236}">
                <a16:creationId xmlns:a16="http://schemas.microsoft.com/office/drawing/2014/main" id="{4F6F5A99-9209-B641-9195-5EDC3D7944C3}"/>
              </a:ext>
            </a:extLst>
          </p:cNvPr>
          <p:cNvSpPr/>
          <p:nvPr/>
        </p:nvSpPr>
        <p:spPr>
          <a:xfrm>
            <a:off x="6421255" y="4326063"/>
            <a:ext cx="2374900" cy="1444824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Gwaith 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pâr</a:t>
            </a:r>
            <a:endParaRPr 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12-Point Star 21">
            <a:extLst>
              <a:ext uri="{FF2B5EF4-FFF2-40B4-BE49-F238E27FC236}">
                <a16:creationId xmlns:a16="http://schemas.microsoft.com/office/drawing/2014/main" id="{6784B905-00AF-9D40-A36A-0EFEEDB11A80}"/>
              </a:ext>
            </a:extLst>
          </p:cNvPr>
          <p:cNvSpPr/>
          <p:nvPr/>
        </p:nvSpPr>
        <p:spPr>
          <a:xfrm>
            <a:off x="9335756" y="4326063"/>
            <a:ext cx="2374900" cy="1444824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Gwaith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endParaRPr 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1C95256-628F-F644-BC23-0D5C522E9D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0801592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372C9002-8A36-D748-A60F-C8158E4E59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A51F22F-64DF-5044-A35E-FE0B999259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031" y="190573"/>
            <a:ext cx="7924800" cy="577850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190514E-CB98-DD49-B147-94FECF8191ED}"/>
              </a:ext>
            </a:extLst>
          </p:cNvPr>
          <p:cNvSpPr txBox="1"/>
          <p:nvPr/>
        </p:nvSpPr>
        <p:spPr>
          <a:xfrm>
            <a:off x="7608499" y="5313872"/>
            <a:ext cx="1777042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tudalen 14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06DD344-239B-2F40-A2DE-78B2214C2D0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56068" y="345431"/>
            <a:ext cx="2361788" cy="3329422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F36BB5DF-459A-F14C-B94E-D8EE51824BDA}"/>
              </a:ext>
            </a:extLst>
          </p:cNvPr>
          <p:cNvSpPr/>
          <p:nvPr/>
        </p:nvSpPr>
        <p:spPr>
          <a:xfrm>
            <a:off x="414068" y="4019909"/>
            <a:ext cx="7194431" cy="2069934"/>
          </a:xfrm>
          <a:prstGeom prst="ellipse">
            <a:avLst/>
          </a:prstGeom>
          <a:noFill/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11083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A73BE041-EEBA-1C40-ACA6-4B90C25B517C}"/>
              </a:ext>
            </a:extLst>
          </p:cNvPr>
          <p:cNvSpPr txBox="1">
            <a:spLocks/>
          </p:cNvSpPr>
          <p:nvPr/>
        </p:nvSpPr>
        <p:spPr>
          <a:xfrm>
            <a:off x="1122556" y="199468"/>
            <a:ext cx="10802744" cy="8710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2"/>
            </a:solidFill>
          </a:ln>
        </p:spPr>
        <p:txBody>
          <a:bodyPr vert="horz" lIns="91440" tIns="45720" rIns="91440" bIns="45720" rtlCol="0" anchor="t">
            <a:normAutofit fontScale="70000" lnSpcReduction="2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4400" b="1" u="sng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Llyfrau</a:t>
            </a:r>
            <a:r>
              <a:rPr lang="en-US" sz="4400" b="1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4400" b="1" u="sng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Dogfennau</a:t>
            </a:r>
            <a:r>
              <a:rPr lang="en-US" sz="4400" b="1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a </a:t>
            </a:r>
            <a:r>
              <a:rPr lang="en-US" sz="4400" b="1" u="sng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gyfeiriwyd</a:t>
            </a:r>
            <a:r>
              <a:rPr lang="en-US" sz="4400" b="1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u="sng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atynt</a:t>
            </a:r>
            <a:r>
              <a:rPr lang="en-US" sz="4400" b="1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u="sng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400" b="1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</a:p>
          <a:p>
            <a:pPr algn="ctr"/>
            <a:r>
              <a:rPr lang="en-US" sz="4400" b="1" u="sng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ddarlith</a:t>
            </a:r>
            <a:r>
              <a:rPr lang="en-US" sz="4400" b="1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hon: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1C95256-628F-F644-BC23-0D5C522E9D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369D8C3-4CE2-E146-8B17-DAC697EF37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268" y="1112647"/>
            <a:ext cx="2206333" cy="275791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1C8678C-6D98-C640-B1CD-BFA731A172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20698" y="1150747"/>
            <a:ext cx="1905310" cy="2695811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18" name="Content Placeholder 3">
            <a:extLst>
              <a:ext uri="{FF2B5EF4-FFF2-40B4-BE49-F238E27FC236}">
                <a16:creationId xmlns:a16="http://schemas.microsoft.com/office/drawing/2014/main" id="{65E7B04E-1ADD-964E-B40F-26EFBC8319A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26975" y="3233074"/>
            <a:ext cx="2008212" cy="2821538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F843A9E6-2A7A-F647-9BA6-01AFCCF9D66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62890" y="1194556"/>
            <a:ext cx="2067701" cy="270067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82DB0C23-6EE0-9E45-9FB4-C60A12E60BA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50896" y="3313803"/>
            <a:ext cx="2061390" cy="2683930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2BE24ADE-F999-6343-AA48-C0CF24047F08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31728" t="8477" r="32386" b="7031"/>
          <a:stretch/>
        </p:blipFill>
        <p:spPr>
          <a:xfrm>
            <a:off x="5493323" y="3233074"/>
            <a:ext cx="2167466" cy="29312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EB5A324-618E-0B47-8496-DBAEA5FB76F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56496" y="1134879"/>
            <a:ext cx="1934836" cy="2727545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049342098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book&#10;&#10;Description generated with very high confidence">
            <a:extLst>
              <a:ext uri="{FF2B5EF4-FFF2-40B4-BE49-F238E27FC236}">
                <a16:creationId xmlns:a16="http://schemas.microsoft.com/office/drawing/2014/main" id="{B4B51200-15B9-3F4E-B44A-8714FD54C6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6290" y="259945"/>
            <a:ext cx="2824006" cy="3378217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04321CAE-0440-CA4B-BC94-BDB7C53000B7}"/>
              </a:ext>
            </a:extLst>
          </p:cNvPr>
          <p:cNvSpPr txBox="1">
            <a:spLocks/>
          </p:cNvSpPr>
          <p:nvPr/>
        </p:nvSpPr>
        <p:spPr>
          <a:xfrm>
            <a:off x="882075" y="649412"/>
            <a:ext cx="6094459" cy="200912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 vert="horz" lIns="91440" tIns="45720" rIns="91440" bIns="45720" rtlCol="0" anchor="t">
            <a:normAutofit fontScale="975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4000" dirty="0" err="1">
                <a:solidFill>
                  <a:schemeClr val="tx1"/>
                </a:solidFill>
                <a:latin typeface="Arial" panose="020B0604020202020204" pitchFamily="34" charset="0"/>
                <a:ea typeface="Noteworthy Light" panose="02000400000000000000" pitchFamily="2" charset="77"/>
                <a:cs typeface="Arial" panose="020B0604020202020204" pitchFamily="34" charset="0"/>
              </a:rPr>
              <a:t>Erbyn</a:t>
            </a: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ea typeface="Noteworthy Light" panose="02000400000000000000" pitchFamily="2" charset="77"/>
                <a:cs typeface="Arial" panose="020B0604020202020204" pitchFamily="34" charset="0"/>
              </a:rPr>
              <a:t> y </a:t>
            </a:r>
            <a:r>
              <a:rPr lang="en-US" sz="4000" dirty="0" err="1">
                <a:solidFill>
                  <a:schemeClr val="tx1"/>
                </a:solidFill>
                <a:latin typeface="Arial" panose="020B0604020202020204" pitchFamily="34" charset="0"/>
                <a:ea typeface="Noteworthy Light" panose="02000400000000000000" pitchFamily="2" charset="77"/>
                <a:cs typeface="Arial" panose="020B0604020202020204" pitchFamily="34" charset="0"/>
              </a:rPr>
              <a:t>tro</a:t>
            </a: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ea typeface="Noteworthy Light" panose="02000400000000000000" pitchFamily="2" charset="77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chemeClr val="tx1"/>
                </a:solidFill>
                <a:latin typeface="Arial" panose="020B0604020202020204" pitchFamily="34" charset="0"/>
                <a:ea typeface="Noteworthy Light" panose="02000400000000000000" pitchFamily="2" charset="77"/>
                <a:cs typeface="Arial" panose="020B0604020202020204" pitchFamily="34" charset="0"/>
              </a:rPr>
              <a:t>nesaf</a:t>
            </a: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ea typeface="Noteworthy Light" panose="02000400000000000000" pitchFamily="2" charset="77"/>
                <a:cs typeface="Arial" panose="020B0604020202020204" pitchFamily="34" charset="0"/>
              </a:rPr>
              <a:t> … </a:t>
            </a:r>
            <a:r>
              <a:rPr lang="en-US" sz="4000" dirty="0" err="1">
                <a:solidFill>
                  <a:schemeClr val="tx1"/>
                </a:solidFill>
                <a:latin typeface="Arial" panose="020B0604020202020204" pitchFamily="34" charset="0"/>
                <a:ea typeface="Noteworthy Light" panose="02000400000000000000" pitchFamily="2" charset="77"/>
                <a:cs typeface="Arial" panose="020B0604020202020204" pitchFamily="34" charset="0"/>
              </a:rPr>
              <a:t>darllenwch</a:t>
            </a: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ea typeface="Noteworthy Light" panose="02000400000000000000" pitchFamily="2" charset="77"/>
                <a:cs typeface="Arial" panose="020B0604020202020204" pitchFamily="34" charset="0"/>
              </a:rPr>
              <a:t> y </a:t>
            </a:r>
            <a:r>
              <a:rPr lang="en-US" sz="4000" dirty="0" err="1">
                <a:solidFill>
                  <a:schemeClr val="tx1"/>
                </a:solidFill>
                <a:latin typeface="Arial" panose="020B0604020202020204" pitchFamily="34" charset="0"/>
                <a:ea typeface="Noteworthy Light" panose="02000400000000000000" pitchFamily="2" charset="77"/>
                <a:cs typeface="Arial" panose="020B0604020202020204" pitchFamily="34" charset="0"/>
              </a:rPr>
              <a:t>stori</a:t>
            </a: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ea typeface="Noteworthy Light" panose="02000400000000000000" pitchFamily="2" charset="77"/>
                <a:cs typeface="Arial" panose="020B0604020202020204" pitchFamily="34" charset="0"/>
              </a:rPr>
              <a:t> a </a:t>
            </a:r>
            <a:r>
              <a:rPr lang="en-US" sz="4000" dirty="0" err="1">
                <a:solidFill>
                  <a:schemeClr val="tx1"/>
                </a:solidFill>
                <a:latin typeface="Arial" panose="020B0604020202020204" pitchFamily="34" charset="0"/>
                <a:ea typeface="Noteworthy Light" panose="02000400000000000000" pitchFamily="2" charset="77"/>
                <a:cs typeface="Arial" panose="020B0604020202020204" pitchFamily="34" charset="0"/>
              </a:rPr>
              <a:t>mwynhewch</a:t>
            </a: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ea typeface="Noteworthy Light" panose="02000400000000000000" pitchFamily="2" charset="77"/>
                <a:cs typeface="Arial" panose="020B0604020202020204" pitchFamily="34" charset="0"/>
              </a:rPr>
              <a:t>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DDA5A66-31DA-3342-A7A0-691AB0ED6FA4}"/>
              </a:ext>
            </a:extLst>
          </p:cNvPr>
          <p:cNvSpPr txBox="1"/>
          <p:nvPr/>
        </p:nvSpPr>
        <p:spPr>
          <a:xfrm>
            <a:off x="882075" y="4097867"/>
            <a:ext cx="968432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 err="1">
                <a:latin typeface="Arial" panose="020B0604020202020204" pitchFamily="34" charset="0"/>
                <a:ea typeface="Noteworthy Light" panose="02000400000000000000" pitchFamily="2" charset="77"/>
                <a:cs typeface="Arial" panose="020B0604020202020204" pitchFamily="34" charset="0"/>
              </a:rPr>
              <a:t>Byddwn</a:t>
            </a:r>
            <a:r>
              <a:rPr lang="en-US" sz="4000" dirty="0">
                <a:latin typeface="Arial" panose="020B0604020202020204" pitchFamily="34" charset="0"/>
                <a:ea typeface="Noteworthy Light" panose="02000400000000000000" pitchFamily="2" charset="77"/>
                <a:cs typeface="Arial" panose="020B0604020202020204" pitchFamily="34" charset="0"/>
              </a:rPr>
              <a:t> </a:t>
            </a:r>
            <a:r>
              <a:rPr lang="en-US" sz="4000" dirty="0" err="1">
                <a:latin typeface="Arial" panose="020B0604020202020204" pitchFamily="34" charset="0"/>
                <a:ea typeface="Noteworthy Light" panose="02000400000000000000" pitchFamily="2" charset="77"/>
                <a:cs typeface="Arial" panose="020B0604020202020204" pitchFamily="34" charset="0"/>
              </a:rPr>
              <a:t>ni’n</a:t>
            </a:r>
            <a:r>
              <a:rPr lang="en-US" sz="4000" dirty="0">
                <a:latin typeface="Arial" panose="020B0604020202020204" pitchFamily="34" charset="0"/>
                <a:ea typeface="Noteworthy Light" panose="02000400000000000000" pitchFamily="2" charset="77"/>
                <a:cs typeface="Arial" panose="020B0604020202020204" pitchFamily="34" charset="0"/>
              </a:rPr>
              <a:t> </a:t>
            </a:r>
            <a:r>
              <a:rPr lang="en-US" sz="4000" dirty="0" err="1">
                <a:latin typeface="Arial" panose="020B0604020202020204" pitchFamily="34" charset="0"/>
                <a:ea typeface="Noteworthy Light" panose="02000400000000000000" pitchFamily="2" charset="77"/>
                <a:cs typeface="Arial" panose="020B0604020202020204" pitchFamily="34" charset="0"/>
              </a:rPr>
              <a:t>cwrdd</a:t>
            </a:r>
            <a:r>
              <a:rPr lang="en-US" sz="4000" dirty="0">
                <a:latin typeface="Arial" panose="020B0604020202020204" pitchFamily="34" charset="0"/>
                <a:ea typeface="Noteworthy Light" panose="02000400000000000000" pitchFamily="2" charset="77"/>
                <a:cs typeface="Arial" panose="020B0604020202020204" pitchFamily="34" charset="0"/>
              </a:rPr>
              <a:t> </a:t>
            </a:r>
            <a:r>
              <a:rPr lang="en-US" sz="4000" dirty="0" err="1">
                <a:latin typeface="Arial" panose="020B0604020202020204" pitchFamily="34" charset="0"/>
                <a:ea typeface="Noteworthy Light" panose="02000400000000000000" pitchFamily="2" charset="77"/>
                <a:cs typeface="Arial" panose="020B0604020202020204" pitchFamily="34" charset="0"/>
              </a:rPr>
              <a:t>eto</a:t>
            </a:r>
            <a:r>
              <a:rPr lang="en-US" sz="4000" dirty="0">
                <a:latin typeface="Arial" panose="020B0604020202020204" pitchFamily="34" charset="0"/>
                <a:ea typeface="Noteworthy Light" panose="02000400000000000000" pitchFamily="2" charset="77"/>
                <a:cs typeface="Arial" panose="020B0604020202020204" pitchFamily="34" charset="0"/>
              </a:rPr>
              <a:t> </a:t>
            </a:r>
            <a:r>
              <a:rPr lang="en-US" sz="4000" dirty="0" err="1">
                <a:latin typeface="Arial" panose="020B0604020202020204" pitchFamily="34" charset="0"/>
                <a:ea typeface="Noteworthy Light" panose="02000400000000000000" pitchFamily="2" charset="77"/>
                <a:cs typeface="Arial" panose="020B0604020202020204" pitchFamily="34" charset="0"/>
              </a:rPr>
              <a:t>ar</a:t>
            </a:r>
            <a:r>
              <a:rPr lang="en-US" sz="4000" dirty="0">
                <a:latin typeface="Arial" panose="020B0604020202020204" pitchFamily="34" charset="0"/>
                <a:ea typeface="Noteworthy Light" panose="02000400000000000000" pitchFamily="2" charset="77"/>
                <a:cs typeface="Arial" panose="020B0604020202020204" pitchFamily="34" charset="0"/>
              </a:rPr>
              <a:t>:</a:t>
            </a:r>
          </a:p>
          <a:p>
            <a:pPr algn="ctr"/>
            <a:r>
              <a:rPr lang="en-US" sz="4000" dirty="0" err="1">
                <a:latin typeface="Arial" panose="020B0604020202020204" pitchFamily="34" charset="0"/>
                <a:ea typeface="Noteworthy Light" panose="02000400000000000000" pitchFamily="2" charset="77"/>
                <a:cs typeface="Arial" panose="020B0604020202020204" pitchFamily="34" charset="0"/>
              </a:rPr>
              <a:t>Ddydd</a:t>
            </a:r>
            <a:r>
              <a:rPr lang="en-US" sz="4000" dirty="0">
                <a:latin typeface="Arial" panose="020B0604020202020204" pitchFamily="34" charset="0"/>
                <a:ea typeface="Noteworthy Light" panose="02000400000000000000" pitchFamily="2" charset="77"/>
                <a:cs typeface="Arial" panose="020B0604020202020204" pitchFamily="34" charset="0"/>
              </a:rPr>
              <a:t> </a:t>
            </a:r>
            <a:r>
              <a:rPr lang="en-US" sz="4000" dirty="0" err="1">
                <a:latin typeface="Arial" panose="020B0604020202020204" pitchFamily="34" charset="0"/>
                <a:ea typeface="Noteworthy Light" panose="02000400000000000000" pitchFamily="2" charset="77"/>
                <a:cs typeface="Arial" panose="020B0604020202020204" pitchFamily="34" charset="0"/>
              </a:rPr>
              <a:t>Gwener</a:t>
            </a:r>
            <a:r>
              <a:rPr lang="en-US" sz="4000" dirty="0">
                <a:latin typeface="Arial" panose="020B0604020202020204" pitchFamily="34" charset="0"/>
                <a:ea typeface="Noteworthy Light" panose="02000400000000000000" pitchFamily="2" charset="77"/>
                <a:cs typeface="Arial" panose="020B0604020202020204" pitchFamily="34" charset="0"/>
              </a:rPr>
              <a:t> 7.10.22 @ 2yp  </a:t>
            </a:r>
          </a:p>
          <a:p>
            <a:pPr algn="ctr"/>
            <a:r>
              <a:rPr lang="en-US" sz="4000" dirty="0" err="1">
                <a:latin typeface="Arial" panose="020B0604020202020204" pitchFamily="34" charset="0"/>
                <a:ea typeface="Noteworthy Light" panose="02000400000000000000" pitchFamily="2" charset="77"/>
                <a:cs typeface="Arial" panose="020B0604020202020204" pitchFamily="34" charset="0"/>
              </a:rPr>
              <a:t>yn</a:t>
            </a:r>
            <a:r>
              <a:rPr lang="en-US" sz="4000" dirty="0">
                <a:latin typeface="Arial" panose="020B0604020202020204" pitchFamily="34" charset="0"/>
                <a:ea typeface="Noteworthy Light" panose="02000400000000000000" pitchFamily="2" charset="77"/>
                <a:cs typeface="Arial" panose="020B0604020202020204" pitchFamily="34" charset="0"/>
              </a:rPr>
              <a:t> CJ2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4F0F34F-34D5-4448-BB55-C12CAC88A8A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sp>
        <p:nvSpPr>
          <p:cNvPr id="2" name="12-Point Star 1">
            <a:extLst>
              <a:ext uri="{FF2B5EF4-FFF2-40B4-BE49-F238E27FC236}">
                <a16:creationId xmlns:a16="http://schemas.microsoft.com/office/drawing/2014/main" id="{D7278A68-F58E-E448-842B-E27B743DD82B}"/>
              </a:ext>
            </a:extLst>
          </p:cNvPr>
          <p:cNvSpPr/>
          <p:nvPr/>
        </p:nvSpPr>
        <p:spPr>
          <a:xfrm>
            <a:off x="-156118" y="1949053"/>
            <a:ext cx="3082865" cy="2440658"/>
          </a:xfrm>
          <a:prstGeom prst="star12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</a:rPr>
              <a:t>Mae </a:t>
            </a:r>
            <a:r>
              <a:rPr lang="en-US" sz="2400" dirty="0" err="1">
                <a:solidFill>
                  <a:schemeClr val="tx1"/>
                </a:solidFill>
              </a:rPr>
              <a:t>copi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ar</a:t>
            </a:r>
            <a:r>
              <a:rPr lang="en-US" sz="2400" dirty="0">
                <a:solidFill>
                  <a:schemeClr val="tx1"/>
                </a:solidFill>
              </a:rPr>
              <a:t> Moodle.</a:t>
            </a:r>
          </a:p>
        </p:txBody>
      </p:sp>
    </p:spTree>
    <p:extLst>
      <p:ext uri="{BB962C8B-B14F-4D97-AF65-F5344CB8AC3E}">
        <p14:creationId xmlns:p14="http://schemas.microsoft.com/office/powerpoint/2010/main" val="11701026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1898</TotalTime>
  <Words>4300</Words>
  <Application>Microsoft Macintosh PowerPoint</Application>
  <PresentationFormat>Widescreen</PresentationFormat>
  <Paragraphs>707</Paragraphs>
  <Slides>92</Slides>
  <Notes>47</Notes>
  <HiddenSlides>0</HiddenSlides>
  <MMClips>0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92</vt:i4>
      </vt:variant>
    </vt:vector>
  </HeadingPairs>
  <TitlesOfParts>
    <vt:vector size="106" baseType="lpstr">
      <vt:lpstr>Arial</vt:lpstr>
      <vt:lpstr>ArialMT</vt:lpstr>
      <vt:lpstr>Calibri</vt:lpstr>
      <vt:lpstr>Calibri Light</vt:lpstr>
      <vt:lpstr>Century Gothic</vt:lpstr>
      <vt:lpstr>Chalkboard SE</vt:lpstr>
      <vt:lpstr>Noteworthy Light</vt:lpstr>
      <vt:lpstr>Noto Sans Symbols</vt:lpstr>
      <vt:lpstr>Segoe Print</vt:lpstr>
      <vt:lpstr>Snap ITC</vt:lpstr>
      <vt:lpstr>Trebuchet MS</vt:lpstr>
      <vt:lpstr>Wingdings</vt:lpstr>
      <vt:lpstr>Wingdings 3</vt:lpstr>
      <vt:lpstr>Office Theme</vt:lpstr>
      <vt:lpstr>PowerPoint Presentation</vt:lpstr>
      <vt:lpstr>Heddiw, byddwn ni’n:</vt:lpstr>
      <vt:lpstr>PowerPoint Presentation</vt:lpstr>
      <vt:lpstr>PowerPoint Presentation</vt:lpstr>
      <vt:lpstr>PowerPoint Presentation</vt:lpstr>
      <vt:lpstr>Sut ydw i’n gwybod pa sgiliau sydd angen eu haddysgu i’r disgyblion?</vt:lpstr>
      <vt:lpstr>Creu amgylchedd sy’n gyfoethog o ran iaith – ddoe, heddiw ac yfory</vt:lpstr>
      <vt:lpstr>PowerPoint Presentation</vt:lpstr>
      <vt:lpstr>PowerPoint Presentation</vt:lpstr>
      <vt:lpstr>Grwpio yn unol â gofynion y dasg …</vt:lpstr>
      <vt:lpstr> Datblygu sgiliau Gwrando  Yng Nghyfnod Allweddol 2  </vt:lpstr>
      <vt:lpstr>Beth sy’n gwneud gwrandawr da?</vt:lpstr>
      <vt:lpstr>PowerPoint Presentation</vt:lpstr>
      <vt:lpstr>Ydych chi’n cofio?</vt:lpstr>
      <vt:lpstr>Syniadau pellach …</vt:lpstr>
      <vt:lpstr>Gwrandewch yn ofalus ... syniadau pellach</vt:lpstr>
      <vt:lpstr>PowerPoint Presentation</vt:lpstr>
      <vt:lpstr>PowerPoint Presentation</vt:lpstr>
      <vt:lpstr>Gwrandewch yn ofalus ...</vt:lpstr>
      <vt:lpstr>PowerPoint Presentation</vt:lpstr>
      <vt:lpstr>Meddwl – paru - rhannu</vt:lpstr>
      <vt:lpstr>Gwrandewch yn ofalus ...</vt:lpstr>
      <vt:lpstr>PowerPoint Presentation</vt:lpstr>
      <vt:lpstr> Datblygu sgiliau Llafar  Yng Nghyfnod Allweddol 2  </vt:lpstr>
      <vt:lpstr> Amser i feddwl … </vt:lpstr>
      <vt:lpstr> Amser i feddwl … </vt:lpstr>
      <vt:lpstr>Sgiliau llafar dyddiol  (yn y Cyfnod Sylfaen)</vt:lpstr>
      <vt:lpstr>Drilio llafar dyddiol  (yn CA2)</vt:lpstr>
      <vt:lpstr>Beth yw’r dyddiad heddiw?</vt:lpstr>
      <vt:lpstr>Pa  wers?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Sesiwn sgwrs</vt:lpstr>
      <vt:lpstr>Sesiwn sgwrs</vt:lpstr>
      <vt:lpstr>Sesiwn sgwrs</vt:lpstr>
      <vt:lpstr>Sesiwn sgwrs</vt:lpstr>
      <vt:lpstr>Sesiwn sgwrs: Beth sy’n gyffredin?</vt:lpstr>
      <vt:lpstr>Sesiwn sgwrs</vt:lpstr>
      <vt:lpstr>Sesiwn sgwrs</vt:lpstr>
      <vt:lpstr>Pa un sy’n eithriad?</vt:lpstr>
      <vt:lpstr>Sesiwn sgwrs</vt:lpstr>
      <vt:lpstr>PowerPoint Presentation</vt:lpstr>
      <vt:lpstr>PowerPoint Presentation</vt:lpstr>
      <vt:lpstr>PowerPoint Presentation</vt:lpstr>
      <vt:lpstr>PowerPoint Presentation</vt:lpstr>
      <vt:lpstr>Defnyddio lluniau i ddatblygu iaith  (yng Nghyfnod Allweddol 2)</vt:lpstr>
      <vt:lpstr>Defnyddio gwrthrych i ddatblygu iaith  (yng Nghyfnod Allweddol 2)</vt:lpstr>
      <vt:lpstr>Defnyddio gwrthrych i ddatblygu iaith  (yng Nghyfnod Allweddol 2)</vt:lpstr>
      <vt:lpstr>Cwestiwn caeëdig neu gwestiwn penagored?</vt:lpstr>
      <vt:lpstr>Defnyddio lluniau i ddatblygu iaith  (yng Nghyfnod Allweddol 2)</vt:lpstr>
      <vt:lpstr>Syniadau ar sut i ddefnyddio cwestiynu da er mwyn ennyn trafodaeth a datblygu sgiliau 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Defnyddio lluniau i ddatblygu iaith </vt:lpstr>
      <vt:lpstr>PowerPoint Presentation</vt:lpstr>
      <vt:lpstr>PowerPoint Presentation</vt:lpstr>
      <vt:lpstr>PowerPoint Presentation</vt:lpstr>
      <vt:lpstr>Chwarae rôl …</vt:lpstr>
      <vt:lpstr>Y Gadair Goch…</vt:lpstr>
      <vt:lpstr>PowerPoint Presentation</vt:lpstr>
      <vt:lpstr>Chwarae rôl …</vt:lpstr>
      <vt:lpstr>Sgiliau trawsgwricwlaidd</vt:lpstr>
      <vt:lpstr>Datblygu sgiliau Llafaredd ar draws y cwricwlwm – fesul cam cynnydd</vt:lpstr>
      <vt:lpstr>Datblygu sgiliau Llafaredd ar draws y cwricwlwm – fesul cam cynnydd</vt:lpstr>
      <vt:lpstr>Datblygu sgiliau Llafaredd ar draws y cwricwlwm – fesul cam cynnydd</vt:lpstr>
      <vt:lpstr>Dysgu drwy thema: Tua’r Copa</vt:lpstr>
      <vt:lpstr>Datblygu sgiliau meddwl: Grid GED</vt:lpstr>
      <vt:lpstr>Cynhesu</vt:lpstr>
      <vt:lpstr>Disgrifiwch y llun</vt:lpstr>
      <vt:lpstr>PowerPoint Presentation</vt:lpstr>
      <vt:lpstr>PowerPoint Presentation</vt:lpstr>
      <vt:lpstr>Y sefyllfa: Rydych chi’n mynd i gerdded i gopa’r Wyddfa.  Beth sydd angen arnoch?  Gallwch fynd ag 8 peth gyda chi.</vt:lpstr>
      <vt:lpstr>Diemwnt 9</vt:lpstr>
      <vt:lpstr>Y sefyllfa: Mae angen dysgu pobl i barchu’r Wyddfa.  Mae Parc Cenedlaethol Eryri wedi gofyn am eich help i lunio rheolau ar gyfer yr ymwelwyr.</vt:lpstr>
      <vt:lpstr>Gwerth yn yr arfer o “adrodd yn ôl”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 Evans</dc:creator>
  <cp:lastModifiedBy>Nia Evans</cp:lastModifiedBy>
  <cp:revision>121</cp:revision>
  <dcterms:created xsi:type="dcterms:W3CDTF">2021-02-16T11:52:00Z</dcterms:created>
  <dcterms:modified xsi:type="dcterms:W3CDTF">2022-09-30T13:37:58Z</dcterms:modified>
</cp:coreProperties>
</file>