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6.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7.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theme/theme8.xml" ContentType="application/vnd.openxmlformats-officedocument.theme+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theme/theme9.xml" ContentType="application/vnd.openxmlformats-officedocument.theme+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theme/theme10.xml" ContentType="application/vnd.openxmlformats-officedocument.theme+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theme/theme11.xml" ContentType="application/vnd.openxmlformats-officedocument.theme+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 id="2147483768" r:id="rId2"/>
    <p:sldMasterId id="2147483785" r:id="rId3"/>
    <p:sldMasterId id="2147483797" r:id="rId4"/>
    <p:sldMasterId id="2147483809" r:id="rId5"/>
    <p:sldMasterId id="2147483821" r:id="rId6"/>
    <p:sldMasterId id="2147483833" r:id="rId7"/>
    <p:sldMasterId id="2147483869" r:id="rId8"/>
    <p:sldMasterId id="2147483887" r:id="rId9"/>
    <p:sldMasterId id="2147483899" r:id="rId10"/>
    <p:sldMasterId id="2147483911" r:id="rId11"/>
    <p:sldMasterId id="2147483929" r:id="rId12"/>
  </p:sldMasterIdLst>
  <p:notesMasterIdLst>
    <p:notesMasterId r:id="rId32"/>
  </p:notesMasterIdLst>
  <p:sldIdLst>
    <p:sldId id="256" r:id="rId13"/>
    <p:sldId id="275" r:id="rId14"/>
    <p:sldId id="266" r:id="rId15"/>
    <p:sldId id="258" r:id="rId16"/>
    <p:sldId id="259" r:id="rId17"/>
    <p:sldId id="260" r:id="rId18"/>
    <p:sldId id="261" r:id="rId19"/>
    <p:sldId id="274" r:id="rId20"/>
    <p:sldId id="263" r:id="rId21"/>
    <p:sldId id="276" r:id="rId22"/>
    <p:sldId id="268" r:id="rId23"/>
    <p:sldId id="269" r:id="rId24"/>
    <p:sldId id="270" r:id="rId25"/>
    <p:sldId id="271" r:id="rId26"/>
    <p:sldId id="272" r:id="rId27"/>
    <p:sldId id="273" r:id="rId28"/>
    <p:sldId id="264" r:id="rId29"/>
    <p:sldId id="265" r:id="rId30"/>
    <p:sldId id="27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E6E4"/>
    <a:srgbClr val="FAE9D7"/>
    <a:srgbClr val="DAD8E9"/>
    <a:srgbClr val="E1DEE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411" autoAdjust="0"/>
    <p:restoredTop sz="94255" autoAdjust="0"/>
  </p:normalViewPr>
  <p:slideViewPr>
    <p:cSldViewPr snapToGrid="0">
      <p:cViewPr>
        <p:scale>
          <a:sx n="80" d="100"/>
          <a:sy n="80" d="100"/>
        </p:scale>
        <p:origin x="63"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slide" Target="slides/slide9.xml"/><Relationship Id="rId34"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4.xml"/><Relationship Id="rId20" Type="http://schemas.openxmlformats.org/officeDocument/2006/relationships/slide" Target="slides/slide8.xml"/><Relationship Id="rId29"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2.xml"/><Relationship Id="rId32"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 Target="slides/slide7.xml"/><Relationship Id="rId31" Type="http://schemas.openxmlformats.org/officeDocument/2006/relationships/slide" Target="slides/slide19.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theme" Target="theme/theme1.xml"/><Relationship Id="rId8" Type="http://schemas.openxmlformats.org/officeDocument/2006/relationships/slideMaster" Target="slideMasters/slideMaster8.xml"/></Relationships>
</file>

<file path=ppt/diagrams/_rels/data2.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D57380-E75D-472E-A7A5-548D45FA24D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681E994-8CEE-4B10-9BEF-CB97CA88CA1F}">
      <dgm:prSet/>
      <dgm:spPr/>
      <dgm:t>
        <a:bodyPr/>
        <a:lstStyle/>
        <a:p>
          <a:r>
            <a:rPr lang="en-IN" dirty="0">
              <a:latin typeface="Arial" panose="020B0604020202020204" pitchFamily="34" charset="0"/>
              <a:cs typeface="Arial" panose="020B0604020202020204" pitchFamily="34" charset="0"/>
            </a:rPr>
            <a:t>Hypertension is highly prevalent worldwide, as around 1.4 billion 30-79 years adults are experiencing the LCT in 2024, indicating a wide range of populations are affected (WHO, 2024).</a:t>
          </a:r>
          <a:endParaRPr lang="en-US" dirty="0">
            <a:latin typeface="Arial" panose="020B0604020202020204" pitchFamily="34" charset="0"/>
            <a:cs typeface="Arial" panose="020B0604020202020204" pitchFamily="34" charset="0"/>
          </a:endParaRPr>
        </a:p>
      </dgm:t>
    </dgm:pt>
    <dgm:pt modelId="{670C890A-7989-4233-9FDE-A4143026E640}" type="parTrans" cxnId="{11E4C708-13BA-4C04-B29F-49E7B4909A10}">
      <dgm:prSet/>
      <dgm:spPr/>
      <dgm:t>
        <a:bodyPr/>
        <a:lstStyle/>
        <a:p>
          <a:endParaRPr lang="en-US"/>
        </a:p>
      </dgm:t>
    </dgm:pt>
    <dgm:pt modelId="{E7B55B72-26AA-4432-B9F7-B84442967FB2}" type="sibTrans" cxnId="{11E4C708-13BA-4C04-B29F-49E7B4909A10}">
      <dgm:prSet/>
      <dgm:spPr/>
      <dgm:t>
        <a:bodyPr/>
        <a:lstStyle/>
        <a:p>
          <a:endParaRPr lang="en-US"/>
        </a:p>
      </dgm:t>
    </dgm:pt>
    <dgm:pt modelId="{77EB54FF-8FD9-4A80-AE10-3DEB82853944}">
      <dgm:prSet/>
      <dgm:spPr/>
      <dgm:t>
        <a:bodyPr/>
        <a:lstStyle/>
        <a:p>
          <a:r>
            <a:rPr lang="en-IN" dirty="0">
              <a:latin typeface="Arial" panose="020B0604020202020204" pitchFamily="34" charset="0"/>
              <a:cs typeface="Arial" panose="020B0604020202020204" pitchFamily="34" charset="0"/>
            </a:rPr>
            <a:t>In the UK, hypertension is the third biggest risk factor, where one in three adults has hypertension (Blood Pressure UK, 2021).</a:t>
          </a:r>
          <a:endParaRPr lang="en-US" dirty="0">
            <a:latin typeface="Arial" panose="020B0604020202020204" pitchFamily="34" charset="0"/>
            <a:cs typeface="Arial" panose="020B0604020202020204" pitchFamily="34" charset="0"/>
          </a:endParaRPr>
        </a:p>
      </dgm:t>
    </dgm:pt>
    <dgm:pt modelId="{02E4F670-97DB-4983-88C6-CAB4751D4D57}" type="parTrans" cxnId="{C6D088A2-6AEE-4B77-9A78-39227DEBD1F3}">
      <dgm:prSet/>
      <dgm:spPr/>
      <dgm:t>
        <a:bodyPr/>
        <a:lstStyle/>
        <a:p>
          <a:endParaRPr lang="en-US"/>
        </a:p>
      </dgm:t>
    </dgm:pt>
    <dgm:pt modelId="{5B81619C-86E4-48D2-849E-E559B90D14D8}" type="sibTrans" cxnId="{C6D088A2-6AEE-4B77-9A78-39227DEBD1F3}">
      <dgm:prSet/>
      <dgm:spPr/>
      <dgm:t>
        <a:bodyPr/>
        <a:lstStyle/>
        <a:p>
          <a:endParaRPr lang="en-US"/>
        </a:p>
      </dgm:t>
    </dgm:pt>
    <dgm:pt modelId="{EDFFC58A-9D25-4B88-9E06-95F8CD2D5CD6}">
      <dgm:prSet/>
      <dgm:spPr/>
      <dgm:t>
        <a:bodyPr/>
        <a:lstStyle/>
        <a:p>
          <a:r>
            <a:rPr lang="en-IN" dirty="0">
              <a:latin typeface="Arial" panose="020B0604020202020204" pitchFamily="34" charset="0"/>
              <a:cs typeface="Arial" panose="020B0604020202020204" pitchFamily="34" charset="0"/>
            </a:rPr>
            <a:t>In England, 27% of women and 34% of men are living with hypertension in 2022, which significantly increases the chances of heart attacks and strokes (Stewart, 2025).  </a:t>
          </a:r>
          <a:endParaRPr lang="en-US" dirty="0">
            <a:latin typeface="Arial" panose="020B0604020202020204" pitchFamily="34" charset="0"/>
            <a:cs typeface="Arial" panose="020B0604020202020204" pitchFamily="34" charset="0"/>
          </a:endParaRPr>
        </a:p>
      </dgm:t>
    </dgm:pt>
    <dgm:pt modelId="{C413C4B7-641B-43DB-9069-AE622A937147}" type="parTrans" cxnId="{930BA463-CB6E-4FD7-9178-F02ED6D394F5}">
      <dgm:prSet/>
      <dgm:spPr/>
      <dgm:t>
        <a:bodyPr/>
        <a:lstStyle/>
        <a:p>
          <a:endParaRPr lang="en-US"/>
        </a:p>
      </dgm:t>
    </dgm:pt>
    <dgm:pt modelId="{A208C12F-E412-4E73-A88C-52E1379C81C5}" type="sibTrans" cxnId="{930BA463-CB6E-4FD7-9178-F02ED6D394F5}">
      <dgm:prSet/>
      <dgm:spPr/>
      <dgm:t>
        <a:bodyPr/>
        <a:lstStyle/>
        <a:p>
          <a:endParaRPr lang="en-US"/>
        </a:p>
      </dgm:t>
    </dgm:pt>
    <dgm:pt modelId="{A350E220-2C42-4945-BDA5-8068E43C1117}">
      <dgm:prSet/>
      <dgm:spPr/>
      <dgm:t>
        <a:bodyPr/>
        <a:lstStyle/>
        <a:p>
          <a:r>
            <a:rPr lang="en-IN" dirty="0">
              <a:latin typeface="Arial" panose="020B0604020202020204" pitchFamily="34" charset="0"/>
              <a:cs typeface="Arial" panose="020B0604020202020204" pitchFamily="34" charset="0"/>
            </a:rPr>
            <a:t>In the UK, hypertension is a leading modifiable risk factor, by which around 80,000 cardiovascular deaths occur each year (British Heart Foundation, 2026). </a:t>
          </a:r>
          <a:endParaRPr lang="en-US" dirty="0">
            <a:latin typeface="Arial" panose="020B0604020202020204" pitchFamily="34" charset="0"/>
            <a:cs typeface="Arial" panose="020B0604020202020204" pitchFamily="34" charset="0"/>
          </a:endParaRPr>
        </a:p>
      </dgm:t>
    </dgm:pt>
    <dgm:pt modelId="{3BC4274A-FB39-4532-99D7-D8AA1260DB2C}" type="parTrans" cxnId="{38C1AD85-B60C-45D6-A636-4B325B03AEC7}">
      <dgm:prSet/>
      <dgm:spPr/>
      <dgm:t>
        <a:bodyPr/>
        <a:lstStyle/>
        <a:p>
          <a:endParaRPr lang="en-US"/>
        </a:p>
      </dgm:t>
    </dgm:pt>
    <dgm:pt modelId="{37E456B7-4418-4F2E-BC7F-A1E5C97D0D0C}" type="sibTrans" cxnId="{38C1AD85-B60C-45D6-A636-4B325B03AEC7}">
      <dgm:prSet/>
      <dgm:spPr/>
      <dgm:t>
        <a:bodyPr/>
        <a:lstStyle/>
        <a:p>
          <a:endParaRPr lang="en-US"/>
        </a:p>
      </dgm:t>
    </dgm:pt>
    <dgm:pt modelId="{A520F9DA-6B94-F54A-8804-B0E5D09669E9}" type="pres">
      <dgm:prSet presAssocID="{B0D57380-E75D-472E-A7A5-548D45FA24D4}" presName="linear" presStyleCnt="0">
        <dgm:presLayoutVars>
          <dgm:animLvl val="lvl"/>
          <dgm:resizeHandles val="exact"/>
        </dgm:presLayoutVars>
      </dgm:prSet>
      <dgm:spPr/>
    </dgm:pt>
    <dgm:pt modelId="{D1CB1B42-F825-3742-9403-84F364AC64F7}" type="pres">
      <dgm:prSet presAssocID="{7681E994-8CEE-4B10-9BEF-CB97CA88CA1F}" presName="parentText" presStyleLbl="node1" presStyleIdx="0" presStyleCnt="4">
        <dgm:presLayoutVars>
          <dgm:chMax val="0"/>
          <dgm:bulletEnabled val="1"/>
        </dgm:presLayoutVars>
      </dgm:prSet>
      <dgm:spPr/>
    </dgm:pt>
    <dgm:pt modelId="{8207FDAA-B9CB-C844-A042-EA45E90D3559}" type="pres">
      <dgm:prSet presAssocID="{E7B55B72-26AA-4432-B9F7-B84442967FB2}" presName="spacer" presStyleCnt="0"/>
      <dgm:spPr/>
    </dgm:pt>
    <dgm:pt modelId="{F1CE3AFB-7DD9-054D-9E41-2E1652679CD6}" type="pres">
      <dgm:prSet presAssocID="{77EB54FF-8FD9-4A80-AE10-3DEB82853944}" presName="parentText" presStyleLbl="node1" presStyleIdx="1" presStyleCnt="4">
        <dgm:presLayoutVars>
          <dgm:chMax val="0"/>
          <dgm:bulletEnabled val="1"/>
        </dgm:presLayoutVars>
      </dgm:prSet>
      <dgm:spPr/>
    </dgm:pt>
    <dgm:pt modelId="{6CECE2FA-77F4-9042-9B33-59FAE1FE34D6}" type="pres">
      <dgm:prSet presAssocID="{5B81619C-86E4-48D2-849E-E559B90D14D8}" presName="spacer" presStyleCnt="0"/>
      <dgm:spPr/>
    </dgm:pt>
    <dgm:pt modelId="{5D9F3CF8-7E2E-CD46-944C-222938DC0A3F}" type="pres">
      <dgm:prSet presAssocID="{EDFFC58A-9D25-4B88-9E06-95F8CD2D5CD6}" presName="parentText" presStyleLbl="node1" presStyleIdx="2" presStyleCnt="4">
        <dgm:presLayoutVars>
          <dgm:chMax val="0"/>
          <dgm:bulletEnabled val="1"/>
        </dgm:presLayoutVars>
      </dgm:prSet>
      <dgm:spPr/>
    </dgm:pt>
    <dgm:pt modelId="{FBF2710F-D621-7F4C-B573-F508D99E1620}" type="pres">
      <dgm:prSet presAssocID="{A208C12F-E412-4E73-A88C-52E1379C81C5}" presName="spacer" presStyleCnt="0"/>
      <dgm:spPr/>
    </dgm:pt>
    <dgm:pt modelId="{0F4CB0AA-D85D-EA47-98F5-A88127FDA337}" type="pres">
      <dgm:prSet presAssocID="{A350E220-2C42-4945-BDA5-8068E43C1117}" presName="parentText" presStyleLbl="node1" presStyleIdx="3" presStyleCnt="4">
        <dgm:presLayoutVars>
          <dgm:chMax val="0"/>
          <dgm:bulletEnabled val="1"/>
        </dgm:presLayoutVars>
      </dgm:prSet>
      <dgm:spPr/>
    </dgm:pt>
  </dgm:ptLst>
  <dgm:cxnLst>
    <dgm:cxn modelId="{11E4C708-13BA-4C04-B29F-49E7B4909A10}" srcId="{B0D57380-E75D-472E-A7A5-548D45FA24D4}" destId="{7681E994-8CEE-4B10-9BEF-CB97CA88CA1F}" srcOrd="0" destOrd="0" parTransId="{670C890A-7989-4233-9FDE-A4143026E640}" sibTransId="{E7B55B72-26AA-4432-B9F7-B84442967FB2}"/>
    <dgm:cxn modelId="{930BA463-CB6E-4FD7-9178-F02ED6D394F5}" srcId="{B0D57380-E75D-472E-A7A5-548D45FA24D4}" destId="{EDFFC58A-9D25-4B88-9E06-95F8CD2D5CD6}" srcOrd="2" destOrd="0" parTransId="{C413C4B7-641B-43DB-9069-AE622A937147}" sibTransId="{A208C12F-E412-4E73-A88C-52E1379C81C5}"/>
    <dgm:cxn modelId="{C871567C-E2C0-CD49-8041-BB2DCA4DFD40}" type="presOf" srcId="{77EB54FF-8FD9-4A80-AE10-3DEB82853944}" destId="{F1CE3AFB-7DD9-054D-9E41-2E1652679CD6}" srcOrd="0" destOrd="0" presId="urn:microsoft.com/office/officeart/2005/8/layout/vList2"/>
    <dgm:cxn modelId="{38C1AD85-B60C-45D6-A636-4B325B03AEC7}" srcId="{B0D57380-E75D-472E-A7A5-548D45FA24D4}" destId="{A350E220-2C42-4945-BDA5-8068E43C1117}" srcOrd="3" destOrd="0" parTransId="{3BC4274A-FB39-4532-99D7-D8AA1260DB2C}" sibTransId="{37E456B7-4418-4F2E-BC7F-A1E5C97D0D0C}"/>
    <dgm:cxn modelId="{C24DE787-4578-ED40-86E9-4816D99CED24}" type="presOf" srcId="{A350E220-2C42-4945-BDA5-8068E43C1117}" destId="{0F4CB0AA-D85D-EA47-98F5-A88127FDA337}" srcOrd="0" destOrd="0" presId="urn:microsoft.com/office/officeart/2005/8/layout/vList2"/>
    <dgm:cxn modelId="{0F82A38C-F3E7-D04B-BCA5-E4D4F0FB9D84}" type="presOf" srcId="{B0D57380-E75D-472E-A7A5-548D45FA24D4}" destId="{A520F9DA-6B94-F54A-8804-B0E5D09669E9}" srcOrd="0" destOrd="0" presId="urn:microsoft.com/office/officeart/2005/8/layout/vList2"/>
    <dgm:cxn modelId="{C4AEFD93-0A07-6A47-8585-0522AD212E5F}" type="presOf" srcId="{7681E994-8CEE-4B10-9BEF-CB97CA88CA1F}" destId="{D1CB1B42-F825-3742-9403-84F364AC64F7}" srcOrd="0" destOrd="0" presId="urn:microsoft.com/office/officeart/2005/8/layout/vList2"/>
    <dgm:cxn modelId="{C6D088A2-6AEE-4B77-9A78-39227DEBD1F3}" srcId="{B0D57380-E75D-472E-A7A5-548D45FA24D4}" destId="{77EB54FF-8FD9-4A80-AE10-3DEB82853944}" srcOrd="1" destOrd="0" parTransId="{02E4F670-97DB-4983-88C6-CAB4751D4D57}" sibTransId="{5B81619C-86E4-48D2-849E-E559B90D14D8}"/>
    <dgm:cxn modelId="{9A95F2E1-292F-2E48-BD9B-0AB3A297C640}" type="presOf" srcId="{EDFFC58A-9D25-4B88-9E06-95F8CD2D5CD6}" destId="{5D9F3CF8-7E2E-CD46-944C-222938DC0A3F}" srcOrd="0" destOrd="0" presId="urn:microsoft.com/office/officeart/2005/8/layout/vList2"/>
    <dgm:cxn modelId="{F1667EE4-9DAD-3B40-8D4F-E177FFBADEE4}" type="presParOf" srcId="{A520F9DA-6B94-F54A-8804-B0E5D09669E9}" destId="{D1CB1B42-F825-3742-9403-84F364AC64F7}" srcOrd="0" destOrd="0" presId="urn:microsoft.com/office/officeart/2005/8/layout/vList2"/>
    <dgm:cxn modelId="{A4A6244E-708D-9440-90CF-1BB9F0ED6E06}" type="presParOf" srcId="{A520F9DA-6B94-F54A-8804-B0E5D09669E9}" destId="{8207FDAA-B9CB-C844-A042-EA45E90D3559}" srcOrd="1" destOrd="0" presId="urn:microsoft.com/office/officeart/2005/8/layout/vList2"/>
    <dgm:cxn modelId="{06678A2E-CEBC-3544-A2C0-2CDAA6E49ACB}" type="presParOf" srcId="{A520F9DA-6B94-F54A-8804-B0E5D09669E9}" destId="{F1CE3AFB-7DD9-054D-9E41-2E1652679CD6}" srcOrd="2" destOrd="0" presId="urn:microsoft.com/office/officeart/2005/8/layout/vList2"/>
    <dgm:cxn modelId="{471D1D05-93F0-A64C-B0F1-149BEABB2E0F}" type="presParOf" srcId="{A520F9DA-6B94-F54A-8804-B0E5D09669E9}" destId="{6CECE2FA-77F4-9042-9B33-59FAE1FE34D6}" srcOrd="3" destOrd="0" presId="urn:microsoft.com/office/officeart/2005/8/layout/vList2"/>
    <dgm:cxn modelId="{76637188-C471-EB42-BECA-EE6CD95A41F9}" type="presParOf" srcId="{A520F9DA-6B94-F54A-8804-B0E5D09669E9}" destId="{5D9F3CF8-7E2E-CD46-944C-222938DC0A3F}" srcOrd="4" destOrd="0" presId="urn:microsoft.com/office/officeart/2005/8/layout/vList2"/>
    <dgm:cxn modelId="{F0CE19E2-293B-4B44-9DC5-50C7671A44CE}" type="presParOf" srcId="{A520F9DA-6B94-F54A-8804-B0E5D09669E9}" destId="{FBF2710F-D621-7F4C-B573-F508D99E1620}" srcOrd="5" destOrd="0" presId="urn:microsoft.com/office/officeart/2005/8/layout/vList2"/>
    <dgm:cxn modelId="{663E1F78-FDC1-5F43-BB21-F279ADFBDD9E}" type="presParOf" srcId="{A520F9DA-6B94-F54A-8804-B0E5D09669E9}" destId="{0F4CB0AA-D85D-EA47-98F5-A88127FDA33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8AB31F-5136-4666-AF2D-B9C499D184C3}" type="doc">
      <dgm:prSet loTypeId="urn:microsoft.com/office/officeart/2018/2/layout/IconLabelDescriptionList" loCatId="icon" qsTypeId="urn:microsoft.com/office/officeart/2005/8/quickstyle/simple4" qsCatId="simple" csTypeId="urn:microsoft.com/office/officeart/2005/8/colors/colorful2" csCatId="colorful" phldr="1"/>
      <dgm:spPr/>
      <dgm:t>
        <a:bodyPr/>
        <a:lstStyle/>
        <a:p>
          <a:endParaRPr lang="en-US"/>
        </a:p>
      </dgm:t>
    </dgm:pt>
    <dgm:pt modelId="{0E23936C-95DE-438E-9FA8-281E7B404A33}">
      <dgm:prSet custT="1"/>
      <dgm:spPr/>
      <dgm:t>
        <a:bodyPr/>
        <a:lstStyle/>
        <a:p>
          <a:pPr>
            <a:lnSpc>
              <a:spcPct val="100000"/>
            </a:lnSpc>
            <a:defRPr b="1"/>
          </a:pPr>
          <a:r>
            <a:rPr lang="en-GB" sz="2000" b="1">
              <a:latin typeface="Arial" panose="020B0604020202020204" pitchFamily="34" charset="0"/>
              <a:cs typeface="Arial" panose="020B0604020202020204" pitchFamily="34" charset="0"/>
            </a:rPr>
            <a:t>Economic burden </a:t>
          </a:r>
          <a:endParaRPr lang="en-US" sz="2000">
            <a:latin typeface="Arial" panose="020B0604020202020204" pitchFamily="34" charset="0"/>
            <a:cs typeface="Arial" panose="020B0604020202020204" pitchFamily="34" charset="0"/>
          </a:endParaRPr>
        </a:p>
      </dgm:t>
    </dgm:pt>
    <dgm:pt modelId="{F090F82A-0C3F-4181-B7DB-5A9E2EA11D6B}" type="parTrans" cxnId="{FD12F8FE-2920-4E6E-ACC7-E72CDCAC0C49}">
      <dgm:prSet/>
      <dgm:spPr/>
      <dgm:t>
        <a:bodyPr/>
        <a:lstStyle/>
        <a:p>
          <a:endParaRPr lang="en-US"/>
        </a:p>
      </dgm:t>
    </dgm:pt>
    <dgm:pt modelId="{6713C842-EFE2-4A4D-A0F4-5BBA99CBA363}" type="sibTrans" cxnId="{FD12F8FE-2920-4E6E-ACC7-E72CDCAC0C49}">
      <dgm:prSet/>
      <dgm:spPr/>
      <dgm:t>
        <a:bodyPr/>
        <a:lstStyle/>
        <a:p>
          <a:endParaRPr lang="en-US"/>
        </a:p>
      </dgm:t>
    </dgm:pt>
    <dgm:pt modelId="{5E1438FC-08B6-49F7-AAD5-9C2C8833F636}">
      <dgm:prSet custT="1"/>
      <dgm:spPr/>
      <dgm:t>
        <a:bodyPr/>
        <a:lstStyle/>
        <a:p>
          <a:pPr>
            <a:lnSpc>
              <a:spcPct val="100000"/>
            </a:lnSpc>
          </a:pPr>
          <a:r>
            <a:rPr lang="en-IN" sz="1200" u="none" dirty="0">
              <a:latin typeface="Arial" panose="020B0604020202020204" pitchFamily="34" charset="0"/>
              <a:cs typeface="Arial" panose="020B0604020202020204" pitchFamily="34" charset="0"/>
            </a:rPr>
            <a:t>Due to the updated NICE NH136 guidelines, hypertension treatment costs in the UK are rising, which increases economic pressure on people (Wang et al., 2024).</a:t>
          </a:r>
          <a:endParaRPr lang="en-US" sz="1200" dirty="0">
            <a:latin typeface="Arial" panose="020B0604020202020204" pitchFamily="34" charset="0"/>
            <a:cs typeface="Arial" panose="020B0604020202020204" pitchFamily="34" charset="0"/>
          </a:endParaRPr>
        </a:p>
      </dgm:t>
    </dgm:pt>
    <dgm:pt modelId="{8B7B9102-9F75-4D7B-8662-D7CA1274E639}" type="parTrans" cxnId="{F4C5FD7C-05E5-467F-B953-2DD948955BAF}">
      <dgm:prSet/>
      <dgm:spPr/>
      <dgm:t>
        <a:bodyPr/>
        <a:lstStyle/>
        <a:p>
          <a:endParaRPr lang="en-US"/>
        </a:p>
      </dgm:t>
    </dgm:pt>
    <dgm:pt modelId="{941632D7-A2CF-4AB0-9D34-9647C57492C8}" type="sibTrans" cxnId="{F4C5FD7C-05E5-467F-B953-2DD948955BAF}">
      <dgm:prSet/>
      <dgm:spPr/>
      <dgm:t>
        <a:bodyPr/>
        <a:lstStyle/>
        <a:p>
          <a:endParaRPr lang="en-US"/>
        </a:p>
      </dgm:t>
    </dgm:pt>
    <dgm:pt modelId="{E26C257E-22E0-42A7-87AE-827B583A5F00}">
      <dgm:prSet custT="1"/>
      <dgm:spPr/>
      <dgm:t>
        <a:bodyPr/>
        <a:lstStyle/>
        <a:p>
          <a:pPr>
            <a:lnSpc>
              <a:spcPct val="100000"/>
            </a:lnSpc>
            <a:defRPr b="1"/>
          </a:pPr>
          <a:r>
            <a:rPr lang="en-GB" sz="2000" b="1">
              <a:latin typeface="Arial" panose="020B0604020202020204" pitchFamily="34" charset="0"/>
              <a:cs typeface="Arial" panose="020B0604020202020204" pitchFamily="34" charset="0"/>
            </a:rPr>
            <a:t>Social burden </a:t>
          </a:r>
          <a:endParaRPr lang="en-US" sz="2000">
            <a:latin typeface="Arial" panose="020B0604020202020204" pitchFamily="34" charset="0"/>
            <a:cs typeface="Arial" panose="020B0604020202020204" pitchFamily="34" charset="0"/>
          </a:endParaRPr>
        </a:p>
      </dgm:t>
    </dgm:pt>
    <dgm:pt modelId="{2DD5100C-6EB3-48B7-988F-F7930F80EA22}" type="parTrans" cxnId="{CE35542E-B634-4B14-BE00-4FB7C2CF8EE4}">
      <dgm:prSet/>
      <dgm:spPr/>
      <dgm:t>
        <a:bodyPr/>
        <a:lstStyle/>
        <a:p>
          <a:endParaRPr lang="en-US"/>
        </a:p>
      </dgm:t>
    </dgm:pt>
    <dgm:pt modelId="{2C2A1A7E-FA0A-4CB6-B0A1-67EC0196207B}" type="sibTrans" cxnId="{CE35542E-B634-4B14-BE00-4FB7C2CF8EE4}">
      <dgm:prSet/>
      <dgm:spPr/>
      <dgm:t>
        <a:bodyPr/>
        <a:lstStyle/>
        <a:p>
          <a:endParaRPr lang="en-US"/>
        </a:p>
      </dgm:t>
    </dgm:pt>
    <dgm:pt modelId="{9B7DDA88-F503-48FA-855B-093E52DDA9EA}">
      <dgm:prSet custT="1"/>
      <dgm:spPr/>
      <dgm:t>
        <a:bodyPr/>
        <a:lstStyle/>
        <a:p>
          <a:pPr>
            <a:lnSpc>
              <a:spcPct val="100000"/>
            </a:lnSpc>
          </a:pPr>
          <a:r>
            <a:rPr lang="en-US" sz="1200" b="0" i="0" u="none">
              <a:latin typeface="Arial" panose="020B0604020202020204" pitchFamily="34" charset="0"/>
              <a:cs typeface="Arial" panose="020B0604020202020204" pitchFamily="34" charset="0"/>
            </a:rPr>
            <a:t>Hypertension increases social burden by causing psychological stress, including loneliness, and anxiety (Marwaha, 2022). </a:t>
          </a:r>
          <a:endParaRPr lang="en-US" sz="1200">
            <a:latin typeface="Arial" panose="020B0604020202020204" pitchFamily="34" charset="0"/>
            <a:cs typeface="Arial" panose="020B0604020202020204" pitchFamily="34" charset="0"/>
          </a:endParaRPr>
        </a:p>
      </dgm:t>
    </dgm:pt>
    <dgm:pt modelId="{DFB15E6F-06D5-41AD-B6F1-2837ABE25752}" type="parTrans" cxnId="{15FA7675-4588-4A20-98D2-6E03B3C69AA7}">
      <dgm:prSet/>
      <dgm:spPr/>
      <dgm:t>
        <a:bodyPr/>
        <a:lstStyle/>
        <a:p>
          <a:endParaRPr lang="en-US"/>
        </a:p>
      </dgm:t>
    </dgm:pt>
    <dgm:pt modelId="{ED12F229-B1A7-4637-8029-EBE03C156B5A}" type="sibTrans" cxnId="{15FA7675-4588-4A20-98D2-6E03B3C69AA7}">
      <dgm:prSet/>
      <dgm:spPr/>
      <dgm:t>
        <a:bodyPr/>
        <a:lstStyle/>
        <a:p>
          <a:endParaRPr lang="en-US"/>
        </a:p>
      </dgm:t>
    </dgm:pt>
    <dgm:pt modelId="{6FEA7631-2DBE-4CD4-BC6B-30165D18B9DC}">
      <dgm:prSet custT="1"/>
      <dgm:spPr/>
      <dgm:t>
        <a:bodyPr/>
        <a:lstStyle/>
        <a:p>
          <a:pPr>
            <a:lnSpc>
              <a:spcPct val="100000"/>
            </a:lnSpc>
          </a:pPr>
          <a:r>
            <a:rPr lang="en-US" sz="1200" b="0" i="0" u="none" dirty="0">
              <a:latin typeface="Arial" panose="020B0604020202020204" pitchFamily="34" charset="0"/>
              <a:cs typeface="Arial" panose="020B0604020202020204" pitchFamily="34" charset="0"/>
            </a:rPr>
            <a:t>A vast percentage of family members live with a hypertension patient, while unaware of the health condition, which leads to delayed treatment and increased complication risks (Marwaha, 2022). </a:t>
          </a:r>
        </a:p>
      </dgm:t>
    </dgm:pt>
    <dgm:pt modelId="{6B06954E-D0AC-4BDE-B771-9CE50348E6FC}" type="parTrans" cxnId="{A2720245-47FB-44CD-B8EE-7B27B23B4559}">
      <dgm:prSet/>
      <dgm:spPr/>
      <dgm:t>
        <a:bodyPr/>
        <a:lstStyle/>
        <a:p>
          <a:endParaRPr lang="en-IN"/>
        </a:p>
      </dgm:t>
    </dgm:pt>
    <dgm:pt modelId="{BCC00562-0E10-43E1-BF41-698E0F0C6CE5}" type="sibTrans" cxnId="{A2720245-47FB-44CD-B8EE-7B27B23B4559}">
      <dgm:prSet/>
      <dgm:spPr/>
      <dgm:t>
        <a:bodyPr/>
        <a:lstStyle/>
        <a:p>
          <a:endParaRPr lang="en-IN"/>
        </a:p>
      </dgm:t>
    </dgm:pt>
    <dgm:pt modelId="{425B5901-9ACE-4FAB-9FDE-9A0C94732ECC}">
      <dgm:prSet custT="1"/>
      <dgm:spPr/>
      <dgm:t>
        <a:bodyPr/>
        <a:lstStyle/>
        <a:p>
          <a:pPr>
            <a:lnSpc>
              <a:spcPct val="100000"/>
            </a:lnSpc>
          </a:pPr>
          <a:r>
            <a:rPr lang="en-US" sz="1200" b="0" i="0" u="none">
              <a:latin typeface="Arial" panose="020B0604020202020204" pitchFamily="34" charset="0"/>
              <a:cs typeface="Arial" panose="020B0604020202020204" pitchFamily="34" charset="0"/>
            </a:rPr>
            <a:t>Hypertension places a significant burden on families through genetic risk and the financial and emotional strain of caregiving (Mathew et al., 2025). </a:t>
          </a:r>
        </a:p>
      </dgm:t>
    </dgm:pt>
    <dgm:pt modelId="{2AEF933F-5308-4A2C-9BB5-BB236B1F972C}" type="parTrans" cxnId="{B2697AD8-A700-4279-99D4-9E511EC81180}">
      <dgm:prSet/>
      <dgm:spPr/>
      <dgm:t>
        <a:bodyPr/>
        <a:lstStyle/>
        <a:p>
          <a:endParaRPr lang="en-IN"/>
        </a:p>
      </dgm:t>
    </dgm:pt>
    <dgm:pt modelId="{6B35D984-1F15-443D-BA7D-3DD462F4073B}" type="sibTrans" cxnId="{B2697AD8-A700-4279-99D4-9E511EC81180}">
      <dgm:prSet/>
      <dgm:spPr/>
      <dgm:t>
        <a:bodyPr/>
        <a:lstStyle/>
        <a:p>
          <a:endParaRPr lang="en-IN"/>
        </a:p>
      </dgm:t>
    </dgm:pt>
    <dgm:pt modelId="{0C3C9F9E-214A-40E3-8A05-156ABC38F8A1}">
      <dgm:prSet custT="1"/>
      <dgm:spPr/>
      <dgm:t>
        <a:bodyPr/>
        <a:lstStyle/>
        <a:p>
          <a:pPr>
            <a:lnSpc>
              <a:spcPct val="100000"/>
            </a:lnSpc>
          </a:pPr>
          <a:r>
            <a:rPr lang="en-IN" sz="1200" u="none" dirty="0">
              <a:latin typeface="Arial" panose="020B0604020202020204" pitchFamily="34" charset="0"/>
              <a:cs typeface="Arial" panose="020B0604020202020204" pitchFamily="34" charset="0"/>
            </a:rPr>
            <a:t>In 2024, hypertension was responsible for $2,759 in health care expenditure, which remains a massive global health and economic burden (Wang et al., 2024).</a:t>
          </a:r>
        </a:p>
      </dgm:t>
    </dgm:pt>
    <dgm:pt modelId="{281A905D-2881-4F46-9E47-F283EF348EE8}" type="parTrans" cxnId="{D31037B6-C7B7-4555-9269-FBAC9A3EBA38}">
      <dgm:prSet/>
      <dgm:spPr/>
      <dgm:t>
        <a:bodyPr/>
        <a:lstStyle/>
        <a:p>
          <a:endParaRPr lang="en-US"/>
        </a:p>
      </dgm:t>
    </dgm:pt>
    <dgm:pt modelId="{7A072353-F54C-43D4-B16F-83989162EE75}" type="sibTrans" cxnId="{D31037B6-C7B7-4555-9269-FBAC9A3EBA38}">
      <dgm:prSet/>
      <dgm:spPr/>
      <dgm:t>
        <a:bodyPr/>
        <a:lstStyle/>
        <a:p>
          <a:endParaRPr lang="en-US"/>
        </a:p>
      </dgm:t>
    </dgm:pt>
    <dgm:pt modelId="{3498AFE7-2EBA-4936-AE40-9C2FBE4E978A}">
      <dgm:prSet custT="1"/>
      <dgm:spPr/>
      <dgm:t>
        <a:bodyPr/>
        <a:lstStyle/>
        <a:p>
          <a:pPr>
            <a:lnSpc>
              <a:spcPct val="100000"/>
            </a:lnSpc>
          </a:pPr>
          <a:r>
            <a:rPr lang="en-IN" sz="1200">
              <a:latin typeface="Arial" panose="020B0604020202020204" pitchFamily="34" charset="0"/>
              <a:cs typeface="Arial" panose="020B0604020202020204" pitchFamily="34" charset="0"/>
            </a:rPr>
            <a:t>As of 2018, due to hypertension, people in the UK spend £12.7 billion on coronary heart diseases, which increases a significant economic burden (Landeiro et al., 2024).</a:t>
          </a:r>
        </a:p>
      </dgm:t>
    </dgm:pt>
    <dgm:pt modelId="{0355E352-E3C2-400B-A916-1B7BE2CA2B82}" type="parTrans" cxnId="{8DBBC156-446C-427C-9BDC-E67FB6ECF395}">
      <dgm:prSet/>
      <dgm:spPr/>
      <dgm:t>
        <a:bodyPr/>
        <a:lstStyle/>
        <a:p>
          <a:endParaRPr lang="en-US"/>
        </a:p>
      </dgm:t>
    </dgm:pt>
    <dgm:pt modelId="{27713647-009B-43E3-B006-02664D5CF4D8}" type="sibTrans" cxnId="{8DBBC156-446C-427C-9BDC-E67FB6ECF395}">
      <dgm:prSet/>
      <dgm:spPr/>
      <dgm:t>
        <a:bodyPr/>
        <a:lstStyle/>
        <a:p>
          <a:endParaRPr lang="en-US"/>
        </a:p>
      </dgm:t>
    </dgm:pt>
    <dgm:pt modelId="{DBD9B7BF-905F-4F4F-A798-9091F843DE2B}" type="pres">
      <dgm:prSet presAssocID="{7F8AB31F-5136-4666-AF2D-B9C499D184C3}" presName="root" presStyleCnt="0">
        <dgm:presLayoutVars>
          <dgm:dir/>
          <dgm:resizeHandles val="exact"/>
        </dgm:presLayoutVars>
      </dgm:prSet>
      <dgm:spPr/>
    </dgm:pt>
    <dgm:pt modelId="{94350DA7-A25B-4B91-8951-F3CF03617296}" type="pres">
      <dgm:prSet presAssocID="{0E23936C-95DE-438E-9FA8-281E7B404A33}" presName="compNode" presStyleCnt="0"/>
      <dgm:spPr/>
    </dgm:pt>
    <dgm:pt modelId="{662FC4CB-7DB1-44B9-9887-77E9FB2F5FF7}" type="pres">
      <dgm:prSet presAssocID="{0E23936C-95DE-438E-9FA8-281E7B404A3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rt Organ"/>
        </a:ext>
      </dgm:extLst>
    </dgm:pt>
    <dgm:pt modelId="{C9C19C60-5810-4C7A-82B0-575E37ABD9B5}" type="pres">
      <dgm:prSet presAssocID="{0E23936C-95DE-438E-9FA8-281E7B404A33}" presName="iconSpace" presStyleCnt="0"/>
      <dgm:spPr/>
    </dgm:pt>
    <dgm:pt modelId="{2BC1777F-0E8E-467F-8425-6A25413F8A77}" type="pres">
      <dgm:prSet presAssocID="{0E23936C-95DE-438E-9FA8-281E7B404A33}" presName="parTx" presStyleLbl="revTx" presStyleIdx="0" presStyleCnt="4">
        <dgm:presLayoutVars>
          <dgm:chMax val="0"/>
          <dgm:chPref val="0"/>
        </dgm:presLayoutVars>
      </dgm:prSet>
      <dgm:spPr/>
    </dgm:pt>
    <dgm:pt modelId="{6C3256F1-48F9-4E08-802B-3F2F01C79D9A}" type="pres">
      <dgm:prSet presAssocID="{0E23936C-95DE-438E-9FA8-281E7B404A33}" presName="txSpace" presStyleCnt="0"/>
      <dgm:spPr/>
    </dgm:pt>
    <dgm:pt modelId="{0DCE8982-304C-4A5A-B959-76C78A23A4B7}" type="pres">
      <dgm:prSet presAssocID="{0E23936C-95DE-438E-9FA8-281E7B404A33}" presName="desTx" presStyleLbl="revTx" presStyleIdx="1" presStyleCnt="4">
        <dgm:presLayoutVars/>
      </dgm:prSet>
      <dgm:spPr/>
    </dgm:pt>
    <dgm:pt modelId="{BF18ACEC-8DF6-4FF4-B9A1-5E1BA3E3D4D1}" type="pres">
      <dgm:prSet presAssocID="{6713C842-EFE2-4A4D-A0F4-5BBA99CBA363}" presName="sibTrans" presStyleCnt="0"/>
      <dgm:spPr/>
    </dgm:pt>
    <dgm:pt modelId="{A136D784-F362-4C03-BFA5-365DA1772155}" type="pres">
      <dgm:prSet presAssocID="{E26C257E-22E0-42A7-87AE-827B583A5F00}" presName="compNode" presStyleCnt="0"/>
      <dgm:spPr/>
    </dgm:pt>
    <dgm:pt modelId="{04F78CEA-F428-43A8-9A1E-977A57246DAA}" type="pres">
      <dgm:prSet presAssocID="{E26C257E-22E0-42A7-87AE-827B583A5F00}"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ungs"/>
        </a:ext>
      </dgm:extLst>
    </dgm:pt>
    <dgm:pt modelId="{D592A1B9-15CD-4004-A92A-81363F54F316}" type="pres">
      <dgm:prSet presAssocID="{E26C257E-22E0-42A7-87AE-827B583A5F00}" presName="iconSpace" presStyleCnt="0"/>
      <dgm:spPr/>
    </dgm:pt>
    <dgm:pt modelId="{9CFBF962-E4A3-4AF7-9666-0826B2D2EBFB}" type="pres">
      <dgm:prSet presAssocID="{E26C257E-22E0-42A7-87AE-827B583A5F00}" presName="parTx" presStyleLbl="revTx" presStyleIdx="2" presStyleCnt="4">
        <dgm:presLayoutVars>
          <dgm:chMax val="0"/>
          <dgm:chPref val="0"/>
        </dgm:presLayoutVars>
      </dgm:prSet>
      <dgm:spPr/>
    </dgm:pt>
    <dgm:pt modelId="{170E1770-9BD8-43C7-949C-B87CBC5DA781}" type="pres">
      <dgm:prSet presAssocID="{E26C257E-22E0-42A7-87AE-827B583A5F00}" presName="txSpace" presStyleCnt="0"/>
      <dgm:spPr/>
    </dgm:pt>
    <dgm:pt modelId="{232655B1-FC11-43F9-B012-EB08779FF46A}" type="pres">
      <dgm:prSet presAssocID="{E26C257E-22E0-42A7-87AE-827B583A5F00}" presName="desTx" presStyleLbl="revTx" presStyleIdx="3" presStyleCnt="4">
        <dgm:presLayoutVars/>
      </dgm:prSet>
      <dgm:spPr/>
    </dgm:pt>
  </dgm:ptLst>
  <dgm:cxnLst>
    <dgm:cxn modelId="{A4B5C613-B4BA-424B-9730-D5D9F44324C4}" type="presOf" srcId="{E26C257E-22E0-42A7-87AE-827B583A5F00}" destId="{9CFBF962-E4A3-4AF7-9666-0826B2D2EBFB}" srcOrd="0" destOrd="0" presId="urn:microsoft.com/office/officeart/2018/2/layout/IconLabelDescriptionList"/>
    <dgm:cxn modelId="{CE35542E-B634-4B14-BE00-4FB7C2CF8EE4}" srcId="{7F8AB31F-5136-4666-AF2D-B9C499D184C3}" destId="{E26C257E-22E0-42A7-87AE-827B583A5F00}" srcOrd="1" destOrd="0" parTransId="{2DD5100C-6EB3-48B7-988F-F7930F80EA22}" sibTransId="{2C2A1A7E-FA0A-4CB6-B0A1-67EC0196207B}"/>
    <dgm:cxn modelId="{D2CBA730-7696-4042-A2FA-2DF8C4705AE7}" type="presOf" srcId="{6FEA7631-2DBE-4CD4-BC6B-30165D18B9DC}" destId="{232655B1-FC11-43F9-B012-EB08779FF46A}" srcOrd="0" destOrd="1" presId="urn:microsoft.com/office/officeart/2018/2/layout/IconLabelDescriptionList"/>
    <dgm:cxn modelId="{1DFA5644-C757-034D-AED4-D0D9B5289FD1}" type="presOf" srcId="{3498AFE7-2EBA-4936-AE40-9C2FBE4E978A}" destId="{0DCE8982-304C-4A5A-B959-76C78A23A4B7}" srcOrd="0" destOrd="2" presId="urn:microsoft.com/office/officeart/2018/2/layout/IconLabelDescriptionList"/>
    <dgm:cxn modelId="{A2720245-47FB-44CD-B8EE-7B27B23B4559}" srcId="{E26C257E-22E0-42A7-87AE-827B583A5F00}" destId="{6FEA7631-2DBE-4CD4-BC6B-30165D18B9DC}" srcOrd="1" destOrd="0" parTransId="{6B06954E-D0AC-4BDE-B771-9CE50348E6FC}" sibTransId="{BCC00562-0E10-43E1-BF41-698E0F0C6CE5}"/>
    <dgm:cxn modelId="{15FA7675-4588-4A20-98D2-6E03B3C69AA7}" srcId="{E26C257E-22E0-42A7-87AE-827B583A5F00}" destId="{9B7DDA88-F503-48FA-855B-093E52DDA9EA}" srcOrd="0" destOrd="0" parTransId="{DFB15E6F-06D5-41AD-B6F1-2837ABE25752}" sibTransId="{ED12F229-B1A7-4637-8029-EBE03C156B5A}"/>
    <dgm:cxn modelId="{8DBBC156-446C-427C-9BDC-E67FB6ECF395}" srcId="{0E23936C-95DE-438E-9FA8-281E7B404A33}" destId="{3498AFE7-2EBA-4936-AE40-9C2FBE4E978A}" srcOrd="2" destOrd="0" parTransId="{0355E352-E3C2-400B-A916-1B7BE2CA2B82}" sibTransId="{27713647-009B-43E3-B006-02664D5CF4D8}"/>
    <dgm:cxn modelId="{F4C5FD7C-05E5-467F-B953-2DD948955BAF}" srcId="{0E23936C-95DE-438E-9FA8-281E7B404A33}" destId="{5E1438FC-08B6-49F7-AAD5-9C2C8833F636}" srcOrd="0" destOrd="0" parTransId="{8B7B9102-9F75-4D7B-8662-D7CA1274E639}" sibTransId="{941632D7-A2CF-4AB0-9D34-9647C57492C8}"/>
    <dgm:cxn modelId="{C575A482-EE98-B44F-8F34-BC152DEB9F85}" type="presOf" srcId="{7F8AB31F-5136-4666-AF2D-B9C499D184C3}" destId="{DBD9B7BF-905F-4F4F-A798-9091F843DE2B}" srcOrd="0" destOrd="0" presId="urn:microsoft.com/office/officeart/2018/2/layout/IconLabelDescriptionList"/>
    <dgm:cxn modelId="{1018409A-693B-5744-92CD-13F2EC5D872D}" type="presOf" srcId="{0E23936C-95DE-438E-9FA8-281E7B404A33}" destId="{2BC1777F-0E8E-467F-8425-6A25413F8A77}" srcOrd="0" destOrd="0" presId="urn:microsoft.com/office/officeart/2018/2/layout/IconLabelDescriptionList"/>
    <dgm:cxn modelId="{53D017A5-8A3E-9E4D-8C25-4A05979898A7}" type="presOf" srcId="{425B5901-9ACE-4FAB-9FDE-9A0C94732ECC}" destId="{232655B1-FC11-43F9-B012-EB08779FF46A}" srcOrd="0" destOrd="2" presId="urn:microsoft.com/office/officeart/2018/2/layout/IconLabelDescriptionList"/>
    <dgm:cxn modelId="{D31037B6-C7B7-4555-9269-FBAC9A3EBA38}" srcId="{0E23936C-95DE-438E-9FA8-281E7B404A33}" destId="{0C3C9F9E-214A-40E3-8A05-156ABC38F8A1}" srcOrd="1" destOrd="0" parTransId="{281A905D-2881-4F46-9E47-F283EF348EE8}" sibTransId="{7A072353-F54C-43D4-B16F-83989162EE75}"/>
    <dgm:cxn modelId="{A5BFCECC-0576-D24B-B7C9-BC2D3BF30660}" type="presOf" srcId="{0C3C9F9E-214A-40E3-8A05-156ABC38F8A1}" destId="{0DCE8982-304C-4A5A-B959-76C78A23A4B7}" srcOrd="0" destOrd="1" presId="urn:microsoft.com/office/officeart/2018/2/layout/IconLabelDescriptionList"/>
    <dgm:cxn modelId="{B2697AD8-A700-4279-99D4-9E511EC81180}" srcId="{E26C257E-22E0-42A7-87AE-827B583A5F00}" destId="{425B5901-9ACE-4FAB-9FDE-9A0C94732ECC}" srcOrd="2" destOrd="0" parTransId="{2AEF933F-5308-4A2C-9BB5-BB236B1F972C}" sibTransId="{6B35D984-1F15-443D-BA7D-3DD462F4073B}"/>
    <dgm:cxn modelId="{AAAD9EDF-AC77-324A-A1F7-EC1EB3CAC0BF}" type="presOf" srcId="{9B7DDA88-F503-48FA-855B-093E52DDA9EA}" destId="{232655B1-FC11-43F9-B012-EB08779FF46A}" srcOrd="0" destOrd="0" presId="urn:microsoft.com/office/officeart/2018/2/layout/IconLabelDescriptionList"/>
    <dgm:cxn modelId="{38E774E5-55FC-E043-AE79-FA3CBA8AED0B}" type="presOf" srcId="{5E1438FC-08B6-49F7-AAD5-9C2C8833F636}" destId="{0DCE8982-304C-4A5A-B959-76C78A23A4B7}" srcOrd="0" destOrd="0" presId="urn:microsoft.com/office/officeart/2018/2/layout/IconLabelDescriptionList"/>
    <dgm:cxn modelId="{FD12F8FE-2920-4E6E-ACC7-E72CDCAC0C49}" srcId="{7F8AB31F-5136-4666-AF2D-B9C499D184C3}" destId="{0E23936C-95DE-438E-9FA8-281E7B404A33}" srcOrd="0" destOrd="0" parTransId="{F090F82A-0C3F-4181-B7DB-5A9E2EA11D6B}" sibTransId="{6713C842-EFE2-4A4D-A0F4-5BBA99CBA363}"/>
    <dgm:cxn modelId="{C9141D0B-9943-F546-A87E-79A8EC49E17A}" type="presParOf" srcId="{DBD9B7BF-905F-4F4F-A798-9091F843DE2B}" destId="{94350DA7-A25B-4B91-8951-F3CF03617296}" srcOrd="0" destOrd="0" presId="urn:microsoft.com/office/officeart/2018/2/layout/IconLabelDescriptionList"/>
    <dgm:cxn modelId="{71590F52-3306-A647-8FB7-7832E511530B}" type="presParOf" srcId="{94350DA7-A25B-4B91-8951-F3CF03617296}" destId="{662FC4CB-7DB1-44B9-9887-77E9FB2F5FF7}" srcOrd="0" destOrd="0" presId="urn:microsoft.com/office/officeart/2018/2/layout/IconLabelDescriptionList"/>
    <dgm:cxn modelId="{18E6629E-113D-224F-B522-A0C99306C408}" type="presParOf" srcId="{94350DA7-A25B-4B91-8951-F3CF03617296}" destId="{C9C19C60-5810-4C7A-82B0-575E37ABD9B5}" srcOrd="1" destOrd="0" presId="urn:microsoft.com/office/officeart/2018/2/layout/IconLabelDescriptionList"/>
    <dgm:cxn modelId="{91BEE575-816F-4C4D-9120-5730D9234560}" type="presParOf" srcId="{94350DA7-A25B-4B91-8951-F3CF03617296}" destId="{2BC1777F-0E8E-467F-8425-6A25413F8A77}" srcOrd="2" destOrd="0" presId="urn:microsoft.com/office/officeart/2018/2/layout/IconLabelDescriptionList"/>
    <dgm:cxn modelId="{83C89E15-7A7C-A240-B5C1-59D9B7B540D9}" type="presParOf" srcId="{94350DA7-A25B-4B91-8951-F3CF03617296}" destId="{6C3256F1-48F9-4E08-802B-3F2F01C79D9A}" srcOrd="3" destOrd="0" presId="urn:microsoft.com/office/officeart/2018/2/layout/IconLabelDescriptionList"/>
    <dgm:cxn modelId="{D34C7E74-D024-E443-81D2-6A3C79256B49}" type="presParOf" srcId="{94350DA7-A25B-4B91-8951-F3CF03617296}" destId="{0DCE8982-304C-4A5A-B959-76C78A23A4B7}" srcOrd="4" destOrd="0" presId="urn:microsoft.com/office/officeart/2018/2/layout/IconLabelDescriptionList"/>
    <dgm:cxn modelId="{A4B95B10-2195-1E4E-A089-3E9A03A83F16}" type="presParOf" srcId="{DBD9B7BF-905F-4F4F-A798-9091F843DE2B}" destId="{BF18ACEC-8DF6-4FF4-B9A1-5E1BA3E3D4D1}" srcOrd="1" destOrd="0" presId="urn:microsoft.com/office/officeart/2018/2/layout/IconLabelDescriptionList"/>
    <dgm:cxn modelId="{BE49C8E2-BAA2-874F-9A36-FE71205384A9}" type="presParOf" srcId="{DBD9B7BF-905F-4F4F-A798-9091F843DE2B}" destId="{A136D784-F362-4C03-BFA5-365DA1772155}" srcOrd="2" destOrd="0" presId="urn:microsoft.com/office/officeart/2018/2/layout/IconLabelDescriptionList"/>
    <dgm:cxn modelId="{698E0939-EE17-294A-B3E8-09658558F1D0}" type="presParOf" srcId="{A136D784-F362-4C03-BFA5-365DA1772155}" destId="{04F78CEA-F428-43A8-9A1E-977A57246DAA}" srcOrd="0" destOrd="0" presId="urn:microsoft.com/office/officeart/2018/2/layout/IconLabelDescriptionList"/>
    <dgm:cxn modelId="{109E94FC-08E8-854A-BE3C-B77730CD4070}" type="presParOf" srcId="{A136D784-F362-4C03-BFA5-365DA1772155}" destId="{D592A1B9-15CD-4004-A92A-81363F54F316}" srcOrd="1" destOrd="0" presId="urn:microsoft.com/office/officeart/2018/2/layout/IconLabelDescriptionList"/>
    <dgm:cxn modelId="{8E561678-A2B8-9B48-BF21-939BEAACFEEF}" type="presParOf" srcId="{A136D784-F362-4C03-BFA5-365DA1772155}" destId="{9CFBF962-E4A3-4AF7-9666-0826B2D2EBFB}" srcOrd="2" destOrd="0" presId="urn:microsoft.com/office/officeart/2018/2/layout/IconLabelDescriptionList"/>
    <dgm:cxn modelId="{E038714C-6E00-2F40-B975-304C14DF7E30}" type="presParOf" srcId="{A136D784-F362-4C03-BFA5-365DA1772155}" destId="{170E1770-9BD8-43C7-949C-B87CBC5DA781}" srcOrd="3" destOrd="0" presId="urn:microsoft.com/office/officeart/2018/2/layout/IconLabelDescriptionList"/>
    <dgm:cxn modelId="{5DCCE16C-DB20-E04F-9FE5-08899EEACA36}" type="presParOf" srcId="{A136D784-F362-4C03-BFA5-365DA1772155}" destId="{232655B1-FC11-43F9-B012-EB08779FF46A}"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B1B42-F825-3742-9403-84F364AC64F7}">
      <dsp:nvSpPr>
        <dsp:cNvPr id="0" name=""/>
        <dsp:cNvSpPr/>
      </dsp:nvSpPr>
      <dsp:spPr>
        <a:xfrm>
          <a:off x="0" y="43374"/>
          <a:ext cx="5531836" cy="1067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Hypertension is highly prevalent worldwide, as around 1.4 billion 30-79 years adults are experiencing the LCT in 2024, indicating a wide range of populations are affected (WHO, 2024).</a:t>
          </a:r>
          <a:endParaRPr lang="en-US" sz="1600" kern="1200" dirty="0">
            <a:latin typeface="Arial" panose="020B0604020202020204" pitchFamily="34" charset="0"/>
            <a:cs typeface="Arial" panose="020B0604020202020204" pitchFamily="34" charset="0"/>
          </a:endParaRPr>
        </a:p>
      </dsp:txBody>
      <dsp:txXfrm>
        <a:off x="52089" y="95463"/>
        <a:ext cx="5427658" cy="962862"/>
      </dsp:txXfrm>
    </dsp:sp>
    <dsp:sp modelId="{F1CE3AFB-7DD9-054D-9E41-2E1652679CD6}">
      <dsp:nvSpPr>
        <dsp:cNvPr id="0" name=""/>
        <dsp:cNvSpPr/>
      </dsp:nvSpPr>
      <dsp:spPr>
        <a:xfrm>
          <a:off x="0" y="1156494"/>
          <a:ext cx="5531836" cy="1067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In the UK, hypertension is the third biggest risk factor, where one in three adults has hypertension (Blood Pressure UK, 2021).</a:t>
          </a:r>
          <a:endParaRPr lang="en-US" sz="1600" kern="1200" dirty="0">
            <a:latin typeface="Arial" panose="020B0604020202020204" pitchFamily="34" charset="0"/>
            <a:cs typeface="Arial" panose="020B0604020202020204" pitchFamily="34" charset="0"/>
          </a:endParaRPr>
        </a:p>
      </dsp:txBody>
      <dsp:txXfrm>
        <a:off x="52089" y="1208583"/>
        <a:ext cx="5427658" cy="962862"/>
      </dsp:txXfrm>
    </dsp:sp>
    <dsp:sp modelId="{5D9F3CF8-7E2E-CD46-944C-222938DC0A3F}">
      <dsp:nvSpPr>
        <dsp:cNvPr id="0" name=""/>
        <dsp:cNvSpPr/>
      </dsp:nvSpPr>
      <dsp:spPr>
        <a:xfrm>
          <a:off x="0" y="2269615"/>
          <a:ext cx="5531836" cy="1067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In England, 27% of women and 34% of men are living with hypertension in 2022, which significantly increases the chances of heart attacks and strokes (Stewart, 2025).  </a:t>
          </a:r>
          <a:endParaRPr lang="en-US" sz="1600" kern="1200" dirty="0">
            <a:latin typeface="Arial" panose="020B0604020202020204" pitchFamily="34" charset="0"/>
            <a:cs typeface="Arial" panose="020B0604020202020204" pitchFamily="34" charset="0"/>
          </a:endParaRPr>
        </a:p>
      </dsp:txBody>
      <dsp:txXfrm>
        <a:off x="52089" y="2321704"/>
        <a:ext cx="5427658" cy="962862"/>
      </dsp:txXfrm>
    </dsp:sp>
    <dsp:sp modelId="{0F4CB0AA-D85D-EA47-98F5-A88127FDA337}">
      <dsp:nvSpPr>
        <dsp:cNvPr id="0" name=""/>
        <dsp:cNvSpPr/>
      </dsp:nvSpPr>
      <dsp:spPr>
        <a:xfrm>
          <a:off x="0" y="3382735"/>
          <a:ext cx="5531836" cy="1067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In the UK, hypertension is a leading modifiable risk factor, by which around 80,000 cardiovascular deaths occur each year (British Heart Foundation, 2026). </a:t>
          </a:r>
          <a:endParaRPr lang="en-US" sz="1600" kern="1200" dirty="0">
            <a:latin typeface="Arial" panose="020B0604020202020204" pitchFamily="34" charset="0"/>
            <a:cs typeface="Arial" panose="020B0604020202020204" pitchFamily="34" charset="0"/>
          </a:endParaRPr>
        </a:p>
      </dsp:txBody>
      <dsp:txXfrm>
        <a:off x="52089" y="3434824"/>
        <a:ext cx="5427658" cy="962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FC4CB-7DB1-44B9-9887-77E9FB2F5FF7}">
      <dsp:nvSpPr>
        <dsp:cNvPr id="0" name=""/>
        <dsp:cNvSpPr/>
      </dsp:nvSpPr>
      <dsp:spPr>
        <a:xfrm>
          <a:off x="2288" y="411519"/>
          <a:ext cx="1004062" cy="10040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BC1777F-0E8E-467F-8425-6A25413F8A77}">
      <dsp:nvSpPr>
        <dsp:cNvPr id="0" name=""/>
        <dsp:cNvSpPr/>
      </dsp:nvSpPr>
      <dsp:spPr>
        <a:xfrm>
          <a:off x="2288" y="1601099"/>
          <a:ext cx="2868750" cy="43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000" b="1" kern="1200">
              <a:latin typeface="Arial" panose="020B0604020202020204" pitchFamily="34" charset="0"/>
              <a:cs typeface="Arial" panose="020B0604020202020204" pitchFamily="34" charset="0"/>
            </a:rPr>
            <a:t>Economic burden </a:t>
          </a:r>
          <a:endParaRPr lang="en-US" sz="2000" kern="1200">
            <a:latin typeface="Arial" panose="020B0604020202020204" pitchFamily="34" charset="0"/>
            <a:cs typeface="Arial" panose="020B0604020202020204" pitchFamily="34" charset="0"/>
          </a:endParaRPr>
        </a:p>
      </dsp:txBody>
      <dsp:txXfrm>
        <a:off x="2288" y="1601099"/>
        <a:ext cx="2868750" cy="430312"/>
      </dsp:txXfrm>
    </dsp:sp>
    <dsp:sp modelId="{0DCE8982-304C-4A5A-B959-76C78A23A4B7}">
      <dsp:nvSpPr>
        <dsp:cNvPr id="0" name=""/>
        <dsp:cNvSpPr/>
      </dsp:nvSpPr>
      <dsp:spPr>
        <a:xfrm>
          <a:off x="2288" y="2117699"/>
          <a:ext cx="2868750" cy="2608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IN" sz="1200" u="none" kern="1200" dirty="0">
              <a:latin typeface="Arial" panose="020B0604020202020204" pitchFamily="34" charset="0"/>
              <a:cs typeface="Arial" panose="020B0604020202020204" pitchFamily="34" charset="0"/>
            </a:rPr>
            <a:t>Due to the updated NICE NH136 guidelines, hypertension treatment costs in the UK are rising, which increases economic pressure on people (Wang et al., 2024).</a:t>
          </a:r>
          <a:endParaRPr lang="en-US" sz="1200" kern="1200" dirty="0">
            <a:latin typeface="Arial" panose="020B0604020202020204" pitchFamily="34" charset="0"/>
            <a:cs typeface="Arial" panose="020B0604020202020204" pitchFamily="34" charset="0"/>
          </a:endParaRPr>
        </a:p>
        <a:p>
          <a:pPr marL="0" lvl="0" indent="0" algn="l" defTabSz="533400">
            <a:lnSpc>
              <a:spcPct val="100000"/>
            </a:lnSpc>
            <a:spcBef>
              <a:spcPct val="0"/>
            </a:spcBef>
            <a:spcAft>
              <a:spcPct val="35000"/>
            </a:spcAft>
            <a:buNone/>
          </a:pPr>
          <a:r>
            <a:rPr lang="en-IN" sz="1200" u="none" kern="1200" dirty="0">
              <a:latin typeface="Arial" panose="020B0604020202020204" pitchFamily="34" charset="0"/>
              <a:cs typeface="Arial" panose="020B0604020202020204" pitchFamily="34" charset="0"/>
            </a:rPr>
            <a:t>In 2024, hypertension was responsible for $2,759 in health care expenditure, which remains a massive global health and economic burden (Wang et al., 2024).</a:t>
          </a:r>
        </a:p>
        <a:p>
          <a:pPr marL="0" lvl="0" indent="0" algn="l" defTabSz="533400">
            <a:lnSpc>
              <a:spcPct val="100000"/>
            </a:lnSpc>
            <a:spcBef>
              <a:spcPct val="0"/>
            </a:spcBef>
            <a:spcAft>
              <a:spcPct val="35000"/>
            </a:spcAft>
            <a:buNone/>
          </a:pPr>
          <a:r>
            <a:rPr lang="en-IN" sz="1200" kern="1200">
              <a:latin typeface="Arial" panose="020B0604020202020204" pitchFamily="34" charset="0"/>
              <a:cs typeface="Arial" panose="020B0604020202020204" pitchFamily="34" charset="0"/>
            </a:rPr>
            <a:t>As of 2018, due to hypertension, people in the UK spend £12.7 billion on coronary heart diseases, which increases a significant economic burden (Landeiro et al., 2024).</a:t>
          </a:r>
        </a:p>
      </dsp:txBody>
      <dsp:txXfrm>
        <a:off x="2288" y="2117699"/>
        <a:ext cx="2868750" cy="2608185"/>
      </dsp:txXfrm>
    </dsp:sp>
    <dsp:sp modelId="{04F78CEA-F428-43A8-9A1E-977A57246DAA}">
      <dsp:nvSpPr>
        <dsp:cNvPr id="0" name=""/>
        <dsp:cNvSpPr/>
      </dsp:nvSpPr>
      <dsp:spPr>
        <a:xfrm>
          <a:off x="3373070" y="411519"/>
          <a:ext cx="1004062" cy="10040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CFBF962-E4A3-4AF7-9666-0826B2D2EBFB}">
      <dsp:nvSpPr>
        <dsp:cNvPr id="0" name=""/>
        <dsp:cNvSpPr/>
      </dsp:nvSpPr>
      <dsp:spPr>
        <a:xfrm>
          <a:off x="3373070" y="1601099"/>
          <a:ext cx="2868750" cy="43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000" b="1" kern="1200">
              <a:latin typeface="Arial" panose="020B0604020202020204" pitchFamily="34" charset="0"/>
              <a:cs typeface="Arial" panose="020B0604020202020204" pitchFamily="34" charset="0"/>
            </a:rPr>
            <a:t>Social burden </a:t>
          </a:r>
          <a:endParaRPr lang="en-US" sz="2000" kern="1200">
            <a:latin typeface="Arial" panose="020B0604020202020204" pitchFamily="34" charset="0"/>
            <a:cs typeface="Arial" panose="020B0604020202020204" pitchFamily="34" charset="0"/>
          </a:endParaRPr>
        </a:p>
      </dsp:txBody>
      <dsp:txXfrm>
        <a:off x="3373070" y="1601099"/>
        <a:ext cx="2868750" cy="430312"/>
      </dsp:txXfrm>
    </dsp:sp>
    <dsp:sp modelId="{232655B1-FC11-43F9-B012-EB08779FF46A}">
      <dsp:nvSpPr>
        <dsp:cNvPr id="0" name=""/>
        <dsp:cNvSpPr/>
      </dsp:nvSpPr>
      <dsp:spPr>
        <a:xfrm>
          <a:off x="3373070" y="2117699"/>
          <a:ext cx="2868750" cy="2608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US" sz="1200" b="0" i="0" u="none" kern="1200">
              <a:latin typeface="Arial" panose="020B0604020202020204" pitchFamily="34" charset="0"/>
              <a:cs typeface="Arial" panose="020B0604020202020204" pitchFamily="34" charset="0"/>
            </a:rPr>
            <a:t>Hypertension increases social burden by causing psychological stress, including loneliness, and anxiety (Marwaha, 2022). </a:t>
          </a:r>
          <a:endParaRPr lang="en-US" sz="1200" kern="1200">
            <a:latin typeface="Arial" panose="020B0604020202020204" pitchFamily="34" charset="0"/>
            <a:cs typeface="Arial" panose="020B0604020202020204" pitchFamily="34" charset="0"/>
          </a:endParaRPr>
        </a:p>
        <a:p>
          <a:pPr marL="0" lvl="0" indent="0" algn="l" defTabSz="533400">
            <a:lnSpc>
              <a:spcPct val="100000"/>
            </a:lnSpc>
            <a:spcBef>
              <a:spcPct val="0"/>
            </a:spcBef>
            <a:spcAft>
              <a:spcPct val="35000"/>
            </a:spcAft>
            <a:buNone/>
          </a:pPr>
          <a:r>
            <a:rPr lang="en-US" sz="1200" b="0" i="0" u="none" kern="1200" dirty="0">
              <a:latin typeface="Arial" panose="020B0604020202020204" pitchFamily="34" charset="0"/>
              <a:cs typeface="Arial" panose="020B0604020202020204" pitchFamily="34" charset="0"/>
            </a:rPr>
            <a:t>A vast percentage of family members live with a hypertension patient, while unaware of the health condition, which leads to delayed treatment and increased complication risks (Marwaha, 2022). </a:t>
          </a:r>
        </a:p>
        <a:p>
          <a:pPr marL="0" lvl="0" indent="0" algn="l" defTabSz="533400">
            <a:lnSpc>
              <a:spcPct val="100000"/>
            </a:lnSpc>
            <a:spcBef>
              <a:spcPct val="0"/>
            </a:spcBef>
            <a:spcAft>
              <a:spcPct val="35000"/>
            </a:spcAft>
            <a:buNone/>
          </a:pPr>
          <a:r>
            <a:rPr lang="en-US" sz="1200" b="0" i="0" u="none" kern="1200">
              <a:latin typeface="Arial" panose="020B0604020202020204" pitchFamily="34" charset="0"/>
              <a:cs typeface="Arial" panose="020B0604020202020204" pitchFamily="34" charset="0"/>
            </a:rPr>
            <a:t>Hypertension places a significant burden on families through genetic risk and the financial and emotional strain of caregiving (Mathew et al., 2025). </a:t>
          </a:r>
        </a:p>
      </dsp:txBody>
      <dsp:txXfrm>
        <a:off x="3373070" y="2117699"/>
        <a:ext cx="2868750" cy="26081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F6EE9-D3D1-4DDF-8049-811ECCC8BBC9}" type="datetimeFigureOut">
              <a:rPr lang="en-IN" smtClean="0"/>
              <a:t>15-04-2026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7B48C0-8BB6-4DA4-8B9C-C321E1DA1F4E}" type="slidenum">
              <a:rPr lang="en-IN" smtClean="0"/>
              <a:t>‹#›</a:t>
            </a:fld>
            <a:endParaRPr lang="en-IN"/>
          </a:p>
        </p:txBody>
      </p:sp>
    </p:spTree>
    <p:extLst>
      <p:ext uri="{BB962C8B-B14F-4D97-AF65-F5344CB8AC3E}">
        <p14:creationId xmlns:p14="http://schemas.microsoft.com/office/powerpoint/2010/main" val="1079038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BD7B48C0-8BB6-4DA4-8B9C-C321E1DA1F4E}" type="slidenum">
              <a:rPr lang="en-IN" smtClean="0"/>
              <a:t>1</a:t>
            </a:fld>
            <a:endParaRPr lang="en-IN"/>
          </a:p>
        </p:txBody>
      </p:sp>
    </p:spTree>
    <p:extLst>
      <p:ext uri="{BB962C8B-B14F-4D97-AF65-F5344CB8AC3E}">
        <p14:creationId xmlns:p14="http://schemas.microsoft.com/office/powerpoint/2010/main" val="157999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BD7B48C0-8BB6-4DA4-8B9C-C321E1DA1F4E}" type="slidenum">
              <a:rPr lang="en-IN" smtClean="0"/>
              <a:t>2</a:t>
            </a:fld>
            <a:endParaRPr lang="en-IN"/>
          </a:p>
        </p:txBody>
      </p:sp>
    </p:spTree>
    <p:extLst>
      <p:ext uri="{BB962C8B-B14F-4D97-AF65-F5344CB8AC3E}">
        <p14:creationId xmlns:p14="http://schemas.microsoft.com/office/powerpoint/2010/main" val="2021275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D7B48C0-8BB6-4DA4-8B9C-C321E1DA1F4E}" type="slidenum">
              <a:rPr lang="en-IN" smtClean="0"/>
              <a:t>3</a:t>
            </a:fld>
            <a:endParaRPr lang="en-IN"/>
          </a:p>
        </p:txBody>
      </p:sp>
    </p:spTree>
    <p:extLst>
      <p:ext uri="{BB962C8B-B14F-4D97-AF65-F5344CB8AC3E}">
        <p14:creationId xmlns:p14="http://schemas.microsoft.com/office/powerpoint/2010/main" val="4162016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D7B48C0-8BB6-4DA4-8B9C-C321E1DA1F4E}" type="slidenum">
              <a:rPr lang="en-IN" smtClean="0"/>
              <a:t>4</a:t>
            </a:fld>
            <a:endParaRPr lang="en-IN"/>
          </a:p>
        </p:txBody>
      </p:sp>
    </p:spTree>
    <p:extLst>
      <p:ext uri="{BB962C8B-B14F-4D97-AF65-F5344CB8AC3E}">
        <p14:creationId xmlns:p14="http://schemas.microsoft.com/office/powerpoint/2010/main" val="1315804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p>
        </p:txBody>
      </p:sp>
      <p:sp>
        <p:nvSpPr>
          <p:cNvPr id="4" name="Slide Number Placeholder 3"/>
          <p:cNvSpPr>
            <a:spLocks noGrp="1"/>
          </p:cNvSpPr>
          <p:nvPr>
            <p:ph type="sldNum" sz="quarter" idx="10"/>
          </p:nvPr>
        </p:nvSpPr>
        <p:spPr/>
        <p:txBody>
          <a:bodyPr/>
          <a:lstStyle/>
          <a:p>
            <a:fld id="{BD7B48C0-8BB6-4DA4-8B9C-C321E1DA1F4E}" type="slidenum">
              <a:rPr lang="en-IN" smtClean="0"/>
              <a:t>5</a:t>
            </a:fld>
            <a:endParaRPr lang="en-IN"/>
          </a:p>
        </p:txBody>
      </p:sp>
    </p:spTree>
    <p:extLst>
      <p:ext uri="{BB962C8B-B14F-4D97-AF65-F5344CB8AC3E}">
        <p14:creationId xmlns:p14="http://schemas.microsoft.com/office/powerpoint/2010/main" val="3865827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br>
              <a:rPr lang="en-GB"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D7B48C0-8BB6-4DA4-8B9C-C321E1DA1F4E}" type="slidenum">
              <a:rPr lang="en-IN" smtClean="0"/>
              <a:t>6</a:t>
            </a:fld>
            <a:endParaRPr lang="en-IN"/>
          </a:p>
        </p:txBody>
      </p:sp>
    </p:spTree>
    <p:extLst>
      <p:ext uri="{BB962C8B-B14F-4D97-AF65-F5344CB8AC3E}">
        <p14:creationId xmlns:p14="http://schemas.microsoft.com/office/powerpoint/2010/main" val="1585328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IN" dirty="0"/>
          </a:p>
        </p:txBody>
      </p:sp>
      <p:sp>
        <p:nvSpPr>
          <p:cNvPr id="4" name="Slide Number Placeholder 3"/>
          <p:cNvSpPr>
            <a:spLocks noGrp="1"/>
          </p:cNvSpPr>
          <p:nvPr>
            <p:ph type="sldNum" sz="quarter" idx="10"/>
          </p:nvPr>
        </p:nvSpPr>
        <p:spPr/>
        <p:txBody>
          <a:bodyPr/>
          <a:lstStyle/>
          <a:p>
            <a:fld id="{BD7B48C0-8BB6-4DA4-8B9C-C321E1DA1F4E}" type="slidenum">
              <a:rPr lang="en-IN" smtClean="0"/>
              <a:t>7</a:t>
            </a:fld>
            <a:endParaRPr lang="en-IN"/>
          </a:p>
        </p:txBody>
      </p:sp>
    </p:spTree>
    <p:extLst>
      <p:ext uri="{BB962C8B-B14F-4D97-AF65-F5344CB8AC3E}">
        <p14:creationId xmlns:p14="http://schemas.microsoft.com/office/powerpoint/2010/main" val="3795471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D7B48C0-8BB6-4DA4-8B9C-C321E1DA1F4E}" type="slidenum">
              <a:rPr lang="en-IN" smtClean="0"/>
              <a:t>8</a:t>
            </a:fld>
            <a:endParaRPr lang="en-IN"/>
          </a:p>
        </p:txBody>
      </p:sp>
    </p:spTree>
    <p:extLst>
      <p:ext uri="{BB962C8B-B14F-4D97-AF65-F5344CB8AC3E}">
        <p14:creationId xmlns:p14="http://schemas.microsoft.com/office/powerpoint/2010/main" val="10813821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D7B48C0-8BB6-4DA4-8B9C-C321E1DA1F4E}" type="slidenum">
              <a:rPr lang="en-IN" smtClean="0"/>
              <a:t>9</a:t>
            </a:fld>
            <a:endParaRPr lang="en-IN"/>
          </a:p>
        </p:txBody>
      </p:sp>
    </p:spTree>
    <p:extLst>
      <p:ext uri="{BB962C8B-B14F-4D97-AF65-F5344CB8AC3E}">
        <p14:creationId xmlns:p14="http://schemas.microsoft.com/office/powerpoint/2010/main" val="9975278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D7B48C0-8BB6-4DA4-8B9C-C321E1DA1F4E}" type="slidenum">
              <a:rPr lang="en-IN" smtClean="0"/>
              <a:t>11</a:t>
            </a:fld>
            <a:endParaRPr lang="en-IN"/>
          </a:p>
        </p:txBody>
      </p:sp>
    </p:spTree>
    <p:extLst>
      <p:ext uri="{BB962C8B-B14F-4D97-AF65-F5344CB8AC3E}">
        <p14:creationId xmlns:p14="http://schemas.microsoft.com/office/powerpoint/2010/main" val="16888144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D7B48C0-8BB6-4DA4-8B9C-C321E1DA1F4E}" type="slidenum">
              <a:rPr lang="en-IN" smtClean="0"/>
              <a:t>12</a:t>
            </a:fld>
            <a:endParaRPr lang="en-IN"/>
          </a:p>
        </p:txBody>
      </p:sp>
    </p:spTree>
    <p:extLst>
      <p:ext uri="{BB962C8B-B14F-4D97-AF65-F5344CB8AC3E}">
        <p14:creationId xmlns:p14="http://schemas.microsoft.com/office/powerpoint/2010/main" val="36795539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D7B48C0-8BB6-4DA4-8B9C-C321E1DA1F4E}" type="slidenum">
              <a:rPr lang="en-IN" smtClean="0"/>
              <a:t>13</a:t>
            </a:fld>
            <a:endParaRPr lang="en-IN"/>
          </a:p>
        </p:txBody>
      </p:sp>
    </p:spTree>
    <p:extLst>
      <p:ext uri="{BB962C8B-B14F-4D97-AF65-F5344CB8AC3E}">
        <p14:creationId xmlns:p14="http://schemas.microsoft.com/office/powerpoint/2010/main" val="8106650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D7B48C0-8BB6-4DA4-8B9C-C321E1DA1F4E}" type="slidenum">
              <a:rPr lang="en-IN" smtClean="0"/>
              <a:t>14</a:t>
            </a:fld>
            <a:endParaRPr lang="en-IN"/>
          </a:p>
        </p:txBody>
      </p:sp>
    </p:spTree>
    <p:extLst>
      <p:ext uri="{BB962C8B-B14F-4D97-AF65-F5344CB8AC3E}">
        <p14:creationId xmlns:p14="http://schemas.microsoft.com/office/powerpoint/2010/main" val="8249429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D7B48C0-8BB6-4DA4-8B9C-C321E1DA1F4E}" type="slidenum">
              <a:rPr lang="en-IN" smtClean="0"/>
              <a:t>15</a:t>
            </a:fld>
            <a:endParaRPr lang="en-IN"/>
          </a:p>
        </p:txBody>
      </p:sp>
    </p:spTree>
    <p:extLst>
      <p:ext uri="{BB962C8B-B14F-4D97-AF65-F5344CB8AC3E}">
        <p14:creationId xmlns:p14="http://schemas.microsoft.com/office/powerpoint/2010/main" val="18661167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D7B48C0-8BB6-4DA4-8B9C-C321E1DA1F4E}" type="slidenum">
              <a:rPr lang="en-IN" smtClean="0"/>
              <a:t>16</a:t>
            </a:fld>
            <a:endParaRPr lang="en-IN"/>
          </a:p>
        </p:txBody>
      </p:sp>
    </p:spTree>
    <p:extLst>
      <p:ext uri="{BB962C8B-B14F-4D97-AF65-F5344CB8AC3E}">
        <p14:creationId xmlns:p14="http://schemas.microsoft.com/office/powerpoint/2010/main" val="1054684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1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84923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422575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4061306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B15FCA1-A474-431A-A0E2-C2860A6FCD57}" type="datetimeFigureOut">
              <a:rPr lang="en-IN" smtClean="0"/>
              <a:t>15-04-2026</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922625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694525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388005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350161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2"/>
      </p:bgRef>
    </p:bg>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9B15FCA1-A474-431A-A0E2-C2860A6FCD57}" type="datetimeFigureOut">
              <a:rPr lang="en-IN" smtClean="0"/>
              <a:t>15-04-2026</a:t>
            </a:fld>
            <a:endParaRPr lang="en-IN"/>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1" name="Slide Number Placeholder 10"/>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180565928"/>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tx1">
              <a:lumMod val="8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B15FCA1-A474-431A-A0E2-C2860A6FCD57}" type="datetimeFigureOut">
              <a:rPr lang="en-IN" smtClean="0"/>
              <a:t>15-04-2026</a:t>
            </a:fld>
            <a:endParaRPr lang="en-IN"/>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0" name="Slide Number Placeholder 9"/>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58417965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005341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8826578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4892242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40190067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4039519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703653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8154472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3700011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315453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5669257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8776927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714630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FEDD183-F2FF-406E-9782-E68FE28E461F}"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820505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84188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FEDD183-F2FF-406E-9782-E68FE28E461F}"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781589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40503296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2569760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8722751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4552851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9869218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4774805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950297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3605284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1249499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9092657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9943781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7098227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6106327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90173303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rIns="45720"/>
          <a:lstStyle/>
          <a:p>
            <a:fld id="{7FEDD183-F2FF-406E-9782-E68FE28E461F}" type="slidenum">
              <a:rPr lang="en-IN" smtClean="0"/>
              <a:t>‹#›</a:t>
            </a:fld>
            <a:endParaRPr lang="en-IN"/>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0764765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33533556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9673336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0427099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9440975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3615613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3730307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78740157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27550684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97044494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8808460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7FEDD183-F2FF-406E-9782-E68FE28E461F}"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790115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057064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166324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379816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72967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134580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5732030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596352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328526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768076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550503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33322458"/>
      </p:ext>
    </p:extLst>
  </p:cSld>
  <p:clrMapOvr>
    <a:overrideClrMapping bg1="dk1" tx1="lt1" bg2="dk2" tx2="lt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11841891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278879390"/>
      </p:ext>
    </p:extLst>
  </p:cSld>
  <p:clrMapOvr>
    <a:overrideClrMapping bg1="dk1" tx1="lt1" bg2="dk2" tx2="lt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B15FCA1-A474-431A-A0E2-C2860A6FCD57}" type="datetimeFigureOut">
              <a:rPr lang="en-IN" smtClean="0"/>
              <a:t>15-04-2026</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71174055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16886350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408224748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46888862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9B15FCA1-A474-431A-A0E2-C2860A6FCD57}" type="datetimeFigureOut">
              <a:rPr lang="en-IN" smtClean="0"/>
              <a:t>15-04-2026</a:t>
            </a:fld>
            <a:endParaRPr lang="en-IN"/>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1" name="Slide Number Placeholder 10"/>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26168591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B15FCA1-A474-431A-A0E2-C2860A6FCD57}" type="datetimeFigureOut">
              <a:rPr lang="en-IN" smtClean="0"/>
              <a:t>15-04-2026</a:t>
            </a:fld>
            <a:endParaRPr lang="en-IN"/>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0" name="Slide Number Placeholder 9"/>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425435225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36576046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77689731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7FEDD183-F2FF-406E-9782-E68FE28E461F}"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629129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49832215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145638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61203450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863061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009390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04909517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796887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90751345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48680724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8557605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098426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9413658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670508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397171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900158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469510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2">
                    <a:lumMod val="50000"/>
                  </a:schemeClr>
                </a:solidFill>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a:xfrm rot="21420000">
            <a:off x="-9144" y="4882896"/>
            <a:ext cx="4050792" cy="1197864"/>
          </a:xfrm>
        </p:spPr>
        <p:txBody>
          <a:bodyPr vert="horz" lIns="91440" tIns="45720" rIns="91440" bIns="45720" rtlCol="0" anchor="ctr"/>
          <a:lstStyle>
            <a:lvl1pPr algn="r">
              <a:defRPr lang="en-US" sz="5400" dirty="0"/>
            </a:lvl1pPr>
          </a:lstStyle>
          <a:p>
            <a:endParaRPr lang="en-IN"/>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7FEDD183-F2FF-406E-9782-E68FE28E461F}" type="slidenum">
              <a:rPr lang="en-IN" smtClean="0"/>
              <a:t>‹#›</a:t>
            </a:fld>
            <a:endParaRPr lang="en-IN"/>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7747532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85282029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64087394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80693352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534135626"/>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58433111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08520146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389964713"/>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91367155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42646932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32039356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0416205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36594034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636473991"/>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364042494"/>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6076384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57180925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9B15FCA1-A474-431A-A0E2-C2860A6FCD57}" type="datetimeFigureOut">
              <a:rPr lang="en-IN" smtClean="0"/>
              <a:t>15-04-2026</a:t>
            </a:fld>
            <a:endParaRPr lang="en-IN"/>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7FEDD183-F2FF-406E-9782-E68FE28E461F}" type="slidenum">
              <a:rPr lang="en-IN" smtClean="0"/>
              <a:t>‹#›</a:t>
            </a:fld>
            <a:endParaRPr lang="en-IN"/>
          </a:p>
        </p:txBody>
      </p:sp>
    </p:spTree>
    <p:extLst>
      <p:ext uri="{BB962C8B-B14F-4D97-AF65-F5344CB8AC3E}">
        <p14:creationId xmlns:p14="http://schemas.microsoft.com/office/powerpoint/2010/main" val="2445162667"/>
      </p:ext>
    </p:extLst>
  </p:cSld>
  <p:clrMapOvr>
    <a:overrideClrMapping bg1="lt1" tx1="dk1" bg2="lt2" tx2="dk2" accent1="accent1" accent2="accent2" accent3="accent3" accent4="accent4" accent5="accent5" accent6="accent6" hlink="hlink" folHlink="folHlink"/>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4128642630"/>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1060"/>
            <a:ext cx="2112264" cy="228600"/>
          </a:xfrm>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398650677"/>
      </p:ext>
    </p:extLst>
  </p:cSld>
  <p:clrMapOvr>
    <a:overrideClrMapping bg1="lt1" tx1="dk1" bg2="lt2" tx2="dk2" accent1="accent1" accent2="accent2" accent3="accent3" accent4="accent4" accent5="accent5" accent6="accent6" hlink="hlink" folHlink="folHlink"/>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25809022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622436040"/>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70359310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59665463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9B15FCA1-A474-431A-A0E2-C2860A6FCD57}" type="datetimeFigureOut">
              <a:rPr lang="en-IN" smtClean="0"/>
              <a:t>15-04-2026</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7FEDD183-F2FF-406E-9782-E68FE28E461F}" type="slidenum">
              <a:rPr lang="en-IN" smtClean="0"/>
              <a:t>‹#›</a:t>
            </a:fld>
            <a:endParaRPr lang="en-IN"/>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6848355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7FEDD183-F2FF-406E-9782-E68FE28E461F}" type="slidenum">
              <a:rPr lang="en-IN" smtClean="0"/>
              <a:t>‹#›</a:t>
            </a:fld>
            <a:endParaRPr lang="en-IN"/>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2628967"/>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989176583"/>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30823253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IN"/>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7FEDD183-F2FF-406E-9782-E68FE28E461F}" type="slidenum">
              <a:rPr lang="en-IN" smtClean="0"/>
              <a:t>‹#›</a:t>
            </a:fld>
            <a:endParaRPr lang="en-IN"/>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382160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603779097"/>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9661717"/>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70600532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250380084"/>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1763814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613915756"/>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567623623"/>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5905084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413719302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4270819613"/>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7FEDD183-F2FF-406E-9782-E68FE28E461F}" type="slidenum">
              <a:rPr lang="en-IN" smtClean="0"/>
              <a:t>‹#›</a:t>
            </a:fld>
            <a:endParaRPr lang="en-IN"/>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4155388"/>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2576300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8384248"/>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588314652"/>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3027315"/>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859153"/>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944228680"/>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031478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238888119"/>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556124202"/>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47306449"/>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58290284"/>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888801780"/>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800471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570423"/>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5932228"/>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4776958"/>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9B15FCA1-A474-431A-A0E2-C2860A6FCD57}" type="datetimeFigureOut">
              <a:rPr lang="en-IN" smtClean="0"/>
              <a:t>15-04-2026</a:t>
            </a:fld>
            <a:endParaRPr lang="en-IN"/>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7FEDD183-F2FF-406E-9782-E68FE28E461F}" type="slidenum">
              <a:rPr lang="en-IN" smtClean="0"/>
              <a:t>‹#›</a:t>
            </a:fld>
            <a:endParaRPr lang="en-IN"/>
          </a:p>
        </p:txBody>
      </p:sp>
    </p:spTree>
    <p:extLst>
      <p:ext uri="{BB962C8B-B14F-4D97-AF65-F5344CB8AC3E}">
        <p14:creationId xmlns:p14="http://schemas.microsoft.com/office/powerpoint/2010/main" val="1429892799"/>
      </p:ext>
    </p:extLst>
  </p:cSld>
  <p:clrMapOvr>
    <a:overrideClrMapping bg1="lt1" tx1="dk1" bg2="lt2" tx2="dk2" accent1="accent1" accent2="accent2" accent3="accent3" accent4="accent4" accent5="accent5" accent6="accent6" hlink="hlink" folHlink="folHlink"/>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131429912"/>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2080"/>
            <a:ext cx="2112264" cy="228600"/>
          </a:xfrm>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718559870"/>
      </p:ext>
    </p:extLst>
  </p:cSld>
  <p:clrMapOvr>
    <a:overrideClrMapping bg1="lt1" tx1="dk1" bg2="lt2" tx2="dk2" accent1="accent1" accent2="accent2" accent3="accent3" accent4="accent4" accent5="accent5" accent6="accent6" hlink="hlink" folHlink="folHlink"/>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755429388"/>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5FCA1-A474-431A-A0E2-C2860A6FCD57}" type="datetimeFigureOut">
              <a:rPr lang="en-IN" smtClean="0"/>
              <a:t>15-04-2026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2522119493"/>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15FCA1-A474-431A-A0E2-C2860A6FCD57}" type="datetimeFigureOut">
              <a:rPr lang="en-IN" smtClean="0"/>
              <a:t>15-04-2026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3808538073"/>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15FCA1-A474-431A-A0E2-C2860A6FCD57}" type="datetimeFigureOut">
              <a:rPr lang="en-IN" smtClean="0"/>
              <a:t>15-04-2026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94489019"/>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9B15FCA1-A474-431A-A0E2-C2860A6FCD57}" type="datetimeFigureOut">
              <a:rPr lang="en-IN" smtClean="0"/>
              <a:t>15-04-2026</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6728" y="6227064"/>
            <a:ext cx="1463040" cy="256032"/>
          </a:xfrm>
        </p:spPr>
        <p:txBody>
          <a:bodyPr/>
          <a:lstStyle/>
          <a:p>
            <a:fld id="{7FEDD183-F2FF-406E-9782-E68FE28E461F}" type="slidenum">
              <a:rPr lang="en-IN" smtClean="0"/>
              <a:t>‹#›</a:t>
            </a:fld>
            <a:endParaRPr lang="en-IN"/>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97278386"/>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9B15FCA1-A474-431A-A0E2-C2860A6FCD57}" type="datetimeFigureOut">
              <a:rPr lang="en-IN" smtClean="0"/>
              <a:t>15-04-2026</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56032"/>
          </a:xfrm>
        </p:spPr>
        <p:txBody>
          <a:bodyPr/>
          <a:lstStyle/>
          <a:p>
            <a:fld id="{7FEDD183-F2FF-406E-9782-E68FE28E461F}" type="slidenum">
              <a:rPr lang="en-IN" smtClean="0"/>
              <a:t>‹#›</a:t>
            </a:fld>
            <a:endParaRPr lang="en-IN"/>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34202216"/>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4249358105"/>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15FCA1-A474-431A-A0E2-C2860A6FCD57}" type="datetimeFigureOut">
              <a:rPr lang="en-IN" smtClean="0"/>
              <a:t>15-04-2026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FEDD183-F2FF-406E-9782-E68FE28E461F}" type="slidenum">
              <a:rPr lang="en-IN" smtClean="0"/>
              <a:t>‹#›</a:t>
            </a:fld>
            <a:endParaRPr lang="en-IN"/>
          </a:p>
        </p:txBody>
      </p:sp>
    </p:spTree>
    <p:extLst>
      <p:ext uri="{BB962C8B-B14F-4D97-AF65-F5344CB8AC3E}">
        <p14:creationId xmlns:p14="http://schemas.microsoft.com/office/powerpoint/2010/main" val="1077922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2.pn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4.jp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theme" Target="../theme/theme6.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slideLayout" Target="../slideLayouts/slideLayout84.xml"/><Relationship Id="rId18" Type="http://schemas.openxmlformats.org/officeDocument/2006/relationships/theme" Target="../theme/theme7.xml"/><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slideLayout" Target="../slideLayouts/slideLayout83.xml"/><Relationship Id="rId17" Type="http://schemas.openxmlformats.org/officeDocument/2006/relationships/slideLayout" Target="../slideLayouts/slideLayout88.xml"/><Relationship Id="rId2" Type="http://schemas.openxmlformats.org/officeDocument/2006/relationships/slideLayout" Target="../slideLayouts/slideLayout73.xml"/><Relationship Id="rId16" Type="http://schemas.openxmlformats.org/officeDocument/2006/relationships/slideLayout" Target="../slideLayouts/slideLayout87.xml"/><Relationship Id="rId20" Type="http://schemas.openxmlformats.org/officeDocument/2006/relationships/image" Target="../media/image8.png"/><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5" Type="http://schemas.openxmlformats.org/officeDocument/2006/relationships/slideLayout" Target="../slideLayouts/slideLayout86.xml"/><Relationship Id="rId10" Type="http://schemas.openxmlformats.org/officeDocument/2006/relationships/slideLayout" Target="../slideLayouts/slideLayout81.xml"/><Relationship Id="rId19" Type="http://schemas.openxmlformats.org/officeDocument/2006/relationships/image" Target="../media/image7.png"/><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slideLayout" Target="../slideLayouts/slideLayout8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slideLayout" Target="../slideLayouts/slideLayout101.xml"/><Relationship Id="rId18" Type="http://schemas.openxmlformats.org/officeDocument/2006/relationships/theme" Target="../theme/theme8.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slideLayout" Target="../slideLayouts/slideLayout100.xml"/><Relationship Id="rId17" Type="http://schemas.openxmlformats.org/officeDocument/2006/relationships/slideLayout" Target="../slideLayouts/slideLayout105.xml"/><Relationship Id="rId2" Type="http://schemas.openxmlformats.org/officeDocument/2006/relationships/slideLayout" Target="../slideLayouts/slideLayout90.xml"/><Relationship Id="rId16" Type="http://schemas.openxmlformats.org/officeDocument/2006/relationships/slideLayout" Target="../slideLayouts/slideLayout104.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5" Type="http://schemas.openxmlformats.org/officeDocument/2006/relationships/slideLayout" Target="../slideLayouts/slideLayout103.xml"/><Relationship Id="rId10" Type="http://schemas.openxmlformats.org/officeDocument/2006/relationships/slideLayout" Target="../slideLayouts/slideLayout98.xml"/><Relationship Id="rId19" Type="http://schemas.openxmlformats.org/officeDocument/2006/relationships/image" Target="../media/image13.jpg"/><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slideLayout" Target="../slideLayouts/slideLayout10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3.xml"/><Relationship Id="rId3" Type="http://schemas.openxmlformats.org/officeDocument/2006/relationships/slideLayout" Target="../slideLayouts/slideLayout108.xml"/><Relationship Id="rId7" Type="http://schemas.openxmlformats.org/officeDocument/2006/relationships/slideLayout" Target="../slideLayouts/slideLayout112.xml"/><Relationship Id="rId12" Type="http://schemas.openxmlformats.org/officeDocument/2006/relationships/theme" Target="../theme/theme9.xml"/><Relationship Id="rId2" Type="http://schemas.openxmlformats.org/officeDocument/2006/relationships/slideLayout" Target="../slideLayouts/slideLayout107.xml"/><Relationship Id="rId1" Type="http://schemas.openxmlformats.org/officeDocument/2006/relationships/slideLayout" Target="../slideLayouts/slideLayout106.xml"/><Relationship Id="rId6" Type="http://schemas.openxmlformats.org/officeDocument/2006/relationships/slideLayout" Target="../slideLayouts/slideLayout111.xml"/><Relationship Id="rId11" Type="http://schemas.openxmlformats.org/officeDocument/2006/relationships/slideLayout" Target="../slideLayouts/slideLayout116.xml"/><Relationship Id="rId5" Type="http://schemas.openxmlformats.org/officeDocument/2006/relationships/slideLayout" Target="../slideLayouts/slideLayout110.xml"/><Relationship Id="rId10" Type="http://schemas.openxmlformats.org/officeDocument/2006/relationships/slideLayout" Target="../slideLayouts/slideLayout115.xml"/><Relationship Id="rId4" Type="http://schemas.openxmlformats.org/officeDocument/2006/relationships/slideLayout" Target="../slideLayouts/slideLayout109.xml"/><Relationship Id="rId9" Type="http://schemas.openxmlformats.org/officeDocument/2006/relationships/slideLayout" Target="../slideLayouts/slideLayout1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4.xml"/><Relationship Id="rId3" Type="http://schemas.openxmlformats.org/officeDocument/2006/relationships/slideLayout" Target="../slideLayouts/slideLayout119.xml"/><Relationship Id="rId7" Type="http://schemas.openxmlformats.org/officeDocument/2006/relationships/slideLayout" Target="../slideLayouts/slideLayout123.xml"/><Relationship Id="rId12" Type="http://schemas.openxmlformats.org/officeDocument/2006/relationships/theme" Target="../theme/theme10.xml"/><Relationship Id="rId2" Type="http://schemas.openxmlformats.org/officeDocument/2006/relationships/slideLayout" Target="../slideLayouts/slideLayout118.xml"/><Relationship Id="rId1" Type="http://schemas.openxmlformats.org/officeDocument/2006/relationships/slideLayout" Target="../slideLayouts/slideLayout117.xml"/><Relationship Id="rId6" Type="http://schemas.openxmlformats.org/officeDocument/2006/relationships/slideLayout" Target="../slideLayouts/slideLayout122.xml"/><Relationship Id="rId11" Type="http://schemas.openxmlformats.org/officeDocument/2006/relationships/slideLayout" Target="../slideLayouts/slideLayout127.xml"/><Relationship Id="rId5" Type="http://schemas.openxmlformats.org/officeDocument/2006/relationships/slideLayout" Target="../slideLayouts/slideLayout121.xml"/><Relationship Id="rId10" Type="http://schemas.openxmlformats.org/officeDocument/2006/relationships/slideLayout" Target="../slideLayouts/slideLayout126.xml"/><Relationship Id="rId4" Type="http://schemas.openxmlformats.org/officeDocument/2006/relationships/slideLayout" Target="../slideLayouts/slideLayout120.xml"/><Relationship Id="rId9" Type="http://schemas.openxmlformats.org/officeDocument/2006/relationships/slideLayout" Target="../slideLayouts/slideLayout125.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35.xml"/><Relationship Id="rId13" Type="http://schemas.openxmlformats.org/officeDocument/2006/relationships/slideLayout" Target="../slideLayouts/slideLayout140.xml"/><Relationship Id="rId18" Type="http://schemas.openxmlformats.org/officeDocument/2006/relationships/theme" Target="../theme/theme11.xml"/><Relationship Id="rId3" Type="http://schemas.openxmlformats.org/officeDocument/2006/relationships/slideLayout" Target="../slideLayouts/slideLayout130.xml"/><Relationship Id="rId7" Type="http://schemas.openxmlformats.org/officeDocument/2006/relationships/slideLayout" Target="../slideLayouts/slideLayout134.xml"/><Relationship Id="rId12" Type="http://schemas.openxmlformats.org/officeDocument/2006/relationships/slideLayout" Target="../slideLayouts/slideLayout139.xml"/><Relationship Id="rId17" Type="http://schemas.openxmlformats.org/officeDocument/2006/relationships/slideLayout" Target="../slideLayouts/slideLayout144.xml"/><Relationship Id="rId2" Type="http://schemas.openxmlformats.org/officeDocument/2006/relationships/slideLayout" Target="../slideLayouts/slideLayout129.xml"/><Relationship Id="rId16" Type="http://schemas.openxmlformats.org/officeDocument/2006/relationships/slideLayout" Target="../slideLayouts/slideLayout143.xml"/><Relationship Id="rId1" Type="http://schemas.openxmlformats.org/officeDocument/2006/relationships/slideLayout" Target="../slideLayouts/slideLayout128.xml"/><Relationship Id="rId6" Type="http://schemas.openxmlformats.org/officeDocument/2006/relationships/slideLayout" Target="../slideLayouts/slideLayout133.xml"/><Relationship Id="rId11" Type="http://schemas.openxmlformats.org/officeDocument/2006/relationships/slideLayout" Target="../slideLayouts/slideLayout138.xml"/><Relationship Id="rId5" Type="http://schemas.openxmlformats.org/officeDocument/2006/relationships/slideLayout" Target="../slideLayouts/slideLayout132.xml"/><Relationship Id="rId15" Type="http://schemas.openxmlformats.org/officeDocument/2006/relationships/slideLayout" Target="../slideLayouts/slideLayout142.xml"/><Relationship Id="rId10" Type="http://schemas.openxmlformats.org/officeDocument/2006/relationships/slideLayout" Target="../slideLayouts/slideLayout137.xml"/><Relationship Id="rId19" Type="http://schemas.openxmlformats.org/officeDocument/2006/relationships/image" Target="../media/image17.png"/><Relationship Id="rId4" Type="http://schemas.openxmlformats.org/officeDocument/2006/relationships/slideLayout" Target="../slideLayouts/slideLayout131.xml"/><Relationship Id="rId9" Type="http://schemas.openxmlformats.org/officeDocument/2006/relationships/slideLayout" Target="../slideLayouts/slideLayout136.xml"/><Relationship Id="rId14" Type="http://schemas.openxmlformats.org/officeDocument/2006/relationships/slideLayout" Target="../slideLayouts/slideLayout14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52.xml"/><Relationship Id="rId3" Type="http://schemas.openxmlformats.org/officeDocument/2006/relationships/slideLayout" Target="../slideLayouts/slideLayout147.xml"/><Relationship Id="rId7" Type="http://schemas.openxmlformats.org/officeDocument/2006/relationships/slideLayout" Target="../slideLayouts/slideLayout151.xml"/><Relationship Id="rId12" Type="http://schemas.openxmlformats.org/officeDocument/2006/relationships/theme" Target="../theme/theme12.xml"/><Relationship Id="rId2" Type="http://schemas.openxmlformats.org/officeDocument/2006/relationships/slideLayout" Target="../slideLayouts/slideLayout146.xml"/><Relationship Id="rId1" Type="http://schemas.openxmlformats.org/officeDocument/2006/relationships/slideLayout" Target="../slideLayouts/slideLayout145.xml"/><Relationship Id="rId6" Type="http://schemas.openxmlformats.org/officeDocument/2006/relationships/slideLayout" Target="../slideLayouts/slideLayout150.xml"/><Relationship Id="rId11" Type="http://schemas.openxmlformats.org/officeDocument/2006/relationships/slideLayout" Target="../slideLayouts/slideLayout155.xml"/><Relationship Id="rId5" Type="http://schemas.openxmlformats.org/officeDocument/2006/relationships/slideLayout" Target="../slideLayouts/slideLayout149.xml"/><Relationship Id="rId10" Type="http://schemas.openxmlformats.org/officeDocument/2006/relationships/slideLayout" Target="../slideLayouts/slideLayout154.xml"/><Relationship Id="rId4" Type="http://schemas.openxmlformats.org/officeDocument/2006/relationships/slideLayout" Target="../slideLayouts/slideLayout148.xml"/><Relationship Id="rId9" Type="http://schemas.openxmlformats.org/officeDocument/2006/relationships/slideLayout" Target="../slideLayouts/slideLayout1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chemeClr val="bg2">
              <a:lumMod val="60000"/>
              <a:lumOff val="40000"/>
              <a:alpha val="15000"/>
            </a:schemeClr>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IN"/>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7FEDD183-F2FF-406E-9782-E68FE28E461F}" type="slidenum">
              <a:rPr lang="en-IN" smtClean="0"/>
              <a:t>‹#›</a:t>
            </a:fld>
            <a:endParaRPr lang="en-IN"/>
          </a:p>
        </p:txBody>
      </p:sp>
    </p:spTree>
    <p:extLst>
      <p:ext uri="{BB962C8B-B14F-4D97-AF65-F5344CB8AC3E}">
        <p14:creationId xmlns:p14="http://schemas.microsoft.com/office/powerpoint/2010/main" val="2474856724"/>
      </p:ext>
    </p:extLst>
  </p:cSld>
  <p:clrMap bg1="dk1" tx1="lt1" bg2="dk2" tx2="lt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FEDD183-F2FF-406E-9782-E68FE28E461F}" type="slidenum">
              <a:rPr lang="en-IN" smtClean="0"/>
              <a:t>‹#›</a:t>
            </a:fld>
            <a:endParaRPr lang="en-IN"/>
          </a:p>
        </p:txBody>
      </p:sp>
    </p:spTree>
    <p:extLst>
      <p:ext uri="{BB962C8B-B14F-4D97-AF65-F5344CB8AC3E}">
        <p14:creationId xmlns:p14="http://schemas.microsoft.com/office/powerpoint/2010/main" val="2743673787"/>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EDD183-F2FF-406E-9782-E68FE28E461F}" type="slidenum">
              <a:rPr lang="en-IN" smtClean="0"/>
              <a:t>‹#›</a:t>
            </a:fld>
            <a:endParaRPr lang="en-IN"/>
          </a:p>
        </p:txBody>
      </p:sp>
    </p:spTree>
    <p:extLst>
      <p:ext uri="{BB962C8B-B14F-4D97-AF65-F5344CB8AC3E}">
        <p14:creationId xmlns:p14="http://schemas.microsoft.com/office/powerpoint/2010/main" val="1918155346"/>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7FEDD183-F2FF-406E-9782-E68FE28E461F}" type="slidenum">
              <a:rPr lang="en-IN" smtClean="0"/>
              <a:t>‹#›</a:t>
            </a:fld>
            <a:endParaRPr lang="en-IN"/>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29938461"/>
      </p:ext>
    </p:extLst>
  </p:cSld>
  <p:clrMap bg1="dk1" tx1="lt1" bg2="dk2" tx2="lt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FEDD183-F2FF-406E-9782-E68FE28E461F}"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7700528"/>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IN"/>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7FEDD183-F2FF-406E-9782-E68FE28E461F}" type="slidenum">
              <a:rPr lang="en-IN" smtClean="0"/>
              <a:t>‹#›</a:t>
            </a:fld>
            <a:endParaRPr lang="en-IN"/>
          </a:p>
        </p:txBody>
      </p:sp>
    </p:spTree>
    <p:extLst>
      <p:ext uri="{BB962C8B-B14F-4D97-AF65-F5344CB8AC3E}">
        <p14:creationId xmlns:p14="http://schemas.microsoft.com/office/powerpoint/2010/main" val="4038215960"/>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FEDD183-F2FF-406E-9782-E68FE28E461F}" type="slidenum">
              <a:rPr lang="en-IN" smtClean="0"/>
              <a:t>‹#›</a:t>
            </a:fld>
            <a:endParaRPr lang="en-IN"/>
          </a:p>
        </p:txBody>
      </p:sp>
    </p:spTree>
    <p:extLst>
      <p:ext uri="{BB962C8B-B14F-4D97-AF65-F5344CB8AC3E}">
        <p14:creationId xmlns:p14="http://schemas.microsoft.com/office/powerpoint/2010/main" val="2690166984"/>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 id="2147483845" r:id="rId12"/>
    <p:sldLayoutId id="2147483846" r:id="rId13"/>
    <p:sldLayoutId id="2147483847" r:id="rId14"/>
    <p:sldLayoutId id="2147483848" r:id="rId15"/>
    <p:sldLayoutId id="2147483849" r:id="rId16"/>
    <p:sldLayoutId id="2147483850"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3" name="Rectangle 12"/>
            <p:cNvSpPr/>
            <p:nvPr/>
          </p:nvSpPr>
          <p:spPr>
            <a:xfrm>
              <a:off x="1" y="5600215"/>
              <a:ext cx="11706512" cy="780581"/>
            </a:xfrm>
            <a:prstGeom prst="rect">
              <a:avLst/>
            </a:pr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2">
                    <a:lumMod val="50000"/>
                  </a:schemeClr>
                </a:solidFill>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2">
                    <a:lumMod val="50000"/>
                  </a:schemeClr>
                </a:solidFill>
              </a:defRPr>
            </a:lvl1pPr>
          </a:lstStyle>
          <a:p>
            <a:endParaRPr lang="en-IN"/>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2">
                    <a:lumMod val="50000"/>
                  </a:schemeClr>
                </a:solidFill>
              </a:defRPr>
            </a:lvl1pPr>
          </a:lstStyle>
          <a:p>
            <a:fld id="{7FEDD183-F2FF-406E-9782-E68FE28E461F}" type="slidenum">
              <a:rPr lang="en-IN" smtClean="0"/>
              <a:t>‹#›</a:t>
            </a:fld>
            <a:endParaRPr lang="en-IN"/>
          </a:p>
        </p:txBody>
      </p:sp>
    </p:spTree>
    <p:extLst>
      <p:ext uri="{BB962C8B-B14F-4D97-AF65-F5344CB8AC3E}">
        <p14:creationId xmlns:p14="http://schemas.microsoft.com/office/powerpoint/2010/main" val="2399947753"/>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 id="2147483881" r:id="rId12"/>
    <p:sldLayoutId id="2147483882" r:id="rId13"/>
    <p:sldLayoutId id="2147483883" r:id="rId14"/>
    <p:sldLayoutId id="2147483884" r:id="rId15"/>
    <p:sldLayoutId id="2147483885" r:id="rId16"/>
    <p:sldLayoutId id="2147483886"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7FEDD183-F2FF-406E-9782-E68FE28E461F}" type="slidenum">
              <a:rPr lang="en-IN" smtClean="0"/>
              <a:t>‹#›</a:t>
            </a:fld>
            <a:endParaRPr lang="en-IN"/>
          </a:p>
        </p:txBody>
      </p:sp>
    </p:spTree>
    <p:extLst>
      <p:ext uri="{BB962C8B-B14F-4D97-AF65-F5344CB8AC3E}">
        <p14:creationId xmlns:p14="http://schemas.microsoft.com/office/powerpoint/2010/main" val="564143969"/>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IN"/>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7FEDD183-F2FF-406E-9782-E68FE28E461F}" type="slidenum">
              <a:rPr lang="en-IN" smtClean="0"/>
              <a:t>‹#›</a:t>
            </a:fld>
            <a:endParaRPr lang="en-IN"/>
          </a:p>
        </p:txBody>
      </p:sp>
    </p:spTree>
    <p:extLst>
      <p:ext uri="{BB962C8B-B14F-4D97-AF65-F5344CB8AC3E}">
        <p14:creationId xmlns:p14="http://schemas.microsoft.com/office/powerpoint/2010/main" val="4026361265"/>
      </p:ext>
    </p:extLst>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903" r:id="rId4"/>
    <p:sldLayoutId id="2147483904" r:id="rId5"/>
    <p:sldLayoutId id="2147483905" r:id="rId6"/>
    <p:sldLayoutId id="2147483906" r:id="rId7"/>
    <p:sldLayoutId id="2147483907" r:id="rId8"/>
    <p:sldLayoutId id="2147483908" r:id="rId9"/>
    <p:sldLayoutId id="2147483909" r:id="rId10"/>
    <p:sldLayoutId id="2147483910"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FEDD183-F2FF-406E-9782-E68FE28E461F}" type="slidenum">
              <a:rPr lang="en-IN" smtClean="0"/>
              <a:t>‹#›</a:t>
            </a:fld>
            <a:endParaRPr lang="en-IN"/>
          </a:p>
        </p:txBody>
      </p:sp>
    </p:spTree>
    <p:extLst>
      <p:ext uri="{BB962C8B-B14F-4D97-AF65-F5344CB8AC3E}">
        <p14:creationId xmlns:p14="http://schemas.microsoft.com/office/powerpoint/2010/main" val="2237625455"/>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 id="2147483923" r:id="rId12"/>
    <p:sldLayoutId id="2147483924" r:id="rId13"/>
    <p:sldLayoutId id="2147483925" r:id="rId14"/>
    <p:sldLayoutId id="2147483926" r:id="rId15"/>
    <p:sldLayoutId id="2147483927" r:id="rId16"/>
    <p:sldLayoutId id="2147483928"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9B15FCA1-A474-431A-A0E2-C2860A6FCD57}" type="datetimeFigureOut">
              <a:rPr lang="en-IN" smtClean="0"/>
              <a:t>15-04-2026</a:t>
            </a:fld>
            <a:endParaRPr lang="en-IN"/>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7FEDD183-F2FF-406E-9782-E68FE28E461F}" type="slidenum">
              <a:rPr lang="en-IN" smtClean="0"/>
              <a:t>‹#›</a:t>
            </a:fld>
            <a:endParaRPr lang="en-IN"/>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Tree>
    <p:extLst>
      <p:ext uri="{BB962C8B-B14F-4D97-AF65-F5344CB8AC3E}">
        <p14:creationId xmlns:p14="http://schemas.microsoft.com/office/powerpoint/2010/main" val="3613587135"/>
      </p:ext>
    </p:extLst>
  </p:cSld>
  <p:clrMap bg1="lt1" tx1="dk1" bg2="lt2" tx2="dk2" accent1="accent1" accent2="accent2" accent3="accent3" accent4="accent4" accent5="accent5" accent6="accent6" hlink="hlink" folHlink="folHlink"/>
  <p:sldLayoutIdLst>
    <p:sldLayoutId id="2147483930" r:id="rId1"/>
    <p:sldLayoutId id="2147483931" r:id="rId2"/>
    <p:sldLayoutId id="2147483932" r:id="rId3"/>
    <p:sldLayoutId id="2147483933" r:id="rId4"/>
    <p:sldLayoutId id="2147483934" r:id="rId5"/>
    <p:sldLayoutId id="2147483935" r:id="rId6"/>
    <p:sldLayoutId id="2147483936" r:id="rId7"/>
    <p:sldLayoutId id="2147483937" r:id="rId8"/>
    <p:sldLayoutId id="2147483938" r:id="rId9"/>
    <p:sldLayoutId id="2147483939" r:id="rId10"/>
    <p:sldLayoutId id="2147483940"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6.xml"/></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4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51.xml"/></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6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73.xml"/><Relationship Id="rId6" Type="http://schemas.openxmlformats.org/officeDocument/2006/relationships/image" Target="../media/image28.jpe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eg"/><Relationship Id="rId1" Type="http://schemas.openxmlformats.org/officeDocument/2006/relationships/slideLayout" Target="../slideLayouts/slideLayout90.xml"/><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07.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9.xm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118.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129.xml"/></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8" Type="http://schemas.openxmlformats.org/officeDocument/2006/relationships/hyperlink" Target="https://www.tandfonline.com/doi/pdf/10.2147/JHL.S520534" TargetMode="External"/><Relationship Id="rId13" Type="http://schemas.openxmlformats.org/officeDocument/2006/relationships/hyperlink" Target="https://pmc.ncbi.nlm.nih.gov/articles/PMC7018407/pdf/bjgpfeb-2020-70-691-90.pdf" TargetMode="External"/><Relationship Id="rId3" Type="http://schemas.openxmlformats.org/officeDocument/2006/relationships/hyperlink" Target="https://www.bloodpressureuk.org/news/media-centre/blood-pressure-facts-and-figures/" TargetMode="External"/><Relationship Id="rId7" Type="http://schemas.openxmlformats.org/officeDocument/2006/relationships/hyperlink" Target="https://www.cdc.gov/high-blood-pressure/prevention/index.html" TargetMode="External"/><Relationship Id="rId12" Type="http://schemas.openxmlformats.org/officeDocument/2006/relationships/hyperlink" Target="https://pmc.ncbi.nlm.nih.gov/articles/PMC4844478/pdf/epj-08-2123.pdf" TargetMode="External"/><Relationship Id="rId2" Type="http://schemas.openxmlformats.org/officeDocument/2006/relationships/hyperlink" Target="https://www.tandfonline.com/doi/pdf/10.2147/AMEP.S82937" TargetMode="External"/><Relationship Id="rId1" Type="http://schemas.openxmlformats.org/officeDocument/2006/relationships/slideLayout" Target="../slideLayouts/slideLayout29.xml"/><Relationship Id="rId6" Type="http://schemas.openxmlformats.org/officeDocument/2006/relationships/hyperlink" Target="https://www.bhf.org.uk/-/media/files/for-professionals/research/heart-statistics/bhf-cvd-statistics-uk-factsheet-jan26.pdf?rev=26534e1487094dbd806277891baef112" TargetMode="External"/><Relationship Id="rId11" Type="http://schemas.openxmlformats.org/officeDocument/2006/relationships/hyperlink" Target="https://nyaspubs.onlinelibrary.wiley.com/doi/pdf/10.1111/nyas.14733" TargetMode="External"/><Relationship Id="rId5" Type="http://schemas.openxmlformats.org/officeDocument/2006/relationships/hyperlink" Target="https://link.springer.com/content/pdf/10.1007/s11606-019-05418-4.pdf" TargetMode="External"/><Relationship Id="rId10" Type="http://schemas.openxmlformats.org/officeDocument/2006/relationships/hyperlink" Target="https://link.springer.com/content/pdf/10.1186/s12245-024-00641-1.pdf" TargetMode="External"/><Relationship Id="rId4" Type="http://schemas.openxmlformats.org/officeDocument/2006/relationships/hyperlink" Target="https://books.google.com/books?hl=en&amp;lr=&amp;id=vGqPDwAAQBAJ&amp;oi=fnd&amp;pg=PP5&amp;dq=biopsychosocial+model+of+health&amp;ots=OUNqkZN9PS&amp;sig=mVElWYHFOIestcBp2zd1kgZ332g" TargetMode="External"/><Relationship Id="rId9" Type="http://schemas.openxmlformats.org/officeDocument/2006/relationships/hyperlink" Target="https://journals.lww.com/aoam/_layouts/15/oaks.journals/downloadpdf.aspx?an=01244624-202501000-00001" TargetMode="External"/><Relationship Id="rId14" Type="http://schemas.openxmlformats.org/officeDocument/2006/relationships/hyperlink" Target="https://www.thelancet.com/journals/lanhl/article/PIIS2666-7568(24)00108-9/fulltext?uuid=uuid%3A0ce5d1bb-54fb-453d-a035-b5267b6429e8"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this.nhs.uk/our-services/it-operational-support-services/collaboration" TargetMode="External"/><Relationship Id="rId13" Type="http://schemas.openxmlformats.org/officeDocument/2006/relationships/hyperlink" Target="https://www.nhlbi.nih.gov/health/high-blood-pressure/causes" TargetMode="External"/><Relationship Id="rId18" Type="http://schemas.openxmlformats.org/officeDocument/2006/relationships/hyperlink" Target="https://onlinelibrary.wiley.com/doi/pdfdirect/10.1111/jch.13768?utm_source=consensus" TargetMode="External"/><Relationship Id="rId3" Type="http://schemas.openxmlformats.org/officeDocument/2006/relationships/hyperlink" Target="https://pmc.ncbi.nlm.nih.gov/articles/PMC4764775/pdf/ijmsv13p0099.pdf" TargetMode="External"/><Relationship Id="rId21" Type="http://schemas.openxmlformats.org/officeDocument/2006/relationships/hyperlink" Target="https://www.who.int/news-room/fact-sheets/detail/hypertension" TargetMode="External"/><Relationship Id="rId7" Type="http://schemas.openxmlformats.org/officeDocument/2006/relationships/hyperlink" Target="https://www.nhs.uk/conditions/high-blood-pressure/" TargetMode="External"/><Relationship Id="rId12" Type="http://schemas.openxmlformats.org/officeDocument/2006/relationships/hyperlink" Target="https://www.nice.org.uk/guidance/ng136/chapter/Recommendations#diagnosing-hypertension" TargetMode="External"/><Relationship Id="rId17" Type="http://schemas.openxmlformats.org/officeDocument/2006/relationships/hyperlink" Target="https://www.probiologists.com/public/assets/articles/article-pdf-1733575074-82.pdf" TargetMode="External"/><Relationship Id="rId2" Type="http://schemas.openxmlformats.org/officeDocument/2006/relationships/hyperlink" Target="https://link.springer.com/content/pdf/10.1186/s12889-023-15860-z.pdf" TargetMode="External"/><Relationship Id="rId16" Type="http://schemas.openxmlformats.org/officeDocument/2006/relationships/hyperlink" Target="https://journals.lww.com/jfmpc/_layouts/15/oaks.journals/downloadpdf.aspx?an=01697686-202205000-00026" TargetMode="External"/><Relationship Id="rId20" Type="http://schemas.openxmlformats.org/officeDocument/2006/relationships/hyperlink" Target="https://www.who.int/news-room/fact-sheets/detail/self-care-health-interventions" TargetMode="External"/><Relationship Id="rId1" Type="http://schemas.openxmlformats.org/officeDocument/2006/relationships/slideLayout" Target="../slideLayouts/slideLayout29.xml"/><Relationship Id="rId6" Type="http://schemas.openxmlformats.org/officeDocument/2006/relationships/hyperlink" Target="https://academic.oup.com/ajh/article-pdf/36/7/372/50570769/hpad021.pdf" TargetMode="External"/><Relationship Id="rId11" Type="http://schemas.openxmlformats.org/officeDocument/2006/relationships/hyperlink" Target="https://www.nice.org.uk/guidance/ng136" TargetMode="External"/><Relationship Id="rId5" Type="http://schemas.openxmlformats.org/officeDocument/2006/relationships/hyperlink" Target="https://doi.org/10.1016/j.cegh.2025.102080" TargetMode="External"/><Relationship Id="rId15" Type="http://schemas.openxmlformats.org/officeDocument/2006/relationships/hyperlink" Target="https://www.statista.com/statistics/1124955/hypertension-prevalence-by-gender-in-england-uk/?srsltid=AfmBOoot8MSWQqcNIdShzIY7Nm-zltjAhPk7joXYyVzVmJT5YkDGqMfy" TargetMode="External"/><Relationship Id="rId10" Type="http://schemas.openxmlformats.org/officeDocument/2006/relationships/hyperlink" Target="https://www.england.nhs.uk/london/wp-content/uploads/sites/8/2019/11/NICE-NG136-Visual-Summary.pdf" TargetMode="External"/><Relationship Id="rId19" Type="http://schemas.openxmlformats.org/officeDocument/2006/relationships/hyperlink" Target="https://doi.org/10.1016/j.amepre.2024.07.005" TargetMode="External"/><Relationship Id="rId4" Type="http://schemas.openxmlformats.org/officeDocument/2006/relationships/hyperlink" Target="https://pmc.ncbi.nlm.nih.gov/articles/PMC9742403/pdf/jpmph-21-266.pdf" TargetMode="External"/><Relationship Id="rId9" Type="http://schemas.openxmlformats.org/officeDocument/2006/relationships/hyperlink" Target="https://archive.datadictionary.nhs.uk/DD%20Release%20May%202024/nhs_business_definitions/long_term_physical_health_condition.html" TargetMode="External"/><Relationship Id="rId14" Type="http://schemas.openxmlformats.org/officeDocument/2006/relationships/hyperlink" Target="https://econtent.hogrefe.com/doi/full/10.1027/0227-5910/a000902"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5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127208" y="857251"/>
            <a:ext cx="4747280" cy="3098061"/>
          </a:xfrm>
        </p:spPr>
        <p:txBody>
          <a:bodyPr anchor="b">
            <a:normAutofit/>
          </a:bodyPr>
          <a:lstStyle/>
          <a:p>
            <a:pPr algn="l"/>
            <a:r>
              <a:rPr lang="en-GB" sz="1900" b="1" dirty="0">
                <a:solidFill>
                  <a:srgbClr val="FFFFFF"/>
                </a:solidFill>
                <a:latin typeface="Arial" panose="020B0604020202020204" pitchFamily="34" charset="0"/>
                <a:cs typeface="Arial" panose="020B0604020202020204" pitchFamily="34" charset="0"/>
              </a:rPr>
              <a:t>Student Name: JAHANVIBN SODHA</a:t>
            </a:r>
            <a:br>
              <a:rPr lang="en-GB" sz="1900" b="0" dirty="0">
                <a:solidFill>
                  <a:srgbClr val="FFFFFF"/>
                </a:solidFill>
                <a:effectLst/>
                <a:latin typeface="Arial" panose="020B0604020202020204" pitchFamily="34" charset="0"/>
                <a:cs typeface="Arial" panose="020B0604020202020204" pitchFamily="34" charset="0"/>
              </a:rPr>
            </a:br>
            <a:r>
              <a:rPr lang="en-GB" sz="1900" b="1" dirty="0">
                <a:solidFill>
                  <a:srgbClr val="FFFFFF"/>
                </a:solidFill>
                <a:latin typeface="Arial" panose="020B0604020202020204" pitchFamily="34" charset="0"/>
                <a:cs typeface="Arial" panose="020B0604020202020204" pitchFamily="34" charset="0"/>
              </a:rPr>
              <a:t>Student Number:2530085</a:t>
            </a:r>
            <a:br>
              <a:rPr lang="en-GB" sz="1900" b="0" dirty="0">
                <a:solidFill>
                  <a:srgbClr val="FFFFFF"/>
                </a:solidFill>
                <a:effectLst/>
                <a:latin typeface="Arial" panose="020B0604020202020204" pitchFamily="34" charset="0"/>
                <a:cs typeface="Arial" panose="020B0604020202020204" pitchFamily="34" charset="0"/>
              </a:rPr>
            </a:br>
            <a:r>
              <a:rPr lang="en-GB" sz="1900" b="1" dirty="0">
                <a:solidFill>
                  <a:srgbClr val="FFFFFF"/>
                </a:solidFill>
                <a:latin typeface="Arial" panose="020B0604020202020204" pitchFamily="34" charset="0"/>
                <a:cs typeface="Arial" panose="020B0604020202020204" pitchFamily="34" charset="0"/>
              </a:rPr>
              <a:t>Module Name: Community Care and Management of Longer-term Conditions</a:t>
            </a:r>
            <a:br>
              <a:rPr lang="en-GB" sz="1900" b="0" dirty="0">
                <a:solidFill>
                  <a:srgbClr val="FFFFFF"/>
                </a:solidFill>
                <a:effectLst/>
                <a:latin typeface="Arial" panose="020B0604020202020204" pitchFamily="34" charset="0"/>
                <a:cs typeface="Arial" panose="020B0604020202020204" pitchFamily="34" charset="0"/>
              </a:rPr>
            </a:br>
            <a:r>
              <a:rPr lang="en-GB" sz="1900" b="1" dirty="0">
                <a:solidFill>
                  <a:srgbClr val="FFFFFF"/>
                </a:solidFill>
                <a:latin typeface="Arial" panose="020B0604020202020204" pitchFamily="34" charset="0"/>
                <a:cs typeface="Arial" panose="020B0604020202020204" pitchFamily="34" charset="0"/>
              </a:rPr>
              <a:t>Module Code: LCHS7003</a:t>
            </a:r>
            <a:br>
              <a:rPr lang="en-GB" sz="1900" b="0" dirty="0">
                <a:solidFill>
                  <a:srgbClr val="FFFFFF"/>
                </a:solidFill>
                <a:effectLst/>
                <a:latin typeface="Arial" panose="020B0604020202020204" pitchFamily="34" charset="0"/>
                <a:cs typeface="Arial" panose="020B0604020202020204" pitchFamily="34" charset="0"/>
              </a:rPr>
            </a:br>
            <a:r>
              <a:rPr lang="en-GB" sz="1900" b="1" dirty="0">
                <a:solidFill>
                  <a:srgbClr val="FFFFFF"/>
                </a:solidFill>
                <a:effectLst/>
                <a:latin typeface="Arial" panose="020B0604020202020204" pitchFamily="34" charset="0"/>
                <a:cs typeface="Arial" panose="020B0604020202020204" pitchFamily="34" charset="0"/>
              </a:rPr>
              <a:t>Module </a:t>
            </a:r>
            <a:r>
              <a:rPr lang="en-GB" sz="1900" b="1" dirty="0">
                <a:solidFill>
                  <a:srgbClr val="FFFFFF"/>
                </a:solidFill>
                <a:latin typeface="Arial" panose="020B0604020202020204" pitchFamily="34" charset="0"/>
                <a:cs typeface="Arial" panose="020B0604020202020204" pitchFamily="34" charset="0"/>
              </a:rPr>
              <a:t>Lecturer: Muhammed Khan</a:t>
            </a:r>
            <a:br>
              <a:rPr lang="en-GB" sz="1900" b="1" dirty="0">
                <a:solidFill>
                  <a:srgbClr val="FFFFFF"/>
                </a:solidFill>
                <a:latin typeface="Arial" panose="020B0604020202020204" pitchFamily="34" charset="0"/>
                <a:cs typeface="Arial" panose="020B0604020202020204" pitchFamily="34" charset="0"/>
              </a:rPr>
            </a:br>
            <a:r>
              <a:rPr lang="en-GB" sz="1900" b="1" dirty="0">
                <a:solidFill>
                  <a:srgbClr val="FFFFFF"/>
                </a:solidFill>
                <a:latin typeface="Arial" panose="020B0604020202020204" pitchFamily="34" charset="0"/>
                <a:cs typeface="Arial" panose="020B0604020202020204" pitchFamily="34" charset="0"/>
              </a:rPr>
              <a:t>Assignment Title: Component 2 Individual Presentation</a:t>
            </a:r>
            <a:br>
              <a:rPr lang="en-GB" sz="1900" dirty="0">
                <a:solidFill>
                  <a:srgbClr val="FFFFFF"/>
                </a:solidFill>
              </a:rPr>
            </a:br>
            <a:endParaRPr lang="en-IN" sz="1900" dirty="0">
              <a:solidFill>
                <a:srgbClr val="FFFFFF"/>
              </a:solidFill>
            </a:endParaRPr>
          </a:p>
        </p:txBody>
      </p:sp>
      <p:sp>
        <p:nvSpPr>
          <p:cNvPr id="1045" name="Rectangle 1044">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Oval 1045">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ttps://lh7-rt.googleusercontent.com/docsz/AD_4nXdWE3sDDyLW6LJX_LtQ62-hx7b6oVaZ7in2D45tdd1SUzxfgY7H1rbY1fpDF_Vr_eK158Ogx23Twsw-Rh9QbH2o3T6irQRPZPSi8va6mfCgTQ4gYXyio0UdkZ9Kx2gu_PJ2eilMvA?key=t8AaSKKahXnY63dE1tSK_g"/>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920559" y="2688711"/>
            <a:ext cx="3737164" cy="149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0172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576606"/>
          </a:xfrm>
        </p:spPr>
        <p:txBody>
          <a:bodyPr>
            <a:normAutofit/>
          </a:bodyPr>
          <a:lstStyle/>
          <a:p>
            <a:pPr algn="ctr"/>
            <a:r>
              <a:rPr lang="en-US" sz="2800" b="1" dirty="0">
                <a:latin typeface="Arial" panose="020B0604020202020204" pitchFamily="34" charset="0"/>
                <a:cs typeface="Arial" panose="020B0604020202020204" pitchFamily="34" charset="0"/>
              </a:rPr>
              <a:t>Table of Contents </a:t>
            </a:r>
            <a:endParaRPr lang="en-IN" sz="2800" b="1" dirty="0">
              <a:latin typeface="Arial" panose="020B0604020202020204" pitchFamily="34" charset="0"/>
              <a:cs typeface="Arial" panose="020B06040202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387609705"/>
              </p:ext>
            </p:extLst>
          </p:nvPr>
        </p:nvGraphicFramePr>
        <p:xfrm>
          <a:off x="1066800" y="1219200"/>
          <a:ext cx="10307054" cy="5191760"/>
        </p:xfrm>
        <a:graphic>
          <a:graphicData uri="http://schemas.openxmlformats.org/drawingml/2006/table">
            <a:tbl>
              <a:tblPr firstRow="1" bandRow="1">
                <a:tableStyleId>{00A15C55-8517-42AA-B614-E9B94910E393}</a:tableStyleId>
              </a:tblPr>
              <a:tblGrid>
                <a:gridCol w="8430128">
                  <a:extLst>
                    <a:ext uri="{9D8B030D-6E8A-4147-A177-3AD203B41FA5}">
                      <a16:colId xmlns:a16="http://schemas.microsoft.com/office/drawing/2014/main" val="2614030103"/>
                    </a:ext>
                  </a:extLst>
                </a:gridCol>
                <a:gridCol w="1876926">
                  <a:extLst>
                    <a:ext uri="{9D8B030D-6E8A-4147-A177-3AD203B41FA5}">
                      <a16:colId xmlns:a16="http://schemas.microsoft.com/office/drawing/2014/main" val="3329039961"/>
                    </a:ext>
                  </a:extLst>
                </a:gridCol>
              </a:tblGrid>
              <a:tr h="370840">
                <a:tc>
                  <a:txBody>
                    <a:bodyPr/>
                    <a:lstStyle/>
                    <a:p>
                      <a:r>
                        <a:rPr lang="en-US" sz="1600" b="0" dirty="0">
                          <a:latin typeface="Arial" panose="020B0604020202020204" pitchFamily="34" charset="0"/>
                          <a:cs typeface="Arial" panose="020B0604020202020204" pitchFamily="34" charset="0"/>
                        </a:rPr>
                        <a:t>Contents </a:t>
                      </a:r>
                      <a:endParaRPr lang="en-IN" sz="1600" b="0" dirty="0">
                        <a:latin typeface="Arial" panose="020B0604020202020204" pitchFamily="34" charset="0"/>
                        <a:cs typeface="Arial" panose="020B0604020202020204" pitchFamily="34" charset="0"/>
                      </a:endParaRPr>
                    </a:p>
                  </a:txBody>
                  <a:tcPr/>
                </a:tc>
                <a:tc>
                  <a:txBody>
                    <a:bodyPr/>
                    <a:lstStyle/>
                    <a:p>
                      <a:r>
                        <a:rPr lang="en-US" sz="1600" b="0" dirty="0">
                          <a:latin typeface="Arial" panose="020B0604020202020204" pitchFamily="34" charset="0"/>
                          <a:cs typeface="Arial" panose="020B0604020202020204" pitchFamily="34" charset="0"/>
                        </a:rPr>
                        <a:t>Slide No.</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72531379"/>
                  </a:ext>
                </a:extLst>
              </a:tr>
              <a:tr h="370840">
                <a:tc>
                  <a:txBody>
                    <a:bodyPr/>
                    <a:lstStyle/>
                    <a:p>
                      <a:r>
                        <a:rPr lang="en-US" sz="1600" b="0" dirty="0">
                          <a:latin typeface="Arial" panose="020B0604020202020204" pitchFamily="34" charset="0"/>
                          <a:cs typeface="Arial" panose="020B0604020202020204" pitchFamily="34" charset="0"/>
                        </a:rPr>
                        <a:t>Introduction</a:t>
                      </a:r>
                      <a:endParaRPr lang="en-IN" sz="1600" b="0" dirty="0">
                        <a:latin typeface="Arial" panose="020B0604020202020204" pitchFamily="34" charset="0"/>
                        <a:cs typeface="Arial" panose="020B0604020202020204" pitchFamily="34" charset="0"/>
                      </a:endParaRPr>
                    </a:p>
                  </a:txBody>
                  <a:tcPr/>
                </a:tc>
                <a:tc>
                  <a:txBody>
                    <a:bodyPr/>
                    <a:lstStyle/>
                    <a:p>
                      <a:r>
                        <a:rPr lang="en-US" sz="1600" b="0" dirty="0">
                          <a:latin typeface="Arial" panose="020B0604020202020204" pitchFamily="34" charset="0"/>
                          <a:cs typeface="Arial" panose="020B0604020202020204" pitchFamily="34" charset="0"/>
                        </a:rPr>
                        <a:t>3</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97176264"/>
                  </a:ext>
                </a:extLst>
              </a:tr>
              <a:tr h="370840">
                <a:tc>
                  <a:txBody>
                    <a:bodyPr/>
                    <a:lstStyle/>
                    <a:p>
                      <a:r>
                        <a:rPr lang="en-GB" sz="1600" b="0" dirty="0">
                          <a:latin typeface="Arial" panose="020B0604020202020204" pitchFamily="34" charset="0"/>
                          <a:cs typeface="Arial" panose="020B0604020202020204" pitchFamily="34" charset="0"/>
                        </a:rPr>
                        <a:t>Overview of Hypertension</a:t>
                      </a:r>
                      <a:endParaRPr lang="en-IN" sz="1600" b="0" dirty="0">
                        <a:latin typeface="Arial" panose="020B0604020202020204" pitchFamily="34" charset="0"/>
                        <a:cs typeface="Arial" panose="020B0604020202020204" pitchFamily="34" charset="0"/>
                      </a:endParaRPr>
                    </a:p>
                  </a:txBody>
                  <a:tcPr/>
                </a:tc>
                <a:tc>
                  <a:txBody>
                    <a:bodyPr/>
                    <a:lstStyle/>
                    <a:p>
                      <a:r>
                        <a:rPr lang="en-US" sz="1600" b="0" dirty="0">
                          <a:latin typeface="Arial" panose="020B0604020202020204" pitchFamily="34" charset="0"/>
                          <a:cs typeface="Arial" panose="020B0604020202020204" pitchFamily="34" charset="0"/>
                        </a:rPr>
                        <a:t>4</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05049883"/>
                  </a:ext>
                </a:extLst>
              </a:tr>
              <a:tr h="370840">
                <a:tc>
                  <a:txBody>
                    <a:bodyPr/>
                    <a:lstStyle/>
                    <a:p>
                      <a:r>
                        <a:rPr lang="en-GB" sz="1600" b="0" dirty="0">
                          <a:latin typeface="Arial" panose="020B0604020202020204" pitchFamily="34" charset="0"/>
                          <a:cs typeface="Arial" panose="020B0604020202020204" pitchFamily="34" charset="0"/>
                        </a:rPr>
                        <a:t>Prevalence in the UK and Worldwide </a:t>
                      </a:r>
                      <a:endParaRPr lang="en-IN" sz="1600" b="0" dirty="0">
                        <a:latin typeface="Arial" panose="020B0604020202020204" pitchFamily="34" charset="0"/>
                        <a:cs typeface="Arial" panose="020B0604020202020204" pitchFamily="34" charset="0"/>
                      </a:endParaRPr>
                    </a:p>
                  </a:txBody>
                  <a:tcPr/>
                </a:tc>
                <a:tc>
                  <a:txBody>
                    <a:bodyPr/>
                    <a:lstStyle/>
                    <a:p>
                      <a:r>
                        <a:rPr lang="en-US" sz="1600" b="0" dirty="0">
                          <a:latin typeface="Arial" panose="020B0604020202020204" pitchFamily="34" charset="0"/>
                          <a:cs typeface="Arial" panose="020B0604020202020204" pitchFamily="34" charset="0"/>
                        </a:rPr>
                        <a:t>5</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75797194"/>
                  </a:ext>
                </a:extLst>
              </a:tr>
              <a:tr h="370840">
                <a:tc>
                  <a:txBody>
                    <a:bodyPr/>
                    <a:lstStyle/>
                    <a:p>
                      <a:r>
                        <a:rPr lang="en-IN" sz="1600" b="0" dirty="0">
                          <a:latin typeface="Arial" panose="020B0604020202020204" pitchFamily="34" charset="0"/>
                          <a:cs typeface="Arial" panose="020B0604020202020204" pitchFamily="34" charset="0"/>
                        </a:rPr>
                        <a:t>Economic and Social Burden</a:t>
                      </a:r>
                    </a:p>
                  </a:txBody>
                  <a:tcPr/>
                </a:tc>
                <a:tc>
                  <a:txBody>
                    <a:bodyPr/>
                    <a:lstStyle/>
                    <a:p>
                      <a:r>
                        <a:rPr lang="en-US" sz="1600" b="0" dirty="0">
                          <a:latin typeface="Arial" panose="020B0604020202020204" pitchFamily="34" charset="0"/>
                          <a:cs typeface="Arial" panose="020B0604020202020204" pitchFamily="34" charset="0"/>
                        </a:rPr>
                        <a:t>6</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40369789"/>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0" dirty="0">
                          <a:latin typeface="Arial" panose="020B0604020202020204" pitchFamily="34" charset="0"/>
                          <a:cs typeface="Arial" panose="020B0604020202020204" pitchFamily="34" charset="0"/>
                        </a:rPr>
                        <a:t>Diagnosis and Initial Assessment </a:t>
                      </a:r>
                    </a:p>
                  </a:txBody>
                  <a:tcPr/>
                </a:tc>
                <a:tc>
                  <a:txBody>
                    <a:bodyPr/>
                    <a:lstStyle/>
                    <a:p>
                      <a:r>
                        <a:rPr lang="en-US" sz="1600" b="0" dirty="0">
                          <a:latin typeface="Arial" panose="020B0604020202020204" pitchFamily="34" charset="0"/>
                          <a:cs typeface="Arial" panose="020B0604020202020204" pitchFamily="34" charset="0"/>
                        </a:rPr>
                        <a:t>7</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47734828"/>
                  </a:ext>
                </a:extLst>
              </a:tr>
              <a:tr h="370840">
                <a:tc>
                  <a:txBody>
                    <a:bodyPr/>
                    <a:lstStyle/>
                    <a:p>
                      <a:r>
                        <a:rPr lang="en-US" sz="1600" b="0" cap="none" dirty="0">
                          <a:latin typeface="Arial" panose="020B0604020202020204" pitchFamily="34" charset="0"/>
                          <a:cs typeface="Arial" panose="020B0604020202020204" pitchFamily="34" charset="0"/>
                        </a:rPr>
                        <a:t>Management Of Hypertension Based On The UK Guidelines</a:t>
                      </a:r>
                      <a:endParaRPr lang="en-IN" sz="1600" b="0" dirty="0">
                        <a:latin typeface="Arial" panose="020B0604020202020204" pitchFamily="34" charset="0"/>
                        <a:cs typeface="Arial" panose="020B0604020202020204" pitchFamily="34" charset="0"/>
                      </a:endParaRPr>
                    </a:p>
                  </a:txBody>
                  <a:tcPr/>
                </a:tc>
                <a:tc>
                  <a:txBody>
                    <a:bodyPr/>
                    <a:lstStyle/>
                    <a:p>
                      <a:r>
                        <a:rPr lang="en-US" sz="1600" b="0" dirty="0">
                          <a:latin typeface="Arial" panose="020B0604020202020204" pitchFamily="34" charset="0"/>
                          <a:cs typeface="Arial" panose="020B0604020202020204" pitchFamily="34" charset="0"/>
                        </a:rPr>
                        <a:t>8-9</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48036508"/>
                  </a:ext>
                </a:extLst>
              </a:tr>
              <a:tr h="370840">
                <a:tc>
                  <a:txBody>
                    <a:bodyPr/>
                    <a:lstStyle/>
                    <a:p>
                      <a:r>
                        <a:rPr lang="en-US" sz="1600" b="0" cap="none" dirty="0">
                          <a:solidFill>
                            <a:schemeClr val="tx1"/>
                          </a:solidFill>
                          <a:latin typeface="Arial" panose="020B0604020202020204" pitchFamily="34" charset="0"/>
                          <a:cs typeface="Arial" panose="020B0604020202020204" pitchFamily="34" charset="0"/>
                        </a:rPr>
                        <a:t>Treatment Options In The UK For Hypertension</a:t>
                      </a:r>
                      <a:endParaRPr lang="en-IN" sz="1600" b="0" dirty="0">
                        <a:latin typeface="Arial" panose="020B0604020202020204" pitchFamily="34" charset="0"/>
                        <a:cs typeface="Arial" panose="020B0604020202020204" pitchFamily="34" charset="0"/>
                      </a:endParaRPr>
                    </a:p>
                  </a:txBody>
                  <a:tcPr/>
                </a:tc>
                <a:tc>
                  <a:txBody>
                    <a:bodyPr/>
                    <a:lstStyle/>
                    <a:p>
                      <a:r>
                        <a:rPr lang="en-US" sz="1600" b="0" dirty="0">
                          <a:latin typeface="Arial" panose="020B0604020202020204" pitchFamily="34" charset="0"/>
                          <a:cs typeface="Arial" panose="020B0604020202020204" pitchFamily="34" charset="0"/>
                        </a:rPr>
                        <a:t>10</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70733274"/>
                  </a:ext>
                </a:extLst>
              </a:tr>
              <a:tr h="370840">
                <a:tc>
                  <a:txBody>
                    <a:bodyPr/>
                    <a:lstStyle/>
                    <a:p>
                      <a:r>
                        <a:rPr lang="en-IN" sz="1600" b="0" dirty="0">
                          <a:latin typeface="Arial" panose="020B0604020202020204" pitchFamily="34" charset="0"/>
                          <a:cs typeface="Arial" panose="020B0604020202020204" pitchFamily="34" charset="0"/>
                        </a:rPr>
                        <a:t>Comorbidity in Hypertension</a:t>
                      </a:r>
                    </a:p>
                  </a:txBody>
                  <a:tcPr/>
                </a:tc>
                <a:tc>
                  <a:txBody>
                    <a:bodyPr/>
                    <a:lstStyle/>
                    <a:p>
                      <a:r>
                        <a:rPr lang="en-US" sz="1600" b="0" dirty="0">
                          <a:latin typeface="Arial" panose="020B0604020202020204" pitchFamily="34" charset="0"/>
                          <a:cs typeface="Arial" panose="020B0604020202020204" pitchFamily="34" charset="0"/>
                        </a:rPr>
                        <a:t>11</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47066317"/>
                  </a:ext>
                </a:extLst>
              </a:tr>
              <a:tr h="370840">
                <a:tc>
                  <a:txBody>
                    <a:bodyPr/>
                    <a:lstStyle/>
                    <a:p>
                      <a:r>
                        <a:rPr lang="en-IN" sz="1600" b="0" dirty="0">
                          <a:latin typeface="Arial" panose="020B0604020202020204" pitchFamily="34" charset="0"/>
                          <a:cs typeface="Arial" panose="020B0604020202020204" pitchFamily="34" charset="0"/>
                        </a:rPr>
                        <a:t>Prevention of Hypertension</a:t>
                      </a:r>
                    </a:p>
                  </a:txBody>
                  <a:tcPr/>
                </a:tc>
                <a:tc>
                  <a:txBody>
                    <a:bodyPr/>
                    <a:lstStyle/>
                    <a:p>
                      <a:r>
                        <a:rPr lang="en-US" sz="1600" b="0" dirty="0">
                          <a:latin typeface="Arial" panose="020B0604020202020204" pitchFamily="34" charset="0"/>
                          <a:cs typeface="Arial" panose="020B0604020202020204" pitchFamily="34" charset="0"/>
                        </a:rPr>
                        <a:t>12</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83712377"/>
                  </a:ext>
                </a:extLst>
              </a:tr>
              <a:tr h="370840">
                <a:tc>
                  <a:txBody>
                    <a:bodyPr/>
                    <a:lstStyle/>
                    <a:p>
                      <a:r>
                        <a:rPr lang="en-US" sz="1600" b="0" dirty="0">
                          <a:latin typeface="Arial" panose="020B0604020202020204" pitchFamily="34" charset="0"/>
                          <a:cs typeface="Arial" panose="020B0604020202020204" pitchFamily="34" charset="0"/>
                        </a:rPr>
                        <a:t>Skills, Values, and Behaviors for Co-Productive Care</a:t>
                      </a:r>
                      <a:endParaRPr lang="en-IN" sz="1600" b="0" dirty="0">
                        <a:latin typeface="Arial" panose="020B0604020202020204" pitchFamily="34" charset="0"/>
                        <a:cs typeface="Arial" panose="020B0604020202020204" pitchFamily="34" charset="0"/>
                      </a:endParaRPr>
                    </a:p>
                  </a:txBody>
                  <a:tcPr/>
                </a:tc>
                <a:tc>
                  <a:txBody>
                    <a:bodyPr/>
                    <a:lstStyle/>
                    <a:p>
                      <a:r>
                        <a:rPr lang="en-US" sz="1600" b="0" dirty="0">
                          <a:latin typeface="Arial" panose="020B0604020202020204" pitchFamily="34" charset="0"/>
                          <a:cs typeface="Arial" panose="020B0604020202020204" pitchFamily="34" charset="0"/>
                        </a:rPr>
                        <a:t>13</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13018954"/>
                  </a:ext>
                </a:extLst>
              </a:tr>
              <a:tr h="370840">
                <a:tc>
                  <a:txBody>
                    <a:bodyPr/>
                    <a:lstStyle/>
                    <a:p>
                      <a:r>
                        <a:rPr lang="en-US" sz="1600" b="0" dirty="0">
                          <a:solidFill>
                            <a:schemeClr val="tx1"/>
                          </a:solidFill>
                          <a:latin typeface="Arial" panose="020B0604020202020204" pitchFamily="34" charset="0"/>
                          <a:cs typeface="Arial" panose="020B0604020202020204" pitchFamily="34" charset="0"/>
                        </a:rPr>
                        <a:t>Recommendations Using the Comprehensive Model of Personalised Care</a:t>
                      </a:r>
                      <a:endParaRPr lang="en-IN" sz="1600" b="0" dirty="0">
                        <a:latin typeface="Arial" panose="020B0604020202020204" pitchFamily="34" charset="0"/>
                        <a:cs typeface="Arial" panose="020B0604020202020204" pitchFamily="34" charset="0"/>
                      </a:endParaRPr>
                    </a:p>
                  </a:txBody>
                  <a:tcPr/>
                </a:tc>
                <a:tc>
                  <a:txBody>
                    <a:bodyPr/>
                    <a:lstStyle/>
                    <a:p>
                      <a:r>
                        <a:rPr lang="en-US" sz="1600" b="0" dirty="0">
                          <a:latin typeface="Arial" panose="020B0604020202020204" pitchFamily="34" charset="0"/>
                          <a:cs typeface="Arial" panose="020B0604020202020204" pitchFamily="34" charset="0"/>
                        </a:rPr>
                        <a:t>14-15</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9609144"/>
                  </a:ext>
                </a:extLst>
              </a:tr>
              <a:tr h="370840">
                <a:tc>
                  <a:txBody>
                    <a:bodyPr/>
                    <a:lstStyle/>
                    <a:p>
                      <a:r>
                        <a:rPr lang="en-US" sz="1600" b="0" dirty="0">
                          <a:latin typeface="Arial" panose="020B0604020202020204" pitchFamily="34" charset="0"/>
                          <a:cs typeface="Arial" panose="020B0604020202020204" pitchFamily="34" charset="0"/>
                        </a:rPr>
                        <a:t>Conclusion</a:t>
                      </a:r>
                      <a:endParaRPr lang="en-IN" sz="1600" b="0" dirty="0">
                        <a:latin typeface="Arial" panose="020B0604020202020204" pitchFamily="34" charset="0"/>
                        <a:cs typeface="Arial" panose="020B0604020202020204" pitchFamily="34" charset="0"/>
                      </a:endParaRPr>
                    </a:p>
                  </a:txBody>
                  <a:tcPr/>
                </a:tc>
                <a:tc>
                  <a:txBody>
                    <a:bodyPr/>
                    <a:lstStyle/>
                    <a:p>
                      <a:r>
                        <a:rPr lang="en-US" sz="1600" b="0" dirty="0">
                          <a:latin typeface="Arial" panose="020B0604020202020204" pitchFamily="34" charset="0"/>
                          <a:cs typeface="Arial" panose="020B0604020202020204" pitchFamily="34" charset="0"/>
                        </a:rPr>
                        <a:t>16</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661947"/>
                  </a:ext>
                </a:extLst>
              </a:tr>
              <a:tr h="370840">
                <a:tc>
                  <a:txBody>
                    <a:bodyPr/>
                    <a:lstStyle/>
                    <a:p>
                      <a:r>
                        <a:rPr lang="en-US" sz="1600" b="0" dirty="0">
                          <a:latin typeface="Arial" panose="020B0604020202020204" pitchFamily="34" charset="0"/>
                          <a:cs typeface="Arial" panose="020B0604020202020204" pitchFamily="34" charset="0"/>
                        </a:rPr>
                        <a:t>References</a:t>
                      </a:r>
                      <a:endParaRPr lang="en-IN" sz="1600" b="0" dirty="0">
                        <a:latin typeface="Arial" panose="020B0604020202020204" pitchFamily="34" charset="0"/>
                        <a:cs typeface="Arial" panose="020B0604020202020204" pitchFamily="34" charset="0"/>
                      </a:endParaRPr>
                    </a:p>
                  </a:txBody>
                  <a:tcPr/>
                </a:tc>
                <a:tc>
                  <a:txBody>
                    <a:bodyPr/>
                    <a:lstStyle/>
                    <a:p>
                      <a:r>
                        <a:rPr lang="en-US" sz="1600" b="0" dirty="0">
                          <a:latin typeface="Arial" panose="020B0604020202020204" pitchFamily="34" charset="0"/>
                          <a:cs typeface="Arial" panose="020B0604020202020204" pitchFamily="34" charset="0"/>
                        </a:rPr>
                        <a:t>17-18</a:t>
                      </a:r>
                      <a:endParaRPr lang="en-IN"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30825976"/>
                  </a:ext>
                </a:extLst>
              </a:tr>
            </a:tbl>
          </a:graphicData>
        </a:graphic>
      </p:graphicFrame>
    </p:spTree>
    <p:extLst>
      <p:ext uri="{BB962C8B-B14F-4D97-AF65-F5344CB8AC3E}">
        <p14:creationId xmlns:p14="http://schemas.microsoft.com/office/powerpoint/2010/main" val="3476257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DBFB5-8AD5-BDFA-CB5A-E5F5D3B47FAC}"/>
              </a:ext>
            </a:extLst>
          </p:cNvPr>
          <p:cNvSpPr>
            <a:spLocks noGrp="1"/>
          </p:cNvSpPr>
          <p:nvPr>
            <p:ph type="title"/>
          </p:nvPr>
        </p:nvSpPr>
        <p:spPr>
          <a:xfrm>
            <a:off x="5381807" y="197224"/>
            <a:ext cx="5894832" cy="1177364"/>
          </a:xfrm>
        </p:spPr>
        <p:txBody>
          <a:bodyPr>
            <a:normAutofit/>
          </a:bodyPr>
          <a:lstStyle/>
          <a:p>
            <a:r>
              <a:rPr lang="en-IN" b="1" cap="none" dirty="0">
                <a:latin typeface="Arial" panose="020B0604020202020204" pitchFamily="34" charset="0"/>
                <a:cs typeface="Arial" panose="020B0604020202020204" pitchFamily="34" charset="0"/>
              </a:rPr>
              <a:t>Introduction</a:t>
            </a:r>
            <a:endParaRPr lang="en-IN" cap="none"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E60011CD-E117-42B3-8FB6-2D4AE60FF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315"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8138EC1-6B49-4BE4-9745-4298FEDE4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907"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A5494A9-FC28-2558-0E3E-D712F9CE5B59}"/>
              </a:ext>
            </a:extLst>
          </p:cNvPr>
          <p:cNvPicPr>
            <a:picLocks noChangeAspect="1"/>
          </p:cNvPicPr>
          <p:nvPr/>
        </p:nvPicPr>
        <p:blipFill>
          <a:blip r:embed="rId3"/>
          <a:stretch>
            <a:fillRect/>
          </a:stretch>
        </p:blipFill>
        <p:spPr>
          <a:xfrm>
            <a:off x="1127499" y="2501015"/>
            <a:ext cx="3328416" cy="1863912"/>
          </a:xfrm>
          <a:prstGeom prst="rect">
            <a:avLst/>
          </a:prstGeom>
        </p:spPr>
      </p:pic>
      <p:sp>
        <p:nvSpPr>
          <p:cNvPr id="3" name="Content Placeholder 2">
            <a:extLst>
              <a:ext uri="{FF2B5EF4-FFF2-40B4-BE49-F238E27FC236}">
                <a16:creationId xmlns:a16="http://schemas.microsoft.com/office/drawing/2014/main" id="{CAB137F5-AC4D-27BF-DA1E-06C71AE14620}"/>
              </a:ext>
            </a:extLst>
          </p:cNvPr>
          <p:cNvSpPr>
            <a:spLocks noGrp="1"/>
          </p:cNvSpPr>
          <p:nvPr>
            <p:ph idx="1"/>
          </p:nvPr>
        </p:nvSpPr>
        <p:spPr>
          <a:xfrm>
            <a:off x="5444565" y="1745129"/>
            <a:ext cx="5949120" cy="4781177"/>
          </a:xfrm>
        </p:spPr>
        <p:txBody>
          <a:bodyPr>
            <a:normAutofit/>
          </a:bodyPr>
          <a:lstStyle/>
          <a:p>
            <a:pPr fontAlgn="base">
              <a:lnSpc>
                <a:spcPct val="90000"/>
              </a:lnSpc>
            </a:pPr>
            <a:r>
              <a:rPr lang="en-US" sz="2000" dirty="0">
                <a:latin typeface="Arial" panose="020B0604020202020204" pitchFamily="34" charset="0"/>
                <a:cs typeface="Arial" panose="020B0604020202020204" pitchFamily="34" charset="0"/>
              </a:rPr>
              <a:t>A long-term condition (LTC) is considered a health problem that persists for an extended period, typically lasting at least one year or more that requires ongoing medical management (NHS Data Dictionary, 2024). </a:t>
            </a:r>
          </a:p>
          <a:p>
            <a:pPr fontAlgn="base">
              <a:lnSpc>
                <a:spcPct val="90000"/>
              </a:lnSpc>
            </a:pPr>
            <a:r>
              <a:rPr lang="en-US" sz="2000" dirty="0">
                <a:latin typeface="Arial" panose="020B0604020202020204" pitchFamily="34" charset="0"/>
                <a:cs typeface="Arial" panose="020B0604020202020204" pitchFamily="34" charset="0"/>
              </a:rPr>
              <a:t>This presentation aims to evaluate an LTC, where it selected Hypertension to assess its symptoms and </a:t>
            </a:r>
            <a:r>
              <a:rPr lang="en-US" sz="2000" dirty="0" err="1">
                <a:latin typeface="Arial" panose="020B0604020202020204" pitchFamily="34" charset="0"/>
                <a:cs typeface="Arial" panose="020B0604020202020204" pitchFamily="34" charset="0"/>
              </a:rPr>
              <a:t>aetiology</a:t>
            </a:r>
            <a:r>
              <a:rPr lang="en-US" sz="2000" dirty="0">
                <a:latin typeface="Arial" panose="020B0604020202020204" pitchFamily="34" charset="0"/>
                <a:cs typeface="Arial" panose="020B0604020202020204" pitchFamily="34" charset="0"/>
              </a:rPr>
              <a:t>. </a:t>
            </a:r>
          </a:p>
          <a:p>
            <a:pPr fontAlgn="base">
              <a:lnSpc>
                <a:spcPct val="90000"/>
              </a:lnSpc>
            </a:pPr>
            <a:r>
              <a:rPr lang="en-US" sz="2000" dirty="0">
                <a:latin typeface="Arial" panose="020B0604020202020204" pitchFamily="34" charset="0"/>
                <a:cs typeface="Arial" panose="020B0604020202020204" pitchFamily="34" charset="0"/>
              </a:rPr>
              <a:t>It will also highlight statistical evidence to showcase how prevalent is the LTC in the UK and across the world. </a:t>
            </a:r>
          </a:p>
          <a:p>
            <a:pPr fontAlgn="base">
              <a:lnSpc>
                <a:spcPct val="90000"/>
              </a:lnSpc>
            </a:pPr>
            <a:r>
              <a:rPr lang="en-US" sz="2000" dirty="0">
                <a:latin typeface="Arial" panose="020B0604020202020204" pitchFamily="34" charset="0"/>
                <a:cs typeface="Arial" panose="020B0604020202020204" pitchFamily="34" charset="0"/>
              </a:rPr>
              <a:t>By using multiple healthcare models, such as the House of Care Model, the presentation will determine how healthcare professionals may improve outcomes for preventing hypertension. </a:t>
            </a:r>
          </a:p>
        </p:txBody>
      </p:sp>
    </p:spTree>
    <p:extLst>
      <p:ext uri="{BB962C8B-B14F-4D97-AF65-F5344CB8AC3E}">
        <p14:creationId xmlns:p14="http://schemas.microsoft.com/office/powerpoint/2010/main" val="3558255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92925" y="185271"/>
            <a:ext cx="8911687" cy="860611"/>
          </a:xfrm>
        </p:spPr>
        <p:txBody>
          <a:bodyPr>
            <a:normAutofit/>
          </a:bodyPr>
          <a:lstStyle/>
          <a:p>
            <a:r>
              <a:rPr lang="en-GB" b="1" dirty="0">
                <a:latin typeface="Arial" panose="020B0604020202020204" pitchFamily="34" charset="0"/>
                <a:cs typeface="Arial" panose="020B0604020202020204" pitchFamily="34" charset="0"/>
              </a:rPr>
              <a:t>Overview of Hypertension</a:t>
            </a: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7388" y="764987"/>
            <a:ext cx="11277506" cy="6039224"/>
          </a:xfrm>
        </p:spPr>
        <p:txBody>
          <a:bodyPr>
            <a:noAutofit/>
          </a:bodyPr>
          <a:lstStyle/>
          <a:p>
            <a:pPr marL="0" indent="0">
              <a:lnSpc>
                <a:spcPct val="90000"/>
              </a:lnSpc>
              <a:buNone/>
            </a:pPr>
            <a:r>
              <a:rPr lang="en-US" b="1" i="1" dirty="0">
                <a:latin typeface="Arial" panose="020B0604020202020204" pitchFamily="34" charset="0"/>
                <a:cs typeface="Arial" panose="020B0604020202020204" pitchFamily="34" charset="0"/>
              </a:rPr>
              <a:t>Definition </a:t>
            </a:r>
            <a:endParaRPr lang="en-US" b="1" dirty="0">
              <a:latin typeface="Arial" panose="020B0604020202020204" pitchFamily="34" charset="0"/>
              <a:cs typeface="Arial" panose="020B0604020202020204" pitchFamily="34" charset="0"/>
            </a:endParaRPr>
          </a:p>
          <a:p>
            <a:pPr fontAlgn="base">
              <a:lnSpc>
                <a:spcPct val="90000"/>
              </a:lnSpc>
            </a:pPr>
            <a:r>
              <a:rPr lang="en-US" b="1" dirty="0">
                <a:latin typeface="Arial" panose="020B0604020202020204" pitchFamily="34" charset="0"/>
                <a:cs typeface="Arial" panose="020B0604020202020204" pitchFamily="34" charset="0"/>
              </a:rPr>
              <a:t>High blood pressure or hypertension is considered as a chronic condition that increases the blood pressure too highly (130/80 mmHg or higher), which forces the heart to work harder (WHO, 2025).  </a:t>
            </a:r>
          </a:p>
          <a:p>
            <a:pPr marL="0" indent="0">
              <a:lnSpc>
                <a:spcPct val="90000"/>
              </a:lnSpc>
              <a:buNone/>
            </a:pPr>
            <a:r>
              <a:rPr lang="en-US" b="1" i="1" dirty="0">
                <a:latin typeface="Arial" panose="020B0604020202020204" pitchFamily="34" charset="0"/>
                <a:cs typeface="Arial" panose="020B0604020202020204" pitchFamily="34" charset="0"/>
              </a:rPr>
              <a:t>Symptoms </a:t>
            </a:r>
            <a:endParaRPr lang="en-US" b="1" dirty="0">
              <a:latin typeface="Arial" panose="020B0604020202020204" pitchFamily="34" charset="0"/>
              <a:cs typeface="Arial" panose="020B0604020202020204" pitchFamily="34" charset="0"/>
            </a:endParaRPr>
          </a:p>
          <a:p>
            <a:pPr marL="0" indent="0">
              <a:lnSpc>
                <a:spcPct val="90000"/>
              </a:lnSpc>
              <a:buNone/>
            </a:pPr>
            <a:r>
              <a:rPr lang="en-US" b="1" dirty="0">
                <a:latin typeface="Arial" panose="020B0604020202020204" pitchFamily="34" charset="0"/>
                <a:cs typeface="Arial" panose="020B0604020202020204" pitchFamily="34" charset="0"/>
              </a:rPr>
              <a:t>People with hypertension can experience symptoms, including: </a:t>
            </a:r>
          </a:p>
          <a:p>
            <a:pPr fontAlgn="base">
              <a:lnSpc>
                <a:spcPct val="90000"/>
              </a:lnSpc>
            </a:pPr>
            <a:r>
              <a:rPr lang="en-US" b="1" dirty="0">
                <a:latin typeface="Arial" panose="020B0604020202020204" pitchFamily="34" charset="0"/>
                <a:cs typeface="Arial" panose="020B0604020202020204" pitchFamily="34" charset="0"/>
              </a:rPr>
              <a:t>Frequently occurring severe headaches. </a:t>
            </a:r>
          </a:p>
          <a:p>
            <a:pPr fontAlgn="base">
              <a:lnSpc>
                <a:spcPct val="90000"/>
              </a:lnSpc>
            </a:pPr>
            <a:r>
              <a:rPr lang="en-US" b="1" dirty="0">
                <a:latin typeface="Arial" panose="020B0604020202020204" pitchFamily="34" charset="0"/>
                <a:cs typeface="Arial" panose="020B0604020202020204" pitchFamily="34" charset="0"/>
              </a:rPr>
              <a:t>Pain or tightness in the chest. </a:t>
            </a:r>
          </a:p>
          <a:p>
            <a:pPr fontAlgn="base">
              <a:lnSpc>
                <a:spcPct val="90000"/>
              </a:lnSpc>
            </a:pPr>
            <a:r>
              <a:rPr lang="en-US" b="1" dirty="0">
                <a:latin typeface="Arial" panose="020B0604020202020204" pitchFamily="34" charset="0"/>
                <a:cs typeface="Arial" panose="020B0604020202020204" pitchFamily="34" charset="0"/>
              </a:rPr>
              <a:t>Difficulty in breathing.</a:t>
            </a:r>
          </a:p>
          <a:p>
            <a:pPr fontAlgn="base">
              <a:lnSpc>
                <a:spcPct val="90000"/>
              </a:lnSpc>
            </a:pPr>
            <a:r>
              <a:rPr lang="en-US" b="1" dirty="0">
                <a:latin typeface="Arial" panose="020B0604020202020204" pitchFamily="34" charset="0"/>
                <a:cs typeface="Arial" panose="020B0604020202020204" pitchFamily="34" charset="0"/>
              </a:rPr>
              <a:t>Abnormal heart rhythm.</a:t>
            </a:r>
          </a:p>
          <a:p>
            <a:pPr fontAlgn="base">
              <a:lnSpc>
                <a:spcPct val="90000"/>
              </a:lnSpc>
            </a:pPr>
            <a:r>
              <a:rPr lang="en-US" b="1" dirty="0">
                <a:latin typeface="Arial" panose="020B0604020202020204" pitchFamily="34" charset="0"/>
                <a:cs typeface="Arial" panose="020B0604020202020204" pitchFamily="34" charset="0"/>
              </a:rPr>
              <a:t>Vomiting, anxiety, and confusion (WHO, 2025). </a:t>
            </a:r>
          </a:p>
          <a:p>
            <a:pPr marL="0" indent="0">
              <a:lnSpc>
                <a:spcPct val="90000"/>
              </a:lnSpc>
              <a:buNone/>
            </a:pPr>
            <a:r>
              <a:rPr lang="en-US" b="1" i="1" dirty="0" err="1">
                <a:latin typeface="Arial" panose="020B0604020202020204" pitchFamily="34" charset="0"/>
                <a:cs typeface="Arial" panose="020B0604020202020204" pitchFamily="34" charset="0"/>
              </a:rPr>
              <a:t>Aetiology</a:t>
            </a:r>
            <a:endParaRPr lang="en-US" b="1" dirty="0">
              <a:latin typeface="Arial" panose="020B0604020202020204" pitchFamily="34" charset="0"/>
              <a:cs typeface="Arial" panose="020B0604020202020204" pitchFamily="34" charset="0"/>
            </a:endParaRPr>
          </a:p>
          <a:p>
            <a:pPr fontAlgn="base">
              <a:lnSpc>
                <a:spcPct val="90000"/>
              </a:lnSpc>
            </a:pPr>
            <a:r>
              <a:rPr lang="en-US" b="1" dirty="0">
                <a:latin typeface="Arial" panose="020B0604020202020204" pitchFamily="34" charset="0"/>
                <a:cs typeface="Arial" panose="020B0604020202020204" pitchFamily="34" charset="0"/>
              </a:rPr>
              <a:t>It is primarily caused by lifestyle habits, where eating unhealthy foods often, along with excessive intake of salt and low potassium (NIH, 2024). </a:t>
            </a:r>
          </a:p>
          <a:p>
            <a:pPr fontAlgn="base">
              <a:lnSpc>
                <a:spcPct val="90000"/>
              </a:lnSpc>
            </a:pPr>
            <a:r>
              <a:rPr lang="en-US" b="1" dirty="0">
                <a:latin typeface="Arial" panose="020B0604020202020204" pitchFamily="34" charset="0"/>
                <a:cs typeface="Arial" panose="020B0604020202020204" pitchFamily="34" charset="0"/>
              </a:rPr>
              <a:t>Consuming excessive alcohol and caffeine, experiencing high-stress situations, and a lack of good-quality sleep (NIH, 2024). </a:t>
            </a:r>
          </a:p>
          <a:p>
            <a:pPr fontAlgn="base">
              <a:lnSpc>
                <a:spcPct val="90000"/>
              </a:lnSpc>
            </a:pPr>
            <a:r>
              <a:rPr lang="en-US" b="1" dirty="0">
                <a:latin typeface="Arial" panose="020B0604020202020204" pitchFamily="34" charset="0"/>
                <a:cs typeface="Arial" panose="020B0604020202020204" pitchFamily="34" charset="0"/>
              </a:rPr>
              <a:t>A family history of hypertension can also cause the LTC (Wang et al., 2020). </a:t>
            </a:r>
          </a:p>
          <a:p>
            <a:pPr fontAlgn="base">
              <a:lnSpc>
                <a:spcPct val="90000"/>
              </a:lnSpc>
            </a:pPr>
            <a:r>
              <a:rPr lang="en-US" b="1" dirty="0">
                <a:latin typeface="Arial" panose="020B0604020202020204" pitchFamily="34" charset="0"/>
                <a:cs typeface="Arial" panose="020B0604020202020204" pitchFamily="34" charset="0"/>
              </a:rPr>
              <a:t>Underlying conditions, such as having chronic kidney disease and diabetes can also influence hypertension among people (Wang et al., 2020). </a:t>
            </a:r>
          </a:p>
        </p:txBody>
      </p:sp>
    </p:spTree>
    <p:extLst>
      <p:ext uri="{BB962C8B-B14F-4D97-AF65-F5344CB8AC3E}">
        <p14:creationId xmlns:p14="http://schemas.microsoft.com/office/powerpoint/2010/main" val="2475131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0733" y="563226"/>
            <a:ext cx="6196733" cy="886497"/>
          </a:xfrm>
        </p:spPr>
        <p:txBody>
          <a:bodyPr anchor="b">
            <a:normAutofit/>
          </a:bodyPr>
          <a:lstStyle/>
          <a:p>
            <a:pPr algn="ctr"/>
            <a:r>
              <a:rPr lang="en-GB" sz="2800" b="1" dirty="0">
                <a:latin typeface="Arial" panose="020B0604020202020204" pitchFamily="34" charset="0"/>
                <a:cs typeface="Arial" panose="020B0604020202020204" pitchFamily="34" charset="0"/>
              </a:rPr>
              <a:t>Prevalence in the UK and Worldwide </a:t>
            </a:r>
            <a:endParaRPr lang="en-IN" sz="2800" dirty="0">
              <a:latin typeface="Arial" panose="020B0604020202020204" pitchFamily="34" charset="0"/>
              <a:cs typeface="Arial" panose="020B0604020202020204" pitchFamily="34" charset="0"/>
            </a:endParaRPr>
          </a:p>
        </p:txBody>
      </p:sp>
      <p:graphicFrame>
        <p:nvGraphicFramePr>
          <p:cNvPr id="11" name="Content Placeholder 2">
            <a:extLst>
              <a:ext uri="{FF2B5EF4-FFF2-40B4-BE49-F238E27FC236}">
                <a16:creationId xmlns:a16="http://schemas.microsoft.com/office/drawing/2014/main" id="{65ECE999-2DCA-DBFC-B21C-36699F3EF261}"/>
              </a:ext>
            </a:extLst>
          </p:cNvPr>
          <p:cNvGraphicFramePr>
            <a:graphicFrameLocks noGrp="1"/>
          </p:cNvGraphicFramePr>
          <p:nvPr>
            <p:ph idx="1"/>
            <p:extLst>
              <p:ext uri="{D42A27DB-BD31-4B8C-83A1-F6EECF244321}">
                <p14:modId xmlns:p14="http://schemas.microsoft.com/office/powerpoint/2010/main" val="752500107"/>
              </p:ext>
            </p:extLst>
          </p:nvPr>
        </p:nvGraphicFramePr>
        <p:xfrm>
          <a:off x="375639" y="1638772"/>
          <a:ext cx="5531836" cy="4493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5C2B46B9-2AA6-B520-DDBD-BE363BBCA66B}"/>
              </a:ext>
            </a:extLst>
          </p:cNvPr>
          <p:cNvPicPr>
            <a:picLocks noChangeAspect="1"/>
          </p:cNvPicPr>
          <p:nvPr/>
        </p:nvPicPr>
        <p:blipFill>
          <a:blip r:embed="rId8"/>
          <a:stretch>
            <a:fillRect/>
          </a:stretch>
        </p:blipFill>
        <p:spPr>
          <a:xfrm>
            <a:off x="6444948" y="122794"/>
            <a:ext cx="5432606" cy="2653859"/>
          </a:xfrm>
          <a:prstGeom prst="rect">
            <a:avLst/>
          </a:prstGeom>
        </p:spPr>
      </p:pic>
      <p:pic>
        <p:nvPicPr>
          <p:cNvPr id="7" name="Picture 6">
            <a:extLst>
              <a:ext uri="{FF2B5EF4-FFF2-40B4-BE49-F238E27FC236}">
                <a16:creationId xmlns:a16="http://schemas.microsoft.com/office/drawing/2014/main" id="{B691BDB3-5073-2806-13E4-2B3370FFE0D0}"/>
              </a:ext>
            </a:extLst>
          </p:cNvPr>
          <p:cNvPicPr>
            <a:picLocks noChangeAspect="1"/>
          </p:cNvPicPr>
          <p:nvPr/>
        </p:nvPicPr>
        <p:blipFill>
          <a:blip r:embed="rId9"/>
          <a:stretch>
            <a:fillRect/>
          </a:stretch>
        </p:blipFill>
        <p:spPr>
          <a:xfrm>
            <a:off x="6096000" y="2865752"/>
            <a:ext cx="5782482" cy="3267531"/>
          </a:xfrm>
          <a:prstGeom prst="rect">
            <a:avLst/>
          </a:prstGeom>
        </p:spPr>
      </p:pic>
      <p:sp>
        <p:nvSpPr>
          <p:cNvPr id="9" name="TextBox 8">
            <a:extLst>
              <a:ext uri="{FF2B5EF4-FFF2-40B4-BE49-F238E27FC236}">
                <a16:creationId xmlns:a16="http://schemas.microsoft.com/office/drawing/2014/main" id="{F3E32EF8-942C-E514-0E4F-D3631B32C956}"/>
              </a:ext>
            </a:extLst>
          </p:cNvPr>
          <p:cNvSpPr txBox="1"/>
          <p:nvPr/>
        </p:nvSpPr>
        <p:spPr>
          <a:xfrm>
            <a:off x="6668429" y="6233532"/>
            <a:ext cx="4906537" cy="461665"/>
          </a:xfrm>
          <a:prstGeom prst="rect">
            <a:avLst/>
          </a:prstGeom>
          <a:noFill/>
        </p:spPr>
        <p:txBody>
          <a:bodyPr wrap="square" rtlCol="0">
            <a:spAutoFit/>
          </a:bodyPr>
          <a:lstStyle/>
          <a:p>
            <a:pPr algn="ctr"/>
            <a:r>
              <a:rPr lang="en-IN" sz="1200" b="1" dirty="0">
                <a:latin typeface="Arial" panose="020B0604020202020204" pitchFamily="34" charset="0"/>
                <a:cs typeface="Arial" panose="020B0604020202020204" pitchFamily="34" charset="0"/>
              </a:rPr>
              <a:t>Hypertension prevalence in England, UK</a:t>
            </a:r>
          </a:p>
          <a:p>
            <a:pPr algn="ctr"/>
            <a:r>
              <a:rPr lang="en-IN" sz="1200" b="1" dirty="0">
                <a:latin typeface="Arial" panose="020B0604020202020204" pitchFamily="34" charset="0"/>
                <a:cs typeface="Arial" panose="020B0604020202020204" pitchFamily="34" charset="0"/>
              </a:rPr>
              <a:t>(Source: Stewart, 2025)</a:t>
            </a:r>
          </a:p>
        </p:txBody>
      </p:sp>
    </p:spTree>
    <p:extLst>
      <p:ext uri="{BB962C8B-B14F-4D97-AF65-F5344CB8AC3E}">
        <p14:creationId xmlns:p14="http://schemas.microsoft.com/office/powerpoint/2010/main" val="1487057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42839" y="2230820"/>
            <a:ext cx="3701689" cy="2396359"/>
          </a:xfrm>
        </p:spPr>
        <p:txBody>
          <a:bodyPr anchor="ctr">
            <a:normAutofit/>
          </a:bodyPr>
          <a:lstStyle/>
          <a:p>
            <a:pPr algn="ctr"/>
            <a:r>
              <a:rPr lang="en-IN" sz="2800" b="1" dirty="0">
                <a:solidFill>
                  <a:srgbClr val="FFFFFF"/>
                </a:solidFill>
                <a:latin typeface="Arial" panose="020B0604020202020204" pitchFamily="34" charset="0"/>
                <a:cs typeface="Arial" panose="020B0604020202020204" pitchFamily="34" charset="0"/>
              </a:rPr>
              <a:t>Economic and Social Burden</a:t>
            </a:r>
            <a:endParaRPr lang="en-IN" sz="28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AB48B7C-BE54-D505-9EFF-1B30932EEE6D}"/>
              </a:ext>
            </a:extLst>
          </p:cNvPr>
          <p:cNvGraphicFramePr>
            <a:graphicFrameLocks noGrp="1"/>
          </p:cNvGraphicFramePr>
          <p:nvPr>
            <p:ph idx="1"/>
            <p:extLst>
              <p:ext uri="{D42A27DB-BD31-4B8C-83A1-F6EECF244321}">
                <p14:modId xmlns:p14="http://schemas.microsoft.com/office/powerpoint/2010/main" val="376061408"/>
              </p:ext>
            </p:extLst>
          </p:nvPr>
        </p:nvGraphicFramePr>
        <p:xfrm>
          <a:off x="4905052" y="750440"/>
          <a:ext cx="6244109" cy="5137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6712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71597" y="348865"/>
            <a:ext cx="10044023" cy="877729"/>
          </a:xfrm>
        </p:spPr>
        <p:txBody>
          <a:bodyPr anchor="ctr">
            <a:normAutofit/>
          </a:bodyPr>
          <a:lstStyle/>
          <a:p>
            <a:pPr algn="ctr"/>
            <a:r>
              <a:rPr lang="en-IN" sz="3600" b="1" dirty="0">
                <a:solidFill>
                  <a:srgbClr val="FFFFFF"/>
                </a:solidFill>
                <a:latin typeface="Arial" panose="020B0604020202020204" pitchFamily="34" charset="0"/>
                <a:cs typeface="Arial" panose="020B0604020202020204" pitchFamily="34" charset="0"/>
              </a:rPr>
              <a:t>Diagnosis and Initial Assessment</a:t>
            </a:r>
            <a:endParaRPr lang="en-IN" sz="3600" dirty="0">
              <a:solidFill>
                <a:srgbClr val="FFFFFF"/>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62AC6C2-1FA0-EA2D-57B3-7C045C01A732}"/>
              </a:ext>
            </a:extLst>
          </p:cNvPr>
          <p:cNvSpPr>
            <a:spLocks noGrp="1"/>
          </p:cNvSpPr>
          <p:nvPr>
            <p:ph idx="1"/>
          </p:nvPr>
        </p:nvSpPr>
        <p:spPr>
          <a:xfrm>
            <a:off x="1708483" y="787729"/>
            <a:ext cx="8684454" cy="695383"/>
          </a:xfrm>
        </p:spPr>
        <p:txBody>
          <a:bodyPr>
            <a:noAutofit/>
          </a:bodyPr>
          <a:lstStyle/>
          <a:p>
            <a:pPr marL="0" indent="0" algn="ctr">
              <a:buNone/>
            </a:pPr>
            <a:r>
              <a:rPr lang="en-US" sz="2800" b="1" dirty="0">
                <a:latin typeface="Arial" panose="020B0604020202020204" pitchFamily="34" charset="0"/>
                <a:cs typeface="Arial" panose="020B0604020202020204" pitchFamily="34" charset="0"/>
              </a:rPr>
              <a:t>Diagnosis and Initial Assessment </a:t>
            </a:r>
            <a:endParaRPr lang="en-US" sz="2800" dirty="0">
              <a:latin typeface="Arial" panose="020B0604020202020204" pitchFamily="34" charset="0"/>
              <a:cs typeface="Arial" panose="020B0604020202020204" pitchFamily="34" charset="0"/>
            </a:endParaRPr>
          </a:p>
        </p:txBody>
      </p:sp>
      <p:sp>
        <p:nvSpPr>
          <p:cNvPr id="7" name="Content Placeholder 3">
            <a:extLst>
              <a:ext uri="{FF2B5EF4-FFF2-40B4-BE49-F238E27FC236}">
                <a16:creationId xmlns:a16="http://schemas.microsoft.com/office/drawing/2014/main" id="{0B1EB3B6-95AF-F311-8B03-940C6EEA0921}"/>
              </a:ext>
            </a:extLst>
          </p:cNvPr>
          <p:cNvSpPr txBox="1">
            <a:spLocks/>
          </p:cNvSpPr>
          <p:nvPr/>
        </p:nvSpPr>
        <p:spPr>
          <a:xfrm>
            <a:off x="6310220" y="2044933"/>
            <a:ext cx="5257800" cy="4351338"/>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b="1" i="1" dirty="0">
                <a:latin typeface="Arial" panose="020B0604020202020204" pitchFamily="34" charset="0"/>
                <a:cs typeface="Arial" panose="020B0604020202020204" pitchFamily="34" charset="0"/>
              </a:rPr>
              <a:t>Diagnosis </a:t>
            </a:r>
            <a:endParaRPr lang="en-US" dirty="0">
              <a:latin typeface="Arial" panose="020B0604020202020204" pitchFamily="34" charset="0"/>
              <a:cs typeface="Arial" panose="020B0604020202020204" pitchFamily="34" charset="0"/>
            </a:endParaRPr>
          </a:p>
          <a:p>
            <a:pPr algn="just" fontAlgn="base"/>
            <a:r>
              <a:rPr lang="en-US" dirty="0">
                <a:latin typeface="Arial" panose="020B0604020202020204" pitchFamily="34" charset="0"/>
                <a:cs typeface="Arial" panose="020B0604020202020204" pitchFamily="34" charset="0"/>
              </a:rPr>
              <a:t>Considering the NICE guidelines, hypertension is diagnosed in the UK, when clinic BP is 140/90 mmHg or higher (NICE, 2026). </a:t>
            </a:r>
          </a:p>
          <a:p>
            <a:pPr algn="just" fontAlgn="base"/>
            <a:r>
              <a:rPr lang="en-US" dirty="0">
                <a:latin typeface="Arial" panose="020B0604020202020204" pitchFamily="34" charset="0"/>
                <a:cs typeface="Arial" panose="020B0604020202020204" pitchFamily="34" charset="0"/>
              </a:rPr>
              <a:t>As per the guidance of NICE and the NHS, Home Blood Pressure Monitoring (HBPM) is used to regularly track hypertension (Jones et al., 2020).  </a:t>
            </a:r>
          </a:p>
          <a:p>
            <a:pPr marL="0" indent="0" algn="just">
              <a:buNone/>
            </a:pPr>
            <a:r>
              <a:rPr lang="en-US" b="1" i="1" dirty="0">
                <a:latin typeface="Arial" panose="020B0604020202020204" pitchFamily="34" charset="0"/>
                <a:cs typeface="Arial" panose="020B0604020202020204" pitchFamily="34" charset="0"/>
              </a:rPr>
              <a:t>Initial Assessment </a:t>
            </a:r>
            <a:endParaRPr lang="en-US" dirty="0">
              <a:latin typeface="Arial" panose="020B0604020202020204" pitchFamily="34" charset="0"/>
              <a:cs typeface="Arial" panose="020B0604020202020204" pitchFamily="34" charset="0"/>
            </a:endParaRPr>
          </a:p>
          <a:p>
            <a:pPr algn="just" fontAlgn="base"/>
            <a:r>
              <a:rPr lang="en-US" dirty="0">
                <a:latin typeface="Arial" panose="020B0604020202020204" pitchFamily="34" charset="0"/>
                <a:cs typeface="Arial" panose="020B0604020202020204" pitchFamily="34" charset="0"/>
              </a:rPr>
              <a:t>The initial assessment is governed by the NICE NG136 guideline, which states that if clinical BP is more than 140/90 mmHg, then healthcare professionals take a second measurement (NICE, 2026a). </a:t>
            </a:r>
          </a:p>
          <a:p>
            <a:pPr algn="just" fontAlgn="base"/>
            <a:r>
              <a:rPr lang="en-US" dirty="0">
                <a:latin typeface="Arial" panose="020B0604020202020204" pitchFamily="34" charset="0"/>
                <a:cs typeface="Arial" panose="020B0604020202020204" pitchFamily="34" charset="0"/>
              </a:rPr>
              <a:t>Healthcare providers ensure that the measurement devices are properly validated and manufactured under instructions (NICE, 2026a).</a:t>
            </a:r>
          </a:p>
          <a:p>
            <a:pPr algn="just" fontAlgn="base"/>
            <a:r>
              <a:rPr lang="en-US" dirty="0">
                <a:latin typeface="Arial" panose="020B0604020202020204" pitchFamily="34" charset="0"/>
                <a:cs typeface="Arial" panose="020B0604020202020204" pitchFamily="34" charset="0"/>
              </a:rPr>
              <a:t>If the blood pressure is between 140/90 mmHg and 180/120 mmHg, they offer ABPM (ambulatory blood pressure monitoring) for ensuring the diagnosis of hypertension (NICE, 2026a). </a:t>
            </a:r>
          </a:p>
        </p:txBody>
      </p:sp>
      <p:pic>
        <p:nvPicPr>
          <p:cNvPr id="10" name="Picture 9">
            <a:extLst>
              <a:ext uri="{FF2B5EF4-FFF2-40B4-BE49-F238E27FC236}">
                <a16:creationId xmlns:a16="http://schemas.microsoft.com/office/drawing/2014/main" id="{20FE9E83-E2E1-14E8-FD71-BC168D949996}"/>
              </a:ext>
            </a:extLst>
          </p:cNvPr>
          <p:cNvPicPr>
            <a:picLocks noChangeAspect="1"/>
          </p:cNvPicPr>
          <p:nvPr/>
        </p:nvPicPr>
        <p:blipFill>
          <a:blip r:embed="rId3"/>
          <a:stretch>
            <a:fillRect/>
          </a:stretch>
        </p:blipFill>
        <p:spPr>
          <a:xfrm>
            <a:off x="161802" y="2361271"/>
            <a:ext cx="5719979" cy="3203188"/>
          </a:xfrm>
          <a:prstGeom prst="rect">
            <a:avLst/>
          </a:prstGeom>
        </p:spPr>
      </p:pic>
    </p:spTree>
    <p:extLst>
      <p:ext uri="{BB962C8B-B14F-4D97-AF65-F5344CB8AC3E}">
        <p14:creationId xmlns:p14="http://schemas.microsoft.com/office/powerpoint/2010/main" val="4274624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1" y="1290025"/>
            <a:ext cx="5291327" cy="1188720"/>
          </a:xfrm>
          <a:solidFill>
            <a:srgbClr val="FFFFFF"/>
          </a:solidFill>
          <a:ln>
            <a:solidFill>
              <a:srgbClr val="404040"/>
            </a:solidFill>
          </a:ln>
        </p:spPr>
        <p:txBody>
          <a:bodyPr>
            <a:normAutofit/>
          </a:bodyPr>
          <a:lstStyle/>
          <a:p>
            <a:r>
              <a:rPr lang="en-US" sz="2200" b="1" cap="none">
                <a:latin typeface="Arial" panose="020B0604020202020204" pitchFamily="34" charset="0"/>
                <a:cs typeface="Arial" panose="020B0604020202020204" pitchFamily="34" charset="0"/>
              </a:rPr>
              <a:t>Management Of Hypertension Based On The UK Guidelines</a:t>
            </a:r>
            <a:endParaRPr lang="en-IN" sz="2200" cap="none">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04671" y="2858703"/>
            <a:ext cx="5285791" cy="3042547"/>
          </a:xfrm>
        </p:spPr>
        <p:txBody>
          <a:bodyPr>
            <a:normAutofit lnSpcReduction="10000"/>
          </a:bodyPr>
          <a:lstStyle/>
          <a:p>
            <a:pPr marL="0" indent="0">
              <a:lnSpc>
                <a:spcPct val="90000"/>
              </a:lnSpc>
              <a:buNone/>
            </a:pPr>
            <a:r>
              <a:rPr lang="en-US" sz="1200" b="1" i="1" dirty="0">
                <a:solidFill>
                  <a:srgbClr val="FFFFFF"/>
                </a:solidFill>
                <a:latin typeface="Arial" panose="020B0604020202020204" pitchFamily="34" charset="0"/>
                <a:cs typeface="Arial" panose="020B0604020202020204" pitchFamily="34" charset="0"/>
              </a:rPr>
              <a:t>Biopsychosocial Model of Health </a:t>
            </a:r>
            <a:endParaRPr lang="en-US" sz="1200" b="1" dirty="0">
              <a:solidFill>
                <a:srgbClr val="FFFFFF"/>
              </a:solidFill>
              <a:latin typeface="Arial" panose="020B0604020202020204" pitchFamily="34" charset="0"/>
              <a:cs typeface="Arial" panose="020B0604020202020204" pitchFamily="34" charset="0"/>
            </a:endParaRPr>
          </a:p>
          <a:p>
            <a:pPr fontAlgn="base">
              <a:lnSpc>
                <a:spcPct val="90000"/>
              </a:lnSpc>
            </a:pPr>
            <a:r>
              <a:rPr lang="en-US" sz="1200" b="1" dirty="0">
                <a:solidFill>
                  <a:srgbClr val="FFFFFF"/>
                </a:solidFill>
                <a:latin typeface="Arial" panose="020B0604020202020204" pitchFamily="34" charset="0"/>
                <a:cs typeface="Arial" panose="020B0604020202020204" pitchFamily="34" charset="0"/>
              </a:rPr>
              <a:t>This is a significant healthcare model, where implementing this model with the current practices in the UK can improve hypertension treatment outcomes by moving beyond mere medication to address the root causes of BP (Bolton and Gillett, 2019). </a:t>
            </a:r>
          </a:p>
          <a:p>
            <a:pPr fontAlgn="base">
              <a:lnSpc>
                <a:spcPct val="90000"/>
              </a:lnSpc>
            </a:pPr>
            <a:r>
              <a:rPr lang="en-US" sz="1200" b="1" dirty="0">
                <a:solidFill>
                  <a:srgbClr val="FFFFFF"/>
                </a:solidFill>
                <a:latin typeface="Arial" panose="020B0604020202020204" pitchFamily="34" charset="0"/>
                <a:cs typeface="Arial" panose="020B0604020202020204" pitchFamily="34" charset="0"/>
              </a:rPr>
              <a:t>Implementing this approach enhances patient-centered care and boosts long-term adherence to lifestyle changes, which can improve the overall quality of life for hypertensive patients (Bolton and Gillett, 2019).  </a:t>
            </a:r>
          </a:p>
          <a:p>
            <a:pPr fontAlgn="base">
              <a:lnSpc>
                <a:spcPct val="90000"/>
              </a:lnSpc>
            </a:pPr>
            <a:r>
              <a:rPr lang="en-US" sz="1200" b="1" dirty="0">
                <a:solidFill>
                  <a:srgbClr val="FFFFFF"/>
                </a:solidFill>
                <a:latin typeface="Arial" panose="020B0604020202020204" pitchFamily="34" charset="0"/>
                <a:cs typeface="Arial" panose="020B0604020202020204" pitchFamily="34" charset="0"/>
              </a:rPr>
              <a:t>However, applying this model often lacks clear guidelines on how psychological, biological, and social factors interact (Benning, 2015).  </a:t>
            </a:r>
          </a:p>
          <a:p>
            <a:pPr fontAlgn="base">
              <a:lnSpc>
                <a:spcPct val="90000"/>
              </a:lnSpc>
            </a:pPr>
            <a:r>
              <a:rPr lang="en-US" sz="1200" b="1" dirty="0">
                <a:solidFill>
                  <a:srgbClr val="FFFFFF"/>
                </a:solidFill>
                <a:latin typeface="Arial" panose="020B0604020202020204" pitchFamily="34" charset="0"/>
                <a:cs typeface="Arial" panose="020B0604020202020204" pitchFamily="34" charset="0"/>
              </a:rPr>
              <a:t>Therefore, where implementing this model can be useful to improve the treatment outcomes, its effectiveness is limited due to a lack of guidelines.</a:t>
            </a:r>
          </a:p>
        </p:txBody>
      </p:sp>
      <p:sp>
        <p:nvSpPr>
          <p:cNvPr id="13" name="Rectangle 12">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C67CC1B-1426-4DBB-95D0-D34251898F53}"/>
              </a:ext>
            </a:extLst>
          </p:cNvPr>
          <p:cNvPicPr>
            <a:picLocks noChangeAspect="1"/>
          </p:cNvPicPr>
          <p:nvPr/>
        </p:nvPicPr>
        <p:blipFill>
          <a:blip r:embed="rId3"/>
          <a:srcRect b="7960"/>
          <a:stretch>
            <a:fillRect/>
          </a:stretch>
        </p:blipFill>
        <p:spPr>
          <a:xfrm>
            <a:off x="7865364" y="2082231"/>
            <a:ext cx="3355848" cy="2376867"/>
          </a:xfrm>
          <a:prstGeom prst="rect">
            <a:avLst/>
          </a:prstGeom>
        </p:spPr>
      </p:pic>
    </p:spTree>
    <p:extLst>
      <p:ext uri="{BB962C8B-B14F-4D97-AF65-F5344CB8AC3E}">
        <p14:creationId xmlns:p14="http://schemas.microsoft.com/office/powerpoint/2010/main" val="1526821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3" name="Group 1032">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34" name="Picture 1033">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35" name="Rectangle 1034">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36" name="Picture 1035">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37" name="Picture 1036">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10" name="Title 9">
            <a:extLst>
              <a:ext uri="{FF2B5EF4-FFF2-40B4-BE49-F238E27FC236}">
                <a16:creationId xmlns:a16="http://schemas.microsoft.com/office/drawing/2014/main" id="{D7CC8AF3-23DE-F838-DCF6-8387754638FA}"/>
              </a:ext>
            </a:extLst>
          </p:cNvPr>
          <p:cNvSpPr>
            <a:spLocks noGrp="1"/>
          </p:cNvSpPr>
          <p:nvPr>
            <p:ph type="title"/>
          </p:nvPr>
        </p:nvSpPr>
        <p:spPr>
          <a:xfrm>
            <a:off x="6094412" y="982132"/>
            <a:ext cx="4802185" cy="1303867"/>
          </a:xfrm>
        </p:spPr>
        <p:txBody>
          <a:bodyPr>
            <a:normAutofit/>
          </a:bodyPr>
          <a:lstStyle/>
          <a:p>
            <a:pPr>
              <a:lnSpc>
                <a:spcPct val="90000"/>
              </a:lnSpc>
            </a:pPr>
            <a:r>
              <a:rPr lang="en-US" sz="2800" b="1" dirty="0">
                <a:latin typeface="Arial" panose="020B0604020202020204" pitchFamily="34" charset="0"/>
                <a:cs typeface="Arial" panose="020B0604020202020204" pitchFamily="34" charset="0"/>
              </a:rPr>
              <a:t>Management Of Hypertension Based On The UK Guidelines (Cont.)</a:t>
            </a:r>
            <a:endParaRPr lang="en-IN" sz="2800"/>
          </a:p>
        </p:txBody>
      </p:sp>
      <p:sp>
        <p:nvSpPr>
          <p:cNvPr id="1039" name="Rectangle 1038">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ublic health model | PPTX">
            <a:extLst>
              <a:ext uri="{FF2B5EF4-FFF2-40B4-BE49-F238E27FC236}">
                <a16:creationId xmlns:a16="http://schemas.microsoft.com/office/drawing/2014/main" id="{17F4B80D-9D33-D6A4-6708-1397FBE1605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6498" r="18250" b="2"/>
          <a:stretch>
            <a:fillRect/>
          </a:stretch>
        </p:blipFill>
        <p:spPr bwMode="auto">
          <a:xfrm>
            <a:off x="1412683" y="1410208"/>
            <a:ext cx="3876801"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1041" name="Straight Connector 1040">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a:extLst>
              <a:ext uri="{FF2B5EF4-FFF2-40B4-BE49-F238E27FC236}">
                <a16:creationId xmlns:a16="http://schemas.microsoft.com/office/drawing/2014/main" id="{8DF9A61D-7064-11DE-33CC-AA00EE1C67EA}"/>
              </a:ext>
            </a:extLst>
          </p:cNvPr>
          <p:cNvSpPr>
            <a:spLocks noGrp="1"/>
          </p:cNvSpPr>
          <p:nvPr>
            <p:ph idx="1"/>
          </p:nvPr>
        </p:nvSpPr>
        <p:spPr>
          <a:xfrm>
            <a:off x="6094412" y="2556932"/>
            <a:ext cx="4802184" cy="3318936"/>
          </a:xfrm>
        </p:spPr>
        <p:txBody>
          <a:bodyPr>
            <a:normAutofit/>
          </a:bodyPr>
          <a:lstStyle/>
          <a:p>
            <a:pPr marL="0" indent="0">
              <a:lnSpc>
                <a:spcPct val="90000"/>
              </a:lnSpc>
              <a:buNone/>
            </a:pPr>
            <a:r>
              <a:rPr lang="en-US" sz="1100" b="1" i="1" dirty="0">
                <a:latin typeface="Arial" panose="020B0604020202020204" pitchFamily="34" charset="0"/>
                <a:cs typeface="Arial" panose="020B0604020202020204" pitchFamily="34" charset="0"/>
              </a:rPr>
              <a:t>The Public Health Model </a:t>
            </a:r>
            <a:endParaRPr lang="en-US" sz="1100" dirty="0">
              <a:latin typeface="Arial" panose="020B0604020202020204" pitchFamily="34" charset="0"/>
              <a:cs typeface="Arial" panose="020B0604020202020204" pitchFamily="34" charset="0"/>
            </a:endParaRPr>
          </a:p>
          <a:p>
            <a:pPr fontAlgn="base">
              <a:lnSpc>
                <a:spcPct val="90000"/>
              </a:lnSpc>
            </a:pPr>
            <a:r>
              <a:rPr lang="en-US" sz="1100" dirty="0">
                <a:latin typeface="Arial" panose="020B0604020202020204" pitchFamily="34" charset="0"/>
                <a:cs typeface="Arial" panose="020B0604020202020204" pitchFamily="34" charset="0"/>
              </a:rPr>
              <a:t>Implementing this model aims to protect health and can drive better healthcare outcomes for hypertension patients by shifting from </a:t>
            </a:r>
            <a:r>
              <a:rPr lang="en-US" sz="1100" dirty="0" err="1">
                <a:latin typeface="Arial" panose="020B0604020202020204" pitchFamily="34" charset="0"/>
                <a:cs typeface="Arial" panose="020B0604020202020204" pitchFamily="34" charset="0"/>
              </a:rPr>
              <a:t>individualised</a:t>
            </a:r>
            <a:r>
              <a:rPr lang="en-US" sz="1100" dirty="0">
                <a:latin typeface="Arial" panose="020B0604020202020204" pitchFamily="34" charset="0"/>
                <a:cs typeface="Arial" panose="020B0604020202020204" pitchFamily="34" charset="0"/>
              </a:rPr>
              <a:t> and reactive care to a proactive healthcare system (</a:t>
            </a:r>
            <a:r>
              <a:rPr lang="en-US" sz="1100" dirty="0" err="1">
                <a:latin typeface="Arial" panose="020B0604020202020204" pitchFamily="34" charset="0"/>
                <a:cs typeface="Arial" panose="020B0604020202020204" pitchFamily="34" charset="0"/>
              </a:rPr>
              <a:t>Pirkis</a:t>
            </a:r>
            <a:r>
              <a:rPr lang="en-US" sz="1100" dirty="0">
                <a:latin typeface="Arial" panose="020B0604020202020204" pitchFamily="34" charset="0"/>
                <a:cs typeface="Arial" panose="020B0604020202020204" pitchFamily="34" charset="0"/>
              </a:rPr>
              <a:t> et al., 2023). </a:t>
            </a:r>
          </a:p>
          <a:p>
            <a:pPr fontAlgn="base">
              <a:lnSpc>
                <a:spcPct val="90000"/>
              </a:lnSpc>
            </a:pPr>
            <a:r>
              <a:rPr lang="en-US" sz="1100" dirty="0">
                <a:latin typeface="Arial" panose="020B0604020202020204" pitchFamily="34" charset="0"/>
                <a:cs typeface="Arial" panose="020B0604020202020204" pitchFamily="34" charset="0"/>
              </a:rPr>
              <a:t>Through team-based care and </a:t>
            </a:r>
            <a:r>
              <a:rPr lang="en-US" sz="1100" dirty="0" err="1">
                <a:latin typeface="Arial" panose="020B0604020202020204" pitchFamily="34" charset="0"/>
                <a:cs typeface="Arial" panose="020B0604020202020204" pitchFamily="34" charset="0"/>
              </a:rPr>
              <a:t>standardised</a:t>
            </a:r>
            <a:r>
              <a:rPr lang="en-US" sz="1100" dirty="0">
                <a:latin typeface="Arial" panose="020B0604020202020204" pitchFamily="34" charset="0"/>
                <a:cs typeface="Arial" panose="020B0604020202020204" pitchFamily="34" charset="0"/>
              </a:rPr>
              <a:t> medical protocols, it can improve the treatment of the LTC, which leads to promoting better patient care by healthcare professionals (</a:t>
            </a:r>
            <a:r>
              <a:rPr lang="en-US" sz="1100" dirty="0" err="1">
                <a:latin typeface="Arial" panose="020B0604020202020204" pitchFamily="34" charset="0"/>
                <a:cs typeface="Arial" panose="020B0604020202020204" pitchFamily="34" charset="0"/>
              </a:rPr>
              <a:t>Pirkis</a:t>
            </a:r>
            <a:r>
              <a:rPr lang="en-US" sz="1100" dirty="0">
                <a:latin typeface="Arial" panose="020B0604020202020204" pitchFamily="34" charset="0"/>
                <a:cs typeface="Arial" panose="020B0604020202020204" pitchFamily="34" charset="0"/>
              </a:rPr>
              <a:t> et al., 2023). </a:t>
            </a:r>
          </a:p>
          <a:p>
            <a:pPr fontAlgn="base">
              <a:lnSpc>
                <a:spcPct val="90000"/>
              </a:lnSpc>
            </a:pPr>
            <a:r>
              <a:rPr lang="en-US" sz="1100" dirty="0">
                <a:latin typeface="Arial" panose="020B0604020202020204" pitchFamily="34" charset="0"/>
                <a:cs typeface="Arial" panose="020B0604020202020204" pitchFamily="34" charset="0"/>
              </a:rPr>
              <a:t>However, it faces limitations due to suffering from hospital-centric approaches, along with a lack of integration with local community care (Gentile et al., 2024). </a:t>
            </a:r>
          </a:p>
          <a:p>
            <a:pPr fontAlgn="base">
              <a:lnSpc>
                <a:spcPct val="90000"/>
              </a:lnSpc>
            </a:pPr>
            <a:r>
              <a:rPr lang="en-US" sz="1100" dirty="0">
                <a:latin typeface="Arial" panose="020B0604020202020204" pitchFamily="34" charset="0"/>
                <a:cs typeface="Arial" panose="020B0604020202020204" pitchFamily="34" charset="0"/>
              </a:rPr>
              <a:t>Therefore, the model strengthens hypertension management by enabling proactive, coordinated care, though its full impact depends on better integration with community-based services. </a:t>
            </a:r>
          </a:p>
        </p:txBody>
      </p:sp>
    </p:spTree>
    <p:extLst>
      <p:ext uri="{BB962C8B-B14F-4D97-AF65-F5344CB8AC3E}">
        <p14:creationId xmlns:p14="http://schemas.microsoft.com/office/powerpoint/2010/main" val="151860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2358564-79B1-45D0-8EF3-5AF3D30C91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Rectangle 10">
            <a:extLst>
              <a:ext uri="{FF2B5EF4-FFF2-40B4-BE49-F238E27FC236}">
                <a16:creationId xmlns:a16="http://schemas.microsoft.com/office/drawing/2014/main" id="{119C4AEB-F0C9-40BE-93E9-5CB5CF8BA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p:cNvPicPr>
            <a:picLocks noChangeAspect="1"/>
          </p:cNvPicPr>
          <p:nvPr/>
        </p:nvPicPr>
        <p:blipFill>
          <a:blip r:embed="rId4"/>
          <a:stretch>
            <a:fillRect/>
          </a:stretch>
        </p:blipFill>
        <p:spPr>
          <a:xfrm>
            <a:off x="8021754" y="1992669"/>
            <a:ext cx="3218106" cy="2410473"/>
          </a:xfrm>
          <a:prstGeom prst="rect">
            <a:avLst/>
          </a:prstGeom>
          <a:ln>
            <a:noFill/>
          </a:ln>
        </p:spPr>
      </p:pic>
      <p:sp>
        <p:nvSpPr>
          <p:cNvPr id="13" name="Freeform 9">
            <a:extLst>
              <a:ext uri="{FF2B5EF4-FFF2-40B4-BE49-F238E27FC236}">
                <a16:creationId xmlns:a16="http://schemas.microsoft.com/office/drawing/2014/main" id="{6CD863B4-4327-4AD5-8630-B3022110D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5" name="Rectangle 14">
            <a:extLst>
              <a:ext uri="{FF2B5EF4-FFF2-40B4-BE49-F238E27FC236}">
                <a16:creationId xmlns:a16="http://schemas.microsoft.com/office/drawing/2014/main" id="{59F45B79-747A-4BDD-AD7D-23CEBD5B3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7554139" cy="6380796"/>
          </a:xfrm>
          <a:prstGeom prst="rect">
            <a:avLst/>
          </a:prstGeom>
          <a:gradFill flip="none" rotWithShape="1">
            <a:gsLst>
              <a:gs pos="34000">
                <a:schemeClr val="accent2"/>
              </a:gs>
              <a:gs pos="100000">
                <a:schemeClr val="accent2">
                  <a:lumMod val="75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685799" y="690479"/>
            <a:ext cx="6382699" cy="1146825"/>
          </a:xfrm>
        </p:spPr>
        <p:txBody>
          <a:bodyPr>
            <a:normAutofit/>
          </a:bodyPr>
          <a:lstStyle/>
          <a:p>
            <a:r>
              <a:rPr lang="en-US" sz="3800" b="1" cap="none">
                <a:solidFill>
                  <a:schemeClr val="bg1"/>
                </a:solidFill>
                <a:latin typeface="Arial" panose="020B0604020202020204" pitchFamily="34" charset="0"/>
                <a:cs typeface="Arial" panose="020B0604020202020204" pitchFamily="34" charset="0"/>
              </a:rPr>
              <a:t>Treatment Options In The UK For Hypertension</a:t>
            </a:r>
            <a:endParaRPr lang="en-IN" sz="3800" cap="none">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3"/>
          </p:nvPr>
        </p:nvSpPr>
        <p:spPr>
          <a:xfrm>
            <a:off x="685800" y="2063395"/>
            <a:ext cx="6382697" cy="3446103"/>
          </a:xfrm>
        </p:spPr>
        <p:txBody>
          <a:bodyPr>
            <a:normAutofit/>
          </a:bodyPr>
          <a:lstStyle/>
          <a:p>
            <a:pPr>
              <a:lnSpc>
                <a:spcPct val="110000"/>
              </a:lnSpc>
            </a:pPr>
            <a:r>
              <a:rPr lang="en-US" sz="1400" cap="none" dirty="0">
                <a:solidFill>
                  <a:schemeClr val="bg1"/>
                </a:solidFill>
                <a:latin typeface="Arial" panose="020B0604020202020204" pitchFamily="34" charset="0"/>
                <a:cs typeface="Arial" panose="020B0604020202020204" pitchFamily="34" charset="0"/>
              </a:rPr>
              <a:t>In the UK, as a healthcare organisation, the NHS offers free check-ups, where many pharmacies under this organisation provide free BP checks for people aged 40 or over (NHS, 2024).</a:t>
            </a:r>
          </a:p>
          <a:p>
            <a:pPr>
              <a:lnSpc>
                <a:spcPct val="110000"/>
              </a:lnSpc>
            </a:pPr>
            <a:r>
              <a:rPr lang="en-US" sz="1400" cap="none" dirty="0">
                <a:solidFill>
                  <a:schemeClr val="bg1"/>
                </a:solidFill>
                <a:latin typeface="Arial" panose="020B0604020202020204" pitchFamily="34" charset="0"/>
                <a:cs typeface="Arial" panose="020B0604020202020204" pitchFamily="34" charset="0"/>
              </a:rPr>
              <a:t>The NHS also promotes helpline numbers, such as 999 and 111, where people can call if they experience headaches, blurred vision, and chest pain (NHS, 2024).  </a:t>
            </a:r>
          </a:p>
          <a:p>
            <a:pPr>
              <a:lnSpc>
                <a:spcPct val="110000"/>
              </a:lnSpc>
            </a:pPr>
            <a:r>
              <a:rPr lang="en-US" sz="1400" cap="none" dirty="0">
                <a:solidFill>
                  <a:schemeClr val="bg1"/>
                </a:solidFill>
                <a:latin typeface="Arial" panose="020B0604020202020204" pitchFamily="34" charset="0"/>
                <a:cs typeface="Arial" panose="020B0604020202020204" pitchFamily="34" charset="0"/>
              </a:rPr>
              <a:t>Also, to prevent hypertension, healthcare organisations in the UK offer lifestyle advice, such as salt reduction and physical exercise to people (NHS England, 2019). </a:t>
            </a:r>
          </a:p>
          <a:p>
            <a:pPr>
              <a:lnSpc>
                <a:spcPct val="110000"/>
              </a:lnSpc>
            </a:pPr>
            <a:r>
              <a:rPr lang="en-US" sz="1400" cap="none" dirty="0">
                <a:solidFill>
                  <a:schemeClr val="bg1"/>
                </a:solidFill>
                <a:latin typeface="Arial" panose="020B0604020202020204" pitchFamily="34" charset="0"/>
                <a:cs typeface="Arial" panose="020B0604020202020204" pitchFamily="34" charset="0"/>
              </a:rPr>
              <a:t>People who have BP over 140//90 mmHg are suggested to take medicines after interacting with healthcare professionals (NHS England, 2019).</a:t>
            </a:r>
          </a:p>
        </p:txBody>
      </p:sp>
    </p:spTree>
    <p:extLst>
      <p:ext uri="{BB962C8B-B14F-4D97-AF65-F5344CB8AC3E}">
        <p14:creationId xmlns:p14="http://schemas.microsoft.com/office/powerpoint/2010/main" val="3205528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4AC94-EA4B-1D39-A730-772F919BCB07}"/>
              </a:ext>
            </a:extLst>
          </p:cNvPr>
          <p:cNvSpPr>
            <a:spLocks noGrp="1"/>
          </p:cNvSpPr>
          <p:nvPr>
            <p:ph type="title"/>
          </p:nvPr>
        </p:nvSpPr>
        <p:spPr>
          <a:xfrm>
            <a:off x="6579450" y="727627"/>
            <a:ext cx="4957553" cy="1645920"/>
          </a:xfrm>
        </p:spPr>
        <p:txBody>
          <a:bodyPr>
            <a:normAutofit/>
          </a:bodyPr>
          <a:lstStyle/>
          <a:p>
            <a:r>
              <a:rPr lang="en-IN" b="1">
                <a:latin typeface="Arial" panose="020B0604020202020204" pitchFamily="34" charset="0"/>
                <a:cs typeface="Arial" panose="020B0604020202020204" pitchFamily="34" charset="0"/>
              </a:rPr>
              <a:t>Comorbidity in Hypertension</a:t>
            </a:r>
            <a:endParaRPr lang="en-IN">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4" name="Picture 3"/>
          <p:cNvPicPr>
            <a:picLocks noChangeAspect="1"/>
          </p:cNvPicPr>
          <p:nvPr/>
        </p:nvPicPr>
        <p:blipFill rotWithShape="1">
          <a:blip r:embed="rId3"/>
          <a:srcRect b="1778"/>
          <a:stretch/>
        </p:blipFill>
        <p:spPr>
          <a:xfrm>
            <a:off x="1204017" y="1683681"/>
            <a:ext cx="4414438" cy="3503446"/>
          </a:xfrm>
          <a:prstGeom prst="rect">
            <a:avLst/>
          </a:prstGeom>
        </p:spPr>
      </p:pic>
      <p:sp>
        <p:nvSpPr>
          <p:cNvPr id="3" name="Content Placeholder 2">
            <a:extLst>
              <a:ext uri="{FF2B5EF4-FFF2-40B4-BE49-F238E27FC236}">
                <a16:creationId xmlns:a16="http://schemas.microsoft.com/office/drawing/2014/main" id="{6DCCBEE1-5B0B-14BA-9E3B-AEB0B492FB1C}"/>
              </a:ext>
            </a:extLst>
          </p:cNvPr>
          <p:cNvSpPr>
            <a:spLocks noGrp="1"/>
          </p:cNvSpPr>
          <p:nvPr>
            <p:ph idx="1"/>
          </p:nvPr>
        </p:nvSpPr>
        <p:spPr>
          <a:xfrm>
            <a:off x="6579450" y="2538919"/>
            <a:ext cx="4957554" cy="3496120"/>
          </a:xfrm>
        </p:spPr>
        <p:txBody>
          <a:bodyPr>
            <a:normAutofit/>
          </a:bodyPr>
          <a:lstStyle/>
          <a:p>
            <a:pPr fontAlgn="base">
              <a:lnSpc>
                <a:spcPct val="90000"/>
              </a:lnSpc>
            </a:pPr>
            <a:r>
              <a:rPr lang="en-US" sz="1500" dirty="0">
                <a:latin typeface="Arial" panose="020B0604020202020204" pitchFamily="34" charset="0"/>
                <a:cs typeface="Arial" panose="020B0604020202020204" pitchFamily="34" charset="0"/>
              </a:rPr>
              <a:t>Hypertension is often related to comorbidities, such as Coronary Heart Disease (CHD), the most significant cardiovascular disease (Liu et al., 2016).</a:t>
            </a:r>
            <a:r>
              <a:rPr lang="en-IN" sz="1500" dirty="0">
                <a:latin typeface="Arial" panose="020B0604020202020204" pitchFamily="34" charset="0"/>
                <a:cs typeface="Arial" panose="020B0604020202020204" pitchFamily="34" charset="0"/>
              </a:rPr>
              <a:t> </a:t>
            </a:r>
          </a:p>
          <a:p>
            <a:pPr fontAlgn="base">
              <a:lnSpc>
                <a:spcPct val="90000"/>
              </a:lnSpc>
            </a:pPr>
            <a:r>
              <a:rPr lang="en-IN" sz="1500" dirty="0">
                <a:latin typeface="Arial" panose="020B0604020202020204" pitchFamily="34" charset="0"/>
                <a:cs typeface="Arial" panose="020B0604020202020204" pitchFamily="34" charset="0"/>
              </a:rPr>
              <a:t>Obesity, metabolic syndrome, and diabetes mellitus (higher than 10% of people are experiencing hypertension with diabetes) (Liu et al., 2016).</a:t>
            </a:r>
          </a:p>
          <a:p>
            <a:pPr fontAlgn="base">
              <a:lnSpc>
                <a:spcPct val="90000"/>
              </a:lnSpc>
            </a:pPr>
            <a:r>
              <a:rPr lang="en-IN" sz="1500" dirty="0">
                <a:latin typeface="Arial" panose="020B0604020202020204" pitchFamily="34" charset="0"/>
                <a:cs typeface="Arial" panose="020B0604020202020204" pitchFamily="34" charset="0"/>
              </a:rPr>
              <a:t>Chronic Kidney Disease (Wandile et al., 2024). </a:t>
            </a:r>
          </a:p>
          <a:p>
            <a:pPr fontAlgn="base">
              <a:lnSpc>
                <a:spcPct val="90000"/>
              </a:lnSpc>
            </a:pPr>
            <a:r>
              <a:rPr lang="en-IN" sz="1500" dirty="0">
                <a:latin typeface="Arial" panose="020B0604020202020204" pitchFamily="34" charset="0"/>
                <a:cs typeface="Arial" panose="020B0604020202020204" pitchFamily="34" charset="0"/>
              </a:rPr>
              <a:t>Cerebral diseases, including cerebral infarction and cerebral circulation insufficiency (Liu et al., 2026).</a:t>
            </a:r>
          </a:p>
          <a:p>
            <a:pPr fontAlgn="base">
              <a:lnSpc>
                <a:spcPct val="90000"/>
              </a:lnSpc>
            </a:pPr>
            <a:r>
              <a:rPr lang="en-US" sz="1500" dirty="0">
                <a:latin typeface="Arial" panose="020B0604020202020204" pitchFamily="34" charset="0"/>
                <a:cs typeface="Arial" panose="020B0604020202020204" pitchFamily="34" charset="0"/>
              </a:rPr>
              <a:t>Mental health issues, including depression and anxiety (</a:t>
            </a:r>
            <a:r>
              <a:rPr lang="en-US" sz="1500" dirty="0" err="1">
                <a:latin typeface="Arial" panose="020B0604020202020204" pitchFamily="34" charset="0"/>
                <a:cs typeface="Arial" panose="020B0604020202020204" pitchFamily="34" charset="0"/>
              </a:rPr>
              <a:t>Sundarrajan</a:t>
            </a:r>
            <a:r>
              <a:rPr lang="en-US" sz="1500" dirty="0">
                <a:latin typeface="Arial" panose="020B0604020202020204" pitchFamily="34" charset="0"/>
                <a:cs typeface="Arial" panose="020B0604020202020204" pitchFamily="34" charset="0"/>
              </a:rPr>
              <a:t> et al., 2022).</a:t>
            </a:r>
            <a:endParaRPr lang="en-IN"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1247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D3A57-F991-D8D7-6ED3-90CEDE863AF7}"/>
              </a:ext>
            </a:extLst>
          </p:cNvPr>
          <p:cNvSpPr>
            <a:spLocks noGrp="1"/>
          </p:cNvSpPr>
          <p:nvPr>
            <p:ph type="title"/>
          </p:nvPr>
        </p:nvSpPr>
        <p:spPr>
          <a:xfrm>
            <a:off x="429126" y="381168"/>
            <a:ext cx="5899484" cy="1325563"/>
          </a:xfrm>
        </p:spPr>
        <p:txBody>
          <a:bodyPr>
            <a:normAutofit/>
          </a:bodyPr>
          <a:lstStyle/>
          <a:p>
            <a:pPr algn="ctr"/>
            <a:r>
              <a:rPr lang="en-IN" sz="2800" b="1">
                <a:latin typeface="Arial" panose="020B0604020202020204" pitchFamily="34" charset="0"/>
                <a:cs typeface="Arial" panose="020B0604020202020204" pitchFamily="34" charset="0"/>
              </a:rPr>
              <a:t>Prevention of Hypertension</a:t>
            </a:r>
            <a:endParaRPr lang="en-IN" sz="28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AE2870F0-F8D9-2782-1C51-E3F271347C29}"/>
              </a:ext>
            </a:extLst>
          </p:cNvPr>
          <p:cNvSpPr>
            <a:spLocks noGrp="1"/>
          </p:cNvSpPr>
          <p:nvPr>
            <p:ph idx="1"/>
          </p:nvPr>
        </p:nvSpPr>
        <p:spPr>
          <a:xfrm>
            <a:off x="838200" y="1825625"/>
            <a:ext cx="5081337" cy="4671428"/>
          </a:xfrm>
        </p:spPr>
        <p:txBody>
          <a:bodyPr>
            <a:normAutofit/>
          </a:bodyPr>
          <a:lstStyle/>
          <a:p>
            <a:pPr algn="just" fontAlgn="base">
              <a:lnSpc>
                <a:spcPct val="150000"/>
              </a:lnSpc>
            </a:pPr>
            <a:r>
              <a:rPr lang="en-US" sz="1800">
                <a:latin typeface="Arial" panose="020B0604020202020204" pitchFamily="34" charset="0"/>
                <a:cs typeface="Arial" panose="020B0604020202020204" pitchFamily="34" charset="0"/>
              </a:rPr>
              <a:t>Effective and proper food habits that are rich in fiber, protein, and potassium can maintain BP (CDC.Gov, 2024). </a:t>
            </a:r>
          </a:p>
          <a:p>
            <a:pPr algn="just" fontAlgn="base">
              <a:lnSpc>
                <a:spcPct val="150000"/>
              </a:lnSpc>
            </a:pPr>
            <a:r>
              <a:rPr lang="en-US" sz="1800">
                <a:latin typeface="Arial" panose="020B0604020202020204" pitchFamily="34" charset="0"/>
                <a:cs typeface="Arial" panose="020B0604020202020204" pitchFamily="34" charset="0"/>
              </a:rPr>
              <a:t>WHO suggested that losing weight and quitting tobacco also help to prevent the LTC (WHO, 2025).</a:t>
            </a:r>
          </a:p>
          <a:p>
            <a:pPr algn="just" fontAlgn="base">
              <a:lnSpc>
                <a:spcPct val="150000"/>
              </a:lnSpc>
            </a:pPr>
            <a:r>
              <a:rPr lang="en-US" sz="1800">
                <a:latin typeface="Arial" panose="020B0604020202020204" pitchFamily="34" charset="0"/>
                <a:cs typeface="Arial" panose="020B0604020202020204" pitchFamily="34" charset="0"/>
              </a:rPr>
              <a:t>Monitoring and medical care: Monitoring BP regularly at home and visiting regular checkups are also useful for prevention (Gomes et al., 2022).</a:t>
            </a:r>
            <a:endParaRPr lang="en-US" sz="18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rotWithShape="1">
          <a:blip r:embed="rId3"/>
          <a:srcRect b="5362"/>
          <a:stretch/>
        </p:blipFill>
        <p:spPr>
          <a:xfrm>
            <a:off x="7299158" y="0"/>
            <a:ext cx="4892842" cy="4630502"/>
          </a:xfrm>
          <a:prstGeom prst="rect">
            <a:avLst/>
          </a:prstGeom>
        </p:spPr>
      </p:pic>
      <p:pic>
        <p:nvPicPr>
          <p:cNvPr id="5" name="Picture 4"/>
          <p:cNvPicPr>
            <a:picLocks noChangeAspect="1"/>
          </p:cNvPicPr>
          <p:nvPr/>
        </p:nvPicPr>
        <p:blipFill>
          <a:blip r:embed="rId4"/>
          <a:stretch>
            <a:fillRect/>
          </a:stretch>
        </p:blipFill>
        <p:spPr>
          <a:xfrm>
            <a:off x="7299158" y="4630502"/>
            <a:ext cx="4892842" cy="2227498"/>
          </a:xfrm>
          <a:prstGeom prst="rect">
            <a:avLst/>
          </a:prstGeom>
        </p:spPr>
      </p:pic>
    </p:spTree>
    <p:extLst>
      <p:ext uri="{BB962C8B-B14F-4D97-AF65-F5344CB8AC3E}">
        <p14:creationId xmlns:p14="http://schemas.microsoft.com/office/powerpoint/2010/main" val="3618660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7E6E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EDCB1-FC13-D72F-6BC3-CA942A8FB599}"/>
              </a:ext>
            </a:extLst>
          </p:cNvPr>
          <p:cNvSpPr>
            <a:spLocks noGrp="1"/>
          </p:cNvSpPr>
          <p:nvPr>
            <p:ph type="title"/>
          </p:nvPr>
        </p:nvSpPr>
        <p:spPr>
          <a:xfrm>
            <a:off x="952548" y="445526"/>
            <a:ext cx="10616806" cy="837844"/>
          </a:xfrm>
        </p:spPr>
        <p:txBody>
          <a:bodyPr>
            <a:normAutofit/>
          </a:bodyPr>
          <a:lstStyle/>
          <a:p>
            <a:pPr algn="ctr"/>
            <a:r>
              <a:rPr lang="en-US" sz="2800" b="1" dirty="0">
                <a:latin typeface="Arial" panose="020B0604020202020204" pitchFamily="34" charset="0"/>
                <a:cs typeface="Arial" panose="020B0604020202020204" pitchFamily="34" charset="0"/>
              </a:rPr>
              <a:t>Skills, Values, and Behaviors for Co-Productive Care</a:t>
            </a:r>
            <a:endParaRPr lang="en-IN"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5F592B-37BA-9318-69C2-0B7DEFACBD76}"/>
              </a:ext>
            </a:extLst>
          </p:cNvPr>
          <p:cNvSpPr>
            <a:spLocks noGrp="1"/>
          </p:cNvSpPr>
          <p:nvPr>
            <p:ph idx="1"/>
          </p:nvPr>
        </p:nvSpPr>
        <p:spPr>
          <a:xfrm>
            <a:off x="4940969" y="1283371"/>
            <a:ext cx="6628386" cy="5229724"/>
          </a:xfrm>
        </p:spPr>
        <p:txBody>
          <a:bodyPr>
            <a:normAutofit/>
          </a:bodyPr>
          <a:lstStyle/>
          <a:p>
            <a:pPr marL="0" indent="0" algn="just">
              <a:buNone/>
            </a:pPr>
            <a:r>
              <a:rPr lang="en-IN" sz="1600" b="1" i="1" dirty="0">
                <a:latin typeface="Arial" panose="020B0604020202020204" pitchFamily="34" charset="0"/>
                <a:cs typeface="Arial" panose="020B0604020202020204" pitchFamily="34" charset="0"/>
              </a:rPr>
              <a:t>Skills and values for co-productive care </a:t>
            </a:r>
            <a:endParaRPr lang="en-IN" sz="1600" dirty="0">
              <a:latin typeface="Arial" panose="020B0604020202020204" pitchFamily="34" charset="0"/>
              <a:cs typeface="Arial" panose="020B0604020202020204" pitchFamily="34" charset="0"/>
            </a:endParaRPr>
          </a:p>
          <a:p>
            <a:pPr lvl="0" algn="just"/>
            <a:r>
              <a:rPr lang="en-IN" sz="1600" dirty="0">
                <a:latin typeface="Arial" panose="020B0604020202020204" pitchFamily="34" charset="0"/>
                <a:cs typeface="Arial" panose="020B0604020202020204" pitchFamily="34" charset="0"/>
              </a:rPr>
              <a:t>Providing productive care to hypertension patients requires a combination of clinical skills for monitoring and behavioral skills for lifestyle management (Jahromi et al., 2016).</a:t>
            </a:r>
          </a:p>
          <a:p>
            <a:pPr lvl="0" algn="just"/>
            <a:r>
              <a:rPr lang="en-IN" sz="1600" dirty="0">
                <a:latin typeface="Arial" panose="020B0604020202020204" pitchFamily="34" charset="0"/>
                <a:cs typeface="Arial" panose="020B0604020202020204" pitchFamily="34" charset="0"/>
              </a:rPr>
              <a:t>Effective communication and active listening skills are also significant to understand patients’ needs (Jahromi et al., 2016). </a:t>
            </a:r>
          </a:p>
          <a:p>
            <a:pPr lvl="0" algn="just"/>
            <a:r>
              <a:rPr lang="en-IN" sz="1600" dirty="0">
                <a:latin typeface="Arial" panose="020B0604020202020204" pitchFamily="34" charset="0"/>
                <a:cs typeface="Arial" panose="020B0604020202020204" pitchFamily="34" charset="0"/>
              </a:rPr>
              <a:t>Interpersonal core values, such as mutual trust, autonomy and empathy are crucial to foster collaboration and empowerment (Lansing et al., 2023).</a:t>
            </a:r>
          </a:p>
          <a:p>
            <a:pPr marL="0" indent="0" algn="just">
              <a:buNone/>
            </a:pPr>
            <a:r>
              <a:rPr lang="en-IN" sz="1600" b="1" i="1" dirty="0">
                <a:latin typeface="Arial" panose="020B0604020202020204" pitchFamily="34" charset="0"/>
                <a:cs typeface="Arial" panose="020B0604020202020204" pitchFamily="34" charset="0"/>
              </a:rPr>
              <a:t>Behaviour for co-productive care </a:t>
            </a:r>
            <a:endParaRPr lang="en-IN" sz="1600" dirty="0">
              <a:latin typeface="Arial" panose="020B0604020202020204" pitchFamily="34" charset="0"/>
              <a:cs typeface="Arial" panose="020B0604020202020204" pitchFamily="34" charset="0"/>
            </a:endParaRPr>
          </a:p>
          <a:p>
            <a:pPr lvl="0" algn="just"/>
            <a:r>
              <a:rPr lang="en-IN" sz="1600" dirty="0">
                <a:latin typeface="Arial" panose="020B0604020202020204" pitchFamily="34" charset="0"/>
                <a:cs typeface="Arial" panose="020B0604020202020204" pitchFamily="34" charset="0"/>
              </a:rPr>
              <a:t>Ensuring consistent medication compliance is crucial, as it acts as a critical mediator between reducing cardiovascular risks and pharmacological treatment (Elmakki, 2025).</a:t>
            </a:r>
          </a:p>
          <a:p>
            <a:pPr lvl="0" algn="just"/>
            <a:r>
              <a:rPr lang="en-IN" sz="1600" dirty="0">
                <a:latin typeface="Arial" panose="020B0604020202020204" pitchFamily="34" charset="0"/>
                <a:cs typeface="Arial" panose="020B0604020202020204" pitchFamily="34" charset="0"/>
              </a:rPr>
              <a:t>Managing medication schedules and home BP monitoring.</a:t>
            </a:r>
          </a:p>
          <a:p>
            <a:pPr lvl="0" algn="just"/>
            <a:r>
              <a:rPr lang="en-IN" sz="1600" dirty="0">
                <a:latin typeface="Arial" panose="020B0604020202020204" pitchFamily="34" charset="0"/>
                <a:cs typeface="Arial" panose="020B0604020202020204" pitchFamily="34" charset="0"/>
              </a:rPr>
              <a:t>Promoting healthy life-styles and adopting a DASH diet are also essential for productive care for reducing stress and other complications (Elmakki, 2025). </a:t>
            </a:r>
          </a:p>
        </p:txBody>
      </p:sp>
      <p:pic>
        <p:nvPicPr>
          <p:cNvPr id="4" name="Picture 3"/>
          <p:cNvPicPr>
            <a:picLocks noChangeAspect="1"/>
          </p:cNvPicPr>
          <p:nvPr/>
        </p:nvPicPr>
        <p:blipFill>
          <a:blip r:embed="rId3"/>
          <a:stretch>
            <a:fillRect/>
          </a:stretch>
        </p:blipFill>
        <p:spPr>
          <a:xfrm>
            <a:off x="0" y="1473162"/>
            <a:ext cx="3915467" cy="5039932"/>
          </a:xfrm>
          <a:prstGeom prst="rect">
            <a:avLst/>
          </a:prstGeom>
        </p:spPr>
      </p:pic>
    </p:spTree>
    <p:extLst>
      <p:ext uri="{BB962C8B-B14F-4D97-AF65-F5344CB8AC3E}">
        <p14:creationId xmlns:p14="http://schemas.microsoft.com/office/powerpoint/2010/main" val="3897282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FC193-3926-43BB-5C12-0F8BCF2D46B0}"/>
              </a:ext>
            </a:extLst>
          </p:cNvPr>
          <p:cNvSpPr>
            <a:spLocks noGrp="1"/>
          </p:cNvSpPr>
          <p:nvPr>
            <p:ph type="title"/>
          </p:nvPr>
        </p:nvSpPr>
        <p:spPr>
          <a:xfrm>
            <a:off x="359810" y="350670"/>
            <a:ext cx="11502189" cy="627899"/>
          </a:xfrm>
        </p:spPr>
        <p:txBody>
          <a:bodyPr>
            <a:noAutofit/>
          </a:bodyPr>
          <a:lstStyle/>
          <a:p>
            <a:pPr algn="ctr"/>
            <a:r>
              <a:rPr lang="en-US" sz="2800" b="1" dirty="0">
                <a:solidFill>
                  <a:schemeClr val="tx1"/>
                </a:solidFill>
                <a:latin typeface="Arial" panose="020B0604020202020204" pitchFamily="34" charset="0"/>
                <a:cs typeface="Arial" panose="020B0604020202020204" pitchFamily="34" charset="0"/>
              </a:rPr>
              <a:t>Recommendations Using the Comprehensive Model of Personalised Care</a:t>
            </a:r>
            <a:endParaRPr lang="en-IN" sz="28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5BF7F7E-C48C-B02B-584B-F648D541E0BE}"/>
              </a:ext>
            </a:extLst>
          </p:cNvPr>
          <p:cNvSpPr>
            <a:spLocks noGrp="1"/>
          </p:cNvSpPr>
          <p:nvPr>
            <p:ph idx="1"/>
          </p:nvPr>
        </p:nvSpPr>
        <p:spPr>
          <a:xfrm>
            <a:off x="5101389" y="1159668"/>
            <a:ext cx="6625390" cy="5376361"/>
          </a:xfrm>
        </p:spPr>
        <p:txBody>
          <a:bodyPr>
            <a:noAutofit/>
          </a:bodyPr>
          <a:lstStyle/>
          <a:p>
            <a:pPr marL="45720" indent="0" algn="just">
              <a:buNone/>
            </a:pPr>
            <a:r>
              <a:rPr lang="en-IN" sz="1300" b="1" i="1" dirty="0">
                <a:solidFill>
                  <a:schemeClr val="tx1"/>
                </a:solidFill>
                <a:latin typeface="Arial" panose="020B0604020202020204" pitchFamily="34" charset="0"/>
                <a:cs typeface="Arial" panose="020B0604020202020204" pitchFamily="34" charset="0"/>
              </a:rPr>
              <a:t>Comprehensive Model of Personalised Care </a:t>
            </a:r>
            <a:endParaRPr lang="en-IN" sz="1300" dirty="0">
              <a:solidFill>
                <a:schemeClr val="tx1"/>
              </a:solidFill>
              <a:latin typeface="Arial" panose="020B0604020202020204" pitchFamily="34" charset="0"/>
              <a:cs typeface="Arial" panose="020B0604020202020204" pitchFamily="34" charset="0"/>
            </a:endParaRPr>
          </a:p>
          <a:p>
            <a:pPr lvl="0" algn="just"/>
            <a:r>
              <a:rPr lang="en-IN" sz="1300" b="1" i="1" dirty="0">
                <a:solidFill>
                  <a:schemeClr val="tx1"/>
                </a:solidFill>
                <a:latin typeface="Arial" panose="020B0604020202020204" pitchFamily="34" charset="0"/>
                <a:cs typeface="Arial" panose="020B0604020202020204" pitchFamily="34" charset="0"/>
              </a:rPr>
              <a:t>Shared decision-making:</a:t>
            </a:r>
            <a:r>
              <a:rPr lang="en-IN" sz="1300" dirty="0">
                <a:solidFill>
                  <a:schemeClr val="tx1"/>
                </a:solidFill>
                <a:latin typeface="Arial" panose="020B0604020202020204" pitchFamily="34" charset="0"/>
                <a:cs typeface="Arial" panose="020B0604020202020204" pitchFamily="34" charset="0"/>
              </a:rPr>
              <a:t> By fostering a collaborative culture, healthcare professionals can improve the management of preventing hypertension through making shared and patient-</a:t>
            </a:r>
            <a:r>
              <a:rPr lang="en-IN" sz="1300" dirty="0" err="1">
                <a:solidFill>
                  <a:schemeClr val="tx1"/>
                </a:solidFill>
                <a:latin typeface="Arial" panose="020B0604020202020204" pitchFamily="34" charset="0"/>
                <a:cs typeface="Arial" panose="020B0604020202020204" pitchFamily="34" charset="0"/>
              </a:rPr>
              <a:t>centered</a:t>
            </a:r>
            <a:r>
              <a:rPr lang="en-IN" sz="1300" dirty="0">
                <a:solidFill>
                  <a:schemeClr val="tx1"/>
                </a:solidFill>
                <a:latin typeface="Arial" panose="020B0604020202020204" pitchFamily="34" charset="0"/>
                <a:cs typeface="Arial" panose="020B0604020202020204" pitchFamily="34" charset="0"/>
              </a:rPr>
              <a:t> decisions (</a:t>
            </a:r>
            <a:r>
              <a:rPr lang="en-IN" sz="1300" dirty="0" err="1">
                <a:solidFill>
                  <a:schemeClr val="tx1"/>
                </a:solidFill>
                <a:latin typeface="Arial" panose="020B0604020202020204" pitchFamily="34" charset="0"/>
                <a:cs typeface="Arial" panose="020B0604020202020204" pitchFamily="34" charset="0"/>
              </a:rPr>
              <a:t>Curșeu</a:t>
            </a:r>
            <a:r>
              <a:rPr lang="en-IN" sz="1300" dirty="0">
                <a:solidFill>
                  <a:schemeClr val="tx1"/>
                </a:solidFill>
                <a:latin typeface="Arial" panose="020B0604020202020204" pitchFamily="34" charset="0"/>
                <a:cs typeface="Arial" panose="020B0604020202020204" pitchFamily="34" charset="0"/>
              </a:rPr>
              <a:t>, van Rijswijk and </a:t>
            </a:r>
            <a:r>
              <a:rPr lang="en-IN" sz="1300" dirty="0" err="1">
                <a:solidFill>
                  <a:schemeClr val="tx1"/>
                </a:solidFill>
                <a:latin typeface="Arial" panose="020B0604020202020204" pitchFamily="34" charset="0"/>
                <a:cs typeface="Arial" panose="020B0604020202020204" pitchFamily="34" charset="0"/>
              </a:rPr>
              <a:t>Schruijer</a:t>
            </a:r>
            <a:r>
              <a:rPr lang="en-IN" sz="1300" dirty="0">
                <a:solidFill>
                  <a:schemeClr val="tx1"/>
                </a:solidFill>
                <a:latin typeface="Arial" panose="020B0604020202020204" pitchFamily="34" charset="0"/>
                <a:cs typeface="Arial" panose="020B0604020202020204" pitchFamily="34" charset="0"/>
              </a:rPr>
              <a:t>, 2025).  </a:t>
            </a:r>
          </a:p>
          <a:p>
            <a:pPr lvl="0" algn="just"/>
            <a:r>
              <a:rPr lang="en-IN" sz="1300" dirty="0">
                <a:solidFill>
                  <a:schemeClr val="tx1"/>
                </a:solidFill>
                <a:latin typeface="Arial" panose="020B0604020202020204" pitchFamily="34" charset="0"/>
                <a:cs typeface="Arial" panose="020B0604020202020204" pitchFamily="34" charset="0"/>
              </a:rPr>
              <a:t>For example, the collaborative workplace of the NHS helps to prevent hypertension through integrating instant messaging and shared decision-making (NHS, 2026).    </a:t>
            </a:r>
          </a:p>
          <a:p>
            <a:pPr lvl="0" algn="just"/>
            <a:r>
              <a:rPr lang="en-IN" sz="1300" b="1" i="1" dirty="0">
                <a:solidFill>
                  <a:schemeClr val="tx1"/>
                </a:solidFill>
                <a:latin typeface="Arial" panose="020B0604020202020204" pitchFamily="34" charset="0"/>
                <a:cs typeface="Arial" panose="020B0604020202020204" pitchFamily="34" charset="0"/>
              </a:rPr>
              <a:t>Personalised care and support planning:</a:t>
            </a:r>
            <a:r>
              <a:rPr lang="en-IN" sz="1300" dirty="0">
                <a:solidFill>
                  <a:schemeClr val="tx1"/>
                </a:solidFill>
                <a:latin typeface="Arial" panose="020B0604020202020204" pitchFamily="34" charset="0"/>
                <a:cs typeface="Arial" panose="020B0604020202020204" pitchFamily="34" charset="0"/>
              </a:rPr>
              <a:t> Developing a personalised care plan to meet the requirements of patients (Bolton et al., 2020).</a:t>
            </a:r>
          </a:p>
          <a:p>
            <a:pPr lvl="0" algn="just"/>
            <a:r>
              <a:rPr lang="en-IN" sz="1300" dirty="0">
                <a:solidFill>
                  <a:schemeClr val="tx1"/>
                </a:solidFill>
                <a:latin typeface="Arial" panose="020B0604020202020204" pitchFamily="34" charset="0"/>
                <a:cs typeface="Arial" panose="020B0604020202020204" pitchFamily="34" charset="0"/>
              </a:rPr>
              <a:t>Evidence highlights that a personalised care plan, such as developing a DASH diet helps to reduce the impact of hypertension (Elmakki, 2025).    </a:t>
            </a:r>
          </a:p>
          <a:p>
            <a:pPr lvl="0" algn="just"/>
            <a:r>
              <a:rPr lang="en-IN" sz="1300" b="1" i="1" dirty="0">
                <a:solidFill>
                  <a:schemeClr val="tx1"/>
                </a:solidFill>
                <a:latin typeface="Arial" panose="020B0604020202020204" pitchFamily="34" charset="0"/>
                <a:cs typeface="Arial" panose="020B0604020202020204" pitchFamily="34" charset="0"/>
              </a:rPr>
              <a:t>Enabling choice, including legal rights to choice:</a:t>
            </a:r>
            <a:r>
              <a:rPr lang="en-IN" sz="1300" dirty="0">
                <a:solidFill>
                  <a:schemeClr val="tx1"/>
                </a:solidFill>
                <a:latin typeface="Arial" panose="020B0604020202020204" pitchFamily="34" charset="0"/>
                <a:cs typeface="Arial" panose="020B0604020202020204" pitchFamily="34" charset="0"/>
              </a:rPr>
              <a:t> Providing the right to each person for selecting their providers and treatment (</a:t>
            </a:r>
            <a:r>
              <a:rPr lang="en-IN" sz="1300" dirty="0" err="1">
                <a:solidFill>
                  <a:schemeClr val="tx1"/>
                </a:solidFill>
                <a:latin typeface="Arial" panose="020B0604020202020204" pitchFamily="34" charset="0"/>
                <a:cs typeface="Arial" panose="020B0604020202020204" pitchFamily="34" charset="0"/>
              </a:rPr>
              <a:t>Kozikowski</a:t>
            </a:r>
            <a:r>
              <a:rPr lang="en-IN" sz="1300" dirty="0">
                <a:solidFill>
                  <a:schemeClr val="tx1"/>
                </a:solidFill>
                <a:latin typeface="Arial" panose="020B0604020202020204" pitchFamily="34" charset="0"/>
                <a:cs typeface="Arial" panose="020B0604020202020204" pitchFamily="34" charset="0"/>
              </a:rPr>
              <a:t> et al., 2022).  </a:t>
            </a:r>
          </a:p>
          <a:p>
            <a:pPr lvl="0" algn="just"/>
            <a:r>
              <a:rPr lang="en-IN" sz="1300" b="1" i="1" dirty="0">
                <a:solidFill>
                  <a:schemeClr val="tx1"/>
                </a:solidFill>
                <a:latin typeface="Arial" panose="020B0604020202020204" pitchFamily="34" charset="0"/>
                <a:cs typeface="Arial" panose="020B0604020202020204" pitchFamily="34" charset="0"/>
              </a:rPr>
              <a:t>Social prescribing and community-based support:</a:t>
            </a:r>
            <a:r>
              <a:rPr lang="en-IN" sz="1300" dirty="0">
                <a:solidFill>
                  <a:schemeClr val="tx1"/>
                </a:solidFill>
                <a:latin typeface="Arial" panose="020B0604020202020204" pitchFamily="34" charset="0"/>
                <a:cs typeface="Arial" panose="020B0604020202020204" pitchFamily="34" charset="0"/>
              </a:rPr>
              <a:t> Offering local support services by aligning with legal compliance to address the practical needs of patients.  </a:t>
            </a:r>
          </a:p>
          <a:p>
            <a:pPr lvl="0" algn="just"/>
            <a:r>
              <a:rPr lang="en-IN" sz="1300" b="1" i="1" dirty="0">
                <a:solidFill>
                  <a:schemeClr val="tx1"/>
                </a:solidFill>
                <a:latin typeface="Arial" panose="020B0604020202020204" pitchFamily="34" charset="0"/>
                <a:cs typeface="Arial" panose="020B0604020202020204" pitchFamily="34" charset="0"/>
              </a:rPr>
              <a:t>Supported self-management:</a:t>
            </a:r>
            <a:r>
              <a:rPr lang="en-IN" sz="1300" dirty="0">
                <a:solidFill>
                  <a:schemeClr val="tx1"/>
                </a:solidFill>
                <a:latin typeface="Arial" panose="020B0604020202020204" pitchFamily="34" charset="0"/>
                <a:cs typeface="Arial" panose="020B0604020202020204" pitchFamily="34" charset="0"/>
              </a:rPr>
              <a:t> Empowers individuals to manage their own well-being and health to prevent hypertension (WHO, 2024a).  </a:t>
            </a:r>
          </a:p>
          <a:p>
            <a:pPr algn="just"/>
            <a:r>
              <a:rPr lang="en-IN" sz="1300" b="1" i="1" dirty="0">
                <a:solidFill>
                  <a:schemeClr val="tx1"/>
                </a:solidFill>
                <a:latin typeface="Arial" panose="020B0604020202020204" pitchFamily="34" charset="0"/>
                <a:cs typeface="Arial" panose="020B0604020202020204" pitchFamily="34" charset="0"/>
              </a:rPr>
              <a:t>Personal health budgets:</a:t>
            </a:r>
            <a:r>
              <a:rPr lang="en-IN" sz="1300" dirty="0">
                <a:solidFill>
                  <a:schemeClr val="tx1"/>
                </a:solidFill>
                <a:latin typeface="Arial" panose="020B0604020202020204" pitchFamily="34" charset="0"/>
                <a:cs typeface="Arial" panose="020B0604020202020204" pitchFamily="34" charset="0"/>
              </a:rPr>
              <a:t> Offering a budget-friendly treatment to people who suffer from hypertension.</a:t>
            </a:r>
            <a:endParaRPr lang="en-US" sz="13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359810" y="1968667"/>
            <a:ext cx="4741579" cy="3758365"/>
          </a:xfrm>
          <a:prstGeom prst="rect">
            <a:avLst/>
          </a:prstGeom>
        </p:spPr>
      </p:pic>
    </p:spTree>
    <p:extLst>
      <p:ext uri="{BB962C8B-B14F-4D97-AF65-F5344CB8AC3E}">
        <p14:creationId xmlns:p14="http://schemas.microsoft.com/office/powerpoint/2010/main" val="1851491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F9DE4-2F6C-9F8C-CC55-8664B43CF840}"/>
              </a:ext>
            </a:extLst>
          </p:cNvPr>
          <p:cNvSpPr>
            <a:spLocks noGrp="1"/>
          </p:cNvSpPr>
          <p:nvPr>
            <p:ph type="title"/>
          </p:nvPr>
        </p:nvSpPr>
        <p:spPr>
          <a:xfrm>
            <a:off x="1295402" y="982133"/>
            <a:ext cx="9601196" cy="894794"/>
          </a:xfrm>
        </p:spPr>
        <p:txBody>
          <a:bodyPr>
            <a:normAutofit fontScale="90000"/>
          </a:bodyPr>
          <a:lstStyle/>
          <a:p>
            <a:pPr algn="ctr"/>
            <a:r>
              <a:rPr lang="en-US" sz="2800" b="1">
                <a:latin typeface="Arial" panose="020B0604020202020204" pitchFamily="34" charset="0"/>
                <a:cs typeface="Arial" panose="020B0604020202020204" pitchFamily="34" charset="0"/>
              </a:rPr>
              <a:t>Recommendations Using the Comprehensive Model of Personalised Care (Cont.)</a:t>
            </a:r>
            <a:r>
              <a:rPr lang="en-US" sz="2800">
                <a:latin typeface="Arial" panose="020B0604020202020204" pitchFamily="34" charset="0"/>
                <a:cs typeface="Arial" panose="020B0604020202020204" pitchFamily="34" charset="0"/>
              </a:rPr>
              <a:t> </a:t>
            </a:r>
            <a:endParaRPr lang="en-IN"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E7F2281-8CAA-6EAB-1BD2-63FD8C1ABB7B}"/>
              </a:ext>
            </a:extLst>
          </p:cNvPr>
          <p:cNvSpPr>
            <a:spLocks noGrp="1"/>
          </p:cNvSpPr>
          <p:nvPr>
            <p:ph idx="1"/>
          </p:nvPr>
        </p:nvSpPr>
        <p:spPr>
          <a:xfrm>
            <a:off x="838200" y="2727158"/>
            <a:ext cx="4856747" cy="2823410"/>
          </a:xfrm>
        </p:spPr>
        <p:txBody>
          <a:bodyPr>
            <a:noAutofit/>
          </a:bodyPr>
          <a:lstStyle/>
          <a:p>
            <a:pPr marL="0" indent="0" algn="just">
              <a:buNone/>
            </a:pPr>
            <a:r>
              <a:rPr lang="en-IN" sz="1500" b="1" i="1">
                <a:latin typeface="Arial" panose="020B0604020202020204" pitchFamily="34" charset="0"/>
                <a:cs typeface="Arial" panose="020B0604020202020204" pitchFamily="34" charset="0"/>
              </a:rPr>
              <a:t>Self-management </a:t>
            </a:r>
            <a:endParaRPr lang="en-IN" sz="1500">
              <a:latin typeface="Arial" panose="020B0604020202020204" pitchFamily="34" charset="0"/>
              <a:cs typeface="Arial" panose="020B0604020202020204" pitchFamily="34" charset="0"/>
            </a:endParaRPr>
          </a:p>
          <a:p>
            <a:pPr lvl="0" algn="just"/>
            <a:r>
              <a:rPr lang="en-IN" sz="1500">
                <a:latin typeface="Arial" panose="020B0604020202020204" pitchFamily="34" charset="0"/>
                <a:cs typeface="Arial" panose="020B0604020202020204" pitchFamily="34" charset="0"/>
              </a:rPr>
              <a:t>Self-management support includes self-monitoring of BP, where tracking own blood pressure helps to detect stages of hypertension (Natale et al., 2023). </a:t>
            </a:r>
          </a:p>
          <a:p>
            <a:pPr lvl="0" algn="just"/>
            <a:r>
              <a:rPr lang="en-IN" sz="1500">
                <a:latin typeface="Arial" panose="020B0604020202020204" pitchFamily="34" charset="0"/>
                <a:cs typeface="Arial" panose="020B0604020202020204" pitchFamily="34" charset="0"/>
              </a:rPr>
              <a:t>Offering life-style modification supports, such as diet changes, avoiding smoking, and regular exercise (Natale et al., 2023). </a:t>
            </a:r>
          </a:p>
          <a:p>
            <a:pPr algn="just"/>
            <a:r>
              <a:rPr lang="en-IN" sz="1500">
                <a:latin typeface="Arial" panose="020B0604020202020204" pitchFamily="34" charset="0"/>
                <a:cs typeface="Arial" panose="020B0604020202020204" pitchFamily="34" charset="0"/>
              </a:rPr>
              <a:t>Providing training to patients through self-management education about recognising symptoms of hypertension. </a:t>
            </a:r>
            <a:endParaRPr lang="en-US" sz="15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668955" y="2711567"/>
            <a:ext cx="4227643" cy="2839001"/>
          </a:xfrm>
          <a:prstGeom prst="rect">
            <a:avLst/>
          </a:prstGeom>
        </p:spPr>
      </p:pic>
    </p:spTree>
    <p:extLst>
      <p:ext uri="{BB962C8B-B14F-4D97-AF65-F5344CB8AC3E}">
        <p14:creationId xmlns:p14="http://schemas.microsoft.com/office/powerpoint/2010/main" val="30081650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4" name="Picture 3"/>
          <p:cNvPicPr>
            <a:picLocks noChangeAspect="1"/>
          </p:cNvPicPr>
          <p:nvPr/>
        </p:nvPicPr>
        <p:blipFill>
          <a:blip r:embed="rId3"/>
          <a:stretch>
            <a:fillRect/>
          </a:stretch>
        </p:blipFill>
        <p:spPr>
          <a:xfrm>
            <a:off x="1217770" y="2473700"/>
            <a:ext cx="3952579" cy="1903093"/>
          </a:xfrm>
          <a:prstGeom prst="rect">
            <a:avLst/>
          </a:prstGeom>
        </p:spPr>
      </p:pic>
      <p:sp>
        <p:nvSpPr>
          <p:cNvPr id="3" name="Content Placeholder 2">
            <a:extLst>
              <a:ext uri="{FF2B5EF4-FFF2-40B4-BE49-F238E27FC236}">
                <a16:creationId xmlns:a16="http://schemas.microsoft.com/office/drawing/2014/main" id="{1DC68A0C-FC4C-3777-2C78-7903EA340A4E}"/>
              </a:ext>
            </a:extLst>
          </p:cNvPr>
          <p:cNvSpPr>
            <a:spLocks noGrp="1"/>
          </p:cNvSpPr>
          <p:nvPr>
            <p:ph idx="1"/>
          </p:nvPr>
        </p:nvSpPr>
        <p:spPr>
          <a:xfrm>
            <a:off x="6695359" y="1193800"/>
            <a:ext cx="4392220" cy="4710890"/>
          </a:xfrm>
        </p:spPr>
        <p:txBody>
          <a:bodyPr anchor="t">
            <a:noAutofit/>
          </a:bodyPr>
          <a:lstStyle/>
          <a:p>
            <a:pPr lvl="0"/>
            <a:r>
              <a:rPr lang="en-IN" sz="1400" dirty="0">
                <a:solidFill>
                  <a:schemeClr val="tx1">
                    <a:alpha val="80000"/>
                  </a:schemeClr>
                </a:solidFill>
                <a:latin typeface="Arial" panose="020B0604020202020204" pitchFamily="34" charset="0"/>
                <a:cs typeface="Arial" panose="020B0604020202020204" pitchFamily="34" charset="0"/>
              </a:rPr>
              <a:t>The overall presentation has highlighted that as a long-term condition, hypertension not only increases health improvement risks, but also influences multiple health diseases.</a:t>
            </a:r>
          </a:p>
          <a:p>
            <a:pPr lvl="0"/>
            <a:r>
              <a:rPr lang="en-IN" sz="1400" dirty="0">
                <a:solidFill>
                  <a:schemeClr val="tx1">
                    <a:alpha val="80000"/>
                  </a:schemeClr>
                </a:solidFill>
                <a:latin typeface="Arial" panose="020B0604020202020204" pitchFamily="34" charset="0"/>
                <a:cs typeface="Arial" panose="020B0604020202020204" pitchFamily="34" charset="0"/>
              </a:rPr>
              <a:t>Although healthcare organisations in the UK, including the NHS, try to provide proper prevention of hypertension, the cardiovascular deaths due to hypertension are continuously increasing. </a:t>
            </a:r>
          </a:p>
          <a:p>
            <a:pPr lvl="0"/>
            <a:r>
              <a:rPr lang="en-IN" sz="1400" dirty="0">
                <a:solidFill>
                  <a:schemeClr val="tx1">
                    <a:alpha val="80000"/>
                  </a:schemeClr>
                </a:solidFill>
                <a:latin typeface="Arial" panose="020B0604020202020204" pitchFamily="34" charset="0"/>
                <a:cs typeface="Arial" panose="020B0604020202020204" pitchFamily="34" charset="0"/>
              </a:rPr>
              <a:t>Implementing healthcare models, such as the Biopsychosocial Model of Health and the Public Health Model are suitable to reduce the impact of hypertension among people by addressing its root causes. </a:t>
            </a:r>
          </a:p>
          <a:p>
            <a:r>
              <a:rPr lang="en-IN" sz="1400" dirty="0">
                <a:solidFill>
                  <a:schemeClr val="tx1">
                    <a:alpha val="80000"/>
                  </a:schemeClr>
                </a:solidFill>
                <a:latin typeface="Arial" panose="020B0604020202020204" pitchFamily="34" charset="0"/>
                <a:cs typeface="Arial" panose="020B0604020202020204" pitchFamily="34" charset="0"/>
              </a:rPr>
              <a:t>Furthermore, following the suggested recommendations can also allow healthcare professionals to meet the needs of patients who suffer from hypertension.</a:t>
            </a: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82955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5E8527-6EC0-89EC-7F23-01954C22675D}"/>
              </a:ext>
            </a:extLst>
          </p:cNvPr>
          <p:cNvSpPr>
            <a:spLocks noGrp="1"/>
          </p:cNvSpPr>
          <p:nvPr>
            <p:ph type="title"/>
          </p:nvPr>
        </p:nvSpPr>
        <p:spPr>
          <a:xfrm>
            <a:off x="1371599" y="294538"/>
            <a:ext cx="9895951" cy="1033669"/>
          </a:xfrm>
        </p:spPr>
        <p:txBody>
          <a:bodyPr>
            <a:normAutofit/>
          </a:bodyPr>
          <a:lstStyle/>
          <a:p>
            <a:r>
              <a:rPr lang="en-US" sz="4000" b="1">
                <a:solidFill>
                  <a:srgbClr val="FFFFFF"/>
                </a:solidFill>
                <a:latin typeface="Arial" panose="020B0604020202020204" pitchFamily="34" charset="0"/>
                <a:cs typeface="Arial" panose="020B0604020202020204" pitchFamily="34" charset="0"/>
              </a:rPr>
              <a:t>References</a:t>
            </a:r>
          </a:p>
        </p:txBody>
      </p:sp>
      <p:sp>
        <p:nvSpPr>
          <p:cNvPr id="4" name="Content Placeholder 3">
            <a:extLst>
              <a:ext uri="{FF2B5EF4-FFF2-40B4-BE49-F238E27FC236}">
                <a16:creationId xmlns:a16="http://schemas.microsoft.com/office/drawing/2014/main" id="{9987B4A6-83BB-D32E-FE88-E35BD7FAD11F}"/>
              </a:ext>
            </a:extLst>
          </p:cNvPr>
          <p:cNvSpPr>
            <a:spLocks noGrp="1"/>
          </p:cNvSpPr>
          <p:nvPr>
            <p:ph idx="1"/>
          </p:nvPr>
        </p:nvSpPr>
        <p:spPr>
          <a:xfrm>
            <a:off x="1371599" y="2318197"/>
            <a:ext cx="9724031" cy="3683358"/>
          </a:xfrm>
        </p:spPr>
        <p:txBody>
          <a:bodyPr anchor="ctr">
            <a:normAutofit/>
          </a:bodyPr>
          <a:lstStyle/>
          <a:p>
            <a:r>
              <a:rPr lang="en-IN" sz="500">
                <a:latin typeface="Arial" panose="020B0604020202020204" pitchFamily="34" charset="0"/>
                <a:cs typeface="Arial" panose="020B0604020202020204" pitchFamily="34" charset="0"/>
              </a:rPr>
              <a:t>Benning, T.B. (2015) ‘Limitations of the biopsychosocial model in psychiatry’, </a:t>
            </a:r>
            <a:r>
              <a:rPr lang="en-IN" sz="500" i="1">
                <a:latin typeface="Arial" panose="020B0604020202020204" pitchFamily="34" charset="0"/>
                <a:cs typeface="Arial" panose="020B0604020202020204" pitchFamily="34" charset="0"/>
              </a:rPr>
              <a:t>Advances in Medical Education and practice, </a:t>
            </a:r>
            <a:r>
              <a:rPr lang="en-IN" sz="500">
                <a:latin typeface="Arial" panose="020B0604020202020204" pitchFamily="34" charset="0"/>
                <a:cs typeface="Arial" panose="020B0604020202020204" pitchFamily="34" charset="0"/>
              </a:rPr>
              <a:t>pp.347-352. Available at: </a:t>
            </a:r>
            <a:r>
              <a:rPr lang="en-IN" sz="500" u="sng">
                <a:latin typeface="Arial" panose="020B0604020202020204" pitchFamily="34" charset="0"/>
                <a:cs typeface="Arial" panose="020B0604020202020204" pitchFamily="34" charset="0"/>
                <a:hlinkClick r:id="rId2"/>
              </a:rPr>
              <a:t>https://www.tandfonline.com/doi/pdf/10.2147/AMEP.S82937</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Blood Pressure UK (2021) </a:t>
            </a:r>
            <a:r>
              <a:rPr lang="en-IN" sz="500" i="1">
                <a:latin typeface="Arial" panose="020B0604020202020204" pitchFamily="34" charset="0"/>
                <a:cs typeface="Arial" panose="020B0604020202020204" pitchFamily="34" charset="0"/>
              </a:rPr>
              <a:t>Blood pressure facts and figures</a:t>
            </a:r>
            <a:r>
              <a:rPr lang="en-IN" sz="500">
                <a:latin typeface="Arial" panose="020B0604020202020204" pitchFamily="34" charset="0"/>
                <a:cs typeface="Arial" panose="020B0604020202020204" pitchFamily="34" charset="0"/>
              </a:rPr>
              <a:t>. Available at: </a:t>
            </a:r>
            <a:r>
              <a:rPr lang="en-IN" sz="500" u="sng">
                <a:latin typeface="Arial" panose="020B0604020202020204" pitchFamily="34" charset="0"/>
                <a:cs typeface="Arial" panose="020B0604020202020204" pitchFamily="34" charset="0"/>
                <a:hlinkClick r:id="rId3"/>
              </a:rPr>
              <a:t>https://www.bloodpressureuk.org/news/media-centre/blood-pressure-facts-and-figures/</a:t>
            </a:r>
            <a:r>
              <a:rPr lang="en-IN" sz="500">
                <a:latin typeface="Arial" panose="020B0604020202020204" pitchFamily="34" charset="0"/>
                <a:cs typeface="Arial" panose="020B0604020202020204" pitchFamily="34" charset="0"/>
              </a:rPr>
              <a:t> (Accessed: 31 March 2026). </a:t>
            </a:r>
          </a:p>
          <a:p>
            <a:r>
              <a:rPr lang="en-IN" sz="500">
                <a:latin typeface="Arial" panose="020B0604020202020204" pitchFamily="34" charset="0"/>
                <a:cs typeface="Arial" panose="020B0604020202020204" pitchFamily="34" charset="0"/>
              </a:rPr>
              <a:t>Bolton, D. and Gillett, G. (2019) The biopsychosocial model of health and disease: New philosophical and scientific developments. Available at: </a:t>
            </a:r>
            <a:r>
              <a:rPr lang="en-IN" sz="500" u="sng">
                <a:latin typeface="Arial" panose="020B0604020202020204" pitchFamily="34" charset="0"/>
                <a:cs typeface="Arial" panose="020B0604020202020204" pitchFamily="34" charset="0"/>
                <a:hlinkClick r:id="rId4"/>
              </a:rPr>
              <a:t>https://books.google.com/books?hl=en&amp;lr=&amp;id=vGqPDwAAQBAJ&amp;oi=fnd&amp;pg=PP5&amp;dq=biopsychosocial+model+of+health&amp;ots=OUNqkZN9PS&amp;sig=mVElWYHFOIestcBp2zd1kgZ332g</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Bolton, R.E., Bokhour, B.G., Hogan, T.P., Luger, T.M., Ruben, M. and Fix, G.M. (2020) ‘Integrating personalized care planning into primary care: a multiple-case study of early adopting patient-centered medical homes’, </a:t>
            </a:r>
            <a:r>
              <a:rPr lang="en-IN" sz="500" i="1">
                <a:latin typeface="Arial" panose="020B0604020202020204" pitchFamily="34" charset="0"/>
                <a:cs typeface="Arial" panose="020B0604020202020204" pitchFamily="34" charset="0"/>
              </a:rPr>
              <a:t>Journal of general internal medicine</a:t>
            </a:r>
            <a:r>
              <a:rPr lang="en-IN" sz="500">
                <a:latin typeface="Arial" panose="020B0604020202020204" pitchFamily="34" charset="0"/>
                <a:cs typeface="Arial" panose="020B0604020202020204" pitchFamily="34" charset="0"/>
              </a:rPr>
              <a:t>, 35(2), pp.428-436. Available at: </a:t>
            </a:r>
            <a:r>
              <a:rPr lang="en-IN" sz="500" u="sng">
                <a:latin typeface="Arial" panose="020B0604020202020204" pitchFamily="34" charset="0"/>
                <a:cs typeface="Arial" panose="020B0604020202020204" pitchFamily="34" charset="0"/>
                <a:hlinkClick r:id="rId5"/>
              </a:rPr>
              <a:t>https://link.springer.com/content/pdf/10.1007/s11606-019-05418-4.pdf</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British Heart Foundation (2026) </a:t>
            </a:r>
            <a:r>
              <a:rPr lang="en-IN" sz="500" i="1">
                <a:latin typeface="Arial" panose="020B0604020202020204" pitchFamily="34" charset="0"/>
                <a:cs typeface="Arial" panose="020B0604020202020204" pitchFamily="34" charset="0"/>
              </a:rPr>
              <a:t>UK Cardiovascular Disease Factsheet</a:t>
            </a:r>
            <a:r>
              <a:rPr lang="en-IN" sz="500">
                <a:latin typeface="Arial" panose="020B0604020202020204" pitchFamily="34" charset="0"/>
                <a:cs typeface="Arial" panose="020B0604020202020204" pitchFamily="34" charset="0"/>
              </a:rPr>
              <a:t>. Available at: </a:t>
            </a:r>
            <a:r>
              <a:rPr lang="en-IN" sz="500" u="sng">
                <a:latin typeface="Arial" panose="020B0604020202020204" pitchFamily="34" charset="0"/>
                <a:cs typeface="Arial" panose="020B0604020202020204" pitchFamily="34" charset="0"/>
                <a:hlinkClick r:id="rId6"/>
              </a:rPr>
              <a:t>https://www.bhf.org.uk/-/media/files/for-professionals/research/heart-statistics/bhf-cvd-statistics-uk-factsheet-jan26.pdf?rev=26534e1487094dbd806277891baef112</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CDC.Gov (2024) </a:t>
            </a:r>
            <a:r>
              <a:rPr lang="en-IN" sz="500" i="1">
                <a:latin typeface="Arial" panose="020B0604020202020204" pitchFamily="34" charset="0"/>
                <a:cs typeface="Arial" panose="020B0604020202020204" pitchFamily="34" charset="0"/>
              </a:rPr>
              <a:t>Preventing High Blood Pressure.</a:t>
            </a:r>
            <a:r>
              <a:rPr lang="en-IN" sz="500">
                <a:latin typeface="Arial" panose="020B0604020202020204" pitchFamily="34" charset="0"/>
                <a:cs typeface="Arial" panose="020B0604020202020204" pitchFamily="34" charset="0"/>
              </a:rPr>
              <a:t> Available at: </a:t>
            </a:r>
            <a:r>
              <a:rPr lang="en-IN" sz="500" u="sng">
                <a:latin typeface="Arial" panose="020B0604020202020204" pitchFamily="34" charset="0"/>
                <a:cs typeface="Arial" panose="020B0604020202020204" pitchFamily="34" charset="0"/>
                <a:hlinkClick r:id="rId7"/>
              </a:rPr>
              <a:t>https://www.cdc.gov/high-blood-pressure/prevention/index.html</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Curșeu, P.L., van Rijswijk, J. and Schruijer, S.G. (2025) ‘Collaborative and Shared Leadership Dynamics in Healthcare Action Teams: A Systematic Literature Review’, </a:t>
            </a:r>
            <a:r>
              <a:rPr lang="en-IN" sz="500" i="1">
                <a:latin typeface="Arial" panose="020B0604020202020204" pitchFamily="34" charset="0"/>
                <a:cs typeface="Arial" panose="020B0604020202020204" pitchFamily="34" charset="0"/>
              </a:rPr>
              <a:t>Journal of Healthcare Leadership</a:t>
            </a:r>
            <a:r>
              <a:rPr lang="en-IN" sz="500">
                <a:latin typeface="Arial" panose="020B0604020202020204" pitchFamily="34" charset="0"/>
                <a:cs typeface="Arial" panose="020B0604020202020204" pitchFamily="34" charset="0"/>
              </a:rPr>
              <a:t>, pp.877-899. Available at: </a:t>
            </a:r>
            <a:r>
              <a:rPr lang="en-IN" sz="500" u="sng">
                <a:latin typeface="Arial" panose="020B0604020202020204" pitchFamily="34" charset="0"/>
                <a:cs typeface="Arial" panose="020B0604020202020204" pitchFamily="34" charset="0"/>
                <a:hlinkClick r:id="rId8"/>
              </a:rPr>
              <a:t>https://www.tandfonline.com/doi/pdf/10.2147/JHL.S520534</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Elmakki, E. (2025) ‘The Role of Lifestyle Modifications in Preventing and Managing Systemic Hypertension: Current Guidelines and Future Directions’, </a:t>
            </a:r>
            <a:r>
              <a:rPr lang="en-IN" sz="500" i="1">
                <a:latin typeface="Arial" panose="020B0604020202020204" pitchFamily="34" charset="0"/>
                <a:cs typeface="Arial" panose="020B0604020202020204" pitchFamily="34" charset="0"/>
              </a:rPr>
              <a:t>Annals of African Medicine,</a:t>
            </a:r>
            <a:r>
              <a:rPr lang="en-IN" sz="500">
                <a:latin typeface="Arial" panose="020B0604020202020204" pitchFamily="34" charset="0"/>
                <a:cs typeface="Arial" panose="020B0604020202020204" pitchFamily="34" charset="0"/>
              </a:rPr>
              <a:t> 24(1), pp.1-8. Available at: </a:t>
            </a:r>
            <a:r>
              <a:rPr lang="en-IN" sz="500" u="sng">
                <a:latin typeface="Arial" panose="020B0604020202020204" pitchFamily="34" charset="0"/>
                <a:cs typeface="Arial" panose="020B0604020202020204" pitchFamily="34" charset="0"/>
                <a:hlinkClick r:id="rId9"/>
              </a:rPr>
              <a:t>https://journals.lww.com/aoam/_layouts/15/oaks.journals/downloadpdf.aspx?an=01244624-202501000-00001</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Gentile, L., Scaramella, M., Liotta, G., Magrini, A., Mulas, M.F., Quintavalle, G. and Palombi, L. (2024) ‘Limitations and consequences of public health models centred on hospitals and lacking connections with territorial and home-based social and health services’, </a:t>
            </a:r>
            <a:r>
              <a:rPr lang="en-IN" sz="500" i="1">
                <a:latin typeface="Arial" panose="020B0604020202020204" pitchFamily="34" charset="0"/>
                <a:cs typeface="Arial" panose="020B0604020202020204" pitchFamily="34" charset="0"/>
              </a:rPr>
              <a:t>International Journal of Emergency Medicine</a:t>
            </a:r>
            <a:r>
              <a:rPr lang="en-IN" sz="500">
                <a:latin typeface="Arial" panose="020B0604020202020204" pitchFamily="34" charset="0"/>
                <a:cs typeface="Arial" panose="020B0604020202020204" pitchFamily="34" charset="0"/>
              </a:rPr>
              <a:t>, 17(1), p.66. Available at: </a:t>
            </a:r>
            <a:r>
              <a:rPr lang="en-IN" sz="500" u="sng">
                <a:latin typeface="Arial" panose="020B0604020202020204" pitchFamily="34" charset="0"/>
                <a:cs typeface="Arial" panose="020B0604020202020204" pitchFamily="34" charset="0"/>
                <a:hlinkClick r:id="rId10"/>
              </a:rPr>
              <a:t>https://link.springer.com/content/pdf/10.1186/s12245-024-00641-1.pdf</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Gomes, F., Ashorn, P., Askari, S., Belizan, J.M., Boy, E., Cormick, G., Dickin, K.L., Driller‐Colangelo, A.R., Fawzi, W., Hofmeyr, G.J. and Humphrey, J. (2022) ‘Calcium supplementation for the prevention of hypertensive disorders of pregnancy: current evidence and programmatic considerations’, </a:t>
            </a:r>
            <a:r>
              <a:rPr lang="en-IN" sz="500" i="1">
                <a:latin typeface="Arial" panose="020B0604020202020204" pitchFamily="34" charset="0"/>
                <a:cs typeface="Arial" panose="020B0604020202020204" pitchFamily="34" charset="0"/>
              </a:rPr>
              <a:t>Annals of the New York Academy of Sciences</a:t>
            </a:r>
            <a:r>
              <a:rPr lang="en-IN" sz="500">
                <a:latin typeface="Arial" panose="020B0604020202020204" pitchFamily="34" charset="0"/>
                <a:cs typeface="Arial" panose="020B0604020202020204" pitchFamily="34" charset="0"/>
              </a:rPr>
              <a:t>, 1510(1), pp.52-67. Available at: </a:t>
            </a:r>
            <a:r>
              <a:rPr lang="en-IN" sz="500" u="sng">
                <a:latin typeface="Arial" panose="020B0604020202020204" pitchFamily="34" charset="0"/>
                <a:cs typeface="Arial" panose="020B0604020202020204" pitchFamily="34" charset="0"/>
                <a:hlinkClick r:id="rId11"/>
              </a:rPr>
              <a:t>https://nyaspubs.onlinelibrary.wiley.com/doi/pdf/10.1111/nyas.14733</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Jahromi, V.K., Tabatabaee, S.S., Abdar, Z.E. and Rajabi, M. (2016) ‘Active listening: The key of successful communication in hospital managers’, </a:t>
            </a:r>
            <a:r>
              <a:rPr lang="en-IN" sz="500" i="1">
                <a:latin typeface="Arial" panose="020B0604020202020204" pitchFamily="34" charset="0"/>
                <a:cs typeface="Arial" panose="020B0604020202020204" pitchFamily="34" charset="0"/>
              </a:rPr>
              <a:t>Electronic physician</a:t>
            </a:r>
            <a:r>
              <a:rPr lang="en-IN" sz="500">
                <a:latin typeface="Arial" panose="020B0604020202020204" pitchFamily="34" charset="0"/>
                <a:cs typeface="Arial" panose="020B0604020202020204" pitchFamily="34" charset="0"/>
              </a:rPr>
              <a:t>, 8(3), p.2123. Available at: </a:t>
            </a:r>
            <a:r>
              <a:rPr lang="en-IN" sz="500" u="sng">
                <a:latin typeface="Arial" panose="020B0604020202020204" pitchFamily="34" charset="0"/>
                <a:cs typeface="Arial" panose="020B0604020202020204" pitchFamily="34" charset="0"/>
                <a:hlinkClick r:id="rId12"/>
              </a:rPr>
              <a:t>https://pmc.ncbi.nlm.nih.gov/articles/PMC4844478/pdf/epj-08-2123.pdf</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Jones, N.R., McCormack, T., Constanti, M. and McManus, R.J. (2020) ‘Diagnosis and management of hypertension in adults: NICE guideline update 2019’, </a:t>
            </a:r>
            <a:r>
              <a:rPr lang="en-IN" sz="500" i="1">
                <a:latin typeface="Arial" panose="020B0604020202020204" pitchFamily="34" charset="0"/>
                <a:cs typeface="Arial" panose="020B0604020202020204" pitchFamily="34" charset="0"/>
              </a:rPr>
              <a:t>The British Journal of General Practice</a:t>
            </a:r>
            <a:r>
              <a:rPr lang="en-IN" sz="500">
                <a:latin typeface="Arial" panose="020B0604020202020204" pitchFamily="34" charset="0"/>
                <a:cs typeface="Arial" panose="020B0604020202020204" pitchFamily="34" charset="0"/>
              </a:rPr>
              <a:t>, 70(691), p.90. Available at: </a:t>
            </a:r>
            <a:r>
              <a:rPr lang="en-IN" sz="500" u="sng">
                <a:latin typeface="Arial" panose="020B0604020202020204" pitchFamily="34" charset="0"/>
                <a:cs typeface="Arial" panose="020B0604020202020204" pitchFamily="34" charset="0"/>
                <a:hlinkClick r:id="rId13"/>
              </a:rPr>
              <a:t>https://pmc.ncbi.nlm.nih.gov/articles/PMC7018407/pdf/bjgpfeb-2020-70-691-90.pdf</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Kozikowski, A., Morton-Rias, D., Mauldin, S., Jeffery, C., Kavanaugh, K. and Barnhill, G. (2022) ‘Choosing a provider: what factors matter most to consumers and patients?’, </a:t>
            </a:r>
            <a:r>
              <a:rPr lang="en-IN" sz="500" i="1">
                <a:latin typeface="Arial" panose="020B0604020202020204" pitchFamily="34" charset="0"/>
                <a:cs typeface="Arial" panose="020B0604020202020204" pitchFamily="34" charset="0"/>
              </a:rPr>
              <a:t>Journal of Patient Experience</a:t>
            </a:r>
            <a:r>
              <a:rPr lang="en-IN" sz="500">
                <a:latin typeface="Arial" panose="020B0604020202020204" pitchFamily="34" charset="0"/>
                <a:cs typeface="Arial" panose="020B0604020202020204" pitchFamily="34" charset="0"/>
              </a:rPr>
              <a:t>, 9, p.23743735221074175. Available at: (Accessed: 31 March 2026).</a:t>
            </a:r>
          </a:p>
          <a:p>
            <a:r>
              <a:rPr lang="en-IN" sz="500">
                <a:latin typeface="Arial" panose="020B0604020202020204" pitchFamily="34" charset="0"/>
                <a:cs typeface="Arial" panose="020B0604020202020204" pitchFamily="34" charset="0"/>
              </a:rPr>
              <a:t>Landeiro, F., Harris, C., Groves, D., O’Neill, S., Jandu, K.S., Tacconi, E.M., Field, S., Patel, N., Göpfert, A., Hagson, H. and Leal, J. (2024) ‘The economic burden of cancer, coronary heart disease, dementia, and stroke in England in 2018, with projection to 2050: an evaluation of two cohort studies’, </a:t>
            </a:r>
            <a:r>
              <a:rPr lang="en-IN" sz="500" i="1">
                <a:latin typeface="Arial" panose="020B0604020202020204" pitchFamily="34" charset="0"/>
                <a:cs typeface="Arial" panose="020B0604020202020204" pitchFamily="34" charset="0"/>
              </a:rPr>
              <a:t>The Lancet Healthy Longevity</a:t>
            </a:r>
            <a:r>
              <a:rPr lang="en-IN" sz="500">
                <a:latin typeface="Arial" panose="020B0604020202020204" pitchFamily="34" charset="0"/>
                <a:cs typeface="Arial" panose="020B0604020202020204" pitchFamily="34" charset="0"/>
              </a:rPr>
              <a:t>, 5(8), pp.e514-e523. Available at: </a:t>
            </a:r>
            <a:r>
              <a:rPr lang="en-IN" sz="500" u="sng">
                <a:latin typeface="Arial" panose="020B0604020202020204" pitchFamily="34" charset="0"/>
                <a:cs typeface="Arial" panose="020B0604020202020204" pitchFamily="34" charset="0"/>
                <a:hlinkClick r:id="rId14"/>
              </a:rPr>
              <a:t>https://www.thelancet.com/journals/lanhl/article/PIIS2666-7568(24)00108-9/fulltext?uuid=uuid%3A0ce5d1bb-54fb-453d-a035-b5267b6429e8</a:t>
            </a:r>
            <a:r>
              <a:rPr lang="en-IN" sz="500">
                <a:latin typeface="Arial" panose="020B0604020202020204" pitchFamily="34" charset="0"/>
                <a:cs typeface="Arial" panose="020B0604020202020204" pitchFamily="34" charset="0"/>
              </a:rPr>
              <a:t> (Accessed: 31 March 2026).</a:t>
            </a:r>
          </a:p>
        </p:txBody>
      </p:sp>
    </p:spTree>
    <p:extLst>
      <p:ext uri="{BB962C8B-B14F-4D97-AF65-F5344CB8AC3E}">
        <p14:creationId xmlns:p14="http://schemas.microsoft.com/office/powerpoint/2010/main" val="1375802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0167C-C88F-0378-B877-9EF479EE1071}"/>
              </a:ext>
            </a:extLst>
          </p:cNvPr>
          <p:cNvSpPr>
            <a:spLocks noGrp="1"/>
          </p:cNvSpPr>
          <p:nvPr>
            <p:ph type="title"/>
          </p:nvPr>
        </p:nvSpPr>
        <p:spPr>
          <a:xfrm>
            <a:off x="1371599" y="294538"/>
            <a:ext cx="9895951" cy="1033669"/>
          </a:xfrm>
        </p:spPr>
        <p:txBody>
          <a:bodyPr>
            <a:normAutofit/>
          </a:bodyPr>
          <a:lstStyle/>
          <a:p>
            <a:r>
              <a:rPr lang="en-US" sz="4000" b="1">
                <a:solidFill>
                  <a:srgbClr val="FFFFFF"/>
                </a:solidFill>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6CCE8BFB-763E-78D5-A358-ECA9FA60CBF1}"/>
              </a:ext>
            </a:extLst>
          </p:cNvPr>
          <p:cNvSpPr>
            <a:spLocks noGrp="1"/>
          </p:cNvSpPr>
          <p:nvPr>
            <p:ph idx="1"/>
          </p:nvPr>
        </p:nvSpPr>
        <p:spPr>
          <a:xfrm>
            <a:off x="1371599" y="2318197"/>
            <a:ext cx="9724031" cy="3683358"/>
          </a:xfrm>
        </p:spPr>
        <p:txBody>
          <a:bodyPr anchor="ctr">
            <a:normAutofit fontScale="85000" lnSpcReduction="10000"/>
          </a:bodyPr>
          <a:lstStyle/>
          <a:p>
            <a:r>
              <a:rPr lang="en-IN" sz="500">
                <a:latin typeface="Arial" panose="020B0604020202020204" pitchFamily="34" charset="0"/>
                <a:cs typeface="Arial" panose="020B0604020202020204" pitchFamily="34" charset="0"/>
              </a:rPr>
              <a:t>Lansing, A.E., Romero, N.J., Siantz, E., Silva, V., Center, K., Casteel, D. and Gilmer, T. (2023) ‘Building trust: Leadership reflections on community empowerment and engagement in a large urban initiative’, </a:t>
            </a:r>
            <a:r>
              <a:rPr lang="en-IN" sz="500" i="1">
                <a:latin typeface="Arial" panose="020B0604020202020204" pitchFamily="34" charset="0"/>
                <a:cs typeface="Arial" panose="020B0604020202020204" pitchFamily="34" charset="0"/>
              </a:rPr>
              <a:t>BMC Public Health</a:t>
            </a:r>
            <a:r>
              <a:rPr lang="en-IN" sz="500">
                <a:latin typeface="Arial" panose="020B0604020202020204" pitchFamily="34" charset="0"/>
                <a:cs typeface="Arial" panose="020B0604020202020204" pitchFamily="34" charset="0"/>
              </a:rPr>
              <a:t>, 23(1), p.1252. Available at: </a:t>
            </a:r>
            <a:r>
              <a:rPr lang="en-IN" sz="500" u="sng">
                <a:latin typeface="Arial" panose="020B0604020202020204" pitchFamily="34" charset="0"/>
                <a:cs typeface="Arial" panose="020B0604020202020204" pitchFamily="34" charset="0"/>
                <a:hlinkClick r:id="rId2"/>
              </a:rPr>
              <a:t>https://link.springer.com/content/pdf/10.1186/s12889-023-15860-z.pdf</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Liu, J., Ma, J., Wang, J., Zeng, D.D., Song, H., Wang, L. and Cao, Z. (2016) ‘Comorbidity analysis according to sex and age in hypertension patients in China’, </a:t>
            </a:r>
            <a:r>
              <a:rPr lang="en-IN" sz="500" i="1">
                <a:latin typeface="Arial" panose="020B0604020202020204" pitchFamily="34" charset="0"/>
                <a:cs typeface="Arial" panose="020B0604020202020204" pitchFamily="34" charset="0"/>
              </a:rPr>
              <a:t>International journal of medical sciences</a:t>
            </a:r>
            <a:r>
              <a:rPr lang="en-IN" sz="500">
                <a:latin typeface="Arial" panose="020B0604020202020204" pitchFamily="34" charset="0"/>
                <a:cs typeface="Arial" panose="020B0604020202020204" pitchFamily="34" charset="0"/>
              </a:rPr>
              <a:t>, 13(2), p.99. Available at: </a:t>
            </a:r>
            <a:r>
              <a:rPr lang="en-IN" sz="500" u="sng">
                <a:latin typeface="Arial" panose="020B0604020202020204" pitchFamily="34" charset="0"/>
                <a:cs typeface="Arial" panose="020B0604020202020204" pitchFamily="34" charset="0"/>
                <a:hlinkClick r:id="rId3"/>
              </a:rPr>
              <a:t>https://pmc.ncbi.nlm.nih.gov/articles/PMC4764775/pdf/ijmsv13p0099.pdf</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Marwaha, K. (2022) ‘Examining the role of psychosocial stressors in hypertension’, </a:t>
            </a:r>
            <a:r>
              <a:rPr lang="en-IN" sz="500" i="1">
                <a:latin typeface="Arial" panose="020B0604020202020204" pitchFamily="34" charset="0"/>
                <a:cs typeface="Arial" panose="020B0604020202020204" pitchFamily="34" charset="0"/>
              </a:rPr>
              <a:t>Journal of Preventive Medicine and Public Health</a:t>
            </a:r>
            <a:r>
              <a:rPr lang="en-IN" sz="500">
                <a:latin typeface="Arial" panose="020B0604020202020204" pitchFamily="34" charset="0"/>
                <a:cs typeface="Arial" panose="020B0604020202020204" pitchFamily="34" charset="0"/>
              </a:rPr>
              <a:t>, 55(6), p.499. Available at: </a:t>
            </a:r>
            <a:r>
              <a:rPr lang="en-IN" sz="500" u="sng">
                <a:latin typeface="Arial" panose="020B0604020202020204" pitchFamily="34" charset="0"/>
                <a:cs typeface="Arial" panose="020B0604020202020204" pitchFamily="34" charset="0"/>
                <a:hlinkClick r:id="rId4"/>
              </a:rPr>
              <a:t>https://pmc.ncbi.nlm.nih.gov/articles/PMC9742403/pdf/jpmph-21-266.pdf</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Mathew, A.C., Joy, J., Chandy, J.A. and Lam, A. (2025) ‘Correlation of blood pressure within the families and the heritability estimates: A cross-sectional study in South India’, </a:t>
            </a:r>
            <a:r>
              <a:rPr lang="en-IN" sz="500" i="1">
                <a:latin typeface="Arial" panose="020B0604020202020204" pitchFamily="34" charset="0"/>
                <a:cs typeface="Arial" panose="020B0604020202020204" pitchFamily="34" charset="0"/>
              </a:rPr>
              <a:t>Clinical Epidemiology and Global Health</a:t>
            </a:r>
            <a:r>
              <a:rPr lang="en-IN" sz="500">
                <a:latin typeface="Arial" panose="020B0604020202020204" pitchFamily="34" charset="0"/>
                <a:cs typeface="Arial" panose="020B0604020202020204" pitchFamily="34" charset="0"/>
              </a:rPr>
              <a:t>, 34, p.102080. Available at: </a:t>
            </a:r>
            <a:r>
              <a:rPr lang="en-IN" sz="500" u="sng">
                <a:latin typeface="Arial" panose="020B0604020202020204" pitchFamily="34" charset="0"/>
                <a:cs typeface="Arial" panose="020B0604020202020204" pitchFamily="34" charset="0"/>
                <a:hlinkClick r:id="rId5"/>
              </a:rPr>
              <a:t>https://doi.org/10.1016/j.cegh.2025.102080</a:t>
            </a:r>
            <a:r>
              <a:rPr lang="en-IN" sz="500">
                <a:latin typeface="Arial" panose="020B0604020202020204" pitchFamily="34" charset="0"/>
                <a:cs typeface="Arial" panose="020B0604020202020204" pitchFamily="34" charset="0"/>
              </a:rPr>
              <a:t> </a:t>
            </a:r>
          </a:p>
          <a:p>
            <a:r>
              <a:rPr lang="en-IN" sz="500">
                <a:latin typeface="Arial" panose="020B0604020202020204" pitchFamily="34" charset="0"/>
                <a:cs typeface="Arial" panose="020B0604020202020204" pitchFamily="34" charset="0"/>
              </a:rPr>
              <a:t>Natale, P., Ni, J.Y., Martinez-Martin, D., Kelly, A., Chow, C.K., Thiagalingam, A., Caillaud, C., Eggleton, B., Scholes-Robertson, N., Craig, J.C. and Strippoli, G.F. (2023) ‘Perspectives and experiences of self-monitoring of blood pressure among patients with hypertension: a systematic review of qualitative studies’, </a:t>
            </a:r>
            <a:r>
              <a:rPr lang="en-IN" sz="500" i="1">
                <a:latin typeface="Arial" panose="020B0604020202020204" pitchFamily="34" charset="0"/>
                <a:cs typeface="Arial" panose="020B0604020202020204" pitchFamily="34" charset="0"/>
              </a:rPr>
              <a:t>American Journal of Hypertension</a:t>
            </a:r>
            <a:r>
              <a:rPr lang="en-IN" sz="500">
                <a:latin typeface="Arial" panose="020B0604020202020204" pitchFamily="34" charset="0"/>
                <a:cs typeface="Arial" panose="020B0604020202020204" pitchFamily="34" charset="0"/>
              </a:rPr>
              <a:t>, 36(7), pp.372-384. Available at: </a:t>
            </a:r>
            <a:r>
              <a:rPr lang="en-IN" sz="500" u="sng">
                <a:latin typeface="Arial" panose="020B0604020202020204" pitchFamily="34" charset="0"/>
                <a:cs typeface="Arial" panose="020B0604020202020204" pitchFamily="34" charset="0"/>
                <a:hlinkClick r:id="rId6"/>
              </a:rPr>
              <a:t>https://academic.oup.com/ajh/article-pdf/36/7/372/50570769/hpad021.pdf</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NHS (2024) </a:t>
            </a:r>
            <a:r>
              <a:rPr lang="en-IN" sz="500" i="1">
                <a:latin typeface="Arial" panose="020B0604020202020204" pitchFamily="34" charset="0"/>
                <a:cs typeface="Arial" panose="020B0604020202020204" pitchFamily="34" charset="0"/>
              </a:rPr>
              <a:t>High blood pressure</a:t>
            </a:r>
            <a:r>
              <a:rPr lang="en-IN" sz="500">
                <a:latin typeface="Arial" panose="020B0604020202020204" pitchFamily="34" charset="0"/>
                <a:cs typeface="Arial" panose="020B0604020202020204" pitchFamily="34" charset="0"/>
              </a:rPr>
              <a:t>. Available at: </a:t>
            </a:r>
            <a:r>
              <a:rPr lang="en-IN" sz="500" u="sng">
                <a:latin typeface="Arial" panose="020B0604020202020204" pitchFamily="34" charset="0"/>
                <a:cs typeface="Arial" panose="020B0604020202020204" pitchFamily="34" charset="0"/>
                <a:hlinkClick r:id="rId7"/>
              </a:rPr>
              <a:t>https://www.nhs.uk/conditions/high-blood-pressure/</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NHS (2026) </a:t>
            </a:r>
            <a:r>
              <a:rPr lang="en-IN" sz="500" i="1">
                <a:latin typeface="Arial" panose="020B0604020202020204" pitchFamily="34" charset="0"/>
                <a:cs typeface="Arial" panose="020B0604020202020204" pitchFamily="34" charset="0"/>
              </a:rPr>
              <a:t>Collaboration</a:t>
            </a:r>
            <a:r>
              <a:rPr lang="en-IN" sz="500">
                <a:latin typeface="Arial" panose="020B0604020202020204" pitchFamily="34" charset="0"/>
                <a:cs typeface="Arial" panose="020B0604020202020204" pitchFamily="34" charset="0"/>
              </a:rPr>
              <a:t>. Available at: </a:t>
            </a:r>
            <a:r>
              <a:rPr lang="en-IN" sz="500" u="sng">
                <a:latin typeface="Arial" panose="020B0604020202020204" pitchFamily="34" charset="0"/>
                <a:cs typeface="Arial" panose="020B0604020202020204" pitchFamily="34" charset="0"/>
                <a:hlinkClick r:id="rId8"/>
              </a:rPr>
              <a:t>https://www.this.nhs.uk/our-services/it-operational-support-services/collaboration</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NHS Data Dictionary (2024) </a:t>
            </a:r>
            <a:r>
              <a:rPr lang="en-IN" sz="500" i="1">
                <a:latin typeface="Arial" panose="020B0604020202020204" pitchFamily="34" charset="0"/>
                <a:cs typeface="Arial" panose="020B0604020202020204" pitchFamily="34" charset="0"/>
              </a:rPr>
              <a:t>Long Term Physical Health Condition</a:t>
            </a:r>
            <a:r>
              <a:rPr lang="en-IN" sz="500">
                <a:latin typeface="Arial" panose="020B0604020202020204" pitchFamily="34" charset="0"/>
                <a:cs typeface="Arial" panose="020B0604020202020204" pitchFamily="34" charset="0"/>
              </a:rPr>
              <a:t>. Available at: </a:t>
            </a:r>
            <a:r>
              <a:rPr lang="en-IN" sz="500" u="sng">
                <a:latin typeface="Arial" panose="020B0604020202020204" pitchFamily="34" charset="0"/>
                <a:cs typeface="Arial" panose="020B0604020202020204" pitchFamily="34" charset="0"/>
                <a:hlinkClick r:id="rId9"/>
              </a:rPr>
              <a:t>https://archive.datadictionary.nhs.uk/DD%20Release%20May%202024/nhs_business_definitions/long_term_physical_health_condition.html</a:t>
            </a:r>
            <a:r>
              <a:rPr lang="en-IN" sz="500">
                <a:latin typeface="Arial" panose="020B0604020202020204" pitchFamily="34" charset="0"/>
                <a:cs typeface="Arial" panose="020B0604020202020204" pitchFamily="34" charset="0"/>
              </a:rPr>
              <a:t> (Accessed: 31 March 2026). </a:t>
            </a:r>
          </a:p>
          <a:p>
            <a:r>
              <a:rPr lang="en-IN" sz="500">
                <a:latin typeface="Arial" panose="020B0604020202020204" pitchFamily="34" charset="0"/>
                <a:cs typeface="Arial" panose="020B0604020202020204" pitchFamily="34" charset="0"/>
              </a:rPr>
              <a:t>NHS England (2019) </a:t>
            </a:r>
            <a:r>
              <a:rPr lang="en-IN" sz="500" i="1">
                <a:latin typeface="Arial" panose="020B0604020202020204" pitchFamily="34" charset="0"/>
                <a:cs typeface="Arial" panose="020B0604020202020204" pitchFamily="34" charset="0"/>
              </a:rPr>
              <a:t>Hypertension in adults: diagnosis and treatment</a:t>
            </a:r>
            <a:r>
              <a:rPr lang="en-IN" sz="500">
                <a:latin typeface="Arial" panose="020B0604020202020204" pitchFamily="34" charset="0"/>
                <a:cs typeface="Arial" panose="020B0604020202020204" pitchFamily="34" charset="0"/>
              </a:rPr>
              <a:t>. Available at: </a:t>
            </a:r>
            <a:r>
              <a:rPr lang="en-IN" sz="500" u="sng">
                <a:latin typeface="Arial" panose="020B0604020202020204" pitchFamily="34" charset="0"/>
                <a:cs typeface="Arial" panose="020B0604020202020204" pitchFamily="34" charset="0"/>
                <a:hlinkClick r:id="rId10"/>
              </a:rPr>
              <a:t>https://www.england.nhs.uk/london/wp-content/uploads/sites/8/2019/11/NICE-NG136-Visual-Summary.pdf</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NICE (2026) </a:t>
            </a:r>
            <a:r>
              <a:rPr lang="en-IN" sz="500" i="1">
                <a:latin typeface="Arial" panose="020B0604020202020204" pitchFamily="34" charset="0"/>
                <a:cs typeface="Arial" panose="020B0604020202020204" pitchFamily="34" charset="0"/>
              </a:rPr>
              <a:t>Hypertension in adults: diagnosis and management</a:t>
            </a:r>
            <a:r>
              <a:rPr lang="en-IN" sz="500">
                <a:latin typeface="Arial" panose="020B0604020202020204" pitchFamily="34" charset="0"/>
                <a:cs typeface="Arial" panose="020B0604020202020204" pitchFamily="34" charset="0"/>
              </a:rPr>
              <a:t>. National Institute for Health and Care Excellence. Available at: </a:t>
            </a:r>
            <a:r>
              <a:rPr lang="en-IN" sz="500" u="sng">
                <a:latin typeface="Arial" panose="020B0604020202020204" pitchFamily="34" charset="0"/>
                <a:cs typeface="Arial" panose="020B0604020202020204" pitchFamily="34" charset="0"/>
                <a:hlinkClick r:id="rId11"/>
              </a:rPr>
              <a:t>https://www.nice.org.uk/guidance/ng136</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NICE (2026a) </a:t>
            </a:r>
            <a:r>
              <a:rPr lang="en-IN" sz="500" i="1">
                <a:latin typeface="Arial" panose="020B0604020202020204" pitchFamily="34" charset="0"/>
                <a:cs typeface="Arial" panose="020B0604020202020204" pitchFamily="34" charset="0"/>
              </a:rPr>
              <a:t>Hypertension in adults: diagnosis and management</a:t>
            </a:r>
            <a:r>
              <a:rPr lang="en-IN" sz="500">
                <a:latin typeface="Arial" panose="020B0604020202020204" pitchFamily="34" charset="0"/>
                <a:cs typeface="Arial" panose="020B0604020202020204" pitchFamily="34" charset="0"/>
              </a:rPr>
              <a:t>. National Institute for Health and Care Excellence. Available at: </a:t>
            </a:r>
            <a:r>
              <a:rPr lang="en-IN" sz="500" u="sng">
                <a:latin typeface="Arial" panose="020B0604020202020204" pitchFamily="34" charset="0"/>
                <a:cs typeface="Arial" panose="020B0604020202020204" pitchFamily="34" charset="0"/>
                <a:hlinkClick r:id="rId12"/>
              </a:rPr>
              <a:t>https://www.nice.org.uk/guidance/ng136/chapter/Recommendations#diagnosing-hypertension</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NIH (2024) </a:t>
            </a:r>
            <a:r>
              <a:rPr lang="en-IN" sz="500" i="1">
                <a:latin typeface="Arial" panose="020B0604020202020204" pitchFamily="34" charset="0"/>
                <a:cs typeface="Arial" panose="020B0604020202020204" pitchFamily="34" charset="0"/>
              </a:rPr>
              <a:t>High Blood Pressure Causes and Risk Factors</a:t>
            </a:r>
            <a:r>
              <a:rPr lang="en-IN" sz="500">
                <a:latin typeface="Arial" panose="020B0604020202020204" pitchFamily="34" charset="0"/>
                <a:cs typeface="Arial" panose="020B0604020202020204" pitchFamily="34" charset="0"/>
              </a:rPr>
              <a:t>. Available at: </a:t>
            </a:r>
            <a:r>
              <a:rPr lang="en-IN" sz="500" u="sng">
                <a:latin typeface="Arial" panose="020B0604020202020204" pitchFamily="34" charset="0"/>
                <a:cs typeface="Arial" panose="020B0604020202020204" pitchFamily="34" charset="0"/>
                <a:hlinkClick r:id="rId13"/>
              </a:rPr>
              <a:t>https://www.nhlbi.nih.gov/health/high-blood-pressure/causes</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Pirkis, J., Gunnell, D., Hawton, K., Hetrick, S., Niederkrotenthaler, T., Sinyor, M., Yip, P.S. and Robinson, J. (2023) ‘A public health, whole-of-government approach to national suicide prevention strategies’, </a:t>
            </a:r>
            <a:r>
              <a:rPr lang="en-IN" sz="500" i="1">
                <a:latin typeface="Arial" panose="020B0604020202020204" pitchFamily="34" charset="0"/>
                <a:cs typeface="Arial" panose="020B0604020202020204" pitchFamily="34" charset="0"/>
              </a:rPr>
              <a:t>Crisis</a:t>
            </a:r>
            <a:r>
              <a:rPr lang="en-IN" sz="500">
                <a:latin typeface="Arial" panose="020B0604020202020204" pitchFamily="34" charset="0"/>
                <a:cs typeface="Arial" panose="020B0604020202020204" pitchFamily="34" charset="0"/>
              </a:rPr>
              <a:t>. Available at: </a:t>
            </a:r>
            <a:r>
              <a:rPr lang="en-IN" sz="500" u="sng">
                <a:latin typeface="Arial" panose="020B0604020202020204" pitchFamily="34" charset="0"/>
                <a:cs typeface="Arial" panose="020B0604020202020204" pitchFamily="34" charset="0"/>
                <a:hlinkClick r:id="rId14"/>
              </a:rPr>
              <a:t>https://econtent.hogrefe.com/doi/full/10.1027/0227-5910/a000902</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Stewart, C. (2025) </a:t>
            </a:r>
            <a:r>
              <a:rPr lang="en-IN" sz="500" i="1">
                <a:latin typeface="Arial" panose="020B0604020202020204" pitchFamily="34" charset="0"/>
                <a:cs typeface="Arial" panose="020B0604020202020204" pitchFamily="34" charset="0"/>
              </a:rPr>
              <a:t>Prevalence of adults who have hypertension in England from 2003 to 2022, by gender</a:t>
            </a:r>
            <a:r>
              <a:rPr lang="en-IN" sz="500">
                <a:latin typeface="Arial" panose="020B0604020202020204" pitchFamily="34" charset="0"/>
                <a:cs typeface="Arial" panose="020B0604020202020204" pitchFamily="34" charset="0"/>
              </a:rPr>
              <a:t>. Statista. Available at: </a:t>
            </a:r>
            <a:r>
              <a:rPr lang="en-IN" sz="500" u="sng">
                <a:latin typeface="Arial" panose="020B0604020202020204" pitchFamily="34" charset="0"/>
                <a:cs typeface="Arial" panose="020B0604020202020204" pitchFamily="34" charset="0"/>
                <a:hlinkClick r:id="rId15"/>
              </a:rPr>
              <a:t>https://www.statista.com/statistics/1124955/hypertension-prevalence-by-gender-in-england-uk/?srsltid=AfmBOoot8MSWQqcNIdShzIY7Nm-zltjAhPk7joXYyVzVmJT5YkDGqMfy</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Sundarrajan, I.B., Muthukumar, T., Raja, V.P. and Thresa, S.S. (2022) ‘Mental health of hypertensive patients and its association with their blood pressure in a rural area of Kancheepuram District, Tamil Nadu’, </a:t>
            </a:r>
            <a:r>
              <a:rPr lang="en-IN" sz="500" i="1">
                <a:latin typeface="Arial" panose="020B0604020202020204" pitchFamily="34" charset="0"/>
                <a:cs typeface="Arial" panose="020B0604020202020204" pitchFamily="34" charset="0"/>
              </a:rPr>
              <a:t>Journal of Family Medicine and Primary Care</a:t>
            </a:r>
            <a:r>
              <a:rPr lang="en-IN" sz="500">
                <a:latin typeface="Arial" panose="020B0604020202020204" pitchFamily="34" charset="0"/>
                <a:cs typeface="Arial" panose="020B0604020202020204" pitchFamily="34" charset="0"/>
              </a:rPr>
              <a:t>, 11(5), pp.1761-1764. Available at: </a:t>
            </a:r>
            <a:r>
              <a:rPr lang="en-IN" sz="500" u="sng">
                <a:latin typeface="Arial" panose="020B0604020202020204" pitchFamily="34" charset="0"/>
                <a:cs typeface="Arial" panose="020B0604020202020204" pitchFamily="34" charset="0"/>
                <a:hlinkClick r:id="rId16"/>
              </a:rPr>
              <a:t>https://journals.lww.com/jfmpc/_layouts/15/oaks.journals/downloadpdf.aspx?an=01697686-202205000-00026</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Wandile, P.M. (2024) ‘Hypertension and comorbidities: A silent threat to global health’, </a:t>
            </a:r>
            <a:r>
              <a:rPr lang="en-IN" sz="500" i="1">
                <a:latin typeface="Arial" panose="020B0604020202020204" pitchFamily="34" charset="0"/>
                <a:cs typeface="Arial" panose="020B0604020202020204" pitchFamily="34" charset="0"/>
              </a:rPr>
              <a:t>Hypertension and Comorbidities</a:t>
            </a:r>
            <a:r>
              <a:rPr lang="en-IN" sz="500">
                <a:latin typeface="Arial" panose="020B0604020202020204" pitchFamily="34" charset="0"/>
                <a:cs typeface="Arial" panose="020B0604020202020204" pitchFamily="34" charset="0"/>
              </a:rPr>
              <a:t>, 1(1), pp.1-7. Available at: </a:t>
            </a:r>
            <a:r>
              <a:rPr lang="en-IN" sz="500" u="sng">
                <a:latin typeface="Arial" panose="020B0604020202020204" pitchFamily="34" charset="0"/>
                <a:cs typeface="Arial" panose="020B0604020202020204" pitchFamily="34" charset="0"/>
                <a:hlinkClick r:id="rId17"/>
              </a:rPr>
              <a:t>https://www.probiologists.com/public/assets/articles/article-pdf-1733575074-82.pdf</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Wang, M., Li, J., Li, Y., Yao, S., Zhao, M., Wang, C., Wu, S. and Xue, H. (2020) ‘The effects of hypertension and diabetes on new‐onset chronic kidney disease: a prospective cohort study’, </a:t>
            </a:r>
            <a:r>
              <a:rPr lang="en-IN" sz="500" i="1">
                <a:latin typeface="Arial" panose="020B0604020202020204" pitchFamily="34" charset="0"/>
                <a:cs typeface="Arial" panose="020B0604020202020204" pitchFamily="34" charset="0"/>
              </a:rPr>
              <a:t>The journal of clinical hypertension</a:t>
            </a:r>
            <a:r>
              <a:rPr lang="en-IN" sz="500">
                <a:latin typeface="Arial" panose="020B0604020202020204" pitchFamily="34" charset="0"/>
                <a:cs typeface="Arial" panose="020B0604020202020204" pitchFamily="34" charset="0"/>
              </a:rPr>
              <a:t>, 22(1), pp.39-46. Available at: </a:t>
            </a:r>
            <a:r>
              <a:rPr lang="en-IN" sz="500" u="sng">
                <a:latin typeface="Arial" panose="020B0604020202020204" pitchFamily="34" charset="0"/>
                <a:cs typeface="Arial" panose="020B0604020202020204" pitchFamily="34" charset="0"/>
                <a:hlinkClick r:id="rId18"/>
              </a:rPr>
              <a:t>https://onlinelibrary.wiley.com/doi/pdfdirect/10.1111/jch.13768?utm_source=consensus</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Wang, Y., Lee, J.S., Pollack, L.M., Kumar, A., Honeycutt, S. and Luo, F. (2024) ‘Health care expenditures and use associated with hypertension among US Adults’, </a:t>
            </a:r>
            <a:r>
              <a:rPr lang="en-IN" sz="500" i="1">
                <a:latin typeface="Arial" panose="020B0604020202020204" pitchFamily="34" charset="0"/>
                <a:cs typeface="Arial" panose="020B0604020202020204" pitchFamily="34" charset="0"/>
              </a:rPr>
              <a:t>American journal of preventive medicine</a:t>
            </a:r>
            <a:r>
              <a:rPr lang="en-IN" sz="500">
                <a:latin typeface="Arial" panose="020B0604020202020204" pitchFamily="34" charset="0"/>
                <a:cs typeface="Arial" panose="020B0604020202020204" pitchFamily="34" charset="0"/>
              </a:rPr>
              <a:t>, 67(6), pp.820-831. Available at: </a:t>
            </a:r>
            <a:r>
              <a:rPr lang="en-IN" sz="500" u="sng">
                <a:latin typeface="Arial" panose="020B0604020202020204" pitchFamily="34" charset="0"/>
                <a:cs typeface="Arial" panose="020B0604020202020204" pitchFamily="34" charset="0"/>
                <a:hlinkClick r:id="rId19"/>
              </a:rPr>
              <a:t>https://doi.org/10.1016/j.amepre.2024.07.005</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WHO (2024a) </a:t>
            </a:r>
            <a:r>
              <a:rPr lang="en-IN" sz="500" i="1">
                <a:latin typeface="Arial" panose="020B0604020202020204" pitchFamily="34" charset="0"/>
                <a:cs typeface="Arial" panose="020B0604020202020204" pitchFamily="34" charset="0"/>
              </a:rPr>
              <a:t>Self-care for health and well-being</a:t>
            </a:r>
            <a:r>
              <a:rPr lang="en-IN" sz="500">
                <a:latin typeface="Arial" panose="020B0604020202020204" pitchFamily="34" charset="0"/>
                <a:cs typeface="Arial" panose="020B0604020202020204" pitchFamily="34" charset="0"/>
              </a:rPr>
              <a:t>. Available at: </a:t>
            </a:r>
            <a:r>
              <a:rPr lang="en-IN" sz="500" u="sng">
                <a:latin typeface="Arial" panose="020B0604020202020204" pitchFamily="34" charset="0"/>
                <a:cs typeface="Arial" panose="020B0604020202020204" pitchFamily="34" charset="0"/>
                <a:hlinkClick r:id="rId20"/>
              </a:rPr>
              <a:t>https://www.who.int/news-room/fact-sheets/detail/self-care-health-interventions</a:t>
            </a:r>
            <a:r>
              <a:rPr lang="en-IN" sz="500">
                <a:latin typeface="Arial" panose="020B0604020202020204" pitchFamily="34" charset="0"/>
                <a:cs typeface="Arial" panose="020B0604020202020204" pitchFamily="34" charset="0"/>
              </a:rPr>
              <a:t> (Accessed: 31 March 2026).</a:t>
            </a:r>
          </a:p>
          <a:p>
            <a:r>
              <a:rPr lang="en-IN" sz="500">
                <a:latin typeface="Arial" panose="020B0604020202020204" pitchFamily="34" charset="0"/>
                <a:cs typeface="Arial" panose="020B0604020202020204" pitchFamily="34" charset="0"/>
              </a:rPr>
              <a:t>WHO (2025) </a:t>
            </a:r>
            <a:r>
              <a:rPr lang="en-IN" sz="500" i="1">
                <a:latin typeface="Arial" panose="020B0604020202020204" pitchFamily="34" charset="0"/>
                <a:cs typeface="Arial" panose="020B0604020202020204" pitchFamily="34" charset="0"/>
              </a:rPr>
              <a:t>Hypertension</a:t>
            </a:r>
            <a:r>
              <a:rPr lang="en-IN" sz="500">
                <a:latin typeface="Arial" panose="020B0604020202020204" pitchFamily="34" charset="0"/>
                <a:cs typeface="Arial" panose="020B0604020202020204" pitchFamily="34" charset="0"/>
              </a:rPr>
              <a:t>. Available at: </a:t>
            </a:r>
            <a:r>
              <a:rPr lang="en-IN" sz="500" u="sng">
                <a:latin typeface="Arial" panose="020B0604020202020204" pitchFamily="34" charset="0"/>
                <a:cs typeface="Arial" panose="020B0604020202020204" pitchFamily="34" charset="0"/>
                <a:hlinkClick r:id="rId21"/>
              </a:rPr>
              <a:t>https://www.who.int/news-room/fact-sheets/detail/hypertension</a:t>
            </a:r>
            <a:r>
              <a:rPr lang="en-IN" sz="500">
                <a:latin typeface="Arial" panose="020B0604020202020204" pitchFamily="34" charset="0"/>
                <a:cs typeface="Arial" panose="020B0604020202020204" pitchFamily="34" charset="0"/>
              </a:rPr>
              <a:t> (Accessed: 31 March 2026). </a:t>
            </a:r>
            <a:endParaRPr lang="en-US" sz="5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9009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649833" y="2131589"/>
            <a:ext cx="4841023" cy="3072848"/>
          </a:xfrm>
          <a:prstGeom prst="rect">
            <a:avLst/>
          </a:prstGeom>
        </p:spPr>
      </p:pic>
    </p:spTree>
    <p:extLst>
      <p:ext uri="{BB962C8B-B14F-4D97-AF65-F5344CB8AC3E}">
        <p14:creationId xmlns:p14="http://schemas.microsoft.com/office/powerpoint/2010/main" val="2362996330"/>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_rels/them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image" Target="../media/image11.jpeg"/></Relationships>
</file>

<file path=ppt/theme/_rels/theme9.xml.rels><?xml version="1.0" encoding="UTF-8" standalone="yes"?>
<Relationships xmlns="http://schemas.openxmlformats.org/package/2006/relationships"><Relationship Id="rId1" Type="http://schemas.openxmlformats.org/officeDocument/2006/relationships/image" Target="../media/image14.jpeg"/></Relationships>
</file>

<file path=ppt/theme/_rels/them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image" Target="../media/image5.jpeg"/></Relationships>
</file>

<file path=ppt/theme/_rels/theme12.xml.rels><?xml version="1.0" encoding="UTF-8" standalone="yes"?>
<Relationships xmlns="http://schemas.openxmlformats.org/package/2006/relationships"><Relationship Id="rId1" Type="http://schemas.openxmlformats.org/officeDocument/2006/relationships/image" Target="../media/image14.jpeg"/></Relationships>
</file>

<file path=ppt/theme/theme1.xml><?xml version="1.0" encoding="utf-8"?>
<a:theme xmlns:a="http://schemas.openxmlformats.org/drawingml/2006/main" name="Parcel">
  <a:themeElements>
    <a:clrScheme name="Parcel">
      <a:dk1>
        <a:srgbClr val="000000"/>
      </a:dk1>
      <a:lt1>
        <a:srgbClr val="FFFFFF"/>
      </a:lt1>
      <a:dk2>
        <a:srgbClr val="635D4D"/>
      </a:dk2>
      <a:lt2>
        <a:srgbClr val="D8D6BA"/>
      </a:lt2>
      <a:accent1>
        <a:srgbClr val="9CBEBD"/>
      </a:accent1>
      <a:accent2>
        <a:srgbClr val="D2CB6C"/>
      </a:accent2>
      <a:accent3>
        <a:srgbClr val="9D9A93"/>
      </a:accent3>
      <a:accent4>
        <a:srgbClr val="C89F5D"/>
      </a:accent4>
      <a:accent5>
        <a:srgbClr val="A9A57C"/>
      </a:accent5>
      <a:accent6>
        <a:srgbClr val="95A39D"/>
      </a:accent6>
      <a:hlink>
        <a:srgbClr val="D25814"/>
      </a:hlink>
      <a:folHlink>
        <a:srgbClr val="849A0A"/>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0BDC4BB7-8AF9-46FD-8C32-AB93AC9C4100}"/>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4.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5.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6.xml><?xml version="1.0" encoding="utf-8"?>
<a:theme xmlns:a="http://schemas.openxmlformats.org/drawingml/2006/main" name="1_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7.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8.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8FA751"/>
      </a:accent1>
      <a:accent2>
        <a:srgbClr val="629D7D"/>
      </a:accent2>
      <a:accent3>
        <a:srgbClr val="5A7AAB"/>
      </a:accent3>
      <a:accent4>
        <a:srgbClr val="AA618F"/>
      </a:accent4>
      <a:accent5>
        <a:srgbClr val="BA5445"/>
      </a:accent5>
      <a:accent6>
        <a:srgbClr val="C8A547"/>
      </a:accent6>
      <a:hlink>
        <a:srgbClr val="91BF1A"/>
      </a:hlink>
      <a:folHlink>
        <a:srgbClr val="ADBE82"/>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CF823853-53CC-4249-AEDB-2EA9F718B2D2}"/>
    </a:ext>
  </a:extLst>
</a:theme>
</file>

<file path=ppt/theme/theme9.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10.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11.xml><?xml version="1.0" encoding="utf-8"?>
<a:theme xmlns:a="http://schemas.openxmlformats.org/drawingml/2006/main" name="1_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12.xml><?xml version="1.0" encoding="utf-8"?>
<a:theme xmlns:a="http://schemas.openxmlformats.org/drawingml/2006/main" name="1_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4335</Words>
  <Application>Microsoft Office PowerPoint</Application>
  <PresentationFormat>Widescreen</PresentationFormat>
  <Paragraphs>183</Paragraphs>
  <Slides>19</Slides>
  <Notes>15</Notes>
  <HiddenSlides>0</HiddenSlides>
  <MMClips>0</MMClips>
  <ScaleCrop>false</ScaleCrop>
  <HeadingPairs>
    <vt:vector size="6" baseType="variant">
      <vt:variant>
        <vt:lpstr>Fonts Used</vt:lpstr>
      </vt:variant>
      <vt:variant>
        <vt:i4>11</vt:i4>
      </vt:variant>
      <vt:variant>
        <vt:lpstr>Theme</vt:lpstr>
      </vt:variant>
      <vt:variant>
        <vt:i4>12</vt:i4>
      </vt:variant>
      <vt:variant>
        <vt:lpstr>Slide Titles</vt:lpstr>
      </vt:variant>
      <vt:variant>
        <vt:i4>19</vt:i4>
      </vt:variant>
    </vt:vector>
  </HeadingPairs>
  <TitlesOfParts>
    <vt:vector size="42" baseType="lpstr">
      <vt:lpstr>Arial</vt:lpstr>
      <vt:lpstr>Calibri</vt:lpstr>
      <vt:lpstr>Calibri Light</vt:lpstr>
      <vt:lpstr>Century Gothic</vt:lpstr>
      <vt:lpstr>Corbel</vt:lpstr>
      <vt:lpstr>Garamond</vt:lpstr>
      <vt:lpstr>Gill Sans MT</vt:lpstr>
      <vt:lpstr>Impact</vt:lpstr>
      <vt:lpstr>MS Shell Dlg 2</vt:lpstr>
      <vt:lpstr>Wingdings</vt:lpstr>
      <vt:lpstr>Wingdings 3</vt:lpstr>
      <vt:lpstr>Parcel</vt:lpstr>
      <vt:lpstr>Wisp</vt:lpstr>
      <vt:lpstr>Office Theme</vt:lpstr>
      <vt:lpstr>Madison</vt:lpstr>
      <vt:lpstr>Gallery</vt:lpstr>
      <vt:lpstr>1_Parcel</vt:lpstr>
      <vt:lpstr>Organic</vt:lpstr>
      <vt:lpstr>Main Event</vt:lpstr>
      <vt:lpstr>Savon</vt:lpstr>
      <vt:lpstr>Basis</vt:lpstr>
      <vt:lpstr>1_Organic</vt:lpstr>
      <vt:lpstr>1_Savon</vt:lpstr>
      <vt:lpstr>Student Name: JAHANVIBN SODHA Student Number:2530085 Module Name: Community Care and Management of Longer-term Conditions Module Code: LCHS7003 Module Lecturer: Muhammed Khan Assignment Title: Component 2 Individual Presentation </vt:lpstr>
      <vt:lpstr>Table of Contents </vt:lpstr>
      <vt:lpstr>Introduction</vt:lpstr>
      <vt:lpstr>Overview of Hypertension</vt:lpstr>
      <vt:lpstr>Prevalence in the UK and Worldwide </vt:lpstr>
      <vt:lpstr>Economic and Social Burden</vt:lpstr>
      <vt:lpstr>Diagnosis and Initial Assessment</vt:lpstr>
      <vt:lpstr>Management Of Hypertension Based On The UK Guidelines</vt:lpstr>
      <vt:lpstr>Management Of Hypertension Based On The UK Guidelines (Cont.)</vt:lpstr>
      <vt:lpstr>Treatment Options In The UK For Hypertension</vt:lpstr>
      <vt:lpstr>Comorbidity in Hypertension</vt:lpstr>
      <vt:lpstr>Prevention of Hypertension</vt:lpstr>
      <vt:lpstr>Skills, Values, and Behaviors for Co-Productive Care</vt:lpstr>
      <vt:lpstr>Recommendations Using the Comprehensive Model of Personalised Care</vt:lpstr>
      <vt:lpstr>Recommendations Using the Comprehensive Model of Personalised Care (Cont.) </vt:lpstr>
      <vt:lpstr>PowerPoint Presentation</vt:lpstr>
      <vt:lpstr>References</vt:lpstr>
      <vt:lpstr>References (Cont.)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Jahanviben Sodha (2530085)</cp:lastModifiedBy>
  <cp:revision>4</cp:revision>
  <dcterms:created xsi:type="dcterms:W3CDTF">2025-08-08T10:24:47Z</dcterms:created>
  <dcterms:modified xsi:type="dcterms:W3CDTF">2026-04-15T21:55:23Z</dcterms:modified>
</cp:coreProperties>
</file>