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86" r:id="rId4"/>
    <p:sldId id="270" r:id="rId5"/>
    <p:sldId id="288" r:id="rId6"/>
    <p:sldId id="290" r:id="rId7"/>
    <p:sldId id="285" r:id="rId8"/>
    <p:sldId id="289" r:id="rId9"/>
    <p:sldId id="287" r:id="rId10"/>
    <p:sldId id="284" r:id="rId11"/>
    <p:sldId id="274" r:id="rId12"/>
    <p:sldId id="275" r:id="rId13"/>
    <p:sldId id="283" r:id="rId14"/>
    <p:sldId id="271" r:id="rId15"/>
    <p:sldId id="272" r:id="rId16"/>
    <p:sldId id="273" r:id="rId17"/>
    <p:sldId id="276" r:id="rId18"/>
    <p:sldId id="277" r:id="rId19"/>
    <p:sldId id="281" r:id="rId20"/>
    <p:sldId id="282" r:id="rId21"/>
    <p:sldId id="291" r:id="rId22"/>
    <p:sldId id="279" r:id="rId23"/>
    <p:sldId id="280" r:id="rId24"/>
    <p:sldId id="269" r:id="rId25"/>
    <p:sldId id="263" r:id="rId26"/>
    <p:sldId id="268" r:id="rId27"/>
    <p:sldId id="265" r:id="rId28"/>
    <p:sldId id="264" r:id="rId29"/>
    <p:sldId id="266" r:id="rId30"/>
    <p:sldId id="267" r:id="rId31"/>
    <p:sldId id="256" r:id="rId32"/>
    <p:sldId id="26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16:52:28.90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1764,'68'-19,"0"0,0 1,-5 5,16 13,15-15,-40 2,3-1,11-3,3-2,13-6,5 0,-22 5,2 0,2 0,6-1,1 1,2-2,5-6,1-1,2 1,-16 8,1 0,0 1,1-1,0-1,0-1,0 0,2 1,4-1,2 1,0-1,1 0,0-1,2-1,-1 1,0-1,-3 2,0 0,0 0,0 0,3-1,0-1,0 0,-1 1,-3-1,0 0,0 0,-1 2,-2 1,-1 1,1 0,-2 0,-1-1,0-1,-1 0,0 2,22-1,0 1,-2 0,-10-2,-2-2,1 3,1 2,0 2,-1-1,-6-2,-2-1,0 2,-3 4,-1 1,-1-1,-2-1,-1-1,-1 0,27-6,-4 2,-12 3,-2-1,0-5,-4 0,-19 14,-4-1,38-22,-33 16,7-17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E01AF-A1F7-5C8D-5B30-F35F379B82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1285BC-FE04-0C03-5348-778D92D754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93DDE-F483-89DE-F8EC-8CD5DABC6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474B1-D940-4519-7F58-53EB3D156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C39CD-9994-988A-3081-9E9CB5724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803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9EEF7-3274-4C97-2C75-743B2B273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E95F0-585E-4150-B47B-0D7C93692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63CE1-9EBC-3688-0637-EBB6CAE0F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952F5-99D0-D0F2-2BF9-E52BF4A58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F26A1-3D3F-2173-A768-BD03F1BBE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793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A8EEA-92C1-042C-C780-F3080B4E5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355DF4-9B11-A998-630F-A8019BDA8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82634-55BF-AFFC-D24D-EDAB28B5A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2DE7B-3148-796D-C8E0-55B337334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288B9-512B-247A-9F89-C9384E530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585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58A69-92F3-A624-0713-436EE7EEB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F3949-A0AA-5D1F-38A8-DF0BF8D1A9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CAB151-A7F5-3FB0-122A-DC3C65094E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9CE86A-9AAE-205C-93AA-DA7478E91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6E4075-DB2D-F156-5C21-12F62E0CD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EE0257-9B61-C777-09F1-47FCC2F0E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725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5D15-A0CA-2E66-0864-40029781E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41182-96BC-9B20-D4EA-875DA59EE6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0EE353-58DD-3B1C-28A1-49B9E40B2C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9A648-4B1D-21FC-47A9-13EF7EC781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B24F3D-134F-2DEF-A856-DA1D9D6B3A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18B832-897F-6553-B05D-8C3BEFAD5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21961C-E2A6-561A-6F54-11C943558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442D39-264E-8662-AD47-5871565D9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353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A9645-B5B7-4F37-CF9C-90B7244E2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21EC2F-3277-930B-FB8A-98A5026E9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1528B4-C08B-E829-D726-76A2B2012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8B9625-BC92-996A-5188-ACDACBC38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439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083AC6-9CB5-F50B-CDC6-11DE6DECD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F282BC-91E4-7440-A35F-9E6F0EB5D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400E6-8829-D4ED-214D-40C2BFC53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544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F33F0-A171-FC6E-61B6-BFA8E761F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22C9E-4F6B-C20E-6F58-6E3979705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B44EA2-1084-D6A2-8DA9-C7EC7AB62C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A60C28-27CE-63E2-163A-4541F5498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BD7229-B18A-C34E-C8DD-9C67CE2A8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FE589C-9C93-B43C-C2CC-E9CA121DC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305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8306A-153D-9021-A001-C941C448A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54EBA8-C2E1-75BB-F2BD-B4DD80773A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CBCF90-9326-8555-4EAC-C9470056CF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CF20E2-F829-45A7-9577-465FADCE7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7C0D36-D7BD-7020-7E6E-A1A031259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90E508-3424-47F7-0185-5B8E55EEC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786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672F3-04EF-5EBB-575C-815259F01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7D67DA-DD26-C412-D58A-8F2F9220E3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8C922-381D-1BDC-3C33-E3337B7EB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7AAE2-4709-CB8C-BA30-DD1CC0298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E6C2C-CC47-AC23-B866-0F861E437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975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D6FDC2-C7CB-AE4F-CB29-ED47671061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BE5443-E7BF-79FB-464F-535C4DD78F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B53C62-293A-5B51-5EB7-AE1A2C033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13C9BA-0BBB-CF37-6D5C-A94B5B927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D5E57-C704-D4D6-9756-3DC173CFE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863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757068-98A8-F7B5-2B8B-BB5430455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0EEF67-4DE8-35EA-DA58-4606E340D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B93C6-8653-56A6-AB7A-CF238D0305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9513DD-ACC9-C440-9083-5605155AD36B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281938-25AE-CBC9-B88F-6FCF4CE91C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1B70EA-1181-0DDB-BE8D-7EF8EA78CB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897A6B-B096-6544-A2CE-E54D8AA7D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276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mbaliartbooks.org.za/how-does-line-make-meaning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1A49C-CB17-D3E3-AECE-E30DAB864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0ABDBF-E490-8AEB-1794-652AACCFC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" r="20885"/>
          <a:stretch>
            <a:fillRect/>
          </a:stretch>
        </p:blipFill>
        <p:spPr>
          <a:xfrm>
            <a:off x="0" y="896470"/>
            <a:ext cx="12192000" cy="59615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40C9B98-8E00-90FC-D19F-3C5E3F060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520" y="2205052"/>
            <a:ext cx="6316598" cy="116341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1ST YEAR BA</a:t>
            </a:r>
          </a:p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SURFACE PATTERN DESIGN &amp; DESIGN CRAFTS </a:t>
            </a: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F1F8-0775-D2C2-1A91-55A073AC0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20" y="919157"/>
            <a:ext cx="3827768" cy="1090473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CROESO  | WELCOME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15A5F-DFFB-AFD5-9155-F7FA5F2C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244"/>
            <a:ext cx="4342809" cy="76422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2C603DF-9D29-0430-E991-82A48D15865E}"/>
              </a:ext>
            </a:extLst>
          </p:cNvPr>
          <p:cNvSpPr txBox="1">
            <a:spLocks/>
          </p:cNvSpPr>
          <p:nvPr/>
        </p:nvSpPr>
        <p:spPr>
          <a:xfrm>
            <a:off x="257520" y="3212353"/>
            <a:ext cx="7636402" cy="2726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b="0" dirty="0">
                <a:solidFill>
                  <a:schemeClr val="bg1"/>
                </a:solidFill>
              </a:rPr>
              <a:t>CONTEXTUAL STUDIES: WAYS OF THINKING</a:t>
            </a:r>
          </a:p>
          <a:p>
            <a:pPr algn="l"/>
            <a:endParaRPr lang="en-GB" sz="2400" b="0" dirty="0">
              <a:solidFill>
                <a:schemeClr val="bg1"/>
              </a:solidFill>
            </a:endParaRPr>
          </a:p>
          <a:p>
            <a:pPr algn="l"/>
            <a:endParaRPr lang="en-GB" sz="2400" b="0" dirty="0">
              <a:solidFill>
                <a:schemeClr val="bg1"/>
              </a:solidFill>
            </a:endParaRPr>
          </a:p>
          <a:p>
            <a:pPr algn="l"/>
            <a:r>
              <a:rPr lang="en-GB" sz="2400" b="0" dirty="0">
                <a:solidFill>
                  <a:schemeClr val="bg1"/>
                </a:solidFill>
              </a:rPr>
              <a:t>Lecture 6: Observation</a:t>
            </a:r>
          </a:p>
          <a:p>
            <a:pPr algn="l"/>
            <a:endParaRPr lang="en-GB" sz="2400" b="0" dirty="0">
              <a:solidFill>
                <a:schemeClr val="bg1"/>
              </a:solidFill>
            </a:endParaRPr>
          </a:p>
          <a:p>
            <a:pPr algn="l"/>
            <a:r>
              <a:rPr lang="en-GB" sz="2400" b="0" dirty="0">
                <a:solidFill>
                  <a:schemeClr val="bg1"/>
                </a:solidFill>
              </a:rPr>
              <a:t>MENNA BUSS </a:t>
            </a:r>
          </a:p>
        </p:txBody>
      </p:sp>
    </p:spTree>
    <p:extLst>
      <p:ext uri="{BB962C8B-B14F-4D97-AF65-F5344CB8AC3E}">
        <p14:creationId xmlns:p14="http://schemas.microsoft.com/office/powerpoint/2010/main" val="125660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79" y="200710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Tuesday Lectures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10:00 - 11:30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6699707" y="195186"/>
            <a:ext cx="5498541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STUDIES: INTRODUCTION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2086765"/>
            <a:ext cx="10097745" cy="3112390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TODAY</a:t>
            </a:r>
            <a:r>
              <a:rPr lang="en-US" dirty="0">
                <a:solidFill>
                  <a:schemeClr val="bg1"/>
                </a:solidFill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dirty="0">
                <a:solidFill>
                  <a:schemeClr val="bg1"/>
                </a:solidFill>
              </a:rPr>
              <a:t>10:00 – 1</a:t>
            </a:r>
            <a:r>
              <a:rPr lang="en-GB" dirty="0">
                <a:solidFill>
                  <a:schemeClr val="bg1"/>
                </a:solidFill>
              </a:rPr>
              <a:t>0.30</a:t>
            </a:r>
            <a:r>
              <a:rPr lang="en-US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>OBSERVATION with Menna Buss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10.30 – 10.45 </a:t>
            </a:r>
            <a:r>
              <a:rPr lang="en-US" dirty="0">
                <a:solidFill>
                  <a:schemeClr val="bg1"/>
                </a:solidFill>
              </a:rPr>
              <a:t>BREAK</a:t>
            </a: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10.45 – 11.50 Observational writing: group work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11.50 – 12.00 Q&amp;A Assignments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00B7D2-49A7-390D-771C-F1D3B54F0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478281">
            <a:off x="7429431" y="1310640"/>
            <a:ext cx="3175000" cy="423672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B41B8E57-381A-38AC-DAF8-0BDEC1411413}"/>
                  </a:ext>
                </a:extLst>
              </p14:cNvPr>
              <p14:cNvContentPartPr/>
              <p14:nvPr/>
            </p14:nvContentPartPr>
            <p14:xfrm>
              <a:off x="7459300" y="2034276"/>
              <a:ext cx="2365920" cy="6354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B41B8E57-381A-38AC-DAF8-0BDEC141141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23300" y="1962235"/>
                <a:ext cx="2437560" cy="779121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6289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4E5C001-9219-F4DB-7B6E-B80C176852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756" y="332191"/>
            <a:ext cx="9117279" cy="60629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4CAB57-F324-D2E6-AEAC-A0776CD82BB3}"/>
              </a:ext>
            </a:extLst>
          </p:cNvPr>
          <p:cNvSpPr txBox="1"/>
          <p:nvPr/>
        </p:nvSpPr>
        <p:spPr>
          <a:xfrm>
            <a:off x="341832" y="4581961"/>
            <a:ext cx="231022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Paul Klee (1879-1940)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Zer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Gruppe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Geschlingen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 (Looped Group)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, 1930, pen and black ink over pencil, 27.5 x 46.5 cm.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320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92861ECF-B2C8-C71A-496F-B556DB464B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487" y="822759"/>
            <a:ext cx="4319043" cy="371437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8097F46-D414-12E7-269E-7C90FAFDA7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4529" y="822759"/>
            <a:ext cx="7248299" cy="331096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62E1E3-7895-F225-B14F-E9000CD63151}"/>
              </a:ext>
            </a:extLst>
          </p:cNvPr>
          <p:cNvSpPr txBox="1"/>
          <p:nvPr/>
        </p:nvSpPr>
        <p:spPr>
          <a:xfrm>
            <a:off x="537834" y="5850575"/>
            <a:ext cx="7616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hlinkClick r:id="rId4"/>
              </a:rPr>
              <a:t>https://</a:t>
            </a:r>
            <a:r>
              <a:rPr lang="en-US" dirty="0" err="1">
                <a:hlinkClick r:id="rId4"/>
              </a:rPr>
              <a:t>imbaliartbooks.org.za</a:t>
            </a:r>
            <a:r>
              <a:rPr lang="en-US" dirty="0">
                <a:hlinkClick r:id="rId4"/>
              </a:rPr>
              <a:t>/how-does-line-make-meaning/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90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30F1A35-CA57-B151-DFB4-0B25ED397941}"/>
              </a:ext>
            </a:extLst>
          </p:cNvPr>
          <p:cNvSpPr txBox="1"/>
          <p:nvPr/>
        </p:nvSpPr>
        <p:spPr>
          <a:xfrm>
            <a:off x="698002" y="561041"/>
            <a:ext cx="4282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/>
              <a:t>LET’S TAKE A DOT FOR A WALK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590868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7FA181D-A025-DE47-982E-352CFEC34176}"/>
              </a:ext>
            </a:extLst>
          </p:cNvPr>
          <p:cNvSpPr txBox="1"/>
          <p:nvPr/>
        </p:nvSpPr>
        <p:spPr>
          <a:xfrm>
            <a:off x="698001" y="561041"/>
            <a:ext cx="297503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/>
              <a:t>Look at your line with a partner.</a:t>
            </a:r>
          </a:p>
          <a:p>
            <a:pPr algn="l"/>
            <a:endParaRPr lang="en-GB" i="1" dirty="0"/>
          </a:p>
          <a:p>
            <a:pPr algn="l"/>
            <a:endParaRPr lang="en-GB" i="1" dirty="0"/>
          </a:p>
          <a:p>
            <a:pPr algn="l"/>
            <a:r>
              <a:rPr lang="en-GB" i="1" dirty="0"/>
              <a:t>What do you observe?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Faces? Figures, Animals?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Do you see the same or different things?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Do you need to add other lines in to highlight what you think you see?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Go ahead!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504010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5F76F35-C6EB-CA12-4E9C-BA01FE0950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540" y="0"/>
            <a:ext cx="5925544" cy="6735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A1A5C18-74AB-4A03-5849-E0A444CA3504}"/>
              </a:ext>
            </a:extLst>
          </p:cNvPr>
          <p:cNvSpPr txBox="1"/>
          <p:nvPr/>
        </p:nvSpPr>
        <p:spPr>
          <a:xfrm>
            <a:off x="7508687" y="1943100"/>
            <a:ext cx="31493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/>
              <a:t>LET’S TAKE A DOT FOR A WALK</a:t>
            </a:r>
          </a:p>
          <a:p>
            <a:pPr algn="l"/>
            <a:r>
              <a:rPr lang="en-GB" i="1" dirty="0"/>
              <a:t>WHILE LISTENING…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to Tim </a:t>
            </a:r>
            <a:r>
              <a:rPr lang="en-GB" i="1" dirty="0" err="1"/>
              <a:t>Ingold’s</a:t>
            </a:r>
            <a:r>
              <a:rPr lang="en-GB" i="1" dirty="0"/>
              <a:t> essay introduction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424805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150D1F5-5B53-48E4-B831-83C6472D5570}"/>
              </a:ext>
            </a:extLst>
          </p:cNvPr>
          <p:cNvSpPr txBox="1"/>
          <p:nvPr/>
        </p:nvSpPr>
        <p:spPr>
          <a:xfrm>
            <a:off x="1059080" y="483719"/>
            <a:ext cx="290033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dirty="0"/>
              <a:t>What did you notice?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More challenging?</a:t>
            </a:r>
          </a:p>
          <a:p>
            <a:pPr algn="l"/>
            <a:r>
              <a:rPr lang="en-GB" i="1" dirty="0"/>
              <a:t>Distracting?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Could you focus on both listening and drawing?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Did you start to make meaning of your drawing while losing track of the meaning of the words perhaps?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Or did listening help the flow of your line?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Do you remember the essence?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34B748-30AE-7C9A-8EEC-40A3BC4A1927}"/>
              </a:ext>
            </a:extLst>
          </p:cNvPr>
          <p:cNvSpPr txBox="1"/>
          <p:nvPr/>
        </p:nvSpPr>
        <p:spPr>
          <a:xfrm>
            <a:off x="4679105" y="1581274"/>
            <a:ext cx="6453815" cy="2585323"/>
          </a:xfrm>
          <a:custGeom>
            <a:avLst/>
            <a:gdLst>
              <a:gd name="csX0" fmla="*/ 0 w 6453815"/>
              <a:gd name="csY0" fmla="*/ 0 h 2585323"/>
              <a:gd name="csX1" fmla="*/ 580843 w 6453815"/>
              <a:gd name="csY1" fmla="*/ 0 h 2585323"/>
              <a:gd name="csX2" fmla="*/ 1032610 w 6453815"/>
              <a:gd name="csY2" fmla="*/ 0 h 2585323"/>
              <a:gd name="csX3" fmla="*/ 1807068 w 6453815"/>
              <a:gd name="csY3" fmla="*/ 0 h 2585323"/>
              <a:gd name="csX4" fmla="*/ 2387912 w 6453815"/>
              <a:gd name="csY4" fmla="*/ 0 h 2585323"/>
              <a:gd name="csX5" fmla="*/ 2968755 w 6453815"/>
              <a:gd name="csY5" fmla="*/ 0 h 2585323"/>
              <a:gd name="csX6" fmla="*/ 3743213 w 6453815"/>
              <a:gd name="csY6" fmla="*/ 0 h 2585323"/>
              <a:gd name="csX7" fmla="*/ 4259518 w 6453815"/>
              <a:gd name="csY7" fmla="*/ 0 h 2585323"/>
              <a:gd name="csX8" fmla="*/ 5033976 w 6453815"/>
              <a:gd name="csY8" fmla="*/ 0 h 2585323"/>
              <a:gd name="csX9" fmla="*/ 5808434 w 6453815"/>
              <a:gd name="csY9" fmla="*/ 0 h 2585323"/>
              <a:gd name="csX10" fmla="*/ 6453815 w 6453815"/>
              <a:gd name="csY10" fmla="*/ 0 h 2585323"/>
              <a:gd name="csX11" fmla="*/ 6453815 w 6453815"/>
              <a:gd name="csY11" fmla="*/ 698037 h 2585323"/>
              <a:gd name="csX12" fmla="*/ 6453815 w 6453815"/>
              <a:gd name="csY12" fmla="*/ 1370221 h 2585323"/>
              <a:gd name="csX13" fmla="*/ 6453815 w 6453815"/>
              <a:gd name="csY13" fmla="*/ 1938992 h 2585323"/>
              <a:gd name="csX14" fmla="*/ 6453815 w 6453815"/>
              <a:gd name="csY14" fmla="*/ 2585323 h 2585323"/>
              <a:gd name="csX15" fmla="*/ 5808434 w 6453815"/>
              <a:gd name="csY15" fmla="*/ 2585323 h 2585323"/>
              <a:gd name="csX16" fmla="*/ 5163052 w 6453815"/>
              <a:gd name="csY16" fmla="*/ 2585323 h 2585323"/>
              <a:gd name="csX17" fmla="*/ 4388594 w 6453815"/>
              <a:gd name="csY17" fmla="*/ 2585323 h 2585323"/>
              <a:gd name="csX18" fmla="*/ 3743213 w 6453815"/>
              <a:gd name="csY18" fmla="*/ 2585323 h 2585323"/>
              <a:gd name="csX19" fmla="*/ 3291446 w 6453815"/>
              <a:gd name="csY19" fmla="*/ 2585323 h 2585323"/>
              <a:gd name="csX20" fmla="*/ 2775140 w 6453815"/>
              <a:gd name="csY20" fmla="*/ 2585323 h 2585323"/>
              <a:gd name="csX21" fmla="*/ 2000683 w 6453815"/>
              <a:gd name="csY21" fmla="*/ 2585323 h 2585323"/>
              <a:gd name="csX22" fmla="*/ 1355301 w 6453815"/>
              <a:gd name="csY22" fmla="*/ 2585323 h 2585323"/>
              <a:gd name="csX23" fmla="*/ 838996 w 6453815"/>
              <a:gd name="csY23" fmla="*/ 2585323 h 2585323"/>
              <a:gd name="csX24" fmla="*/ 0 w 6453815"/>
              <a:gd name="csY24" fmla="*/ 2585323 h 2585323"/>
              <a:gd name="csX25" fmla="*/ 0 w 6453815"/>
              <a:gd name="csY25" fmla="*/ 2016552 h 2585323"/>
              <a:gd name="csX26" fmla="*/ 0 w 6453815"/>
              <a:gd name="csY26" fmla="*/ 1447781 h 2585323"/>
              <a:gd name="csX27" fmla="*/ 0 w 6453815"/>
              <a:gd name="csY27" fmla="*/ 775597 h 2585323"/>
              <a:gd name="csX28" fmla="*/ 0 w 6453815"/>
              <a:gd name="csY28" fmla="*/ 0 h 25853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</a:cxnLst>
            <a:rect l="l" t="t" r="r" b="b"/>
            <a:pathLst>
              <a:path w="6453815" h="2585323" extrusionOk="0">
                <a:moveTo>
                  <a:pt x="0" y="0"/>
                </a:moveTo>
                <a:cubicBezTo>
                  <a:pt x="206890" y="13867"/>
                  <a:pt x="340464" y="19999"/>
                  <a:pt x="580843" y="0"/>
                </a:cubicBezTo>
                <a:cubicBezTo>
                  <a:pt x="821222" y="-19999"/>
                  <a:pt x="832281" y="6056"/>
                  <a:pt x="1032610" y="0"/>
                </a:cubicBezTo>
                <a:cubicBezTo>
                  <a:pt x="1232939" y="-6056"/>
                  <a:pt x="1489860" y="7609"/>
                  <a:pt x="1807068" y="0"/>
                </a:cubicBezTo>
                <a:cubicBezTo>
                  <a:pt x="2124276" y="-7609"/>
                  <a:pt x="2100137" y="-26759"/>
                  <a:pt x="2387912" y="0"/>
                </a:cubicBezTo>
                <a:cubicBezTo>
                  <a:pt x="2675687" y="26759"/>
                  <a:pt x="2753746" y="-24405"/>
                  <a:pt x="2968755" y="0"/>
                </a:cubicBezTo>
                <a:cubicBezTo>
                  <a:pt x="3183764" y="24405"/>
                  <a:pt x="3373872" y="-12218"/>
                  <a:pt x="3743213" y="0"/>
                </a:cubicBezTo>
                <a:cubicBezTo>
                  <a:pt x="4112554" y="12218"/>
                  <a:pt x="4046677" y="-18078"/>
                  <a:pt x="4259518" y="0"/>
                </a:cubicBezTo>
                <a:cubicBezTo>
                  <a:pt x="4472360" y="18078"/>
                  <a:pt x="4726174" y="-11922"/>
                  <a:pt x="5033976" y="0"/>
                </a:cubicBezTo>
                <a:cubicBezTo>
                  <a:pt x="5341778" y="11922"/>
                  <a:pt x="5466729" y="30636"/>
                  <a:pt x="5808434" y="0"/>
                </a:cubicBezTo>
                <a:cubicBezTo>
                  <a:pt x="6150139" y="-30636"/>
                  <a:pt x="6255751" y="-20136"/>
                  <a:pt x="6453815" y="0"/>
                </a:cubicBezTo>
                <a:cubicBezTo>
                  <a:pt x="6422647" y="277416"/>
                  <a:pt x="6464976" y="473883"/>
                  <a:pt x="6453815" y="698037"/>
                </a:cubicBezTo>
                <a:cubicBezTo>
                  <a:pt x="6442654" y="922191"/>
                  <a:pt x="6432175" y="1049383"/>
                  <a:pt x="6453815" y="1370221"/>
                </a:cubicBezTo>
                <a:cubicBezTo>
                  <a:pt x="6475455" y="1691059"/>
                  <a:pt x="6460993" y="1667574"/>
                  <a:pt x="6453815" y="1938992"/>
                </a:cubicBezTo>
                <a:cubicBezTo>
                  <a:pt x="6446637" y="2210410"/>
                  <a:pt x="6447697" y="2434337"/>
                  <a:pt x="6453815" y="2585323"/>
                </a:cubicBezTo>
                <a:cubicBezTo>
                  <a:pt x="6224826" y="2602140"/>
                  <a:pt x="5963739" y="2607551"/>
                  <a:pt x="5808434" y="2585323"/>
                </a:cubicBezTo>
                <a:cubicBezTo>
                  <a:pt x="5653129" y="2563095"/>
                  <a:pt x="5320089" y="2572236"/>
                  <a:pt x="5163052" y="2585323"/>
                </a:cubicBezTo>
                <a:cubicBezTo>
                  <a:pt x="5006015" y="2598410"/>
                  <a:pt x="4732193" y="2556664"/>
                  <a:pt x="4388594" y="2585323"/>
                </a:cubicBezTo>
                <a:cubicBezTo>
                  <a:pt x="4044995" y="2613982"/>
                  <a:pt x="3881290" y="2563984"/>
                  <a:pt x="3743213" y="2585323"/>
                </a:cubicBezTo>
                <a:cubicBezTo>
                  <a:pt x="3605136" y="2606662"/>
                  <a:pt x="3476440" y="2566510"/>
                  <a:pt x="3291446" y="2585323"/>
                </a:cubicBezTo>
                <a:cubicBezTo>
                  <a:pt x="3106452" y="2604136"/>
                  <a:pt x="3018361" y="2583648"/>
                  <a:pt x="2775140" y="2585323"/>
                </a:cubicBezTo>
                <a:cubicBezTo>
                  <a:pt x="2531919" y="2586998"/>
                  <a:pt x="2293486" y="2616127"/>
                  <a:pt x="2000683" y="2585323"/>
                </a:cubicBezTo>
                <a:cubicBezTo>
                  <a:pt x="1707880" y="2554519"/>
                  <a:pt x="1535690" y="2568184"/>
                  <a:pt x="1355301" y="2585323"/>
                </a:cubicBezTo>
                <a:cubicBezTo>
                  <a:pt x="1174912" y="2602462"/>
                  <a:pt x="994635" y="2565803"/>
                  <a:pt x="838996" y="2585323"/>
                </a:cubicBezTo>
                <a:cubicBezTo>
                  <a:pt x="683358" y="2604843"/>
                  <a:pt x="407592" y="2579976"/>
                  <a:pt x="0" y="2585323"/>
                </a:cubicBezTo>
                <a:cubicBezTo>
                  <a:pt x="16482" y="2350557"/>
                  <a:pt x="10308" y="2237991"/>
                  <a:pt x="0" y="2016552"/>
                </a:cubicBezTo>
                <a:cubicBezTo>
                  <a:pt x="-10308" y="1795113"/>
                  <a:pt x="-27382" y="1612644"/>
                  <a:pt x="0" y="1447781"/>
                </a:cubicBezTo>
                <a:cubicBezTo>
                  <a:pt x="27382" y="1282918"/>
                  <a:pt x="-24509" y="1079037"/>
                  <a:pt x="0" y="775597"/>
                </a:cubicBezTo>
                <a:cubicBezTo>
                  <a:pt x="24509" y="472157"/>
                  <a:pt x="-27831" y="274417"/>
                  <a:pt x="0" y="0"/>
                </a:cubicBezTo>
                <a:close/>
              </a:path>
            </a:pathLst>
          </a:custGeom>
          <a:noFill/>
          <a:ln w="762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endParaRPr lang="en-GB" b="1" dirty="0"/>
          </a:p>
          <a:p>
            <a:pPr algn="l"/>
            <a:r>
              <a:rPr lang="en-GB" b="1" dirty="0"/>
              <a:t>The form of things arise within fields of force and flows of material.</a:t>
            </a:r>
          </a:p>
          <a:p>
            <a:pPr algn="l"/>
            <a:endParaRPr lang="en-GB" b="1" dirty="0"/>
          </a:p>
          <a:p>
            <a:pPr algn="l"/>
            <a:r>
              <a:rPr lang="en-GB" b="1" dirty="0"/>
              <a:t>It is by intervening in these force-fields and following the lines of flow that practitioners make things.</a:t>
            </a:r>
          </a:p>
          <a:p>
            <a:pPr algn="l"/>
            <a:endParaRPr lang="en-GB" b="1" dirty="0"/>
          </a:p>
          <a:p>
            <a:pPr algn="l"/>
            <a:r>
              <a:rPr lang="en-GB" b="1" dirty="0" err="1"/>
              <a:t>Ingold</a:t>
            </a:r>
            <a:r>
              <a:rPr lang="en-GB" b="1" dirty="0"/>
              <a:t>, T (2009)</a:t>
            </a:r>
          </a:p>
          <a:p>
            <a:pPr algn="l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826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59DE009-CA0B-02C7-AAE5-4C4C7BF71EBA}"/>
              </a:ext>
            </a:extLst>
          </p:cNvPr>
          <p:cNvSpPr txBox="1"/>
          <p:nvPr/>
        </p:nvSpPr>
        <p:spPr>
          <a:xfrm>
            <a:off x="1059080" y="751344"/>
            <a:ext cx="634925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KEY WORDS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Just like a key on a map, key words can guide both </a:t>
            </a:r>
          </a:p>
          <a:p>
            <a:pPr algn="l"/>
            <a:r>
              <a:rPr lang="en-GB" dirty="0"/>
              <a:t>writer and reader: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NOTE KEY WORDS</a:t>
            </a:r>
          </a:p>
          <a:p>
            <a:pPr algn="l"/>
            <a:r>
              <a:rPr lang="en-GB" dirty="0"/>
              <a:t>WHILE YOU ARE COMPOSING YOUR WRITING</a:t>
            </a:r>
          </a:p>
          <a:p>
            <a:pPr algn="l"/>
            <a:r>
              <a:rPr lang="en-GB" dirty="0"/>
              <a:t>TO HELP YOU </a:t>
            </a:r>
            <a:r>
              <a:rPr lang="en-GB" b="1" dirty="0"/>
              <a:t>STAY ON TRACK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TO </a:t>
            </a:r>
            <a:r>
              <a:rPr lang="en-GB" b="1" dirty="0"/>
              <a:t>SUMMARISE</a:t>
            </a:r>
            <a:r>
              <a:rPr lang="en-GB" dirty="0"/>
              <a:t> A PIECE OF WRITING</a:t>
            </a:r>
          </a:p>
          <a:p>
            <a:pPr algn="l"/>
            <a:r>
              <a:rPr lang="en-GB" dirty="0"/>
              <a:t>TO CAPTURE ITS ESSENCE</a:t>
            </a:r>
          </a:p>
          <a:p>
            <a:pPr algn="l"/>
            <a:r>
              <a:rPr lang="en-GB" dirty="0"/>
              <a:t>THE</a:t>
            </a:r>
            <a:r>
              <a:rPr lang="en-GB" b="1" dirty="0"/>
              <a:t> MAIN THEMES</a:t>
            </a:r>
            <a:r>
              <a:rPr lang="en-GB" dirty="0"/>
              <a:t> RAISED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YOU MAY WISH TO INCLUDE KEYWORDS IN YOUR ‘WAYS OF THINKING’ PORTFOLIO </a:t>
            </a:r>
          </a:p>
          <a:p>
            <a:pPr algn="l"/>
            <a:r>
              <a:rPr lang="en-GB" dirty="0"/>
              <a:t>AFTER EACH ASSIGNMENT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CA87E3-CA04-7C8B-DD38-FE56E36321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59266">
            <a:off x="6544047" y="770117"/>
            <a:ext cx="4812458" cy="3611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370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07EF55F-B7D5-0A57-892E-8C8925AE9D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163" y="0"/>
            <a:ext cx="5265169" cy="68423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6764CF-5E1D-A00F-6CDE-D1AD3BEBD9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215" b="71534"/>
          <a:stretch>
            <a:fillRect/>
          </a:stretch>
        </p:blipFill>
        <p:spPr>
          <a:xfrm>
            <a:off x="3549422" y="286373"/>
            <a:ext cx="3161657" cy="19174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EBAF41-2834-2505-8EFA-EE0B79859169}"/>
              </a:ext>
            </a:extLst>
          </p:cNvPr>
          <p:cNvSpPr txBox="1"/>
          <p:nvPr/>
        </p:nvSpPr>
        <p:spPr>
          <a:xfrm>
            <a:off x="699596" y="3587732"/>
            <a:ext cx="3832561" cy="2585323"/>
          </a:xfrm>
          <a:custGeom>
            <a:avLst/>
            <a:gdLst>
              <a:gd name="csX0" fmla="*/ 0 w 3832561"/>
              <a:gd name="csY0" fmla="*/ 0 h 2585323"/>
              <a:gd name="csX1" fmla="*/ 509183 w 3832561"/>
              <a:gd name="csY1" fmla="*/ 0 h 2585323"/>
              <a:gd name="csX2" fmla="*/ 941715 w 3832561"/>
              <a:gd name="csY2" fmla="*/ 0 h 2585323"/>
              <a:gd name="csX3" fmla="*/ 1565875 w 3832561"/>
              <a:gd name="csY3" fmla="*/ 0 h 2585323"/>
              <a:gd name="csX4" fmla="*/ 2075058 w 3832561"/>
              <a:gd name="csY4" fmla="*/ 0 h 2585323"/>
              <a:gd name="csX5" fmla="*/ 2584241 w 3832561"/>
              <a:gd name="csY5" fmla="*/ 0 h 2585323"/>
              <a:gd name="csX6" fmla="*/ 3208401 w 3832561"/>
              <a:gd name="csY6" fmla="*/ 0 h 2585323"/>
              <a:gd name="csX7" fmla="*/ 3832561 w 3832561"/>
              <a:gd name="csY7" fmla="*/ 0 h 2585323"/>
              <a:gd name="csX8" fmla="*/ 3832561 w 3832561"/>
              <a:gd name="csY8" fmla="*/ 568771 h 2585323"/>
              <a:gd name="csX9" fmla="*/ 3832561 w 3832561"/>
              <a:gd name="csY9" fmla="*/ 1034129 h 2585323"/>
              <a:gd name="csX10" fmla="*/ 3832561 w 3832561"/>
              <a:gd name="csY10" fmla="*/ 1499487 h 2585323"/>
              <a:gd name="csX11" fmla="*/ 3832561 w 3832561"/>
              <a:gd name="csY11" fmla="*/ 2016552 h 2585323"/>
              <a:gd name="csX12" fmla="*/ 3832561 w 3832561"/>
              <a:gd name="csY12" fmla="*/ 2585323 h 2585323"/>
              <a:gd name="csX13" fmla="*/ 3400029 w 3832561"/>
              <a:gd name="csY13" fmla="*/ 2585323 h 2585323"/>
              <a:gd name="csX14" fmla="*/ 2775869 w 3832561"/>
              <a:gd name="csY14" fmla="*/ 2585323 h 2585323"/>
              <a:gd name="csX15" fmla="*/ 2305012 w 3832561"/>
              <a:gd name="csY15" fmla="*/ 2585323 h 2585323"/>
              <a:gd name="csX16" fmla="*/ 1757503 w 3832561"/>
              <a:gd name="csY16" fmla="*/ 2585323 h 2585323"/>
              <a:gd name="csX17" fmla="*/ 1133343 w 3832561"/>
              <a:gd name="csY17" fmla="*/ 2585323 h 2585323"/>
              <a:gd name="csX18" fmla="*/ 585834 w 3832561"/>
              <a:gd name="csY18" fmla="*/ 2585323 h 2585323"/>
              <a:gd name="csX19" fmla="*/ 0 w 3832561"/>
              <a:gd name="csY19" fmla="*/ 2585323 h 2585323"/>
              <a:gd name="csX20" fmla="*/ 0 w 3832561"/>
              <a:gd name="csY20" fmla="*/ 2119965 h 2585323"/>
              <a:gd name="csX21" fmla="*/ 0 w 3832561"/>
              <a:gd name="csY21" fmla="*/ 1628753 h 2585323"/>
              <a:gd name="csX22" fmla="*/ 0 w 3832561"/>
              <a:gd name="csY22" fmla="*/ 1059982 h 2585323"/>
              <a:gd name="csX23" fmla="*/ 0 w 3832561"/>
              <a:gd name="csY23" fmla="*/ 542918 h 2585323"/>
              <a:gd name="csX24" fmla="*/ 0 w 3832561"/>
              <a:gd name="csY24" fmla="*/ 0 h 25853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</a:cxnLst>
            <a:rect l="l" t="t" r="r" b="b"/>
            <a:pathLst>
              <a:path w="3832561" h="2585323" extrusionOk="0">
                <a:moveTo>
                  <a:pt x="0" y="0"/>
                </a:moveTo>
                <a:cubicBezTo>
                  <a:pt x="140290" y="-42653"/>
                  <a:pt x="304599" y="17361"/>
                  <a:pt x="509183" y="0"/>
                </a:cubicBezTo>
                <a:cubicBezTo>
                  <a:pt x="713767" y="-17361"/>
                  <a:pt x="784272" y="20951"/>
                  <a:pt x="941715" y="0"/>
                </a:cubicBezTo>
                <a:cubicBezTo>
                  <a:pt x="1099158" y="-20951"/>
                  <a:pt x="1395869" y="4383"/>
                  <a:pt x="1565875" y="0"/>
                </a:cubicBezTo>
                <a:cubicBezTo>
                  <a:pt x="1735881" y="-4383"/>
                  <a:pt x="1903519" y="58072"/>
                  <a:pt x="2075058" y="0"/>
                </a:cubicBezTo>
                <a:cubicBezTo>
                  <a:pt x="2246597" y="-58072"/>
                  <a:pt x="2381222" y="41682"/>
                  <a:pt x="2584241" y="0"/>
                </a:cubicBezTo>
                <a:cubicBezTo>
                  <a:pt x="2787260" y="-41682"/>
                  <a:pt x="2986840" y="45060"/>
                  <a:pt x="3208401" y="0"/>
                </a:cubicBezTo>
                <a:cubicBezTo>
                  <a:pt x="3429962" y="-45060"/>
                  <a:pt x="3580579" y="48632"/>
                  <a:pt x="3832561" y="0"/>
                </a:cubicBezTo>
                <a:cubicBezTo>
                  <a:pt x="3888458" y="116188"/>
                  <a:pt x="3786086" y="378238"/>
                  <a:pt x="3832561" y="568771"/>
                </a:cubicBezTo>
                <a:cubicBezTo>
                  <a:pt x="3879036" y="759304"/>
                  <a:pt x="3787207" y="922059"/>
                  <a:pt x="3832561" y="1034129"/>
                </a:cubicBezTo>
                <a:cubicBezTo>
                  <a:pt x="3877915" y="1146199"/>
                  <a:pt x="3794174" y="1306246"/>
                  <a:pt x="3832561" y="1499487"/>
                </a:cubicBezTo>
                <a:cubicBezTo>
                  <a:pt x="3870948" y="1692728"/>
                  <a:pt x="3825731" y="1797200"/>
                  <a:pt x="3832561" y="2016552"/>
                </a:cubicBezTo>
                <a:cubicBezTo>
                  <a:pt x="3839391" y="2235905"/>
                  <a:pt x="3816174" y="2377000"/>
                  <a:pt x="3832561" y="2585323"/>
                </a:cubicBezTo>
                <a:cubicBezTo>
                  <a:pt x="3695567" y="2601024"/>
                  <a:pt x="3498643" y="2580203"/>
                  <a:pt x="3400029" y="2585323"/>
                </a:cubicBezTo>
                <a:cubicBezTo>
                  <a:pt x="3301415" y="2590443"/>
                  <a:pt x="3031637" y="2521010"/>
                  <a:pt x="2775869" y="2585323"/>
                </a:cubicBezTo>
                <a:cubicBezTo>
                  <a:pt x="2520101" y="2649636"/>
                  <a:pt x="2467826" y="2575848"/>
                  <a:pt x="2305012" y="2585323"/>
                </a:cubicBezTo>
                <a:cubicBezTo>
                  <a:pt x="2142198" y="2594798"/>
                  <a:pt x="1937555" y="2553347"/>
                  <a:pt x="1757503" y="2585323"/>
                </a:cubicBezTo>
                <a:cubicBezTo>
                  <a:pt x="1577451" y="2617299"/>
                  <a:pt x="1287404" y="2536936"/>
                  <a:pt x="1133343" y="2585323"/>
                </a:cubicBezTo>
                <a:cubicBezTo>
                  <a:pt x="979282" y="2633710"/>
                  <a:pt x="775406" y="2558898"/>
                  <a:pt x="585834" y="2585323"/>
                </a:cubicBezTo>
                <a:cubicBezTo>
                  <a:pt x="396262" y="2611748"/>
                  <a:pt x="228315" y="2565521"/>
                  <a:pt x="0" y="2585323"/>
                </a:cubicBezTo>
                <a:cubicBezTo>
                  <a:pt x="-42778" y="2365670"/>
                  <a:pt x="197" y="2221366"/>
                  <a:pt x="0" y="2119965"/>
                </a:cubicBezTo>
                <a:cubicBezTo>
                  <a:pt x="-197" y="2018564"/>
                  <a:pt x="32894" y="1870854"/>
                  <a:pt x="0" y="1628753"/>
                </a:cubicBezTo>
                <a:cubicBezTo>
                  <a:pt x="-32894" y="1386652"/>
                  <a:pt x="59693" y="1187974"/>
                  <a:pt x="0" y="1059982"/>
                </a:cubicBezTo>
                <a:cubicBezTo>
                  <a:pt x="-59693" y="931990"/>
                  <a:pt x="59782" y="727459"/>
                  <a:pt x="0" y="542918"/>
                </a:cubicBezTo>
                <a:cubicBezTo>
                  <a:pt x="-59782" y="358377"/>
                  <a:pt x="8100" y="185721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Notes on Bibliography:</a:t>
            </a:r>
          </a:p>
          <a:p>
            <a:pPr algn="l"/>
            <a:endParaRPr lang="en-GB" b="1" dirty="0"/>
          </a:p>
          <a:p>
            <a:pPr algn="l"/>
            <a:r>
              <a:rPr lang="en-GB" b="1" dirty="0"/>
              <a:t>Alphabetise</a:t>
            </a:r>
          </a:p>
          <a:p>
            <a:pPr algn="l"/>
            <a:endParaRPr lang="en-GB" b="1" dirty="0"/>
          </a:p>
          <a:p>
            <a:pPr algn="l"/>
            <a:r>
              <a:rPr lang="en-GB" b="1" dirty="0"/>
              <a:t>Include ALL relevant </a:t>
            </a:r>
          </a:p>
          <a:p>
            <a:pPr algn="l"/>
            <a:endParaRPr lang="en-GB" b="1" dirty="0"/>
          </a:p>
          <a:p>
            <a:pPr algn="l"/>
            <a:r>
              <a:rPr lang="en-GB" b="1" dirty="0"/>
              <a:t>reading, listening, watching</a:t>
            </a:r>
          </a:p>
          <a:p>
            <a:pPr algn="l"/>
            <a:endParaRPr lang="en-GB" b="1" dirty="0"/>
          </a:p>
          <a:p>
            <a:pPr algn="l"/>
            <a:r>
              <a:rPr lang="en-GB" b="1" dirty="0"/>
              <a:t>sources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28113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E0348AE-6726-A85E-BC1D-162E32F270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666" y="147502"/>
            <a:ext cx="8349117" cy="6476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910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086FBEC-5690-2355-D622-8F27BB36BC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864" y="322895"/>
            <a:ext cx="7019999" cy="5738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3974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EB00FF5-D906-E010-E6FE-2FB70CB0DC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5894" y="223989"/>
            <a:ext cx="9448847" cy="64100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5C8ABA-83D3-FE16-9325-F034C830B235}"/>
              </a:ext>
            </a:extLst>
          </p:cNvPr>
          <p:cNvSpPr txBox="1"/>
          <p:nvPr/>
        </p:nvSpPr>
        <p:spPr>
          <a:xfrm>
            <a:off x="227094" y="529913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ACCESSED</a:t>
            </a:r>
          </a:p>
          <a:p>
            <a:pPr algn="l"/>
            <a:r>
              <a:rPr lang="en-GB" dirty="0"/>
              <a:t>MOODLE?…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66661A-5130-C4F0-A79A-54F16020C106}"/>
              </a:ext>
            </a:extLst>
          </p:cNvPr>
          <p:cNvSpPr txBox="1"/>
          <p:nvPr/>
        </p:nvSpPr>
        <p:spPr>
          <a:xfrm>
            <a:off x="227094" y="1831041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What’s in the files?…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818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B78823-BCBE-9E85-930B-840B9D1818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097" y="273891"/>
            <a:ext cx="6826364" cy="610101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202172-2A9C-BA19-6185-7C558DACB617}"/>
              </a:ext>
            </a:extLst>
          </p:cNvPr>
          <p:cNvSpPr txBox="1"/>
          <p:nvPr/>
        </p:nvSpPr>
        <p:spPr>
          <a:xfrm>
            <a:off x="7869767" y="273891"/>
            <a:ext cx="35228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Drafts can be sent as Word doc. Via One Drive</a:t>
            </a:r>
          </a:p>
          <a:p>
            <a:pPr algn="l"/>
            <a:endParaRPr lang="en-GB" b="1" dirty="0"/>
          </a:p>
          <a:p>
            <a:pPr algn="l"/>
            <a:r>
              <a:rPr lang="en-GB" b="1" dirty="0"/>
              <a:t>Please check editing permission </a:t>
            </a:r>
          </a:p>
          <a:p>
            <a:pPr algn="l"/>
            <a:r>
              <a:rPr lang="en-GB" b="1" dirty="0"/>
              <a:t>so feedback can be given directly on your document…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277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FCBD11-7192-EF53-F803-7AD8C8098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827" y="560294"/>
            <a:ext cx="11464595" cy="5329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7434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6E6680E-9A74-3074-4480-D33DF438B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05" y="87157"/>
            <a:ext cx="10090017" cy="654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0250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CC142FB-DE0D-CEC1-61AE-0B723B6A8C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082" y="414279"/>
            <a:ext cx="9744414" cy="5624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3610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1E819C-D9B6-7783-5234-155FCE1304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0169" y="580084"/>
            <a:ext cx="8611662" cy="569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5110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71508B7-42E7-EFD4-AB75-E527D7D327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4916"/>
            <a:ext cx="5279216" cy="63358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FE2382-F5F9-9C25-FB65-BC088244BE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2467" y="1137886"/>
            <a:ext cx="5068577" cy="52431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E321BF-CD72-E948-532B-EBCDEB7FBDA9}"/>
              </a:ext>
            </a:extLst>
          </p:cNvPr>
          <p:cNvSpPr txBox="1"/>
          <p:nvPr/>
        </p:nvSpPr>
        <p:spPr>
          <a:xfrm>
            <a:off x="9120716" y="154542"/>
            <a:ext cx="30712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SAMPLE: Assignment 2 </a:t>
            </a:r>
          </a:p>
          <a:p>
            <a:pPr algn="l"/>
            <a:r>
              <a:rPr lang="en-GB" dirty="0"/>
              <a:t>‘Ways of Thinking’ Portfolio</a:t>
            </a:r>
          </a:p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AC1FE2-DCA9-DE1F-1212-57D0BE98FF95}"/>
              </a:ext>
            </a:extLst>
          </p:cNvPr>
          <p:cNvSpPr txBox="1"/>
          <p:nvPr/>
        </p:nvSpPr>
        <p:spPr>
          <a:xfrm>
            <a:off x="2238367" y="864084"/>
            <a:ext cx="23932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INTRODUCTION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284FB4-2B80-5B1A-1482-ACAF3E7C5D9C}"/>
              </a:ext>
            </a:extLst>
          </p:cNvPr>
          <p:cNvSpPr txBox="1"/>
          <p:nvPr/>
        </p:nvSpPr>
        <p:spPr>
          <a:xfrm>
            <a:off x="1145490" y="3180802"/>
            <a:ext cx="3610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DEVELOPMENT / BACKGROUND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60D5A6-BEC8-3605-8D0E-228C61792588}"/>
              </a:ext>
            </a:extLst>
          </p:cNvPr>
          <p:cNvSpPr txBox="1"/>
          <p:nvPr/>
        </p:nvSpPr>
        <p:spPr>
          <a:xfrm>
            <a:off x="5290760" y="864084"/>
            <a:ext cx="3135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DEVELOPMENT/ FOCUS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0C8A8B-95CF-5E6C-6686-D2742794A262}"/>
              </a:ext>
            </a:extLst>
          </p:cNvPr>
          <p:cNvSpPr txBox="1"/>
          <p:nvPr/>
        </p:nvSpPr>
        <p:spPr>
          <a:xfrm>
            <a:off x="5279216" y="3439836"/>
            <a:ext cx="3312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DESCRIPTION / ANALYSIS</a:t>
            </a:r>
            <a:endParaRPr lang="en-US" b="1" dirty="0"/>
          </a:p>
        </p:txBody>
      </p:sp>
      <p:pic>
        <p:nvPicPr>
          <p:cNvPr id="4" name="Picture 3" descr="Red dot with arrows pointing to it">
            <a:extLst>
              <a:ext uri="{FF2B5EF4-FFF2-40B4-BE49-F238E27FC236}">
                <a16:creationId xmlns:a16="http://schemas.microsoft.com/office/drawing/2014/main" id="{D5AF4BD7-172F-25A7-8735-6BEF1D20DC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054316" y="2720315"/>
            <a:ext cx="5993916" cy="2281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4739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A4101A3-D460-4051-1CE3-DA8B7A375A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947" y="212947"/>
            <a:ext cx="5288427" cy="64321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02A3B09-19E4-32A5-3EDE-2CDF82C9E4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0497" y="212946"/>
            <a:ext cx="4833505" cy="643210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B95BECB-31E9-8E1D-6025-8287BC798F3D}"/>
              </a:ext>
            </a:extLst>
          </p:cNvPr>
          <p:cNvSpPr txBox="1"/>
          <p:nvPr/>
        </p:nvSpPr>
        <p:spPr>
          <a:xfrm>
            <a:off x="426617" y="3059666"/>
            <a:ext cx="2875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SUMMARY OF ANALYSIS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3139FC-B3AA-4781-F81A-C22FACB9A875}"/>
              </a:ext>
            </a:extLst>
          </p:cNvPr>
          <p:cNvSpPr txBox="1"/>
          <p:nvPr/>
        </p:nvSpPr>
        <p:spPr>
          <a:xfrm>
            <a:off x="404542" y="5129517"/>
            <a:ext cx="2875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CONCLUSION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051982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021BC13-2013-AF03-016A-4C80DE7870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319" y="964680"/>
            <a:ext cx="11307489" cy="34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9607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9455994-7F6B-11E6-9F0F-AC2559A771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0396" y="764565"/>
            <a:ext cx="9168919" cy="24726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02AD11-9F33-0907-C8A5-F5B3BFA7BC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0396" y="3827509"/>
            <a:ext cx="9019807" cy="1950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2664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4BDFCC5-28FC-F0FC-D781-852A36CBB9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767" y="286373"/>
            <a:ext cx="11395228" cy="444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789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615A67-7030-0779-6EF8-8A4C50964E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284" y="432609"/>
            <a:ext cx="10163785" cy="5120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2310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A72C4CA-E6B1-D670-7749-769D1C05F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7367" y="102019"/>
            <a:ext cx="4697266" cy="66539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1B188E-3C1D-DFCB-CD93-366DB952234F}"/>
              </a:ext>
            </a:extLst>
          </p:cNvPr>
          <p:cNvSpPr txBox="1"/>
          <p:nvPr/>
        </p:nvSpPr>
        <p:spPr>
          <a:xfrm>
            <a:off x="1918567" y="5452337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Fig.1</a:t>
            </a:r>
          </a:p>
          <a:p>
            <a:pPr algn="l"/>
            <a:r>
              <a:rPr lang="en-GB" i="1" dirty="0"/>
              <a:t>Six Prayers</a:t>
            </a:r>
          </a:p>
          <a:p>
            <a:pPr algn="l"/>
            <a:r>
              <a:rPr lang="en-GB" dirty="0"/>
              <a:t>Anni Albers</a:t>
            </a:r>
          </a:p>
          <a:p>
            <a:pPr algn="l"/>
            <a:r>
              <a:rPr lang="en-GB" dirty="0"/>
              <a:t>1966-7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0558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70B3E7-82E0-7434-73D6-1B6A47CDEE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157" y="643466"/>
            <a:ext cx="8044862" cy="55710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5CE0F1-989A-7AD2-7C1B-E2C5A55FC878}"/>
              </a:ext>
            </a:extLst>
          </p:cNvPr>
          <p:cNvSpPr txBox="1"/>
          <p:nvPr/>
        </p:nvSpPr>
        <p:spPr>
          <a:xfrm>
            <a:off x="1096432" y="5291203"/>
            <a:ext cx="2414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Fig. 2:</a:t>
            </a:r>
          </a:p>
          <a:p>
            <a:pPr algn="l"/>
            <a:r>
              <a:rPr lang="en-GB" i="1" dirty="0"/>
              <a:t>Maman</a:t>
            </a:r>
          </a:p>
          <a:p>
            <a:pPr algn="l"/>
            <a:r>
              <a:rPr lang="en-GB" dirty="0"/>
              <a:t>Louise Bourgeois</a:t>
            </a:r>
          </a:p>
          <a:p>
            <a:pPr algn="l"/>
            <a:r>
              <a:rPr lang="en-GB" dirty="0"/>
              <a:t>1999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1320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90B432-6A23-10EB-E0E4-2CDA9A0601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0635" y="441190"/>
            <a:ext cx="6110729" cy="61107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4191FA-0134-E78E-2831-39CF11FF2DE6}"/>
              </a:ext>
            </a:extLst>
          </p:cNvPr>
          <p:cNvSpPr txBox="1"/>
          <p:nvPr/>
        </p:nvSpPr>
        <p:spPr>
          <a:xfrm>
            <a:off x="2034614" y="5351590"/>
            <a:ext cx="2452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Fig.3:</a:t>
            </a:r>
          </a:p>
          <a:p>
            <a:pPr algn="l"/>
            <a:r>
              <a:rPr lang="en-GB" i="1" dirty="0"/>
              <a:t>The Rosetta Vase</a:t>
            </a:r>
          </a:p>
          <a:p>
            <a:pPr algn="l"/>
            <a:r>
              <a:rPr lang="en-GB" dirty="0"/>
              <a:t>Grayson Perry</a:t>
            </a:r>
          </a:p>
          <a:p>
            <a:pPr algn="l"/>
            <a:r>
              <a:rPr lang="en-GB" dirty="0"/>
              <a:t>2011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3621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6CABBF1-1E12-CE16-16B0-5071664BB6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644" y="308261"/>
            <a:ext cx="7072178" cy="62414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623725-5CF2-8027-A579-FED81E25CE48}"/>
              </a:ext>
            </a:extLst>
          </p:cNvPr>
          <p:cNvSpPr txBox="1"/>
          <p:nvPr/>
        </p:nvSpPr>
        <p:spPr>
          <a:xfrm>
            <a:off x="1277844" y="5349410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Fig. 4:</a:t>
            </a:r>
          </a:p>
          <a:p>
            <a:pPr algn="l"/>
            <a:r>
              <a:rPr lang="en-GB" i="1" dirty="0"/>
              <a:t>This is a pipe</a:t>
            </a:r>
          </a:p>
          <a:p>
            <a:pPr algn="l"/>
            <a:r>
              <a:rPr lang="en-GB" dirty="0"/>
              <a:t>Banksy</a:t>
            </a:r>
          </a:p>
          <a:p>
            <a:pPr algn="l"/>
            <a:r>
              <a:rPr lang="en-GB" dirty="0"/>
              <a:t>2011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2367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D48B916-6892-D885-819E-2554A74919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093" y="336177"/>
            <a:ext cx="9587751" cy="61856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01877B-BA07-4F97-998A-4C83B151DD57}"/>
              </a:ext>
            </a:extLst>
          </p:cNvPr>
          <p:cNvSpPr txBox="1"/>
          <p:nvPr/>
        </p:nvSpPr>
        <p:spPr>
          <a:xfrm>
            <a:off x="465293" y="5321494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Fig. 5:</a:t>
            </a:r>
          </a:p>
          <a:p>
            <a:pPr algn="l"/>
            <a:r>
              <a:rPr lang="en-GB" i="1" dirty="0" err="1"/>
              <a:t>Svayambh</a:t>
            </a:r>
            <a:endParaRPr lang="en-GB" i="1" dirty="0"/>
          </a:p>
          <a:p>
            <a:pPr algn="l"/>
            <a:r>
              <a:rPr lang="en-GB" dirty="0"/>
              <a:t>Anish Kapoor</a:t>
            </a:r>
          </a:p>
          <a:p>
            <a:pPr algn="l"/>
            <a:r>
              <a:rPr lang="en-GB" dirty="0"/>
              <a:t>2007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8417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59F79B0-1002-1288-C132-B1667748FE51}"/>
              </a:ext>
            </a:extLst>
          </p:cNvPr>
          <p:cNvSpPr txBox="1"/>
          <p:nvPr/>
        </p:nvSpPr>
        <p:spPr>
          <a:xfrm>
            <a:off x="947831" y="4923206"/>
            <a:ext cx="172010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Fig. 6:</a:t>
            </a:r>
          </a:p>
          <a:p>
            <a:r>
              <a:rPr lang="en-GB" i="1" dirty="0"/>
              <a:t>Wheatfield – A Confrontation</a:t>
            </a:r>
            <a:br>
              <a:rPr lang="en-GB" i="1" dirty="0"/>
            </a:br>
            <a:r>
              <a:rPr lang="en-GB" dirty="0"/>
              <a:t>Agnes Denes</a:t>
            </a:r>
          </a:p>
          <a:p>
            <a:r>
              <a:rPr lang="en-GB" dirty="0"/>
              <a:t>1982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F41FB6-5217-62F6-9502-4FC2DB8B5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315" y="509888"/>
            <a:ext cx="7669803" cy="5503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0619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45BB87-3D2E-8ACB-389E-33844F01B0D8}"/>
              </a:ext>
            </a:extLst>
          </p:cNvPr>
          <p:cNvSpPr txBox="1"/>
          <p:nvPr/>
        </p:nvSpPr>
        <p:spPr>
          <a:xfrm>
            <a:off x="485587" y="518587"/>
            <a:ext cx="9886079" cy="3731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260"/>
              </a:lnSpc>
              <a:spcBef>
                <a:spcPts val="600"/>
              </a:spcBef>
              <a:spcAft>
                <a:spcPts val="300"/>
              </a:spcAft>
              <a:buNone/>
            </a:pPr>
            <a:r>
              <a:rPr lang="en-GB" b="1" i="0" u="none" strike="noStrike" dirty="0">
                <a:solidFill>
                  <a:srgbClr val="0F4761"/>
                </a:solidFill>
                <a:effectLst/>
                <a:latin typeface="-webkit-standard"/>
              </a:rPr>
              <a:t>Observational Analysis Exercise: Student Guideline</a:t>
            </a:r>
          </a:p>
          <a:p>
            <a:pPr algn="l">
              <a:lnSpc>
                <a:spcPts val="1260"/>
              </a:lnSpc>
              <a:spcBef>
                <a:spcPts val="600"/>
              </a:spcBef>
              <a:spcAft>
                <a:spcPts val="300"/>
              </a:spcAft>
              <a:buNone/>
            </a:pPr>
            <a:endParaRPr lang="en-GB" b="1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Objective: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- Practice applying semiotic analysis to an image/artefact. </a:t>
            </a:r>
            <a:endParaRPr lang="en-GB" dirty="0">
              <a:solidFill>
                <a:srgbClr val="000000"/>
              </a:solidFill>
              <a:latin typeface="-webkit-standard"/>
            </a:endParaRP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Develop observational writing skills to detail and interpret visual signs, symbols, and meanings. 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1" dirty="0">
                <a:solidFill>
                  <a:srgbClr val="000000"/>
                </a:solidFill>
                <a:latin typeface="-webkit-standard"/>
              </a:rPr>
              <a:t>Choose one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image or 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artefact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-webkit-standard"/>
              </a:rPr>
              <a:t>. There are 6 to choose from.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endParaRPr lang="en-GB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>
              <a:lnSpc>
                <a:spcPts val="1620"/>
              </a:lnSpc>
              <a:spcBef>
                <a:spcPts val="75"/>
              </a:spcBef>
              <a:spcAft>
                <a:spcPts val="75"/>
              </a:spcAft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Observation</a:t>
            </a:r>
          </a:p>
          <a:p>
            <a:pPr algn="l">
              <a:lnSpc>
                <a:spcPts val="1620"/>
              </a:lnSpc>
              <a:spcBef>
                <a:spcPts val="75"/>
              </a:spcBef>
              <a:spcAft>
                <a:spcPts val="75"/>
              </a:spcAft>
              <a:buNone/>
            </a:pPr>
            <a:endParaRPr lang="en-GB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>
              <a:lnSpc>
                <a:spcPts val="1620"/>
              </a:lnSpc>
              <a:spcBef>
                <a:spcPts val="75"/>
              </a:spcBef>
              <a:spcAft>
                <a:spcPts val="75"/>
              </a:spcAft>
              <a:buNone/>
            </a:pPr>
            <a:r>
              <a:rPr lang="en-GB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Spend 10–15 minutes carefully observing visual details</a:t>
            </a:r>
          </a:p>
          <a:p>
            <a:pPr algn="l">
              <a:lnSpc>
                <a:spcPts val="1620"/>
              </a:lnSpc>
              <a:spcBef>
                <a:spcPts val="75"/>
              </a:spcBef>
              <a:spcAft>
                <a:spcPts val="75"/>
              </a:spcAft>
              <a:buNone/>
            </a:pPr>
            <a:endParaRPr lang="en-GB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>
              <a:lnSpc>
                <a:spcPts val="1620"/>
              </a:lnSpc>
              <a:spcBef>
                <a:spcPts val="75"/>
              </a:spcBef>
              <a:spcAft>
                <a:spcPts val="75"/>
              </a:spcAft>
              <a:buNone/>
            </a:pPr>
            <a:r>
              <a:rPr lang="en-GB" dirty="0">
                <a:solidFill>
                  <a:srgbClr val="000000"/>
                </a:solidFill>
                <a:latin typeface="-webkit-standard"/>
              </a:rPr>
              <a:t>Start by noting not what you think you understand of the image or artefact </a:t>
            </a:r>
          </a:p>
          <a:p>
            <a:pPr algn="l">
              <a:lnSpc>
                <a:spcPts val="1620"/>
              </a:lnSpc>
              <a:spcBef>
                <a:spcPts val="75"/>
              </a:spcBef>
              <a:spcAft>
                <a:spcPts val="75"/>
              </a:spcAft>
              <a:buNone/>
            </a:pPr>
            <a:endParaRPr lang="en-GB" dirty="0">
              <a:solidFill>
                <a:srgbClr val="000000"/>
              </a:solidFill>
              <a:latin typeface="-webkit-standard"/>
            </a:endParaRPr>
          </a:p>
          <a:p>
            <a:pPr algn="l">
              <a:lnSpc>
                <a:spcPts val="1620"/>
              </a:lnSpc>
              <a:spcBef>
                <a:spcPts val="75"/>
              </a:spcBef>
              <a:spcAft>
                <a:spcPts val="75"/>
              </a:spcAft>
              <a:buNone/>
            </a:pPr>
            <a:r>
              <a:rPr lang="en-GB" dirty="0">
                <a:solidFill>
                  <a:srgbClr val="000000"/>
                </a:solidFill>
                <a:latin typeface="-webkit-standard"/>
              </a:rPr>
              <a:t>but what you know to be true – what do you see?</a:t>
            </a:r>
            <a:endParaRPr lang="en-GB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40197751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2B69416-74F5-0503-29D3-2564835F8EDA}"/>
              </a:ext>
            </a:extLst>
          </p:cNvPr>
          <p:cNvSpPr txBox="1"/>
          <p:nvPr/>
        </p:nvSpPr>
        <p:spPr>
          <a:xfrm>
            <a:off x="648696" y="236139"/>
            <a:ext cx="10894608" cy="63857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Prompts for Observational Writing: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Denotation (Literal Observation)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- What is physically present in the 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image/artefact?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Note the the form -2D/3D, scale, colours, 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setting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and visual composition. Is there a central figure, pattern, material, object? 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What are the secondary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details?  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If any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text present how does it relates to the image/artefact?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dirty="0">
                <a:solidFill>
                  <a:srgbClr val="000000"/>
                </a:solidFill>
                <a:latin typeface="-webkit-standard"/>
              </a:rPr>
              <a:t>*Using the Figure description, what more can you find out? Clues in the title, artist biography ?– is where they are from significant to your further analysis of the artwork?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Connotation (Cultural/Symbolic Meaning)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- What cultural, emotional, or symbolic meanings might the visual elements convey? </a:t>
            </a:r>
            <a:endParaRPr lang="en-GB" dirty="0">
              <a:solidFill>
                <a:srgbClr val="000000"/>
              </a:solidFill>
              <a:latin typeface="-webkit-standard"/>
            </a:endParaRP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Consider colours, materials, pattern, shape gestures, and setting. What mood or atmosphere is suggested? 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What are the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cultural references or symbolic signs? How might the image influence viewers’ perception?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Codes and Conventions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- Identify visual codes used to communicate meaning. 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Form – 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could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the shape significant? Composition - framing, perspective? 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Scale – does the size matter?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Use of lighting, colour schemes, iconography? Are there media or 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enre-specific visual conventions - fashion, style, tradition? Is this image or artefact ‘of it’s time’?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Ideology and Representation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- Who or what is represented positively or negatively 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by the image/artefact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?  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Is there a story being told? Does 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the image/artefact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reinforce or challenge ideas or narratives? Which perspectives or voices are highlighted or absent? What messages about society, identity, or values are implied? Perhaps it is subverting a myth or poking fun at conventions/traditions/institutions. Does the image/artefact prompt questions? If so, what are they?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b="1" dirty="0">
                <a:solidFill>
                  <a:srgbClr val="000000"/>
                </a:solidFill>
                <a:latin typeface="-webkit-standard"/>
              </a:rPr>
              <a:t>Finally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 – note keywords from your further research.</a:t>
            </a:r>
          </a:p>
          <a:p>
            <a:pPr algn="l">
              <a:lnSpc>
                <a:spcPts val="1620"/>
              </a:lnSpc>
              <a:spcBef>
                <a:spcPts val="675"/>
              </a:spcBef>
              <a:spcAft>
                <a:spcPts val="675"/>
              </a:spcAft>
              <a:buNone/>
            </a:pPr>
            <a:r>
              <a:rPr lang="en-GB" dirty="0">
                <a:solidFill>
                  <a:srgbClr val="000000"/>
                </a:solidFill>
                <a:latin typeface="-webkit-standard"/>
              </a:rPr>
              <a:t> e.g. </a:t>
            </a:r>
            <a:r>
              <a:rPr lang="en-GB" dirty="0" err="1">
                <a:solidFill>
                  <a:srgbClr val="000000"/>
                </a:solidFill>
                <a:latin typeface="-webkit-standard"/>
              </a:rPr>
              <a:t>Chronical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, Humour, Balance, Fear, Reimagined, Commemorate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41131526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CROESO  | WELCOME</vt:lpstr>
      <vt:lpstr>Tuesday Lectures 10:00 - 11:30 Reading Room, ALEX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Buss</dc:creator>
  <cp:lastModifiedBy>Menna Buss</cp:lastModifiedBy>
  <cp:revision>7</cp:revision>
  <dcterms:created xsi:type="dcterms:W3CDTF">2025-11-17T21:24:39Z</dcterms:created>
  <dcterms:modified xsi:type="dcterms:W3CDTF">2025-11-18T08:48:32Z</dcterms:modified>
</cp:coreProperties>
</file>