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A6E85-E13D-8E02-CB1F-050E8E190B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1E3226-667E-38E1-CAD8-C7F034E035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8D7D1-7132-FB33-0C39-C241B901A989}"/>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FF6E0805-8A64-CBE3-4FD3-4BAD5ABA6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5B1B09-3797-DA75-8DF7-02C393547345}"/>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645462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2FF1-E223-774D-6981-381BC76A49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C2EFC2-17A3-BD27-EE0E-C7F720CFF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827B9-585F-8A3B-E27D-0CD4E21389E4}"/>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D759AAA8-7DD4-2969-1526-08018BE94B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6DE5D1-587A-0C68-C5DE-FFF4956E0127}"/>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498766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BDBB-D59A-E068-4AAE-9CF71D0B6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27A244-AB75-DB1B-C12B-40AAB711D6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14F267-647B-45CE-FE8A-3CBFB2D570A8}"/>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C9228838-AB80-CF4E-E89E-D5F0C17D4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08E1B-4B39-642C-85C4-F398D984E3B4}"/>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267467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16C9-8496-5F3D-DE62-B26BFEA7B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5E07C-E0AC-37F4-5444-718526CC9C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49125A-4A24-715A-9423-1EAD2B8E59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312D89-2D0C-3F99-7906-C08649EF3728}"/>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6" name="Footer Placeholder 5">
            <a:extLst>
              <a:ext uri="{FF2B5EF4-FFF2-40B4-BE49-F238E27FC236}">
                <a16:creationId xmlns:a16="http://schemas.microsoft.com/office/drawing/2014/main" id="{1289F6B4-30B3-EF23-9A84-E3DD8B6C9C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6B469-EDD5-61BC-52DC-4BA880491767}"/>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777317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BB7E-2FD5-8177-ACB3-14425874E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1CE398-1D2B-D4AE-5D5A-BBC2605852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C62404-426B-CA57-A186-E627AF1422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B9ED94-2794-E05E-8F24-87D520FA1B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6E5423-79FE-F759-89AB-943A521C29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CBCC60-D40B-F595-0FA1-FC81E091270B}"/>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8" name="Footer Placeholder 7">
            <a:extLst>
              <a:ext uri="{FF2B5EF4-FFF2-40B4-BE49-F238E27FC236}">
                <a16:creationId xmlns:a16="http://schemas.microsoft.com/office/drawing/2014/main" id="{48B287AA-BE82-2F1F-9340-395F91C119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B1239D-362C-1201-DDDA-712D95BFB532}"/>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116781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E3076-2C2E-3DF2-7BFF-F0652D91B3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CB50A5-6D65-13B1-8A37-637CDB757F7F}"/>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4" name="Footer Placeholder 3">
            <a:extLst>
              <a:ext uri="{FF2B5EF4-FFF2-40B4-BE49-F238E27FC236}">
                <a16:creationId xmlns:a16="http://schemas.microsoft.com/office/drawing/2014/main" id="{834DE9D5-AEAB-02C9-2087-7B42CE345C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9CA66D-0840-3D72-939F-4F48D572D0CE}"/>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564916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46066F-FE00-90C6-48F2-C0AED842DB36}"/>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3" name="Footer Placeholder 2">
            <a:extLst>
              <a:ext uri="{FF2B5EF4-FFF2-40B4-BE49-F238E27FC236}">
                <a16:creationId xmlns:a16="http://schemas.microsoft.com/office/drawing/2014/main" id="{7E1ACD81-9D6D-6FDA-DD88-EA8D31CFAD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FFE30-936C-0FB2-A4EA-5D4DA499BE60}"/>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915140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6834-B825-024B-9F86-2E03A70839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1E58B7-1B81-3930-6D8E-1FFD42E22C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187C5B-C823-D544-17C1-C5EBF1819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F06BB-0F26-83F0-E452-8B3FFAA9AEBF}"/>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6" name="Footer Placeholder 5">
            <a:extLst>
              <a:ext uri="{FF2B5EF4-FFF2-40B4-BE49-F238E27FC236}">
                <a16:creationId xmlns:a16="http://schemas.microsoft.com/office/drawing/2014/main" id="{543913A0-A585-C2F0-57B8-C7519B6BD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CBE1DA-D69D-3230-BCB6-99BCB42D381C}"/>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408928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ADF0-D9AE-1B24-594D-288D626E11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4B1CAC-9996-EA6A-F813-F2DD913DC6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36B44B-671F-A05D-35CA-42B51DC25B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A85F54-620C-AED7-4D74-A69B78538617}"/>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6" name="Footer Placeholder 5">
            <a:extLst>
              <a:ext uri="{FF2B5EF4-FFF2-40B4-BE49-F238E27FC236}">
                <a16:creationId xmlns:a16="http://schemas.microsoft.com/office/drawing/2014/main" id="{E023AF43-BBD1-2480-1C82-44AFCC088C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23A54-C156-A165-60BE-B58BD369DC3E}"/>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950809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9FCC-8B0F-BDAA-34F6-9F7E58F1B7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D06A1-BB36-87F8-D269-1B75E5ADC5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65253-A02A-6DE1-8EE6-CCF85F31285B}"/>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724401D4-6AAD-5089-3BEA-50D334DE6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3EE469-6B72-1A88-E383-504EB3D1E5DC}"/>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3080567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8554BB-8A53-CB03-5476-5DADF588C4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391BDF-3C1D-91A5-E740-1DC4EDD3D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D44C34-2C52-CD88-48C8-90C4884CBCB4}"/>
              </a:ext>
            </a:extLst>
          </p:cNvPr>
          <p:cNvSpPr>
            <a:spLocks noGrp="1"/>
          </p:cNvSpPr>
          <p:nvPr>
            <p:ph type="dt" sz="half" idx="10"/>
          </p:nvPr>
        </p:nvSpPr>
        <p:spPr/>
        <p:txBody>
          <a:body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71052244-C17E-7581-E4F4-247634A94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223-17B7-AEF1-4583-F816A98DDF70}"/>
              </a:ext>
            </a:extLst>
          </p:cNvPr>
          <p:cNvSpPr>
            <a:spLocks noGrp="1"/>
          </p:cNvSpPr>
          <p:nvPr>
            <p:ph type="sldNum" sz="quarter" idx="12"/>
          </p:nvPr>
        </p:nvSpPr>
        <p:spPr/>
        <p:txBody>
          <a:bodyPr/>
          <a:lstStyle/>
          <a:p>
            <a:fld id="{1AE5FB3F-B509-43A8-A450-48F577554DF3}" type="slidenum">
              <a:rPr lang="en-GB" smtClean="0"/>
              <a:t>‹#›</a:t>
            </a:fld>
            <a:endParaRPr lang="en-GB"/>
          </a:p>
        </p:txBody>
      </p:sp>
    </p:spTree>
    <p:extLst>
      <p:ext uri="{BB962C8B-B14F-4D97-AF65-F5344CB8AC3E}">
        <p14:creationId xmlns:p14="http://schemas.microsoft.com/office/powerpoint/2010/main" val="2926142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74DE4A-5C6C-5F63-60C5-1AB8142EA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410523-8375-8638-9D8F-649502C1CC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24E9EE-B81E-D7A7-F9AD-4666EB91EE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99A0AB-25E1-416A-8B8A-0E1945A5755F}" type="datetimeFigureOut">
              <a:rPr lang="en-GB" smtClean="0"/>
              <a:t>29/11/2022</a:t>
            </a:fld>
            <a:endParaRPr lang="en-GB"/>
          </a:p>
        </p:txBody>
      </p:sp>
      <p:sp>
        <p:nvSpPr>
          <p:cNvPr id="5" name="Footer Placeholder 4">
            <a:extLst>
              <a:ext uri="{FF2B5EF4-FFF2-40B4-BE49-F238E27FC236}">
                <a16:creationId xmlns:a16="http://schemas.microsoft.com/office/drawing/2014/main" id="{488E00A7-79BC-19F5-F3DB-5BB1C6763E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2CF5D0-8CCD-9ECB-3A04-1B382AAF0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5FB3F-B509-43A8-A450-48F577554DF3}" type="slidenum">
              <a:rPr lang="en-GB" smtClean="0"/>
              <a:t>‹#›</a:t>
            </a:fld>
            <a:endParaRPr lang="en-GB"/>
          </a:p>
        </p:txBody>
      </p:sp>
    </p:spTree>
    <p:extLst>
      <p:ext uri="{BB962C8B-B14F-4D97-AF65-F5344CB8AC3E}">
        <p14:creationId xmlns:p14="http://schemas.microsoft.com/office/powerpoint/2010/main" val="1452845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house&#10;&#10;Description automatically generated">
            <a:extLst>
              <a:ext uri="{FF2B5EF4-FFF2-40B4-BE49-F238E27FC236}">
                <a16:creationId xmlns:a16="http://schemas.microsoft.com/office/drawing/2014/main" id="{588B8A09-DD8D-109E-D63F-DF17E5C1964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26342" r="7880"/>
          <a:stretch/>
        </p:blipFill>
        <p:spPr>
          <a:xfrm>
            <a:off x="20" y="1"/>
            <a:ext cx="12191980" cy="6857999"/>
          </a:xfrm>
          <a:prstGeom prst="rect">
            <a:avLst/>
          </a:prstGeom>
        </p:spPr>
      </p:pic>
      <p:sp>
        <p:nvSpPr>
          <p:cNvPr id="2" name="Title 1">
            <a:extLst>
              <a:ext uri="{FF2B5EF4-FFF2-40B4-BE49-F238E27FC236}">
                <a16:creationId xmlns:a16="http://schemas.microsoft.com/office/drawing/2014/main" id="{5B29DC45-C2C3-DC79-782C-899088FBC1D3}"/>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rPr>
              <a:t>From the twilight of Rome to the Dawn of Islam: The World of Late Antiquity (AD 235-632)</a:t>
            </a:r>
          </a:p>
        </p:txBody>
      </p:sp>
      <p:sp>
        <p:nvSpPr>
          <p:cNvPr id="3" name="Subtitle 2">
            <a:extLst>
              <a:ext uri="{FF2B5EF4-FFF2-40B4-BE49-F238E27FC236}">
                <a16:creationId xmlns:a16="http://schemas.microsoft.com/office/drawing/2014/main" id="{1B48F34F-39F7-8A59-BA3D-3129D508401E}"/>
              </a:ext>
            </a:extLst>
          </p:cNvPr>
          <p:cNvSpPr>
            <a:spLocks noGrp="1"/>
          </p:cNvSpPr>
          <p:nvPr>
            <p:ph type="subTitle" idx="1"/>
          </p:nvPr>
        </p:nvSpPr>
        <p:spPr>
          <a:xfrm>
            <a:off x="1115737" y="4404220"/>
            <a:ext cx="10133900" cy="741021"/>
          </a:xfrm>
        </p:spPr>
        <p:txBody>
          <a:bodyPr>
            <a:noAutofit/>
          </a:bodyPr>
          <a:lstStyle/>
          <a:p>
            <a:r>
              <a:rPr lang="en-GB" sz="3800" dirty="0">
                <a:solidFill>
                  <a:srgbClr val="FFFFFF"/>
                </a:solidFill>
              </a:rPr>
              <a:t>Life in the Roman Countryside during Late Antique </a:t>
            </a:r>
          </a:p>
        </p:txBody>
      </p:sp>
      <p:sp>
        <p:nvSpPr>
          <p:cNvPr id="6" name="Subtitle 2">
            <a:extLst>
              <a:ext uri="{FF2B5EF4-FFF2-40B4-BE49-F238E27FC236}">
                <a16:creationId xmlns:a16="http://schemas.microsoft.com/office/drawing/2014/main" id="{B2F537AE-E559-55A6-C52A-3FBE35E6DB4F}"/>
              </a:ext>
            </a:extLst>
          </p:cNvPr>
          <p:cNvSpPr txBox="1">
            <a:spLocks/>
          </p:cNvSpPr>
          <p:nvPr/>
        </p:nvSpPr>
        <p:spPr>
          <a:xfrm>
            <a:off x="1524000" y="5922628"/>
            <a:ext cx="9144000" cy="55403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HPAH5061/6061 </a:t>
            </a:r>
          </a:p>
        </p:txBody>
      </p:sp>
    </p:spTree>
    <p:extLst>
      <p:ext uri="{BB962C8B-B14F-4D97-AF65-F5344CB8AC3E}">
        <p14:creationId xmlns:p14="http://schemas.microsoft.com/office/powerpoint/2010/main" val="6656462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7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group of people outside a building&#10;&#10;Description automatically generated with low confidence">
            <a:extLst>
              <a:ext uri="{FF2B5EF4-FFF2-40B4-BE49-F238E27FC236}">
                <a16:creationId xmlns:a16="http://schemas.microsoft.com/office/drawing/2014/main" id="{9848F30A-BE08-90B0-1FB3-EC682F0727F0}"/>
              </a:ext>
            </a:extLst>
          </p:cNvPr>
          <p:cNvPicPr>
            <a:picLocks noChangeAspect="1"/>
          </p:cNvPicPr>
          <p:nvPr/>
        </p:nvPicPr>
        <p:blipFill rotWithShape="1">
          <a:blip r:embed="rId2">
            <a:alphaModFix amt="60000"/>
          </a:blip>
          <a:srcRect l="16203" r="4686"/>
          <a:stretch/>
        </p:blipFill>
        <p:spPr>
          <a:xfrm>
            <a:off x="-1" y="10"/>
            <a:ext cx="12192001" cy="6857990"/>
          </a:xfrm>
          <a:prstGeom prst="rect">
            <a:avLst/>
          </a:prstGeom>
        </p:spPr>
      </p:pic>
      <p:sp>
        <p:nvSpPr>
          <p:cNvPr id="2" name="Title 1">
            <a:extLst>
              <a:ext uri="{FF2B5EF4-FFF2-40B4-BE49-F238E27FC236}">
                <a16:creationId xmlns:a16="http://schemas.microsoft.com/office/drawing/2014/main" id="{6A8E2DFF-FD97-C1D5-812F-815A59F3CAE5}"/>
              </a:ext>
            </a:extLst>
          </p:cNvPr>
          <p:cNvSpPr>
            <a:spLocks noGrp="1"/>
          </p:cNvSpPr>
          <p:nvPr>
            <p:ph type="title"/>
          </p:nvPr>
        </p:nvSpPr>
        <p:spPr>
          <a:xfrm>
            <a:off x="980068" y="91343"/>
            <a:ext cx="9792471" cy="1502565"/>
          </a:xfrm>
        </p:spPr>
        <p:txBody>
          <a:bodyPr>
            <a:normAutofit/>
          </a:bodyPr>
          <a:lstStyle/>
          <a:p>
            <a:r>
              <a:rPr lang="en-GB" b="1" dirty="0">
                <a:solidFill>
                  <a:srgbClr val="FFFFFF"/>
                </a:solidFill>
              </a:rPr>
              <a:t>The Agricultural Economy</a:t>
            </a:r>
            <a:endParaRPr lang="en-GB" dirty="0">
              <a:solidFill>
                <a:srgbClr val="FFFFFF"/>
              </a:solidFill>
            </a:endParaRPr>
          </a:p>
        </p:txBody>
      </p:sp>
      <p:sp>
        <p:nvSpPr>
          <p:cNvPr id="3" name="Content Placeholder 2">
            <a:extLst>
              <a:ext uri="{FF2B5EF4-FFF2-40B4-BE49-F238E27FC236}">
                <a16:creationId xmlns:a16="http://schemas.microsoft.com/office/drawing/2014/main" id="{05FA93EA-094C-6974-9A6C-BD7009831D07}"/>
              </a:ext>
            </a:extLst>
          </p:cNvPr>
          <p:cNvSpPr>
            <a:spLocks noGrp="1"/>
          </p:cNvSpPr>
          <p:nvPr>
            <p:ph idx="1"/>
          </p:nvPr>
        </p:nvSpPr>
        <p:spPr>
          <a:xfrm>
            <a:off x="201336" y="1392573"/>
            <a:ext cx="11736197" cy="5285064"/>
          </a:xfrm>
        </p:spPr>
        <p:txBody>
          <a:bodyPr>
            <a:normAutofit/>
          </a:bodyPr>
          <a:lstStyle/>
          <a:p>
            <a:r>
              <a:rPr lang="en-GB" sz="3600" dirty="0">
                <a:solidFill>
                  <a:srgbClr val="FFFFFF"/>
                </a:solidFill>
              </a:rPr>
              <a:t>Majority of the Empire’s population engaged in farming (ca. 80-90%).</a:t>
            </a:r>
          </a:p>
          <a:p>
            <a:endParaRPr lang="en-GB" sz="700" dirty="0">
              <a:solidFill>
                <a:srgbClr val="FFFFFF"/>
              </a:solidFill>
            </a:endParaRPr>
          </a:p>
          <a:p>
            <a:r>
              <a:rPr lang="en-GB" sz="3600" dirty="0">
                <a:solidFill>
                  <a:srgbClr val="FFFFFF"/>
                </a:solidFill>
              </a:rPr>
              <a:t>Cultivations and orchids (cereals, grapes, olives).</a:t>
            </a:r>
          </a:p>
          <a:p>
            <a:pPr lvl="1"/>
            <a:r>
              <a:rPr lang="en-GB" sz="3600" dirty="0">
                <a:solidFill>
                  <a:srgbClr val="FFFFFF"/>
                </a:solidFill>
              </a:rPr>
              <a:t>Related processing, pressing and fermenting (oil, wine, etc.).</a:t>
            </a:r>
          </a:p>
          <a:p>
            <a:pPr lvl="1"/>
            <a:endParaRPr lang="en-GB" sz="700" dirty="0">
              <a:solidFill>
                <a:srgbClr val="FFFFFF"/>
              </a:solidFill>
            </a:endParaRPr>
          </a:p>
          <a:p>
            <a:r>
              <a:rPr lang="en-GB" sz="3600" dirty="0">
                <a:solidFill>
                  <a:srgbClr val="FFFFFF"/>
                </a:solidFill>
              </a:rPr>
              <a:t>Animal husbandry (meat, dairy, wool, etc.).</a:t>
            </a:r>
          </a:p>
          <a:p>
            <a:pPr lvl="1"/>
            <a:r>
              <a:rPr lang="en-GB" sz="3600" dirty="0">
                <a:solidFill>
                  <a:srgbClr val="FFFFFF"/>
                </a:solidFill>
              </a:rPr>
              <a:t>Pastoralism more common in cooler, mountainous areas.</a:t>
            </a:r>
          </a:p>
          <a:p>
            <a:endParaRPr lang="en-GB" sz="700" dirty="0">
              <a:solidFill>
                <a:srgbClr val="FFFFFF"/>
              </a:solidFill>
            </a:endParaRPr>
          </a:p>
          <a:p>
            <a:r>
              <a:rPr lang="en-GB" sz="3600" dirty="0">
                <a:solidFill>
                  <a:srgbClr val="FFFFFF"/>
                </a:solidFill>
              </a:rPr>
              <a:t>Connected activities (making clothes, e.g. wool spinning).</a:t>
            </a:r>
          </a:p>
          <a:p>
            <a:endParaRPr lang="en-GB" sz="1700" dirty="0">
              <a:solidFill>
                <a:srgbClr val="FFFFFF"/>
              </a:solidFill>
            </a:endParaRPr>
          </a:p>
        </p:txBody>
      </p:sp>
    </p:spTree>
    <p:extLst>
      <p:ext uri="{BB962C8B-B14F-4D97-AF65-F5344CB8AC3E}">
        <p14:creationId xmlns:p14="http://schemas.microsoft.com/office/powerpoint/2010/main" val="3991816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33B1E-355B-FBA6-9557-EAB376AA84EC}"/>
              </a:ext>
            </a:extLst>
          </p:cNvPr>
          <p:cNvSpPr>
            <a:spLocks noGrp="1"/>
          </p:cNvSpPr>
          <p:nvPr>
            <p:ph type="title"/>
          </p:nvPr>
        </p:nvSpPr>
        <p:spPr>
          <a:xfrm>
            <a:off x="640080" y="325369"/>
            <a:ext cx="4368602" cy="1956841"/>
          </a:xfrm>
        </p:spPr>
        <p:txBody>
          <a:bodyPr anchor="b">
            <a:normAutofit/>
          </a:bodyPr>
          <a:lstStyle/>
          <a:p>
            <a:r>
              <a:rPr lang="en-GB" sz="5400" b="1"/>
              <a:t>Climate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5F65E-5AB8-AF31-854F-482028F2D114}"/>
              </a:ext>
            </a:extLst>
          </p:cNvPr>
          <p:cNvSpPr>
            <a:spLocks noGrp="1"/>
          </p:cNvSpPr>
          <p:nvPr>
            <p:ph idx="1"/>
          </p:nvPr>
        </p:nvSpPr>
        <p:spPr>
          <a:xfrm>
            <a:off x="125835" y="2759978"/>
            <a:ext cx="5318620" cy="4098022"/>
          </a:xfrm>
        </p:spPr>
        <p:txBody>
          <a:bodyPr>
            <a:normAutofit/>
          </a:bodyPr>
          <a:lstStyle/>
          <a:p>
            <a:r>
              <a:rPr lang="en-GB" dirty="0"/>
              <a:t>Variable from province to province, and within regions.</a:t>
            </a:r>
          </a:p>
          <a:p>
            <a:endParaRPr lang="en-GB" sz="100" dirty="0"/>
          </a:p>
          <a:p>
            <a:r>
              <a:rPr lang="en-GB" dirty="0"/>
              <a:t>Fluvial Egypt, Mediterranean (warm, dry summers, cool winter rains); temperate NW Europe.</a:t>
            </a:r>
          </a:p>
          <a:p>
            <a:endParaRPr lang="en-GB" sz="100" dirty="0"/>
          </a:p>
          <a:p>
            <a:r>
              <a:rPr lang="en-GB" dirty="0"/>
              <a:t>Little Ice Age in (6th – 7th centuries). Cooler, more unstable weather.</a:t>
            </a:r>
          </a:p>
          <a:p>
            <a:endParaRPr lang="en-GB" sz="2000" dirty="0"/>
          </a:p>
        </p:txBody>
      </p:sp>
      <p:pic>
        <p:nvPicPr>
          <p:cNvPr id="4" name="Picture 3" descr="A landscape with snow and trees&#10;&#10;Description automatically generated with low confidence">
            <a:extLst>
              <a:ext uri="{FF2B5EF4-FFF2-40B4-BE49-F238E27FC236}">
                <a16:creationId xmlns:a16="http://schemas.microsoft.com/office/drawing/2014/main" id="{D20592D9-B8C1-D315-9CB5-1AC7AAF517C4}"/>
              </a:ext>
            </a:extLst>
          </p:cNvPr>
          <p:cNvPicPr>
            <a:picLocks noChangeAspect="1"/>
          </p:cNvPicPr>
          <p:nvPr/>
        </p:nvPicPr>
        <p:blipFill rotWithShape="1">
          <a:blip r:embed="rId2"/>
          <a:srcRect l="12772" r="120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11AA0C38-B6D0-B194-A1BF-FF49BF4D4CC5}"/>
              </a:ext>
            </a:extLst>
          </p:cNvPr>
          <p:cNvPicPr>
            <a:picLocks noChangeAspect="1"/>
          </p:cNvPicPr>
          <p:nvPr/>
        </p:nvPicPr>
        <p:blipFill>
          <a:blip r:embed="rId3"/>
          <a:stretch>
            <a:fillRect/>
          </a:stretch>
        </p:blipFill>
        <p:spPr>
          <a:xfrm>
            <a:off x="1040235" y="732093"/>
            <a:ext cx="10416341" cy="4847208"/>
          </a:xfrm>
          <a:prstGeom prst="rect">
            <a:avLst/>
          </a:prstGeom>
        </p:spPr>
      </p:pic>
      <p:sp>
        <p:nvSpPr>
          <p:cNvPr id="6" name="Rectangle 5">
            <a:extLst>
              <a:ext uri="{FF2B5EF4-FFF2-40B4-BE49-F238E27FC236}">
                <a16:creationId xmlns:a16="http://schemas.microsoft.com/office/drawing/2014/main" id="{27C2D629-A307-B682-1576-F66912D185A2}"/>
              </a:ext>
            </a:extLst>
          </p:cNvPr>
          <p:cNvSpPr/>
          <p:nvPr/>
        </p:nvSpPr>
        <p:spPr>
          <a:xfrm>
            <a:off x="1080867" y="5579301"/>
            <a:ext cx="10368791" cy="830997"/>
          </a:xfrm>
          <a:prstGeom prst="rect">
            <a:avLst/>
          </a:prstGeom>
          <a:solidFill>
            <a:schemeClr val="accent1">
              <a:lumMod val="20000"/>
              <a:lumOff val="80000"/>
            </a:schemeClr>
          </a:solidFill>
        </p:spPr>
        <p:txBody>
          <a:bodyPr wrap="square">
            <a:spAutoFit/>
          </a:bodyPr>
          <a:lstStyle/>
          <a:p>
            <a:r>
              <a:rPr lang="en-GB" dirty="0"/>
              <a:t> </a:t>
            </a:r>
            <a:r>
              <a:rPr lang="en-GB" sz="2400" dirty="0"/>
              <a:t>Chart from </a:t>
            </a:r>
            <a:r>
              <a:rPr lang="en-GB" sz="2400" dirty="0" err="1"/>
              <a:t>dendroclimatologist</a:t>
            </a:r>
            <a:r>
              <a:rPr lang="en-GB" sz="2400" dirty="0"/>
              <a:t> Ulf </a:t>
            </a:r>
            <a:r>
              <a:rPr lang="en-GB" sz="2400" dirty="0" err="1"/>
              <a:t>Büntgen</a:t>
            </a:r>
            <a:r>
              <a:rPr lang="en-GB" sz="2400" dirty="0"/>
              <a:t> – a study of tree-ring measurements from the Altai mountains, Russia. Original publication in a 2011 edition of </a:t>
            </a:r>
            <a:r>
              <a:rPr lang="en-GB" sz="2400" i="1" dirty="0"/>
              <a:t>Science</a:t>
            </a:r>
            <a:r>
              <a:rPr lang="en-GB" sz="2400" dirty="0"/>
              <a:t>.  </a:t>
            </a:r>
            <a:endParaRPr lang="en-GB" dirty="0"/>
          </a:p>
        </p:txBody>
      </p:sp>
    </p:spTree>
    <p:extLst>
      <p:ext uri="{BB962C8B-B14F-4D97-AF65-F5344CB8AC3E}">
        <p14:creationId xmlns:p14="http://schemas.microsoft.com/office/powerpoint/2010/main" val="361758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DDC370-3F6E-D44D-29FE-85633D20843D}"/>
              </a:ext>
            </a:extLst>
          </p:cNvPr>
          <p:cNvPicPr>
            <a:picLocks noChangeAspect="1"/>
          </p:cNvPicPr>
          <p:nvPr/>
        </p:nvPicPr>
        <p:blipFill rotWithShape="1">
          <a:blip r:embed="rId2"/>
          <a:srcRect t="9091" r="9091"/>
          <a:stretch/>
        </p:blipFill>
        <p:spPr>
          <a:xfrm>
            <a:off x="20" y="10"/>
            <a:ext cx="12191980" cy="6857990"/>
          </a:xfrm>
          <a:prstGeom prst="rect">
            <a:avLst/>
          </a:prstGeom>
        </p:spPr>
      </p:pic>
      <p:sp>
        <p:nvSpPr>
          <p:cNvPr id="17"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06B3F-BB41-199C-0C2D-A24A1DC7B3DE}"/>
              </a:ext>
            </a:extLst>
          </p:cNvPr>
          <p:cNvSpPr>
            <a:spLocks noGrp="1"/>
          </p:cNvSpPr>
          <p:nvPr>
            <p:ph type="title"/>
          </p:nvPr>
        </p:nvSpPr>
        <p:spPr>
          <a:xfrm>
            <a:off x="594803" y="380050"/>
            <a:ext cx="6619811" cy="841419"/>
          </a:xfrm>
        </p:spPr>
        <p:txBody>
          <a:bodyPr>
            <a:normAutofit/>
          </a:bodyPr>
          <a:lstStyle/>
          <a:p>
            <a:r>
              <a:rPr lang="en-GB" sz="4000" dirty="0"/>
              <a:t>Communities and Landholding</a:t>
            </a:r>
          </a:p>
        </p:txBody>
      </p:sp>
      <p:sp>
        <p:nvSpPr>
          <p:cNvPr id="3" name="Content Placeholder 2">
            <a:extLst>
              <a:ext uri="{FF2B5EF4-FFF2-40B4-BE49-F238E27FC236}">
                <a16:creationId xmlns:a16="http://schemas.microsoft.com/office/drawing/2014/main" id="{D90BAA2B-03D8-FE9A-09F9-DD133CCA3379}"/>
              </a:ext>
            </a:extLst>
          </p:cNvPr>
          <p:cNvSpPr>
            <a:spLocks noGrp="1"/>
          </p:cNvSpPr>
          <p:nvPr>
            <p:ph idx="1"/>
          </p:nvPr>
        </p:nvSpPr>
        <p:spPr>
          <a:xfrm>
            <a:off x="511729" y="1280343"/>
            <a:ext cx="6845416" cy="4860398"/>
          </a:xfrm>
        </p:spPr>
        <p:txBody>
          <a:bodyPr>
            <a:normAutofit lnSpcReduction="10000"/>
          </a:bodyPr>
          <a:lstStyle/>
          <a:p>
            <a:r>
              <a:rPr lang="en-GB" sz="2600" dirty="0"/>
              <a:t>Social organisation and landownership highly variable across the Empire (and within regions).</a:t>
            </a:r>
          </a:p>
          <a:p>
            <a:endParaRPr lang="en-GB" sz="500" dirty="0"/>
          </a:p>
          <a:p>
            <a:r>
              <a:rPr lang="en-GB" sz="2600" dirty="0"/>
              <a:t>Village life common in many parts of the East:</a:t>
            </a:r>
          </a:p>
          <a:p>
            <a:pPr lvl="1"/>
            <a:r>
              <a:rPr lang="en-GB" sz="2600" dirty="0"/>
              <a:t>Small to medium sized clusters of houses and shops (but few significant amnesties), artisanal activities.</a:t>
            </a:r>
          </a:p>
          <a:p>
            <a:pPr lvl="1"/>
            <a:r>
              <a:rPr lang="en-GB" sz="2600" dirty="0"/>
              <a:t>A 6th century papyrus from </a:t>
            </a:r>
            <a:r>
              <a:rPr lang="en-GB" sz="2600" dirty="0" err="1"/>
              <a:t>Aphrodito</a:t>
            </a:r>
            <a:r>
              <a:rPr lang="en-GB" sz="2600" dirty="0"/>
              <a:t> (central Egypt), lists 1 dyer, 8 fullers, 5 linen workers, a group of wool workers, 3 tailors.</a:t>
            </a:r>
          </a:p>
          <a:p>
            <a:pPr lvl="1"/>
            <a:r>
              <a:rPr lang="en-GB" sz="2600" dirty="0"/>
              <a:t>Some villages controlled by significant landlords, but others quite independent (e.g. </a:t>
            </a:r>
            <a:r>
              <a:rPr lang="en-GB" sz="2600" dirty="0" err="1"/>
              <a:t>Theadelphia</a:t>
            </a:r>
            <a:r>
              <a:rPr lang="en-GB" sz="2600" dirty="0"/>
              <a:t>, the home of Aurelius </a:t>
            </a:r>
            <a:r>
              <a:rPr lang="en-GB" sz="2600" dirty="0" err="1"/>
              <a:t>Sakaon</a:t>
            </a:r>
            <a:r>
              <a:rPr lang="en-GB" sz="2600" dirty="0"/>
              <a:t>).</a:t>
            </a:r>
          </a:p>
          <a:p>
            <a:endParaRPr lang="en-GB" sz="1700" dirty="0"/>
          </a:p>
          <a:p>
            <a:endParaRPr lang="en-GB" sz="1700" dirty="0"/>
          </a:p>
        </p:txBody>
      </p:sp>
    </p:spTree>
    <p:extLst>
      <p:ext uri="{BB962C8B-B14F-4D97-AF65-F5344CB8AC3E}">
        <p14:creationId xmlns:p14="http://schemas.microsoft.com/office/powerpoint/2010/main" val="73424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3BB89E6-99A3-B039-9A2B-FD2E13897E7C}"/>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Villages in Syria</a:t>
            </a:r>
          </a:p>
        </p:txBody>
      </p:sp>
      <p:cxnSp>
        <p:nvCxnSpPr>
          <p:cNvPr id="15"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6CD2E0-9DE9-72C4-D4B1-9274490B7F92}"/>
              </a:ext>
            </a:extLst>
          </p:cNvPr>
          <p:cNvSpPr>
            <a:spLocks noGrp="1"/>
          </p:cNvSpPr>
          <p:nvPr>
            <p:ph idx="1"/>
          </p:nvPr>
        </p:nvSpPr>
        <p:spPr>
          <a:xfrm>
            <a:off x="721453" y="1909192"/>
            <a:ext cx="5374547" cy="3647710"/>
          </a:xfrm>
        </p:spPr>
        <p:txBody>
          <a:bodyPr>
            <a:normAutofit fontScale="92500"/>
          </a:bodyPr>
          <a:lstStyle/>
          <a:p>
            <a:r>
              <a:rPr lang="en-GB" sz="2400" dirty="0">
                <a:solidFill>
                  <a:schemeClr val="bg1"/>
                </a:solidFill>
              </a:rPr>
              <a:t>Series of 700 well-preserved villages near Orontes river.</a:t>
            </a:r>
          </a:p>
          <a:p>
            <a:r>
              <a:rPr lang="en-GB" sz="2400" dirty="0">
                <a:solidFill>
                  <a:schemeClr val="bg1"/>
                </a:solidFill>
              </a:rPr>
              <a:t>C. 20-50 houses built of stone in each village, usually two story – animals living on ground floor – lack of latrines, no separate kitchen areas.</a:t>
            </a:r>
          </a:p>
          <a:p>
            <a:r>
              <a:rPr lang="en-GB" sz="2400" dirty="0">
                <a:solidFill>
                  <a:schemeClr val="bg1"/>
                </a:solidFill>
              </a:rPr>
              <a:t>Among the 700 villages only 5 public baths.</a:t>
            </a:r>
          </a:p>
          <a:p>
            <a:r>
              <a:rPr lang="en-GB" sz="2400" dirty="0">
                <a:solidFill>
                  <a:schemeClr val="bg1"/>
                </a:solidFill>
              </a:rPr>
              <a:t>No structures identified as shops or bazaars.</a:t>
            </a:r>
          </a:p>
          <a:p>
            <a:r>
              <a:rPr lang="en-GB" sz="2400" dirty="0">
                <a:solidFill>
                  <a:schemeClr val="bg1"/>
                </a:solidFill>
              </a:rPr>
              <a:t>Churches, some rather grandiose.</a:t>
            </a:r>
          </a:p>
          <a:p>
            <a:endParaRPr lang="en-GB" sz="20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5" descr="Village house - Syria.JPG">
            <a:extLst>
              <a:ext uri="{FF2B5EF4-FFF2-40B4-BE49-F238E27FC236}">
                <a16:creationId xmlns:a16="http://schemas.microsoft.com/office/drawing/2014/main" id="{EB7321E2-1EBB-BC05-2B72-9286AD3B9AC2}"/>
              </a:ext>
            </a:extLst>
          </p:cNvPr>
          <p:cNvPicPr>
            <a:picLocks noChangeAspect="1"/>
          </p:cNvPicPr>
          <p:nvPr/>
        </p:nvPicPr>
        <p:blipFill>
          <a:blip r:embed="rId2" cstate="print"/>
          <a:srcRect l="16231" t="2169" r="2758" b="54017"/>
          <a:stretch>
            <a:fillRect/>
          </a:stretch>
        </p:blipFill>
        <p:spPr>
          <a:xfrm>
            <a:off x="6525453" y="1263134"/>
            <a:ext cx="5666547" cy="4331732"/>
          </a:xfrm>
          <a:prstGeom prst="rect">
            <a:avLst/>
          </a:prstGeom>
        </p:spPr>
      </p:pic>
    </p:spTree>
    <p:extLst>
      <p:ext uri="{BB962C8B-B14F-4D97-AF65-F5344CB8AC3E}">
        <p14:creationId xmlns:p14="http://schemas.microsoft.com/office/powerpoint/2010/main" val="375923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6E2A38-ACC8-44E6-85E2-A79CBAF15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4086003"/>
            <a:ext cx="11100816" cy="22586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30B74-D8A2-1FE2-B24E-162E5B59D114}"/>
              </a:ext>
            </a:extLst>
          </p:cNvPr>
          <p:cNvSpPr>
            <a:spLocks noGrp="1"/>
          </p:cNvSpPr>
          <p:nvPr>
            <p:ph type="title"/>
          </p:nvPr>
        </p:nvSpPr>
        <p:spPr>
          <a:xfrm>
            <a:off x="838199" y="4272030"/>
            <a:ext cx="3515591" cy="1881559"/>
          </a:xfrm>
        </p:spPr>
        <p:txBody>
          <a:bodyPr>
            <a:normAutofit/>
          </a:bodyPr>
          <a:lstStyle/>
          <a:p>
            <a:r>
              <a:rPr lang="en-GB" sz="3200" b="1">
                <a:solidFill>
                  <a:schemeClr val="bg1"/>
                </a:solidFill>
              </a:rPr>
              <a:t>Major villas and local </a:t>
            </a:r>
            <a:r>
              <a:rPr lang="en-GB" sz="3200" b="1" i="1">
                <a:solidFill>
                  <a:schemeClr val="bg1"/>
                </a:solidFill>
              </a:rPr>
              <a:t>coloni</a:t>
            </a:r>
            <a:r>
              <a:rPr lang="en-GB" sz="3200" b="1">
                <a:solidFill>
                  <a:schemeClr val="bg1"/>
                </a:solidFill>
              </a:rPr>
              <a:t>?</a:t>
            </a:r>
          </a:p>
        </p:txBody>
      </p:sp>
      <p:pic>
        <p:nvPicPr>
          <p:cNvPr id="4" name="Picture 3" descr="A screenshot of a computer&#10;&#10;Description automatically generated with medium confidence">
            <a:extLst>
              <a:ext uri="{FF2B5EF4-FFF2-40B4-BE49-F238E27FC236}">
                <a16:creationId xmlns:a16="http://schemas.microsoft.com/office/drawing/2014/main" id="{87226B0B-BB33-5976-60F3-560DA5B2DE01}"/>
              </a:ext>
            </a:extLst>
          </p:cNvPr>
          <p:cNvPicPr>
            <a:picLocks noChangeAspect="1"/>
          </p:cNvPicPr>
          <p:nvPr/>
        </p:nvPicPr>
        <p:blipFill rotWithShape="1">
          <a:blip r:embed="rId2"/>
          <a:srcRect l="9578" t="29395" r="59296" b="19500"/>
          <a:stretch/>
        </p:blipFill>
        <p:spPr>
          <a:xfrm>
            <a:off x="606804" y="352626"/>
            <a:ext cx="3751786" cy="3464981"/>
          </a:xfrm>
          <a:prstGeom prst="rect">
            <a:avLst/>
          </a:prstGeom>
        </p:spPr>
      </p:pic>
      <p:pic>
        <p:nvPicPr>
          <p:cNvPr id="5" name="Picture 4" descr="Graphical user interface&#10;&#10;Description automatically generated with medium confidence">
            <a:extLst>
              <a:ext uri="{FF2B5EF4-FFF2-40B4-BE49-F238E27FC236}">
                <a16:creationId xmlns:a16="http://schemas.microsoft.com/office/drawing/2014/main" id="{2AD5F6DA-777E-FE64-E649-33D9D1820CB9}"/>
              </a:ext>
            </a:extLst>
          </p:cNvPr>
          <p:cNvPicPr>
            <a:picLocks noChangeAspect="1"/>
          </p:cNvPicPr>
          <p:nvPr/>
        </p:nvPicPr>
        <p:blipFill rotWithShape="1">
          <a:blip r:embed="rId3"/>
          <a:srcRect l="5632" t="20628" r="61691" b="13237"/>
          <a:stretch/>
        </p:blipFill>
        <p:spPr>
          <a:xfrm>
            <a:off x="8417039" y="352626"/>
            <a:ext cx="3168157" cy="3606770"/>
          </a:xfrm>
          <a:prstGeom prst="rect">
            <a:avLst/>
          </a:prstGeom>
        </p:spPr>
      </p:pic>
      <p:sp>
        <p:nvSpPr>
          <p:cNvPr id="3" name="Content Placeholder 2">
            <a:extLst>
              <a:ext uri="{FF2B5EF4-FFF2-40B4-BE49-F238E27FC236}">
                <a16:creationId xmlns:a16="http://schemas.microsoft.com/office/drawing/2014/main" id="{0AB87CBC-140E-400F-072B-8C2D6284279E}"/>
              </a:ext>
            </a:extLst>
          </p:cNvPr>
          <p:cNvSpPr>
            <a:spLocks noGrp="1"/>
          </p:cNvSpPr>
          <p:nvPr>
            <p:ph idx="1"/>
          </p:nvPr>
        </p:nvSpPr>
        <p:spPr>
          <a:xfrm>
            <a:off x="3959604" y="4227792"/>
            <a:ext cx="7625591" cy="2258655"/>
          </a:xfrm>
        </p:spPr>
        <p:txBody>
          <a:bodyPr anchor="ctr">
            <a:normAutofit/>
          </a:bodyPr>
          <a:lstStyle/>
          <a:p>
            <a:pPr marL="285750" indent="-285750">
              <a:buFont typeface="Arial" panose="020B0604020202020204" pitchFamily="34" charset="0"/>
              <a:buChar char="•"/>
            </a:pPr>
            <a:r>
              <a:rPr lang="en-GB" sz="2400" dirty="0">
                <a:solidFill>
                  <a:schemeClr val="bg1"/>
                </a:solidFill>
              </a:rPr>
              <a:t>Some Italian aristocrats (including members of the senatorial order) possessed villas in Sicily, e.g. </a:t>
            </a:r>
            <a:r>
              <a:rPr lang="en-GB" sz="2400" dirty="0" err="1">
                <a:solidFill>
                  <a:schemeClr val="bg1"/>
                </a:solidFill>
              </a:rPr>
              <a:t>Nicomachi</a:t>
            </a:r>
            <a:r>
              <a:rPr lang="en-GB" sz="2400" dirty="0">
                <a:solidFill>
                  <a:schemeClr val="bg1"/>
                </a:solidFill>
              </a:rPr>
              <a:t> </a:t>
            </a:r>
            <a:r>
              <a:rPr lang="en-GB" sz="2400" dirty="0" err="1">
                <a:solidFill>
                  <a:schemeClr val="bg1"/>
                </a:solidFill>
              </a:rPr>
              <a:t>Flaviani</a:t>
            </a:r>
            <a:r>
              <a:rPr lang="en-GB" sz="2400" dirty="0">
                <a:solidFill>
                  <a:schemeClr val="bg1"/>
                </a:solidFill>
              </a:rPr>
              <a:t> and </a:t>
            </a:r>
            <a:r>
              <a:rPr lang="en-GB" sz="2400" dirty="0" err="1">
                <a:solidFill>
                  <a:schemeClr val="bg1"/>
                </a:solidFill>
              </a:rPr>
              <a:t>Symmachi</a:t>
            </a:r>
            <a:r>
              <a:rPr lang="en-GB" sz="2400" dirty="0">
                <a:solidFill>
                  <a:schemeClr val="bg1"/>
                </a:solidFill>
              </a:rPr>
              <a:t>. </a:t>
            </a:r>
          </a:p>
          <a:p>
            <a:pPr marL="285750" indent="-285750">
              <a:buFont typeface="Arial" panose="020B0604020202020204" pitchFamily="34" charset="0"/>
              <a:buChar char="•"/>
            </a:pPr>
            <a:endParaRPr lang="en-GB" sz="100" dirty="0">
              <a:solidFill>
                <a:schemeClr val="bg1"/>
              </a:solidFill>
            </a:endParaRPr>
          </a:p>
          <a:p>
            <a:pPr marL="285750" indent="-285750">
              <a:buFont typeface="Arial" panose="020B0604020202020204" pitchFamily="34" charset="0"/>
              <a:buChar char="•"/>
            </a:pPr>
            <a:r>
              <a:rPr lang="en-GB" sz="2400" dirty="0">
                <a:solidFill>
                  <a:schemeClr val="bg1"/>
                </a:solidFill>
              </a:rPr>
              <a:t>Could estate workers in villa near Piazza </a:t>
            </a:r>
            <a:r>
              <a:rPr lang="en-GB" sz="2400" dirty="0" err="1">
                <a:solidFill>
                  <a:schemeClr val="bg1"/>
                </a:solidFill>
              </a:rPr>
              <a:t>Armerina</a:t>
            </a:r>
            <a:r>
              <a:rPr lang="en-GB" sz="2400" dirty="0">
                <a:solidFill>
                  <a:schemeClr val="bg1"/>
                </a:solidFill>
              </a:rPr>
              <a:t> make use of the large multi-seater latrine and spacious baths? </a:t>
            </a:r>
          </a:p>
          <a:p>
            <a:endParaRPr lang="en-GB" sz="1700" dirty="0">
              <a:solidFill>
                <a:schemeClr val="bg1"/>
              </a:solidFill>
            </a:endParaRPr>
          </a:p>
        </p:txBody>
      </p:sp>
      <p:pic>
        <p:nvPicPr>
          <p:cNvPr id="7" name="Picture 6">
            <a:extLst>
              <a:ext uri="{FF2B5EF4-FFF2-40B4-BE49-F238E27FC236}">
                <a16:creationId xmlns:a16="http://schemas.microsoft.com/office/drawing/2014/main" id="{9EC57742-5EEF-4566-559F-D4FB757258E1}"/>
              </a:ext>
            </a:extLst>
          </p:cNvPr>
          <p:cNvPicPr>
            <a:picLocks noChangeAspect="1"/>
          </p:cNvPicPr>
          <p:nvPr/>
        </p:nvPicPr>
        <p:blipFill>
          <a:blip r:embed="rId4"/>
          <a:stretch>
            <a:fillRect/>
          </a:stretch>
        </p:blipFill>
        <p:spPr>
          <a:xfrm>
            <a:off x="4628020" y="1548169"/>
            <a:ext cx="3616034" cy="2269438"/>
          </a:xfrm>
          <a:prstGeom prst="rect">
            <a:avLst/>
          </a:prstGeom>
        </p:spPr>
      </p:pic>
    </p:spTree>
    <p:extLst>
      <p:ext uri="{BB962C8B-B14F-4D97-AF65-F5344CB8AC3E}">
        <p14:creationId xmlns:p14="http://schemas.microsoft.com/office/powerpoint/2010/main" val="3230705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574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D141E4-4F06-0BCA-6666-49D98CD439EE}"/>
              </a:ext>
            </a:extLst>
          </p:cNvPr>
          <p:cNvSpPr>
            <a:spLocks noGrp="1"/>
          </p:cNvSpPr>
          <p:nvPr>
            <p:ph type="title"/>
          </p:nvPr>
        </p:nvSpPr>
        <p:spPr>
          <a:xfrm>
            <a:off x="524256" y="4767072"/>
            <a:ext cx="6594189" cy="1625210"/>
          </a:xfrm>
        </p:spPr>
        <p:txBody>
          <a:bodyPr>
            <a:normAutofit/>
          </a:bodyPr>
          <a:lstStyle/>
          <a:p>
            <a:pPr algn="r"/>
            <a:r>
              <a:rPr lang="en-GB" b="1">
                <a:solidFill>
                  <a:srgbClr val="FFFFFF"/>
                </a:solidFill>
              </a:rPr>
              <a:t>Patronage and Wealth Concentration</a:t>
            </a:r>
          </a:p>
        </p:txBody>
      </p:sp>
      <p:pic>
        <p:nvPicPr>
          <p:cNvPr id="4" name="Picture 3" descr="A close-up of a person and person&#10;&#10;Description automatically generated with low confidence">
            <a:extLst>
              <a:ext uri="{FF2B5EF4-FFF2-40B4-BE49-F238E27FC236}">
                <a16:creationId xmlns:a16="http://schemas.microsoft.com/office/drawing/2014/main" id="{6B317A55-DA59-4E32-A1C1-67BBD44A3E5F}"/>
              </a:ext>
            </a:extLst>
          </p:cNvPr>
          <p:cNvPicPr>
            <a:picLocks noChangeAspect="1"/>
          </p:cNvPicPr>
          <p:nvPr/>
        </p:nvPicPr>
        <p:blipFill rotWithShape="1">
          <a:blip r:embed="rId2"/>
          <a:srcRect t="105" r="1" b="1347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DD5D39-C0A6-92E2-E1BF-6CBDBEAFD729}"/>
              </a:ext>
            </a:extLst>
          </p:cNvPr>
          <p:cNvSpPr>
            <a:spLocks noGrp="1"/>
          </p:cNvSpPr>
          <p:nvPr>
            <p:ph idx="1"/>
          </p:nvPr>
        </p:nvSpPr>
        <p:spPr>
          <a:xfrm>
            <a:off x="7582564" y="321732"/>
            <a:ext cx="4170412" cy="6387751"/>
          </a:xfrm>
        </p:spPr>
        <p:txBody>
          <a:bodyPr anchor="ctr">
            <a:normAutofit/>
          </a:bodyPr>
          <a:lstStyle/>
          <a:p>
            <a:r>
              <a:rPr lang="en-GB" sz="2400" dirty="0">
                <a:solidFill>
                  <a:srgbClr val="FFFFFF"/>
                </a:solidFill>
              </a:rPr>
              <a:t>Large state “bureaucracy” – active and retired officials who could act as patrons in local communities. </a:t>
            </a:r>
          </a:p>
          <a:p>
            <a:pPr lvl="1"/>
            <a:r>
              <a:rPr lang="en-GB" sz="2000" i="1" dirty="0">
                <a:solidFill>
                  <a:srgbClr val="FFFFFF"/>
                </a:solidFill>
              </a:rPr>
              <a:t>Duces</a:t>
            </a:r>
            <a:r>
              <a:rPr lang="en-GB" sz="2000" dirty="0">
                <a:solidFill>
                  <a:srgbClr val="FFFFFF"/>
                </a:solidFill>
              </a:rPr>
              <a:t>, </a:t>
            </a:r>
            <a:r>
              <a:rPr lang="en-GB" sz="2000" i="1" dirty="0">
                <a:solidFill>
                  <a:srgbClr val="FFFFFF"/>
                </a:solidFill>
              </a:rPr>
              <a:t>magister </a:t>
            </a:r>
            <a:r>
              <a:rPr lang="en-GB" sz="2000" i="1" dirty="0" err="1">
                <a:solidFill>
                  <a:srgbClr val="FFFFFF"/>
                </a:solidFill>
              </a:rPr>
              <a:t>militum</a:t>
            </a:r>
            <a:r>
              <a:rPr lang="en-GB" sz="2000" dirty="0">
                <a:solidFill>
                  <a:srgbClr val="FFFFFF"/>
                </a:solidFill>
              </a:rPr>
              <a:t>, </a:t>
            </a:r>
            <a:r>
              <a:rPr lang="en-GB" sz="2000" i="1" dirty="0" err="1">
                <a:solidFill>
                  <a:srgbClr val="FFFFFF"/>
                </a:solidFill>
              </a:rPr>
              <a:t>comites</a:t>
            </a:r>
            <a:r>
              <a:rPr lang="en-GB" sz="2000" dirty="0">
                <a:solidFill>
                  <a:srgbClr val="FFFFFF"/>
                </a:solidFill>
              </a:rPr>
              <a:t>, honorary proconsuls, vicars, etc.</a:t>
            </a:r>
          </a:p>
          <a:p>
            <a:pPr lvl="1"/>
            <a:r>
              <a:rPr lang="en-GB" sz="2000" dirty="0">
                <a:solidFill>
                  <a:srgbClr val="FFFFFF"/>
                </a:solidFill>
              </a:rPr>
              <a:t>Potential to undermine other landowning elites.</a:t>
            </a:r>
          </a:p>
          <a:p>
            <a:endParaRPr lang="en-GB" sz="500" dirty="0">
              <a:solidFill>
                <a:srgbClr val="FFFFFF"/>
              </a:solidFill>
            </a:endParaRPr>
          </a:p>
          <a:p>
            <a:r>
              <a:rPr lang="en-GB" sz="2400" dirty="0">
                <a:solidFill>
                  <a:srgbClr val="FFFFFF"/>
                </a:solidFill>
              </a:rPr>
              <a:t>Economic advantage with those with access to gold (i.e., imperial officials).</a:t>
            </a:r>
          </a:p>
          <a:p>
            <a:pPr lvl="1"/>
            <a:r>
              <a:rPr lang="en-GB" sz="2000" dirty="0">
                <a:solidFill>
                  <a:srgbClr val="FFFFFF"/>
                </a:solidFill>
              </a:rPr>
              <a:t>Inflation and payment of taxes.</a:t>
            </a:r>
          </a:p>
          <a:p>
            <a:pPr lvl="1"/>
            <a:r>
              <a:rPr lang="en-GB" sz="2000" dirty="0">
                <a:solidFill>
                  <a:srgbClr val="FFFFFF"/>
                </a:solidFill>
              </a:rPr>
              <a:t>Increasing concentration of land among super elites. Resurgence of aristocratic </a:t>
            </a:r>
            <a:r>
              <a:rPr lang="en-GB" sz="2000" dirty="0" err="1">
                <a:solidFill>
                  <a:srgbClr val="FFFFFF"/>
                </a:solidFill>
              </a:rPr>
              <a:t>villae</a:t>
            </a:r>
            <a:r>
              <a:rPr lang="en-GB" sz="2000" dirty="0">
                <a:solidFill>
                  <a:srgbClr val="FFFFFF"/>
                </a:solidFill>
              </a:rPr>
              <a:t>.</a:t>
            </a:r>
          </a:p>
        </p:txBody>
      </p:sp>
      <p:sp>
        <p:nvSpPr>
          <p:cNvPr id="6" name="TextBox 5">
            <a:extLst>
              <a:ext uri="{FF2B5EF4-FFF2-40B4-BE49-F238E27FC236}">
                <a16:creationId xmlns:a16="http://schemas.microsoft.com/office/drawing/2014/main" id="{D78DAB7A-E9AC-3D94-711C-1B39E9D8206A}"/>
              </a:ext>
            </a:extLst>
          </p:cNvPr>
          <p:cNvSpPr txBox="1"/>
          <p:nvPr/>
        </p:nvSpPr>
        <p:spPr>
          <a:xfrm>
            <a:off x="321731" y="321733"/>
            <a:ext cx="7058305" cy="5815951"/>
          </a:xfrm>
          <a:prstGeom prst="rect">
            <a:avLst/>
          </a:prstGeom>
          <a:solidFill>
            <a:schemeClr val="accent4">
              <a:lumMod val="20000"/>
              <a:lumOff val="80000"/>
            </a:schemeClr>
          </a:solid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rPr>
              <a:t>Libanius</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 complaints </a:t>
            </a:r>
            <a:r>
              <a:rPr kumimoji="0" lang="en-GB" sz="3600" b="0" i="0" u="none" strike="noStrike" kern="1200" cap="none" spc="0" normalizeH="0" noProof="0" dirty="0">
                <a:ln>
                  <a:noFill/>
                </a:ln>
                <a:solidFill>
                  <a:prstClr val="black"/>
                </a:solidFill>
                <a:effectLst/>
                <a:uLnTx/>
                <a:uFillTx/>
                <a:latin typeface="Calibri" panose="020F0502020204030204"/>
                <a:ea typeface="+mn-ea"/>
                <a:cs typeface="+mn-cs"/>
              </a:rPr>
              <a:t>about </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wealthy imperial office holders buying the land of municipal elites who had been ruined by the tax burdens of the Empire.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“If any of the</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1" u="none" strike="noStrike" kern="1200" cap="none" spc="0" normalizeH="0" baseline="0" noProof="0" dirty="0" err="1">
                <a:ln>
                  <a:noFill/>
                </a:ln>
                <a:solidFill>
                  <a:prstClr val="black"/>
                </a:solidFill>
                <a:effectLst/>
                <a:uLnTx/>
                <a:uFillTx/>
                <a:latin typeface="Calibri" panose="020F0502020204030204"/>
                <a:ea typeface="+mn-ea"/>
                <a:cs typeface="+mn-cs"/>
              </a:rPr>
              <a:t>honorati</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admires a councillor’s estate… the councillor is forced to sell, and the </a:t>
            </a:r>
            <a:r>
              <a:rPr kumimoji="0" lang="en-GB" sz="2800" b="0" i="1" u="none" strike="noStrike" kern="1200" cap="none" spc="0" normalizeH="0" baseline="0" noProof="0" dirty="0" err="1">
                <a:ln>
                  <a:noFill/>
                </a:ln>
                <a:solidFill>
                  <a:prstClr val="black"/>
                </a:solidFill>
                <a:effectLst/>
                <a:uLnTx/>
                <a:uFillTx/>
                <a:latin typeface="Calibri" panose="020F0502020204030204"/>
                <a:ea typeface="+mn-ea"/>
                <a:cs typeface="+mn-cs"/>
              </a:rPr>
              <a:t>honoratus</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is ready to buy.” (</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Or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49).</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Rhetorical exaggeration? Many small to medium sized landholdings still present in Egypt, Anatolia, Northern Syria and North Africa.</a:t>
            </a:r>
          </a:p>
        </p:txBody>
      </p:sp>
    </p:spTree>
    <p:extLst>
      <p:ext uri="{BB962C8B-B14F-4D97-AF65-F5344CB8AC3E}">
        <p14:creationId xmlns:p14="http://schemas.microsoft.com/office/powerpoint/2010/main" val="63525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92F946E-AB37-51E9-74E4-976713D1F80F}"/>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Perennial risks</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52B9E-B6E8-8EB0-9DA5-CB199779CF5F}"/>
              </a:ext>
            </a:extLst>
          </p:cNvPr>
          <p:cNvSpPr>
            <a:spLocks noGrp="1"/>
          </p:cNvSpPr>
          <p:nvPr>
            <p:ph idx="1"/>
          </p:nvPr>
        </p:nvSpPr>
        <p:spPr>
          <a:xfrm>
            <a:off x="771787" y="1749755"/>
            <a:ext cx="5050173" cy="3948817"/>
          </a:xfrm>
        </p:spPr>
        <p:txBody>
          <a:bodyPr anchor="ctr">
            <a:normAutofit/>
          </a:bodyPr>
          <a:lstStyle/>
          <a:p>
            <a:r>
              <a:rPr lang="en-GB" sz="2400" dirty="0">
                <a:solidFill>
                  <a:schemeClr val="bg1"/>
                </a:solidFill>
              </a:rPr>
              <a:t>Issues with water supply (drought), soil quality (over-farming),  insects and diseases, variable climate.</a:t>
            </a:r>
          </a:p>
          <a:p>
            <a:endParaRPr lang="en-GB" sz="200" dirty="0">
              <a:solidFill>
                <a:schemeClr val="bg1"/>
              </a:solidFill>
            </a:endParaRPr>
          </a:p>
          <a:p>
            <a:r>
              <a:rPr lang="en-GB" sz="2400" dirty="0">
                <a:solidFill>
                  <a:schemeClr val="bg1"/>
                </a:solidFill>
              </a:rPr>
              <a:t>Risk management: crop rotation (cereal, legumes, fallow – use of livestock to fertilise). </a:t>
            </a:r>
          </a:p>
          <a:p>
            <a:endParaRPr lang="en-GB" sz="200" dirty="0">
              <a:solidFill>
                <a:schemeClr val="bg1"/>
              </a:solidFill>
            </a:endParaRPr>
          </a:p>
          <a:p>
            <a:r>
              <a:rPr lang="en-GB" sz="2400" dirty="0">
                <a:solidFill>
                  <a:schemeClr val="bg1"/>
                </a:solidFill>
              </a:rPr>
              <a:t>Highly elastic grain prices (constant demand, but variable supply). </a:t>
            </a:r>
            <a:endParaRPr lang="en-GB" sz="2000" dirty="0">
              <a:solidFill>
                <a:schemeClr val="bg1"/>
              </a:solidFill>
            </a:endParaRPr>
          </a:p>
        </p:txBody>
      </p:sp>
      <p:pic>
        <p:nvPicPr>
          <p:cNvPr id="4" name="Content Placeholder 5" descr="Chart, diagram&#10;&#10;Description automatically generated">
            <a:extLst>
              <a:ext uri="{FF2B5EF4-FFF2-40B4-BE49-F238E27FC236}">
                <a16:creationId xmlns:a16="http://schemas.microsoft.com/office/drawing/2014/main" id="{083289DF-8F15-5CB0-D629-74B9BA35F8EB}"/>
              </a:ext>
            </a:extLst>
          </p:cNvPr>
          <p:cNvPicPr>
            <a:picLocks noChangeAspect="1"/>
          </p:cNvPicPr>
          <p:nvPr/>
        </p:nvPicPr>
        <p:blipFill rotWithShape="1">
          <a:blip r:embed="rId2"/>
          <a:srcRect t="4027" r="-3" b="16016"/>
          <a:stretch/>
        </p:blipFill>
        <p:spPr>
          <a:xfrm>
            <a:off x="6525453" y="1"/>
            <a:ext cx="5666547" cy="3398024"/>
          </a:xfrm>
          <a:prstGeom prst="rect">
            <a:avLst/>
          </a:prstGeom>
        </p:spPr>
      </p:pic>
      <p:cxnSp>
        <p:nvCxnSpPr>
          <p:cNvPr id="14" name="Straight Connector 13">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carving of two people&#10;&#10;Description automatically generated with low confidence">
            <a:extLst>
              <a:ext uri="{FF2B5EF4-FFF2-40B4-BE49-F238E27FC236}">
                <a16:creationId xmlns:a16="http://schemas.microsoft.com/office/drawing/2014/main" id="{372C882A-5279-BE1E-4F60-9CECE72B0F64}"/>
              </a:ext>
            </a:extLst>
          </p:cNvPr>
          <p:cNvPicPr>
            <a:picLocks noChangeAspect="1"/>
          </p:cNvPicPr>
          <p:nvPr/>
        </p:nvPicPr>
        <p:blipFill rotWithShape="1">
          <a:blip r:embed="rId3"/>
          <a:srcRect t="8580" r="1" b="10060"/>
          <a:stretch/>
        </p:blipFill>
        <p:spPr>
          <a:xfrm>
            <a:off x="6522277" y="3398024"/>
            <a:ext cx="5669723" cy="3469076"/>
          </a:xfrm>
          <a:prstGeom prst="rect">
            <a:avLst/>
          </a:prstGeom>
        </p:spPr>
      </p:pic>
      <p:sp>
        <p:nvSpPr>
          <p:cNvPr id="6" name="Content Placeholder 2">
            <a:extLst>
              <a:ext uri="{FF2B5EF4-FFF2-40B4-BE49-F238E27FC236}">
                <a16:creationId xmlns:a16="http://schemas.microsoft.com/office/drawing/2014/main" id="{13DDF7FA-1EEF-7DC8-FBB4-C03D501FB302}"/>
              </a:ext>
            </a:extLst>
          </p:cNvPr>
          <p:cNvSpPr txBox="1">
            <a:spLocks/>
          </p:cNvSpPr>
          <p:nvPr/>
        </p:nvSpPr>
        <p:spPr>
          <a:xfrm>
            <a:off x="467833" y="184035"/>
            <a:ext cx="11472530" cy="6557007"/>
          </a:xfrm>
          <a:prstGeom prst="rect">
            <a:avLst/>
          </a:prstGeom>
          <a:solidFill>
            <a:schemeClr val="accent6">
              <a:lumMod val="40000"/>
              <a:lumOff val="6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“Before the year came to an end, misery from hunger had reduced the people to beggary, so that they sold their property for half its worth, horses and oxen and sheep and pigs. And because the locusts had devoured all the crop, and left neither pasture nor food for man or beast, many forsook their native places and removed to other districts of the north and west. And the sick who were in the villages, as well as the old men and boys and women and infants, and those who were tortured by hunger, being unable to walk far and go to distant places, entered into the cities to get a livelihood by begging; and thus many villages and hamlets were left destitute of inhabitants.” – </a:t>
            </a:r>
            <a:r>
              <a:rPr lang="en-GB" sz="3600" b="1" dirty="0"/>
              <a:t>Ps. Joshua the Stylite </a:t>
            </a:r>
            <a:r>
              <a:rPr lang="en-GB" sz="3600" b="1" i="1" dirty="0"/>
              <a:t>Chronicle</a:t>
            </a:r>
            <a:r>
              <a:rPr lang="en-GB" sz="3600" b="1" dirty="0"/>
              <a:t> 38</a:t>
            </a:r>
            <a:r>
              <a:rPr lang="en-GB" sz="3600" dirty="0"/>
              <a:t>. [ca. AD 490s]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0549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4872-6A4C-5370-EC20-DCE580C1607C}"/>
              </a:ext>
            </a:extLst>
          </p:cNvPr>
          <p:cNvSpPr>
            <a:spLocks noGrp="1"/>
          </p:cNvSpPr>
          <p:nvPr>
            <p:ph type="title"/>
          </p:nvPr>
        </p:nvSpPr>
        <p:spPr>
          <a:xfrm>
            <a:off x="6453380" y="141552"/>
            <a:ext cx="5476350" cy="1325563"/>
          </a:xfrm>
        </p:spPr>
        <p:txBody>
          <a:bodyPr>
            <a:normAutofit/>
          </a:bodyPr>
          <a:lstStyle/>
          <a:p>
            <a:r>
              <a:rPr lang="en-GB" b="1" dirty="0"/>
              <a:t>Patronage, Rents and Labour</a:t>
            </a:r>
            <a:endParaRPr lang="en-GB" dirty="0"/>
          </a:p>
        </p:txBody>
      </p:sp>
      <p:sp>
        <p:nvSpPr>
          <p:cNvPr id="24"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DCFC5CF-C258-1FA6-D575-C12B099E37F6}"/>
              </a:ext>
            </a:extLst>
          </p:cNvPr>
          <p:cNvPicPr>
            <a:picLocks noChangeAspect="1"/>
          </p:cNvPicPr>
          <p:nvPr/>
        </p:nvPicPr>
        <p:blipFill rotWithShape="1">
          <a:blip r:embed="rId2"/>
          <a:srcRect l="17596" r="13450"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78163532-D455-DD04-9B32-392E07A63CBB}"/>
              </a:ext>
            </a:extLst>
          </p:cNvPr>
          <p:cNvSpPr>
            <a:spLocks noGrp="1"/>
          </p:cNvSpPr>
          <p:nvPr>
            <p:ph idx="1"/>
          </p:nvPr>
        </p:nvSpPr>
        <p:spPr>
          <a:xfrm>
            <a:off x="6294474" y="1669311"/>
            <a:ext cx="5784112" cy="5188689"/>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Varying levels of land-ownership: from peasants to individuals like Melania the Younger (d. AD 439).</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Rental income a popular and less risky means of making money of the land.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More risk on the renter.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Close inspection of properties (rent collection, tax payments, land management).</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Extensive use of rural slave labour </a:t>
            </a:r>
            <a:r>
              <a:rPr kumimoji="0" lang="en-GB" sz="2400" b="0" i="0" u="sng" strike="noStrike" kern="1200" cap="none" spc="0" normalizeH="0" baseline="0" noProof="0" dirty="0">
                <a:ln>
                  <a:noFill/>
                </a:ln>
                <a:effectLst/>
                <a:uLnTx/>
                <a:uFillTx/>
                <a:latin typeface="Calibri" panose="020F0502020204030204"/>
                <a:ea typeface="+mn-ea"/>
                <a:cs typeface="+mn-cs"/>
              </a:rPr>
              <a:t>far less common</a:t>
            </a:r>
            <a:r>
              <a:rPr kumimoji="0" lang="en-GB" sz="2400" b="0" i="0" u="none" strike="noStrike" kern="1200" cap="none" spc="0" normalizeH="0" baseline="0" noProof="0" dirty="0">
                <a:ln>
                  <a:noFill/>
                </a:ln>
                <a:effectLst/>
                <a:uLnTx/>
                <a:uFillTx/>
                <a:latin typeface="Calibri" panose="020F0502020204030204"/>
                <a:ea typeface="+mn-ea"/>
                <a:cs typeface="+mn-cs"/>
              </a:rPr>
              <a:t> in Late Antique period.</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Slaves more common in processing (rather than planting or harvesting).</a:t>
            </a:r>
          </a:p>
          <a:p>
            <a:endParaRPr lang="en-GB" sz="1300" dirty="0"/>
          </a:p>
        </p:txBody>
      </p:sp>
      <p:sp>
        <p:nvSpPr>
          <p:cNvPr id="5" name="Content Placeholder 2">
            <a:extLst>
              <a:ext uri="{FF2B5EF4-FFF2-40B4-BE49-F238E27FC236}">
                <a16:creationId xmlns:a16="http://schemas.microsoft.com/office/drawing/2014/main" id="{31EC03EB-A776-0E2C-D15F-DCF83887FAC6}"/>
              </a:ext>
            </a:extLst>
          </p:cNvPr>
          <p:cNvSpPr txBox="1">
            <a:spLocks/>
          </p:cNvSpPr>
          <p:nvPr/>
        </p:nvSpPr>
        <p:spPr>
          <a:xfrm>
            <a:off x="113414" y="70781"/>
            <a:ext cx="11965171" cy="6716438"/>
          </a:xfrm>
          <a:prstGeom prst="rect">
            <a:avLst/>
          </a:prstGeom>
          <a:solidFill>
            <a:schemeClr val="accent4">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solidFill>
                  <a:schemeClr val="bg1"/>
                </a:solidFill>
              </a:rPr>
              <a:t>Agricultural Labour:</a:t>
            </a:r>
          </a:p>
          <a:p>
            <a:r>
              <a:rPr lang="en-GB" sz="3200" dirty="0">
                <a:solidFill>
                  <a:schemeClr val="bg1"/>
                </a:solidFill>
              </a:rPr>
              <a:t>Harvest seasons a major point of need for labour – work for seasonal migrant labours (often neither tenant nor landowners).</a:t>
            </a:r>
          </a:p>
          <a:p>
            <a:endParaRPr lang="en-GB" sz="200" dirty="0">
              <a:solidFill>
                <a:schemeClr val="bg1"/>
              </a:solidFill>
            </a:endParaRPr>
          </a:p>
          <a:p>
            <a:pPr marL="0" indent="0">
              <a:buFont typeface="Arial" panose="020B0604020202020204" pitchFamily="34" charset="0"/>
              <a:buNone/>
            </a:pPr>
            <a:r>
              <a:rPr lang="en-GB" sz="3200" b="1" dirty="0">
                <a:solidFill>
                  <a:schemeClr val="bg1"/>
                </a:solidFill>
              </a:rPr>
              <a:t>Patronage:</a:t>
            </a:r>
          </a:p>
          <a:p>
            <a:r>
              <a:rPr lang="en-GB" sz="3200" dirty="0">
                <a:solidFill>
                  <a:schemeClr val="bg1"/>
                </a:solidFill>
              </a:rPr>
              <a:t>Increasing dependence for some peasants on their landlords during Late Antiquity, especially in the West – potentially legal, political and even physical protection. </a:t>
            </a:r>
          </a:p>
          <a:p>
            <a:endParaRPr lang="en-GB" sz="200" dirty="0">
              <a:solidFill>
                <a:schemeClr val="bg1"/>
              </a:solidFill>
            </a:endParaRPr>
          </a:p>
          <a:p>
            <a:r>
              <a:rPr lang="en-GB" sz="3200" b="1" dirty="0">
                <a:solidFill>
                  <a:schemeClr val="bg1"/>
                </a:solidFill>
              </a:rPr>
              <a:t>Proto-serfdom?:</a:t>
            </a:r>
          </a:p>
          <a:p>
            <a:pPr lvl="1"/>
            <a:r>
              <a:rPr lang="en-GB" sz="2800" dirty="0">
                <a:solidFill>
                  <a:schemeClr val="bg1"/>
                </a:solidFill>
              </a:rPr>
              <a:t>Reformation of fiscal system under Diocletian and Constantine saw some tenants “bound” to the land.</a:t>
            </a:r>
          </a:p>
          <a:p>
            <a:pPr lvl="2"/>
            <a:r>
              <a:rPr lang="en-GB" sz="2400" dirty="0">
                <a:solidFill>
                  <a:schemeClr val="bg1"/>
                </a:solidFill>
              </a:rPr>
              <a:t>People (</a:t>
            </a:r>
            <a:r>
              <a:rPr lang="en-GB" sz="2400" i="1" dirty="0" err="1">
                <a:solidFill>
                  <a:schemeClr val="bg1"/>
                </a:solidFill>
              </a:rPr>
              <a:t>colonate</a:t>
            </a:r>
            <a:r>
              <a:rPr lang="en-GB" sz="2400" dirty="0">
                <a:solidFill>
                  <a:schemeClr val="bg1"/>
                </a:solidFill>
              </a:rPr>
              <a:t>) registered in censuses and municipal tax roles as liable for tax payments and services. Children of registered tenants forced to continue the burden. </a:t>
            </a:r>
          </a:p>
          <a:p>
            <a:pPr lvl="2"/>
            <a:r>
              <a:rPr lang="en-GB" sz="2400" dirty="0">
                <a:solidFill>
                  <a:schemeClr val="bg1"/>
                </a:solidFill>
              </a:rPr>
              <a:t>Potential poor treatment, but also notional protections against arbitrary evictions and raising fixed payments.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775611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44F35-6BBA-A6A9-F23F-736294FC2242}"/>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b="1">
                <a:solidFill>
                  <a:schemeClr val="bg1"/>
                </a:solidFill>
              </a:rPr>
              <a:t>Poverty and Charity</a:t>
            </a:r>
            <a:endParaRPr lang="en-US" sz="7200">
              <a:solidFill>
                <a:schemeClr val="bg1"/>
              </a:solidFill>
            </a:endParaRPr>
          </a:p>
        </p:txBody>
      </p:sp>
      <p:pic>
        <p:nvPicPr>
          <p:cNvPr id="4" name="Picture 3" descr="A group of people in a village&#10;&#10;Description automatically generated with low confidence">
            <a:extLst>
              <a:ext uri="{FF2B5EF4-FFF2-40B4-BE49-F238E27FC236}">
                <a16:creationId xmlns:a16="http://schemas.microsoft.com/office/drawing/2014/main" id="{8F499862-3950-ECEF-068B-A216675F4370}"/>
              </a:ext>
            </a:extLst>
          </p:cNvPr>
          <p:cNvPicPr>
            <a:picLocks noChangeAspect="1"/>
          </p:cNvPicPr>
          <p:nvPr/>
        </p:nvPicPr>
        <p:blipFill rotWithShape="1">
          <a:blip r:embed="rId2"/>
          <a:srcRect l="17139" r="3889" b="2"/>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1" name="Freeform: Shape 1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3427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6" descr="A close-up of a drawing&#10;&#10;Description automatically generated with low confidence">
            <a:extLst>
              <a:ext uri="{FF2B5EF4-FFF2-40B4-BE49-F238E27FC236}">
                <a16:creationId xmlns:a16="http://schemas.microsoft.com/office/drawing/2014/main" id="{628EA3E3-4292-7D47-FA4A-85C72A71A44C}"/>
              </a:ext>
            </a:extLst>
          </p:cNvPr>
          <p:cNvPicPr>
            <a:picLocks noChangeAspect="1"/>
          </p:cNvPicPr>
          <p:nvPr/>
        </p:nvPicPr>
        <p:blipFill>
          <a:blip r:embed="rId2"/>
          <a:stretch>
            <a:fillRect/>
          </a:stretch>
        </p:blipFill>
        <p:spPr>
          <a:xfrm>
            <a:off x="566744" y="686270"/>
            <a:ext cx="6579910" cy="3373775"/>
          </a:xfrm>
          <a:prstGeom prst="rect">
            <a:avLst/>
          </a:prstGeom>
        </p:spPr>
      </p:pic>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DAE446-0640-8415-6208-F2EF48D54669}"/>
              </a:ext>
            </a:extLst>
          </p:cNvPr>
          <p:cNvSpPr>
            <a:spLocks noGrp="1"/>
          </p:cNvSpPr>
          <p:nvPr>
            <p:ph type="title"/>
          </p:nvPr>
        </p:nvSpPr>
        <p:spPr>
          <a:xfrm>
            <a:off x="524256" y="4765963"/>
            <a:ext cx="6594189" cy="1625210"/>
          </a:xfrm>
        </p:spPr>
        <p:txBody>
          <a:bodyPr>
            <a:noAutofit/>
          </a:bodyPr>
          <a:lstStyle/>
          <a:p>
            <a:r>
              <a:rPr lang="en-GB" sz="2000" dirty="0">
                <a:solidFill>
                  <a:srgbClr val="FFFFFF"/>
                </a:solidFill>
              </a:rPr>
              <a:t>Inscription to Mars </a:t>
            </a:r>
            <a:r>
              <a:rPr lang="en-GB" sz="2000" dirty="0" err="1">
                <a:solidFill>
                  <a:srgbClr val="FFFFFF"/>
                </a:solidFill>
              </a:rPr>
              <a:t>Rigonemetis</a:t>
            </a:r>
            <a:r>
              <a:rPr lang="en-GB" sz="2000" dirty="0">
                <a:solidFill>
                  <a:srgbClr val="FFFFFF"/>
                </a:solidFill>
              </a:rPr>
              <a:t> (in Nettleham) by Q. </a:t>
            </a:r>
            <a:r>
              <a:rPr lang="en-GB" sz="2000" dirty="0" err="1">
                <a:solidFill>
                  <a:srgbClr val="FFFFFF"/>
                </a:solidFill>
              </a:rPr>
              <a:t>Neratius</a:t>
            </a:r>
            <a:r>
              <a:rPr lang="en-GB" sz="2000" dirty="0">
                <a:solidFill>
                  <a:srgbClr val="FFFFFF"/>
                </a:solidFill>
              </a:rPr>
              <a:t> Proximus. Art &amp; Archaeology in Lincolnshire. The inscription originally adorned the archway leading to a shrine.</a:t>
            </a:r>
            <a:br>
              <a:rPr lang="en-GB" sz="2000" dirty="0">
                <a:solidFill>
                  <a:srgbClr val="FFFFFF"/>
                </a:solidFill>
              </a:rPr>
            </a:br>
            <a:br>
              <a:rPr lang="en-GB" sz="2000" dirty="0">
                <a:solidFill>
                  <a:srgbClr val="FFFFFF"/>
                </a:solidFill>
              </a:rPr>
            </a:br>
            <a:r>
              <a:rPr lang="en-GB" sz="2000" dirty="0">
                <a:solidFill>
                  <a:srgbClr val="FFFFFF"/>
                </a:solidFill>
              </a:rPr>
              <a:t> “To the god Mars </a:t>
            </a:r>
            <a:r>
              <a:rPr lang="en-GB" sz="2000" dirty="0" err="1">
                <a:solidFill>
                  <a:srgbClr val="FFFFFF"/>
                </a:solidFill>
              </a:rPr>
              <a:t>Rigonemetis</a:t>
            </a:r>
            <a:r>
              <a:rPr lang="en-GB" sz="2000" dirty="0">
                <a:solidFill>
                  <a:srgbClr val="FFFFFF"/>
                </a:solidFill>
              </a:rPr>
              <a:t> and the spirits of the Emperors, Quintus </a:t>
            </a:r>
            <a:r>
              <a:rPr lang="en-GB" sz="2000" dirty="0" err="1">
                <a:solidFill>
                  <a:srgbClr val="FFFFFF"/>
                </a:solidFill>
              </a:rPr>
              <a:t>Neratius</a:t>
            </a:r>
            <a:r>
              <a:rPr lang="en-GB" sz="2000" dirty="0">
                <a:solidFill>
                  <a:srgbClr val="FFFFFF"/>
                </a:solidFill>
              </a:rPr>
              <a:t> Proximus gave this arch at his own expense”</a:t>
            </a:r>
            <a:br>
              <a:rPr lang="en-GB" sz="2000" dirty="0">
                <a:solidFill>
                  <a:srgbClr val="FFFFFF"/>
                </a:solidFill>
              </a:rPr>
            </a:br>
            <a:endParaRPr lang="en-GB" sz="2000" dirty="0">
              <a:solidFill>
                <a:srgbClr val="FFFFFF"/>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6C5C20D-55E6-184A-8EBF-53E564D32C2C}"/>
              </a:ext>
            </a:extLst>
          </p:cNvPr>
          <p:cNvSpPr>
            <a:spLocks noGrp="1"/>
          </p:cNvSpPr>
          <p:nvPr>
            <p:ph idx="1"/>
          </p:nvPr>
        </p:nvSpPr>
        <p:spPr>
          <a:xfrm>
            <a:off x="7709483" y="444617"/>
            <a:ext cx="4043493" cy="6090540"/>
          </a:xfrm>
        </p:spPr>
        <p:txBody>
          <a:bodyPr anchor="ctr">
            <a:normAutofit fontScale="92500" lnSpcReduction="10000"/>
          </a:bodyPr>
          <a:lstStyle/>
          <a:p>
            <a:r>
              <a:rPr lang="en-GB" sz="2400" dirty="0" err="1">
                <a:solidFill>
                  <a:srgbClr val="FFFFFF"/>
                </a:solidFill>
              </a:rPr>
              <a:t>Euergetism</a:t>
            </a:r>
            <a:r>
              <a:rPr lang="en-GB" sz="2400" dirty="0">
                <a:solidFill>
                  <a:srgbClr val="FFFFFF"/>
                </a:solidFill>
              </a:rPr>
              <a:t> was a prominent feature of Graeco-Roman life in Antiquity. </a:t>
            </a:r>
          </a:p>
          <a:p>
            <a:endParaRPr lang="en-GB" sz="400" dirty="0">
              <a:solidFill>
                <a:srgbClr val="FFFFFF"/>
              </a:solidFill>
            </a:endParaRPr>
          </a:p>
          <a:p>
            <a:r>
              <a:rPr lang="en-GB" sz="2400" dirty="0">
                <a:solidFill>
                  <a:srgbClr val="FFFFFF"/>
                </a:solidFill>
              </a:rPr>
              <a:t>Connected both to the provision, addition or restoration of civic and religious structures, or distributions to elements of the population.</a:t>
            </a:r>
          </a:p>
          <a:p>
            <a:pPr lvl="1"/>
            <a:r>
              <a:rPr lang="en-GB" dirty="0">
                <a:solidFill>
                  <a:srgbClr val="FFFFFF"/>
                </a:solidFill>
              </a:rPr>
              <a:t>However, this was not usually directed at the “needy”, but more generally at the community of citizens. </a:t>
            </a:r>
          </a:p>
          <a:p>
            <a:pPr lvl="1"/>
            <a:r>
              <a:rPr lang="en-GB" dirty="0">
                <a:solidFill>
                  <a:srgbClr val="FFFFFF"/>
                </a:solidFill>
              </a:rPr>
              <a:t>Often not purely “altruistic”; communities often commemorated benefactors, and the latter might expect to gain some social or political clout as a result. </a:t>
            </a:r>
          </a:p>
          <a:p>
            <a:endParaRPr lang="en-GB" sz="1600" dirty="0">
              <a:solidFill>
                <a:srgbClr val="FFFFFF"/>
              </a:solidFill>
            </a:endParaRPr>
          </a:p>
        </p:txBody>
      </p:sp>
    </p:spTree>
    <p:extLst>
      <p:ext uri="{BB962C8B-B14F-4D97-AF65-F5344CB8AC3E}">
        <p14:creationId xmlns:p14="http://schemas.microsoft.com/office/powerpoint/2010/main" val="3156671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human skeletons&#10;&#10;Description automatically generated with low confidence">
            <a:extLst>
              <a:ext uri="{FF2B5EF4-FFF2-40B4-BE49-F238E27FC236}">
                <a16:creationId xmlns:a16="http://schemas.microsoft.com/office/drawing/2014/main" id="{6CDD055A-4AF7-D637-4E9D-BD50B8594ADC}"/>
              </a:ext>
            </a:extLst>
          </p:cNvPr>
          <p:cNvPicPr>
            <a:picLocks noChangeAspect="1"/>
          </p:cNvPicPr>
          <p:nvPr/>
        </p:nvPicPr>
        <p:blipFill rotWithShape="1">
          <a:blip r:embed="rId2">
            <a:alphaModFix amt="35000"/>
          </a:blip>
          <a:srcRect b="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1353F863-C622-4A26-61FC-1B2CA2BB8165}"/>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Charity</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1A65E7-981E-6342-1A15-91EBAEF39AE9}"/>
              </a:ext>
            </a:extLst>
          </p:cNvPr>
          <p:cNvSpPr>
            <a:spLocks noGrp="1"/>
          </p:cNvSpPr>
          <p:nvPr>
            <p:ph idx="1"/>
          </p:nvPr>
        </p:nvSpPr>
        <p:spPr>
          <a:xfrm>
            <a:off x="4790120" y="151001"/>
            <a:ext cx="7214515" cy="6769915"/>
          </a:xfrm>
        </p:spPr>
        <p:txBody>
          <a:bodyPr anchor="ctr">
            <a:normAutofit fontScale="92500"/>
          </a:bodyPr>
          <a:lstStyle/>
          <a:p>
            <a:r>
              <a:rPr lang="en-GB" sz="2400" dirty="0">
                <a:solidFill>
                  <a:srgbClr val="FFFFFF"/>
                </a:solidFill>
              </a:rPr>
              <a:t>Charity as a concept closer to our understanding developed with the increasing Christianisation of the Empire.</a:t>
            </a:r>
          </a:p>
          <a:p>
            <a:pPr lvl="1"/>
            <a:r>
              <a:rPr lang="en-GB" dirty="0">
                <a:solidFill>
                  <a:srgbClr val="FFFFFF"/>
                </a:solidFill>
              </a:rPr>
              <a:t>Biblical underpinning to philanthropic giving. </a:t>
            </a:r>
          </a:p>
          <a:p>
            <a:pPr lvl="1"/>
            <a:endParaRPr lang="en-GB" sz="500" dirty="0">
              <a:solidFill>
                <a:srgbClr val="FFFFFF"/>
              </a:solidFill>
            </a:endParaRPr>
          </a:p>
          <a:p>
            <a:r>
              <a:rPr lang="en-GB" sz="2400" dirty="0">
                <a:solidFill>
                  <a:srgbClr val="FFFFFF"/>
                </a:solidFill>
              </a:rPr>
              <a:t>Basil of Caesarea (late 4</a:t>
            </a:r>
            <a:r>
              <a:rPr lang="en-GB" sz="2400" baseline="30000" dirty="0">
                <a:solidFill>
                  <a:srgbClr val="FFFFFF"/>
                </a:solidFill>
              </a:rPr>
              <a:t>th</a:t>
            </a:r>
            <a:r>
              <a:rPr lang="en-GB" sz="2400" dirty="0">
                <a:solidFill>
                  <a:srgbClr val="FFFFFF"/>
                </a:solidFill>
              </a:rPr>
              <a:t> century AD) and the development of lodgings for travellers. Also encouraging elites to release their grain stocks during a food shortage.</a:t>
            </a:r>
          </a:p>
          <a:p>
            <a:pPr lvl="1"/>
            <a:r>
              <a:rPr lang="en-GB" dirty="0">
                <a:solidFill>
                  <a:srgbClr val="FFFFFF"/>
                </a:solidFill>
              </a:rPr>
              <a:t>Deliberate care for orphans and (possibly) for lepers. </a:t>
            </a:r>
          </a:p>
          <a:p>
            <a:endParaRPr lang="en-GB" sz="500" dirty="0">
              <a:solidFill>
                <a:srgbClr val="FFFFFF"/>
              </a:solidFill>
            </a:endParaRPr>
          </a:p>
          <a:p>
            <a:r>
              <a:rPr lang="en-GB" sz="2400" dirty="0">
                <a:solidFill>
                  <a:srgbClr val="FFFFFF"/>
                </a:solidFill>
              </a:rPr>
              <a:t>Concept of a hospital the overnight care of the needy (not just the sick). It was from 19</a:t>
            </a:r>
            <a:r>
              <a:rPr lang="en-GB" sz="2400" baseline="30000" dirty="0">
                <a:solidFill>
                  <a:srgbClr val="FFFFFF"/>
                </a:solidFill>
              </a:rPr>
              <a:t>th</a:t>
            </a:r>
            <a:r>
              <a:rPr lang="en-GB" sz="2400" dirty="0">
                <a:solidFill>
                  <a:srgbClr val="FFFFFF"/>
                </a:solidFill>
              </a:rPr>
              <a:t> century onwards the term took on a more exclusively medical meaning. </a:t>
            </a:r>
          </a:p>
          <a:p>
            <a:pPr lvl="1"/>
            <a:r>
              <a:rPr lang="en-GB" dirty="0">
                <a:solidFill>
                  <a:srgbClr val="FFFFFF"/>
                </a:solidFill>
              </a:rPr>
              <a:t>Basil developed a “hospital” (rather than just hospice), taking account of Galenic medicine and making use of healers.</a:t>
            </a:r>
          </a:p>
          <a:p>
            <a:endParaRPr lang="en-GB" sz="500" dirty="0">
              <a:solidFill>
                <a:srgbClr val="FFFFFF"/>
              </a:solidFill>
            </a:endParaRPr>
          </a:p>
          <a:p>
            <a:r>
              <a:rPr lang="en-GB" sz="2400" dirty="0">
                <a:solidFill>
                  <a:srgbClr val="FFFFFF"/>
                </a:solidFill>
              </a:rPr>
              <a:t>By the 7</a:t>
            </a:r>
            <a:r>
              <a:rPr lang="en-GB" sz="2400" baseline="30000" dirty="0">
                <a:solidFill>
                  <a:srgbClr val="FFFFFF"/>
                </a:solidFill>
              </a:rPr>
              <a:t>th</a:t>
            </a:r>
            <a:r>
              <a:rPr lang="en-GB" sz="2400" dirty="0">
                <a:solidFill>
                  <a:srgbClr val="FFFFFF"/>
                </a:solidFill>
              </a:rPr>
              <a:t> century there Constantinople purportedly had a hospital big enough to have more than one ward and to offer surgery and specialist help for eye ailments (almost certainly the exception, not the norm) – </a:t>
            </a:r>
            <a:r>
              <a:rPr lang="en-GB" sz="2400" b="1" dirty="0">
                <a:solidFill>
                  <a:srgbClr val="FFFFFF"/>
                </a:solidFill>
              </a:rPr>
              <a:t>Miracles of St. </a:t>
            </a:r>
            <a:r>
              <a:rPr lang="en-GB" sz="2400" b="1" i="1" dirty="0" err="1">
                <a:solidFill>
                  <a:srgbClr val="FFFFFF"/>
                </a:solidFill>
              </a:rPr>
              <a:t>Artemios</a:t>
            </a:r>
            <a:r>
              <a:rPr lang="en-GB" sz="2400" b="1" dirty="0">
                <a:solidFill>
                  <a:srgbClr val="FFFFFF"/>
                </a:solidFill>
              </a:rPr>
              <a:t> 21</a:t>
            </a:r>
            <a:r>
              <a:rPr lang="en-GB" sz="2400" dirty="0">
                <a:solidFill>
                  <a:srgbClr val="FFFFFF"/>
                </a:solidFill>
              </a:rPr>
              <a:t>.</a:t>
            </a:r>
          </a:p>
          <a:p>
            <a:endParaRPr lang="en-GB" sz="1400" dirty="0">
              <a:solidFill>
                <a:srgbClr val="FFFFFF"/>
              </a:solidFill>
            </a:endParaRPr>
          </a:p>
        </p:txBody>
      </p:sp>
      <p:sp>
        <p:nvSpPr>
          <p:cNvPr id="6" name="TextBox 5">
            <a:extLst>
              <a:ext uri="{FF2B5EF4-FFF2-40B4-BE49-F238E27FC236}">
                <a16:creationId xmlns:a16="http://schemas.microsoft.com/office/drawing/2014/main" id="{0D40DEA6-D803-B86A-C44D-59F82A7A563F}"/>
              </a:ext>
            </a:extLst>
          </p:cNvPr>
          <p:cNvSpPr txBox="1"/>
          <p:nvPr/>
        </p:nvSpPr>
        <p:spPr>
          <a:xfrm>
            <a:off x="187365" y="528697"/>
            <a:ext cx="4158124" cy="2308324"/>
          </a:xfrm>
          <a:prstGeom prst="rect">
            <a:avLst/>
          </a:prstGeom>
          <a:solidFill>
            <a:schemeClr val="accent6"/>
          </a:solidFill>
        </p:spPr>
        <p:txBody>
          <a:bodyPr wrap="square">
            <a:spAutoFit/>
          </a:bodyPr>
          <a:lstStyle/>
          <a:p>
            <a:r>
              <a:rPr lang="en-GB" sz="2400" dirty="0">
                <a:solidFill>
                  <a:schemeClr val="bg1"/>
                </a:solidFill>
              </a:rPr>
              <a:t>“Basil's care was for the sick, and the relief of their wounds, and the imitation of Christ, by cleansing leprosy, not by a word, but in deed.” – </a:t>
            </a:r>
            <a:r>
              <a:rPr lang="en-GB" sz="2400" b="1" dirty="0">
                <a:solidFill>
                  <a:schemeClr val="bg1"/>
                </a:solidFill>
              </a:rPr>
              <a:t>Gregory of Nazianzus</a:t>
            </a:r>
            <a:r>
              <a:rPr lang="en-GB" sz="2400" b="1" i="1" dirty="0">
                <a:solidFill>
                  <a:schemeClr val="bg1"/>
                </a:solidFill>
              </a:rPr>
              <a:t> Oration </a:t>
            </a:r>
            <a:r>
              <a:rPr lang="en-GB" sz="2400" b="1" dirty="0">
                <a:solidFill>
                  <a:schemeClr val="bg1"/>
                </a:solidFill>
              </a:rPr>
              <a:t>43.63</a:t>
            </a:r>
            <a:r>
              <a:rPr lang="en-GB" sz="2400" dirty="0">
                <a:solidFill>
                  <a:schemeClr val="bg1"/>
                </a:solidFill>
              </a:rPr>
              <a:t>. </a:t>
            </a:r>
          </a:p>
        </p:txBody>
      </p:sp>
    </p:spTree>
    <p:extLst>
      <p:ext uri="{BB962C8B-B14F-4D97-AF65-F5344CB8AC3E}">
        <p14:creationId xmlns:p14="http://schemas.microsoft.com/office/powerpoint/2010/main" val="34882908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DCBFD-6876-12E7-A042-2AEB0F5133C8}"/>
              </a:ext>
            </a:extLst>
          </p:cNvPr>
          <p:cNvSpPr>
            <a:spLocks noGrp="1"/>
          </p:cNvSpPr>
          <p:nvPr>
            <p:ph type="title"/>
          </p:nvPr>
        </p:nvSpPr>
        <p:spPr>
          <a:xfrm>
            <a:off x="6389826" y="274819"/>
            <a:ext cx="5648376" cy="1325563"/>
          </a:xfrm>
        </p:spPr>
        <p:txBody>
          <a:bodyPr>
            <a:normAutofit/>
          </a:bodyPr>
          <a:lstStyle/>
          <a:p>
            <a:r>
              <a:rPr lang="en-GB" b="1" dirty="0"/>
              <a:t>Jewish hospitals or hostels?</a:t>
            </a:r>
            <a:endParaRPr lang="en-GB" dirty="0"/>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EDEC18E1-E376-879C-61BF-9400446255F5}"/>
              </a:ext>
            </a:extLst>
          </p:cNvPr>
          <p:cNvPicPr>
            <a:picLocks noChangeAspect="1"/>
          </p:cNvPicPr>
          <p:nvPr/>
        </p:nvPicPr>
        <p:blipFill rotWithShape="1">
          <a:blip r:embed="rId2"/>
          <a:srcRect l="14901" r="464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45684226-12B9-8F45-4815-8CB78CBFB7E7}"/>
              </a:ext>
            </a:extLst>
          </p:cNvPr>
          <p:cNvSpPr>
            <a:spLocks noGrp="1"/>
          </p:cNvSpPr>
          <p:nvPr>
            <p:ph idx="1"/>
          </p:nvPr>
        </p:nvSpPr>
        <p:spPr>
          <a:xfrm>
            <a:off x="6096000" y="1904301"/>
            <a:ext cx="5863720" cy="4790114"/>
          </a:xfrm>
        </p:spPr>
        <p:txBody>
          <a:bodyPr anchor="t">
            <a:normAutofit/>
          </a:bodyPr>
          <a:lstStyle/>
          <a:p>
            <a:r>
              <a:rPr lang="en-GB" dirty="0"/>
              <a:t>Hostels for pilgrims fairly common in antiquity.</a:t>
            </a:r>
          </a:p>
          <a:p>
            <a:endParaRPr lang="en-GB" sz="500" dirty="0"/>
          </a:p>
          <a:p>
            <a:r>
              <a:rPr lang="en-GB" dirty="0"/>
              <a:t>Limited evidence for hospices connected to the Great Temple.</a:t>
            </a:r>
          </a:p>
          <a:p>
            <a:pPr lvl="1"/>
            <a:r>
              <a:rPr lang="en-GB" sz="2800" dirty="0"/>
              <a:t>More ad hoc donations than community-wide support.</a:t>
            </a:r>
          </a:p>
          <a:p>
            <a:pPr lvl="1"/>
            <a:endParaRPr lang="en-GB" sz="500" dirty="0"/>
          </a:p>
          <a:p>
            <a:r>
              <a:rPr lang="en-GB" dirty="0"/>
              <a:t>Evidence for Late Antique Jewish “soup kitchens” (see Gardner 2015).</a:t>
            </a:r>
          </a:p>
          <a:p>
            <a:pPr lvl="1"/>
            <a:r>
              <a:rPr lang="en-GB" sz="2800" dirty="0"/>
              <a:t>alms of bread, legumes, and olive oil for the poor.</a:t>
            </a:r>
          </a:p>
          <a:p>
            <a:endParaRPr lang="en-GB" sz="1700" dirty="0"/>
          </a:p>
        </p:txBody>
      </p:sp>
      <p:sp>
        <p:nvSpPr>
          <p:cNvPr id="6" name="Content Placeholder 4">
            <a:extLst>
              <a:ext uri="{FF2B5EF4-FFF2-40B4-BE49-F238E27FC236}">
                <a16:creationId xmlns:a16="http://schemas.microsoft.com/office/drawing/2014/main" id="{D93B3539-B691-93BB-600E-04522D1FC37A}"/>
              </a:ext>
            </a:extLst>
          </p:cNvPr>
          <p:cNvSpPr txBox="1">
            <a:spLocks/>
          </p:cNvSpPr>
          <p:nvPr/>
        </p:nvSpPr>
        <p:spPr>
          <a:xfrm>
            <a:off x="273096" y="906011"/>
            <a:ext cx="5277895" cy="5452844"/>
          </a:xfrm>
          <a:prstGeom prst="rect">
            <a:avLst/>
          </a:prstGeom>
          <a:solidFill>
            <a:srgbClr val="FFFFCC"/>
          </a:solidFill>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solidFill>
                  <a:schemeClr val="bg1"/>
                </a:solidFill>
              </a:rPr>
              <a:t>“</a:t>
            </a:r>
            <a:r>
              <a:rPr lang="en-GB" sz="3600" dirty="0" err="1">
                <a:solidFill>
                  <a:schemeClr val="bg1"/>
                </a:solidFill>
              </a:rPr>
              <a:t>Theodotos</a:t>
            </a:r>
            <a:r>
              <a:rPr lang="en-GB" sz="3600" dirty="0">
                <a:solidFill>
                  <a:schemeClr val="bg1"/>
                </a:solidFill>
              </a:rPr>
              <a:t>, son of </a:t>
            </a:r>
            <a:r>
              <a:rPr lang="en-GB" sz="3600" dirty="0" err="1">
                <a:solidFill>
                  <a:schemeClr val="bg1"/>
                </a:solidFill>
              </a:rPr>
              <a:t>Vettenos</a:t>
            </a:r>
            <a:r>
              <a:rPr lang="en-GB" sz="3600" dirty="0">
                <a:solidFill>
                  <a:schemeClr val="bg1"/>
                </a:solidFill>
              </a:rPr>
              <a:t> the priest and </a:t>
            </a:r>
            <a:r>
              <a:rPr lang="en-GB" sz="3600" i="1" dirty="0" err="1">
                <a:solidFill>
                  <a:schemeClr val="bg1"/>
                </a:solidFill>
              </a:rPr>
              <a:t>archisynagogos</a:t>
            </a:r>
            <a:r>
              <a:rPr lang="en-GB" sz="3600" dirty="0">
                <a:solidFill>
                  <a:schemeClr val="bg1"/>
                </a:solidFill>
              </a:rPr>
              <a:t> … built the synagogue … and as a hostel with chambers and water installations for the accommodation of those who, coming from abroad, have need of it.” (See </a:t>
            </a:r>
            <a:r>
              <a:rPr lang="en-GB" sz="3600" dirty="0" err="1">
                <a:solidFill>
                  <a:schemeClr val="bg1"/>
                </a:solidFill>
              </a:rPr>
              <a:t>Reinach</a:t>
            </a:r>
            <a:r>
              <a:rPr lang="en-GB" sz="3600" dirty="0">
                <a:solidFill>
                  <a:schemeClr val="bg1"/>
                </a:solidFill>
              </a:rPr>
              <a:t> 1920, 46-56). [A 1</a:t>
            </a:r>
            <a:r>
              <a:rPr lang="en-GB" sz="3600" baseline="30000" dirty="0">
                <a:solidFill>
                  <a:schemeClr val="bg1"/>
                </a:solidFill>
              </a:rPr>
              <a:t>st</a:t>
            </a:r>
            <a:r>
              <a:rPr lang="en-GB" sz="3600" dirty="0">
                <a:solidFill>
                  <a:schemeClr val="bg1"/>
                </a:solidFill>
              </a:rPr>
              <a:t> century AD inscription from Jerusalem] </a:t>
            </a:r>
          </a:p>
        </p:txBody>
      </p:sp>
    </p:spTree>
    <p:extLst>
      <p:ext uri="{BB962C8B-B14F-4D97-AF65-F5344CB8AC3E}">
        <p14:creationId xmlns:p14="http://schemas.microsoft.com/office/powerpoint/2010/main" val="160054379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5">
            <a:extLst>
              <a:ext uri="{FF2B5EF4-FFF2-40B4-BE49-F238E27FC236}">
                <a16:creationId xmlns:a16="http://schemas.microsoft.com/office/drawing/2014/main" id="{507CB816-D5B6-3452-9A0B-9CBA8F6ADCCA}"/>
              </a:ext>
            </a:extLst>
          </p:cNvPr>
          <p:cNvPicPr>
            <a:picLocks noChangeAspect="1"/>
          </p:cNvPicPr>
          <p:nvPr/>
        </p:nvPicPr>
        <p:blipFill rotWithShape="1">
          <a:blip r:embed="rId2"/>
          <a:srcRect t="12390" r="1" b="5756"/>
          <a:stretch/>
        </p:blipFill>
        <p:spPr>
          <a:xfrm>
            <a:off x="626590" y="317578"/>
            <a:ext cx="10851111"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323EC8F0-A77B-1F44-56E6-E105A6DB95AF}"/>
              </a:ext>
            </a:extLst>
          </p:cNvPr>
          <p:cNvSpPr>
            <a:spLocks noGrp="1"/>
          </p:cNvSpPr>
          <p:nvPr>
            <p:ph idx="1"/>
          </p:nvPr>
        </p:nvSpPr>
        <p:spPr>
          <a:xfrm>
            <a:off x="478172" y="4018143"/>
            <a:ext cx="11604971" cy="2729047"/>
          </a:xfrm>
          <a:noFill/>
        </p:spPr>
        <p:txBody>
          <a:bodyPr anchor="t">
            <a:normAutofit/>
          </a:bodyPr>
          <a:lstStyle/>
          <a:p>
            <a:r>
              <a:rPr lang="en-GB" sz="1800" dirty="0">
                <a:solidFill>
                  <a:schemeClr val="bg1"/>
                </a:solidFill>
              </a:rPr>
              <a:t>A </a:t>
            </a:r>
            <a:r>
              <a:rPr lang="en-GB" sz="1800" i="1" dirty="0" err="1">
                <a:solidFill>
                  <a:schemeClr val="bg1"/>
                </a:solidFill>
              </a:rPr>
              <a:t>valetudinarium</a:t>
            </a:r>
            <a:r>
              <a:rPr lang="en-GB" sz="1800" dirty="0">
                <a:solidFill>
                  <a:schemeClr val="bg1"/>
                </a:solidFill>
              </a:rPr>
              <a:t> was a sick bay / facility.</a:t>
            </a:r>
          </a:p>
          <a:p>
            <a:endParaRPr lang="en-GB" sz="800" dirty="0">
              <a:solidFill>
                <a:schemeClr val="bg1"/>
              </a:solidFill>
            </a:endParaRPr>
          </a:p>
          <a:p>
            <a:r>
              <a:rPr lang="en-GB" sz="1800" dirty="0">
                <a:solidFill>
                  <a:schemeClr val="bg1"/>
                </a:solidFill>
              </a:rPr>
              <a:t>Developed in the early Empire. </a:t>
            </a:r>
          </a:p>
          <a:p>
            <a:endParaRPr lang="en-GB" sz="800" dirty="0">
              <a:solidFill>
                <a:schemeClr val="bg1"/>
              </a:solidFill>
            </a:endParaRPr>
          </a:p>
          <a:p>
            <a:r>
              <a:rPr lang="en-GB" sz="1800" dirty="0">
                <a:solidFill>
                  <a:schemeClr val="bg1"/>
                </a:solidFill>
              </a:rPr>
              <a:t>Not a charitable or public institution, it was primarily connected with military personnel or in some cases slaves. </a:t>
            </a:r>
          </a:p>
          <a:p>
            <a:pPr lvl="1"/>
            <a:r>
              <a:rPr lang="en-GB" sz="1800" dirty="0">
                <a:solidFill>
                  <a:schemeClr val="bg1"/>
                </a:solidFill>
              </a:rPr>
              <a:t>Particularly relevant for the care of slave labourers when the supply through conquest became lower, and their costs became higher. </a:t>
            </a:r>
          </a:p>
          <a:p>
            <a:pPr lvl="1"/>
            <a:endParaRPr lang="en-GB" sz="800" dirty="0">
              <a:solidFill>
                <a:schemeClr val="bg1"/>
              </a:solidFill>
            </a:endParaRPr>
          </a:p>
          <a:p>
            <a:r>
              <a:rPr lang="en-GB" sz="1800" dirty="0">
                <a:solidFill>
                  <a:schemeClr val="bg1"/>
                </a:solidFill>
              </a:rPr>
              <a:t>With the shift to local militia and mobile field armies from the 3</a:t>
            </a:r>
            <a:r>
              <a:rPr lang="en-GB" sz="1800" baseline="30000" dirty="0">
                <a:solidFill>
                  <a:schemeClr val="bg1"/>
                </a:solidFill>
              </a:rPr>
              <a:t>rd</a:t>
            </a:r>
            <a:r>
              <a:rPr lang="en-GB" sz="1800" dirty="0">
                <a:solidFill>
                  <a:schemeClr val="bg1"/>
                </a:solidFill>
              </a:rPr>
              <a:t> century AD, military </a:t>
            </a:r>
            <a:r>
              <a:rPr lang="en-GB" sz="1800" i="1" dirty="0" err="1">
                <a:solidFill>
                  <a:schemeClr val="bg1"/>
                </a:solidFill>
              </a:rPr>
              <a:t>valetudinaria</a:t>
            </a:r>
            <a:r>
              <a:rPr lang="en-GB" sz="1800" dirty="0">
                <a:solidFill>
                  <a:schemeClr val="bg1"/>
                </a:solidFill>
              </a:rPr>
              <a:t> declined. </a:t>
            </a:r>
          </a:p>
          <a:p>
            <a:endParaRPr lang="en-GB" sz="900" dirty="0">
              <a:solidFill>
                <a:schemeClr val="bg1"/>
              </a:solidFill>
            </a:endParaRPr>
          </a:p>
        </p:txBody>
      </p:sp>
      <p:sp>
        <p:nvSpPr>
          <p:cNvPr id="7" name="Rectangle 6">
            <a:extLst>
              <a:ext uri="{FF2B5EF4-FFF2-40B4-BE49-F238E27FC236}">
                <a16:creationId xmlns:a16="http://schemas.microsoft.com/office/drawing/2014/main" id="{E86DB2EC-2450-0A95-945A-3570AB542B67}"/>
              </a:ext>
            </a:extLst>
          </p:cNvPr>
          <p:cNvSpPr/>
          <p:nvPr/>
        </p:nvSpPr>
        <p:spPr>
          <a:xfrm>
            <a:off x="7858034" y="3826015"/>
            <a:ext cx="4101163" cy="2862322"/>
          </a:xfrm>
          <a:prstGeom prst="rect">
            <a:avLst/>
          </a:prstGeom>
          <a:solidFill>
            <a:schemeClr val="accent6">
              <a:lumMod val="40000"/>
              <a:lumOff val="60000"/>
            </a:schemeClr>
          </a:solidFill>
        </p:spPr>
        <p:txBody>
          <a:bodyPr wrap="square">
            <a:spAutoFit/>
          </a:bodyPr>
          <a:lstStyle/>
          <a:p>
            <a:r>
              <a:rPr lang="en-GB" dirty="0"/>
              <a:t>Reconstruction of the </a:t>
            </a:r>
            <a:r>
              <a:rPr lang="en-GB" dirty="0" err="1"/>
              <a:t>valetudinarium</a:t>
            </a:r>
            <a:r>
              <a:rPr lang="en-GB" dirty="0"/>
              <a:t> at Neuss/</a:t>
            </a:r>
            <a:r>
              <a:rPr lang="en-GB" dirty="0" err="1"/>
              <a:t>Novaesium</a:t>
            </a:r>
            <a:r>
              <a:rPr lang="en-GB" dirty="0"/>
              <a:t> legionary fortress [founded in the Augustan period]</a:t>
            </a:r>
          </a:p>
          <a:p>
            <a:endParaRPr lang="en-GB" dirty="0"/>
          </a:p>
          <a:p>
            <a:pPr marL="285750" indent="-285750">
              <a:buFont typeface="Arial" panose="020B0604020202020204" pitchFamily="34" charset="0"/>
              <a:buChar char="•"/>
            </a:pPr>
            <a:r>
              <a:rPr lang="en-GB" dirty="0"/>
              <a:t>The structure had 60 “sick rooms” with approximate space for 300 patients.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was not a public “hospital” but a place intended for military personnel. </a:t>
            </a:r>
          </a:p>
          <a:p>
            <a:endParaRPr lang="en-GB" dirty="0"/>
          </a:p>
        </p:txBody>
      </p:sp>
    </p:spTree>
    <p:extLst>
      <p:ext uri="{BB962C8B-B14F-4D97-AF65-F5344CB8AC3E}">
        <p14:creationId xmlns:p14="http://schemas.microsoft.com/office/powerpoint/2010/main" val="319414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1544</Words>
  <Application>Microsoft Office PowerPoint</Application>
  <PresentationFormat>Widescreen</PresentationFormat>
  <Paragraphs>115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From the twilight of Rome to the Dawn of Islam: The World of Late Antiquity (AD 235-632)</vt:lpstr>
      <vt:lpstr>The Agricultural Economy</vt:lpstr>
      <vt:lpstr>Climate</vt:lpstr>
      <vt:lpstr>Communities and Landholding</vt:lpstr>
      <vt:lpstr>Villages in Syria</vt:lpstr>
      <vt:lpstr>Major villas and local coloni?</vt:lpstr>
      <vt:lpstr>Patronage and Wealth Concentration</vt:lpstr>
      <vt:lpstr>Perennial risks</vt:lpstr>
      <vt:lpstr>Patronage, Rents and Labour</vt:lpstr>
      <vt:lpstr>Poverty and Charity</vt:lpstr>
      <vt:lpstr>Inscription to Mars Rigonemetis (in Nettleham) by Q. Neratius Proximus. Art &amp; Archaeology in Lincolnshire. The inscription originally adorned the archway leading to a shrine.   “To the god Mars Rigonemetis and the spirits of the Emperors, Quintus Neratius Proximus gave this arch at his own expense” </vt:lpstr>
      <vt:lpstr>Charity</vt:lpstr>
      <vt:lpstr>Jewish hospitals or hostels?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10</cp:revision>
  <dcterms:created xsi:type="dcterms:W3CDTF">2022-11-28T17:01:26Z</dcterms:created>
  <dcterms:modified xsi:type="dcterms:W3CDTF">2022-11-29T09:56:10Z</dcterms:modified>
</cp:coreProperties>
</file>