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1"/>
  </p:notesMasterIdLst>
  <p:handoutMasterIdLst>
    <p:handoutMasterId r:id="rId32"/>
  </p:handoutMasterIdLst>
  <p:sldIdLst>
    <p:sldId id="256" r:id="rId2"/>
    <p:sldId id="268" r:id="rId3"/>
    <p:sldId id="269" r:id="rId4"/>
    <p:sldId id="270" r:id="rId5"/>
    <p:sldId id="283" r:id="rId6"/>
    <p:sldId id="281" r:id="rId7"/>
    <p:sldId id="285" r:id="rId8"/>
    <p:sldId id="271" r:id="rId9"/>
    <p:sldId id="291" r:id="rId10"/>
    <p:sldId id="272" r:id="rId11"/>
    <p:sldId id="296" r:id="rId12"/>
    <p:sldId id="273" r:id="rId13"/>
    <p:sldId id="284" r:id="rId14"/>
    <p:sldId id="294" r:id="rId15"/>
    <p:sldId id="295" r:id="rId16"/>
    <p:sldId id="274" r:id="rId17"/>
    <p:sldId id="275" r:id="rId18"/>
    <p:sldId id="276" r:id="rId19"/>
    <p:sldId id="277" r:id="rId20"/>
    <p:sldId id="278" r:id="rId21"/>
    <p:sldId id="286" r:id="rId22"/>
    <p:sldId id="287" r:id="rId23"/>
    <p:sldId id="288" r:id="rId24"/>
    <p:sldId id="289" r:id="rId25"/>
    <p:sldId id="292" r:id="rId26"/>
    <p:sldId id="293" r:id="rId27"/>
    <p:sldId id="279" r:id="rId28"/>
    <p:sldId id="280" r:id="rId29"/>
    <p:sldId id="290" r:id="rId30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  <p15:guide id="3" orient="horz" pos="3072">
          <p15:clr>
            <a:srgbClr val="A4A3A4"/>
          </p15:clr>
        </p15:guide>
        <p15:guide id="4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838427A-2FF0-47A5-ABF8-690DD624AC80}" v="8" dt="2021-04-13T14:45:28.19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735" autoAdjust="0"/>
    <p:restoredTop sz="69779" autoAdjust="0"/>
  </p:normalViewPr>
  <p:slideViewPr>
    <p:cSldViewPr>
      <p:cViewPr varScale="1">
        <p:scale>
          <a:sx n="51" d="100"/>
          <a:sy n="51" d="100"/>
        </p:scale>
        <p:origin x="885" y="4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37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oned Saer" userId="a511e1c1-9c87-4f4d-8480-d58f9216da9a" providerId="ADAL" clId="{D003A462-B62F-4420-984D-037D89E96029}"/>
    <pc:docChg chg="custSel modSld">
      <pc:chgData name="Sioned Saer" userId="a511e1c1-9c87-4f4d-8480-d58f9216da9a" providerId="ADAL" clId="{D003A462-B62F-4420-984D-037D89E96029}" dt="2021-04-12T08:28:57.501" v="17" actId="27636"/>
      <pc:docMkLst>
        <pc:docMk/>
      </pc:docMkLst>
      <pc:sldChg chg="modSp mod">
        <pc:chgData name="Sioned Saer" userId="a511e1c1-9c87-4f4d-8480-d58f9216da9a" providerId="ADAL" clId="{D003A462-B62F-4420-984D-037D89E96029}" dt="2021-04-12T08:28:20.841" v="3" actId="27636"/>
        <pc:sldMkLst>
          <pc:docMk/>
          <pc:sldMk cId="1950603681" sldId="268"/>
        </pc:sldMkLst>
        <pc:spChg chg="mod">
          <ac:chgData name="Sioned Saer" userId="a511e1c1-9c87-4f4d-8480-d58f9216da9a" providerId="ADAL" clId="{D003A462-B62F-4420-984D-037D89E96029}" dt="2021-04-12T08:28:17.385" v="0" actId="14100"/>
          <ac:spMkLst>
            <pc:docMk/>
            <pc:sldMk cId="1950603681" sldId="268"/>
            <ac:spMk id="4" creationId="{00000000-0000-0000-0000-000000000000}"/>
          </ac:spMkLst>
        </pc:spChg>
        <pc:spChg chg="mod">
          <ac:chgData name="Sioned Saer" userId="a511e1c1-9c87-4f4d-8480-d58f9216da9a" providerId="ADAL" clId="{D003A462-B62F-4420-984D-037D89E96029}" dt="2021-04-12T08:28:20.841" v="3" actId="27636"/>
          <ac:spMkLst>
            <pc:docMk/>
            <pc:sldMk cId="1950603681" sldId="268"/>
            <ac:spMk id="5" creationId="{00000000-0000-0000-0000-000000000000}"/>
          </ac:spMkLst>
        </pc:spChg>
        <pc:spChg chg="mod">
          <ac:chgData name="Sioned Saer" userId="a511e1c1-9c87-4f4d-8480-d58f9216da9a" providerId="ADAL" clId="{D003A462-B62F-4420-984D-037D89E96029}" dt="2021-04-12T08:28:20.841" v="2" actId="27636"/>
          <ac:spMkLst>
            <pc:docMk/>
            <pc:sldMk cId="1950603681" sldId="268"/>
            <ac:spMk id="6" creationId="{00000000-0000-0000-0000-000000000000}"/>
          </ac:spMkLst>
        </pc:spChg>
      </pc:sldChg>
      <pc:sldChg chg="modSp mod">
        <pc:chgData name="Sioned Saer" userId="a511e1c1-9c87-4f4d-8480-d58f9216da9a" providerId="ADAL" clId="{D003A462-B62F-4420-984D-037D89E96029}" dt="2021-04-12T08:28:57.501" v="17" actId="27636"/>
        <pc:sldMkLst>
          <pc:docMk/>
          <pc:sldMk cId="3294518771" sldId="281"/>
        </pc:sldMkLst>
        <pc:spChg chg="mod">
          <ac:chgData name="Sioned Saer" userId="a511e1c1-9c87-4f4d-8480-d58f9216da9a" providerId="ADAL" clId="{D003A462-B62F-4420-984D-037D89E96029}" dt="2021-04-12T08:28:49.146" v="6" actId="14100"/>
          <ac:spMkLst>
            <pc:docMk/>
            <pc:sldMk cId="3294518771" sldId="281"/>
            <ac:spMk id="2" creationId="{00000000-0000-0000-0000-000000000000}"/>
          </ac:spMkLst>
        </pc:spChg>
        <pc:spChg chg="mod">
          <ac:chgData name="Sioned Saer" userId="a511e1c1-9c87-4f4d-8480-d58f9216da9a" providerId="ADAL" clId="{D003A462-B62F-4420-984D-037D89E96029}" dt="2021-04-12T08:28:51.657" v="8" actId="27636"/>
          <ac:spMkLst>
            <pc:docMk/>
            <pc:sldMk cId="3294518771" sldId="281"/>
            <ac:spMk id="4" creationId="{00000000-0000-0000-0000-000000000000}"/>
          </ac:spMkLst>
        </pc:spChg>
        <pc:picChg chg="mod">
          <ac:chgData name="Sioned Saer" userId="a511e1c1-9c87-4f4d-8480-d58f9216da9a" providerId="ADAL" clId="{D003A462-B62F-4420-984D-037D89E96029}" dt="2021-04-12T08:28:57.501" v="17" actId="27636"/>
          <ac:picMkLst>
            <pc:docMk/>
            <pc:sldMk cId="3294518771" sldId="281"/>
            <ac:picMk id="1026" creationId="{00000000-0000-0000-0000-000000000000}"/>
          </ac:picMkLst>
        </pc:picChg>
      </pc:sldChg>
    </pc:docChg>
  </pc:docChgLst>
  <pc:docChgLst>
    <pc:chgData name="Sioned Saer" userId="a511e1c1-9c87-4f4d-8480-d58f9216da9a" providerId="ADAL" clId="{F838427A-2FF0-47A5-ABF8-690DD624AC80}"/>
    <pc:docChg chg="undo custSel addSld modSld">
      <pc:chgData name="Sioned Saer" userId="a511e1c1-9c87-4f4d-8480-d58f9216da9a" providerId="ADAL" clId="{F838427A-2FF0-47A5-ABF8-690DD624AC80}" dt="2021-04-12T17:01:44.023" v="266" actId="113"/>
      <pc:docMkLst>
        <pc:docMk/>
      </pc:docMkLst>
      <pc:sldChg chg="modSp mod">
        <pc:chgData name="Sioned Saer" userId="a511e1c1-9c87-4f4d-8480-d58f9216da9a" providerId="ADAL" clId="{F838427A-2FF0-47A5-ABF8-690DD624AC80}" dt="2021-04-12T16:34:03.650" v="2" actId="14100"/>
        <pc:sldMkLst>
          <pc:docMk/>
          <pc:sldMk cId="474947468" sldId="270"/>
        </pc:sldMkLst>
        <pc:spChg chg="mod">
          <ac:chgData name="Sioned Saer" userId="a511e1c1-9c87-4f4d-8480-d58f9216da9a" providerId="ADAL" clId="{F838427A-2FF0-47A5-ABF8-690DD624AC80}" dt="2021-04-12T16:33:53.675" v="0" actId="20577"/>
          <ac:spMkLst>
            <pc:docMk/>
            <pc:sldMk cId="474947468" sldId="270"/>
            <ac:spMk id="2" creationId="{00000000-0000-0000-0000-000000000000}"/>
          </ac:spMkLst>
        </pc:spChg>
        <pc:spChg chg="mod">
          <ac:chgData name="Sioned Saer" userId="a511e1c1-9c87-4f4d-8480-d58f9216da9a" providerId="ADAL" clId="{F838427A-2FF0-47A5-ABF8-690DD624AC80}" dt="2021-04-12T16:34:03.650" v="2" actId="14100"/>
          <ac:spMkLst>
            <pc:docMk/>
            <pc:sldMk cId="474947468" sldId="270"/>
            <ac:spMk id="3" creationId="{00000000-0000-0000-0000-000000000000}"/>
          </ac:spMkLst>
        </pc:spChg>
        <pc:spChg chg="mod">
          <ac:chgData name="Sioned Saer" userId="a511e1c1-9c87-4f4d-8480-d58f9216da9a" providerId="ADAL" clId="{F838427A-2FF0-47A5-ABF8-690DD624AC80}" dt="2021-04-12T16:33:59.438" v="1" actId="14100"/>
          <ac:spMkLst>
            <pc:docMk/>
            <pc:sldMk cId="474947468" sldId="270"/>
            <ac:spMk id="4" creationId="{00000000-0000-0000-0000-000000000000}"/>
          </ac:spMkLst>
        </pc:spChg>
      </pc:sldChg>
      <pc:sldChg chg="modSp mod">
        <pc:chgData name="Sioned Saer" userId="a511e1c1-9c87-4f4d-8480-d58f9216da9a" providerId="ADAL" clId="{F838427A-2FF0-47A5-ABF8-690DD624AC80}" dt="2021-04-12T17:01:44.023" v="266" actId="113"/>
        <pc:sldMkLst>
          <pc:docMk/>
          <pc:sldMk cId="3387168144" sldId="271"/>
        </pc:sldMkLst>
        <pc:spChg chg="mod">
          <ac:chgData name="Sioned Saer" userId="a511e1c1-9c87-4f4d-8480-d58f9216da9a" providerId="ADAL" clId="{F838427A-2FF0-47A5-ABF8-690DD624AC80}" dt="2021-04-12T17:01:44.023" v="266" actId="113"/>
          <ac:spMkLst>
            <pc:docMk/>
            <pc:sldMk cId="3387168144" sldId="271"/>
            <ac:spMk id="4" creationId="{00000000-0000-0000-0000-000000000000}"/>
          </ac:spMkLst>
        </pc:spChg>
      </pc:sldChg>
      <pc:sldChg chg="modSp mod">
        <pc:chgData name="Sioned Saer" userId="a511e1c1-9c87-4f4d-8480-d58f9216da9a" providerId="ADAL" clId="{F838427A-2FF0-47A5-ABF8-690DD624AC80}" dt="2021-04-12T16:38:33.536" v="10" actId="14100"/>
        <pc:sldMkLst>
          <pc:docMk/>
          <pc:sldMk cId="1680758436" sldId="272"/>
        </pc:sldMkLst>
        <pc:spChg chg="mod">
          <ac:chgData name="Sioned Saer" userId="a511e1c1-9c87-4f4d-8480-d58f9216da9a" providerId="ADAL" clId="{F838427A-2FF0-47A5-ABF8-690DD624AC80}" dt="2021-04-12T16:35:11.058" v="5" actId="14100"/>
          <ac:spMkLst>
            <pc:docMk/>
            <pc:sldMk cId="1680758436" sldId="272"/>
            <ac:spMk id="2" creationId="{00000000-0000-0000-0000-000000000000}"/>
          </ac:spMkLst>
        </pc:spChg>
        <pc:spChg chg="mod">
          <ac:chgData name="Sioned Saer" userId="a511e1c1-9c87-4f4d-8480-d58f9216da9a" providerId="ADAL" clId="{F838427A-2FF0-47A5-ABF8-690DD624AC80}" dt="2021-04-12T16:38:33.536" v="10" actId="14100"/>
          <ac:spMkLst>
            <pc:docMk/>
            <pc:sldMk cId="1680758436" sldId="272"/>
            <ac:spMk id="3" creationId="{00000000-0000-0000-0000-000000000000}"/>
          </ac:spMkLst>
        </pc:spChg>
        <pc:spChg chg="mod">
          <ac:chgData name="Sioned Saer" userId="a511e1c1-9c87-4f4d-8480-d58f9216da9a" providerId="ADAL" clId="{F838427A-2FF0-47A5-ABF8-690DD624AC80}" dt="2021-04-12T16:38:30.711" v="9" actId="27636"/>
          <ac:spMkLst>
            <pc:docMk/>
            <pc:sldMk cId="1680758436" sldId="272"/>
            <ac:spMk id="4" creationId="{00000000-0000-0000-0000-000000000000}"/>
          </ac:spMkLst>
        </pc:spChg>
      </pc:sldChg>
      <pc:sldChg chg="modSp mod">
        <pc:chgData name="Sioned Saer" userId="a511e1c1-9c87-4f4d-8480-d58f9216da9a" providerId="ADAL" clId="{F838427A-2FF0-47A5-ABF8-690DD624AC80}" dt="2021-04-12T16:47:47.495" v="20" actId="27636"/>
        <pc:sldMkLst>
          <pc:docMk/>
          <pc:sldMk cId="3265158644" sldId="291"/>
        </pc:sldMkLst>
        <pc:spChg chg="mod">
          <ac:chgData name="Sioned Saer" userId="a511e1c1-9c87-4f4d-8480-d58f9216da9a" providerId="ADAL" clId="{F838427A-2FF0-47A5-ABF8-690DD624AC80}" dt="2021-04-12T16:47:47.495" v="20" actId="27636"/>
          <ac:spMkLst>
            <pc:docMk/>
            <pc:sldMk cId="3265158644" sldId="291"/>
            <ac:spMk id="3" creationId="{00000000-0000-0000-0000-000000000000}"/>
          </ac:spMkLst>
        </pc:spChg>
        <pc:spChg chg="mod">
          <ac:chgData name="Sioned Saer" userId="a511e1c1-9c87-4f4d-8480-d58f9216da9a" providerId="ADAL" clId="{F838427A-2FF0-47A5-ABF8-690DD624AC80}" dt="2021-04-12T16:47:47.495" v="19" actId="27636"/>
          <ac:spMkLst>
            <pc:docMk/>
            <pc:sldMk cId="3265158644" sldId="291"/>
            <ac:spMk id="4" creationId="{00000000-0000-0000-0000-000000000000}"/>
          </ac:spMkLst>
        </pc:spChg>
      </pc:sldChg>
      <pc:sldChg chg="addSp delSp modSp new mod">
        <pc:chgData name="Sioned Saer" userId="a511e1c1-9c87-4f4d-8480-d58f9216da9a" providerId="ADAL" clId="{F838427A-2FF0-47A5-ABF8-690DD624AC80}" dt="2021-04-12T16:56:09.691" v="213" actId="26606"/>
        <pc:sldMkLst>
          <pc:docMk/>
          <pc:sldMk cId="3563296089" sldId="294"/>
        </pc:sldMkLst>
        <pc:spChg chg="mod">
          <ac:chgData name="Sioned Saer" userId="a511e1c1-9c87-4f4d-8480-d58f9216da9a" providerId="ADAL" clId="{F838427A-2FF0-47A5-ABF8-690DD624AC80}" dt="2021-04-12T16:56:09.691" v="213" actId="26606"/>
          <ac:spMkLst>
            <pc:docMk/>
            <pc:sldMk cId="3563296089" sldId="294"/>
            <ac:spMk id="2" creationId="{F7778132-7241-4E34-94F6-A0129557F1A6}"/>
          </ac:spMkLst>
        </pc:spChg>
        <pc:spChg chg="del">
          <ac:chgData name="Sioned Saer" userId="a511e1c1-9c87-4f4d-8480-d58f9216da9a" providerId="ADAL" clId="{F838427A-2FF0-47A5-ABF8-690DD624AC80}" dt="2021-04-12T16:49:36.290" v="40"/>
          <ac:spMkLst>
            <pc:docMk/>
            <pc:sldMk cId="3563296089" sldId="294"/>
            <ac:spMk id="3" creationId="{28CF913D-3402-4117-8D90-F883F6BF9EF1}"/>
          </ac:spMkLst>
        </pc:spChg>
        <pc:spChg chg="mod">
          <ac:chgData name="Sioned Saer" userId="a511e1c1-9c87-4f4d-8480-d58f9216da9a" providerId="ADAL" clId="{F838427A-2FF0-47A5-ABF8-690DD624AC80}" dt="2021-04-12T16:56:09.691" v="213" actId="26606"/>
          <ac:spMkLst>
            <pc:docMk/>
            <pc:sldMk cId="3563296089" sldId="294"/>
            <ac:spMk id="4" creationId="{D76C93E6-A628-4B5E-B67E-2CE9099F8C55}"/>
          </ac:spMkLst>
        </pc:spChg>
        <pc:picChg chg="add mod">
          <ac:chgData name="Sioned Saer" userId="a511e1c1-9c87-4f4d-8480-d58f9216da9a" providerId="ADAL" clId="{F838427A-2FF0-47A5-ABF8-690DD624AC80}" dt="2021-04-12T16:56:09.691" v="213" actId="26606"/>
          <ac:picMkLst>
            <pc:docMk/>
            <pc:sldMk cId="3563296089" sldId="294"/>
            <ac:picMk id="1026" creationId="{AE53F9BD-F9F2-4E56-B1A7-35363937E34B}"/>
          </ac:picMkLst>
        </pc:picChg>
      </pc:sldChg>
      <pc:sldChg chg="addSp delSp modSp new mod modClrScheme chgLayout">
        <pc:chgData name="Sioned Saer" userId="a511e1c1-9c87-4f4d-8480-d58f9216da9a" providerId="ADAL" clId="{F838427A-2FF0-47A5-ABF8-690DD624AC80}" dt="2021-04-12T16:54:27.097" v="149" actId="14100"/>
        <pc:sldMkLst>
          <pc:docMk/>
          <pc:sldMk cId="28081452" sldId="295"/>
        </pc:sldMkLst>
        <pc:spChg chg="mod">
          <ac:chgData name="Sioned Saer" userId="a511e1c1-9c87-4f4d-8480-d58f9216da9a" providerId="ADAL" clId="{F838427A-2FF0-47A5-ABF8-690DD624AC80}" dt="2021-04-12T16:54:22.670" v="148" actId="113"/>
          <ac:spMkLst>
            <pc:docMk/>
            <pc:sldMk cId="28081452" sldId="295"/>
            <ac:spMk id="2" creationId="{8853A404-0D6C-4353-83C6-AF3BF0BED235}"/>
          </ac:spMkLst>
        </pc:spChg>
        <pc:spChg chg="del">
          <ac:chgData name="Sioned Saer" userId="a511e1c1-9c87-4f4d-8480-d58f9216da9a" providerId="ADAL" clId="{F838427A-2FF0-47A5-ABF8-690DD624AC80}" dt="2021-04-12T16:53:57.376" v="141"/>
          <ac:spMkLst>
            <pc:docMk/>
            <pc:sldMk cId="28081452" sldId="295"/>
            <ac:spMk id="3" creationId="{91871876-4FFC-49FB-8D13-20627A7CD06A}"/>
          </ac:spMkLst>
        </pc:spChg>
        <pc:spChg chg="del">
          <ac:chgData name="Sioned Saer" userId="a511e1c1-9c87-4f4d-8480-d58f9216da9a" providerId="ADAL" clId="{F838427A-2FF0-47A5-ABF8-690DD624AC80}" dt="2021-04-12T16:54:01.654" v="142" actId="26606"/>
          <ac:spMkLst>
            <pc:docMk/>
            <pc:sldMk cId="28081452" sldId="295"/>
            <ac:spMk id="4" creationId="{34628EBF-B42E-439F-A409-0657DFC0BD6F}"/>
          </ac:spMkLst>
        </pc:spChg>
        <pc:picChg chg="add mod">
          <ac:chgData name="Sioned Saer" userId="a511e1c1-9c87-4f4d-8480-d58f9216da9a" providerId="ADAL" clId="{F838427A-2FF0-47A5-ABF8-690DD624AC80}" dt="2021-04-12T16:54:27.097" v="149" actId="14100"/>
          <ac:picMkLst>
            <pc:docMk/>
            <pc:sldMk cId="28081452" sldId="295"/>
            <ac:picMk id="2050" creationId="{496670DE-3117-4A68-9152-A36D1FE5CDE8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13/04/2021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FB8E9A7E-45AE-4B57-923B-7FF97088811A}" type="datetimeFigureOut">
              <a:rPr lang="en-GB" smtClean="0"/>
              <a:t>13/04/2021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F15496C4-5ED8-4BF4-825F-9346C4CEF3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213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7465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3694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3391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F0279F-9DB8-4DA9-9A4B-D2F2BF77793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7696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03199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8071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16036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215433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78077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F0279F-9DB8-4DA9-9A4B-D2F2BF77793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14003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80418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207613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39501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46686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F0279F-9DB8-4DA9-9A4B-D2F2BF777939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36457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F0279F-9DB8-4DA9-9A4B-D2F2BF777939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21654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173211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316784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03919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61188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95355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F0279F-9DB8-4DA9-9A4B-D2F2BF777939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31163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00601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13/04/2021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13/04/2021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13/04/2021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13/04/2021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13/04/2021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13/04/2021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13/04/2021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13/04/2021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13/04/2021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13/04/2021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13/04/2021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file:///E:\Level%206\ECEY6002%20LEADERSHIP\Reading%20-%20extra\Janet%20Moyles.%20Effective%20Leadership%20and%20Management%20in%20the%20Early%20Years.pdf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hyperlink" Target="file:///C:\Users\S.Saer\Downloads\Janet%20Moyles.%20Effective%20Leadership%20and%20Management%20in%20the%20Early%20Years.pdf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file:///D:\EAEE6001%20Leadership\Articles%20for%20reading\150615-face-theme1-Leadership%20for%20improving.pdf" TargetMode="Externa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andfonline.com/author/Clark,+Rory+McDowall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search.informit.com.au/fullText;dn=967638646549788;res=IELNZC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ECEY6002/C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03648" y="3212976"/>
            <a:ext cx="6400800" cy="1752600"/>
          </a:xfrm>
        </p:spPr>
        <p:txBody>
          <a:bodyPr>
            <a:noAutofit/>
          </a:bodyPr>
          <a:lstStyle/>
          <a:p>
            <a:r>
              <a:rPr lang="cy-GB" altLang="en-US" b="1" dirty="0">
                <a:solidFill>
                  <a:schemeClr val="bg1"/>
                </a:solidFill>
              </a:rPr>
              <a:t>Arweinyddiaeth, gwaith tîm a systemau ansawdd </a:t>
            </a:r>
            <a:br>
              <a:rPr lang="cy-GB" altLang="en-US" b="1" dirty="0">
                <a:solidFill>
                  <a:schemeClr val="bg1"/>
                </a:solidFill>
              </a:rPr>
            </a:br>
            <a:r>
              <a:rPr lang="en-GB" altLang="en-US" b="1" dirty="0">
                <a:solidFill>
                  <a:schemeClr val="bg1"/>
                </a:solidFill>
              </a:rPr>
              <a:t>Leadership, teamwork and systems of quality</a:t>
            </a:r>
          </a:p>
          <a:p>
            <a:r>
              <a:rPr lang="en-GB" b="1" dirty="0" err="1">
                <a:solidFill>
                  <a:schemeClr val="bg1"/>
                </a:solidFill>
              </a:rPr>
              <a:t>Darlith</a:t>
            </a:r>
            <a:r>
              <a:rPr lang="en-GB" b="1" dirty="0">
                <a:solidFill>
                  <a:schemeClr val="bg1"/>
                </a:solidFill>
              </a:rPr>
              <a:t> 2 – Lecture 2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1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Arweinyddiaeth</a:t>
            </a:r>
            <a:br>
              <a:rPr lang="en-GB" dirty="0"/>
            </a:br>
            <a:r>
              <a:rPr lang="en-GB" dirty="0"/>
              <a:t>Leadership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484784"/>
            <a:ext cx="4038600" cy="4104457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err="1"/>
              <a:t>Rôl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ymarferydd</a:t>
            </a:r>
            <a:r>
              <a:rPr lang="en-GB" dirty="0"/>
              <a:t>/person </a:t>
            </a:r>
            <a:r>
              <a:rPr lang="en-GB" dirty="0" err="1"/>
              <a:t>proffesiynol</a:t>
            </a:r>
            <a:r>
              <a:rPr lang="en-GB" dirty="0"/>
              <a:t> </a:t>
            </a:r>
            <a:r>
              <a:rPr lang="en-GB" dirty="0" err="1"/>
              <a:t>Blynyddoedd</a:t>
            </a:r>
            <a:r>
              <a:rPr lang="en-GB" dirty="0"/>
              <a:t> </a:t>
            </a:r>
            <a:r>
              <a:rPr lang="en-GB" dirty="0" err="1"/>
              <a:t>Cynnar</a:t>
            </a:r>
            <a:endParaRPr lang="en-GB" dirty="0"/>
          </a:p>
          <a:p>
            <a:r>
              <a:rPr lang="en-GB" dirty="0" err="1"/>
              <a:t>Rôl</a:t>
            </a:r>
            <a:r>
              <a:rPr lang="en-GB" dirty="0"/>
              <a:t> y </a:t>
            </a:r>
            <a:r>
              <a:rPr lang="en-GB" dirty="0" err="1"/>
              <a:t>pedagog</a:t>
            </a:r>
            <a:endParaRPr lang="en-GB" dirty="0"/>
          </a:p>
          <a:p>
            <a:r>
              <a:rPr lang="en-GB" dirty="0" err="1"/>
              <a:t>Rôl</a:t>
            </a:r>
            <a:r>
              <a:rPr lang="en-GB" dirty="0"/>
              <a:t> model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bawb</a:t>
            </a:r>
            <a:endParaRPr lang="en-GB" dirty="0"/>
          </a:p>
          <a:p>
            <a:r>
              <a:rPr lang="en-GB" dirty="0" err="1"/>
              <a:t>Arweinydd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hun</a:t>
            </a:r>
            <a:endParaRPr lang="en-GB" dirty="0"/>
          </a:p>
          <a:p>
            <a:r>
              <a:rPr lang="en-GB" dirty="0" err="1"/>
              <a:t>Cyfathrebwr</a:t>
            </a:r>
            <a:r>
              <a:rPr lang="en-GB" dirty="0"/>
              <a:t> </a:t>
            </a:r>
            <a:r>
              <a:rPr lang="en-GB" dirty="0" err="1"/>
              <a:t>effeithiol</a:t>
            </a:r>
            <a:endParaRPr lang="en-GB" dirty="0"/>
          </a:p>
          <a:p>
            <a:r>
              <a:rPr lang="en-GB" dirty="0" err="1"/>
              <a:t>Arwain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partneriaeth</a:t>
            </a:r>
            <a:endParaRPr lang="en-GB" dirty="0"/>
          </a:p>
          <a:p>
            <a:r>
              <a:rPr lang="en-GB" dirty="0" err="1"/>
              <a:t>Aelod</a:t>
            </a:r>
            <a:r>
              <a:rPr lang="en-GB" dirty="0"/>
              <a:t> </a:t>
            </a:r>
            <a:r>
              <a:rPr lang="en-GB" dirty="0" err="1"/>
              <a:t>tîm</a:t>
            </a:r>
            <a:r>
              <a:rPr lang="en-GB" dirty="0"/>
              <a:t>/</a:t>
            </a:r>
            <a:r>
              <a:rPr lang="en-GB" dirty="0" err="1"/>
              <a:t>arwain</a:t>
            </a:r>
            <a:r>
              <a:rPr lang="en-GB" dirty="0"/>
              <a:t> </a:t>
            </a:r>
            <a:r>
              <a:rPr lang="en-GB" dirty="0" err="1"/>
              <a:t>tîm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The role of the Early Years Practitioner/  Professional</a:t>
            </a:r>
          </a:p>
          <a:p>
            <a:r>
              <a:rPr lang="en-GB" dirty="0"/>
              <a:t>Role of the pedagogue</a:t>
            </a:r>
          </a:p>
          <a:p>
            <a:r>
              <a:rPr lang="en-GB" dirty="0"/>
              <a:t>Role model for all</a:t>
            </a:r>
          </a:p>
          <a:p>
            <a:r>
              <a:rPr lang="en-GB" dirty="0"/>
              <a:t>A leader of your practice</a:t>
            </a:r>
          </a:p>
          <a:p>
            <a:r>
              <a:rPr lang="en-GB" dirty="0"/>
              <a:t>An effective communicator</a:t>
            </a:r>
          </a:p>
          <a:p>
            <a:r>
              <a:rPr lang="en-GB" dirty="0"/>
              <a:t>Leading in partnership</a:t>
            </a:r>
          </a:p>
          <a:p>
            <a:r>
              <a:rPr lang="en-GB" dirty="0"/>
              <a:t>Team member/leading a team  </a:t>
            </a:r>
          </a:p>
        </p:txBody>
      </p:sp>
    </p:spTree>
    <p:extLst>
      <p:ext uri="{BB962C8B-B14F-4D97-AF65-F5344CB8AC3E}">
        <p14:creationId xmlns:p14="http://schemas.microsoft.com/office/powerpoint/2010/main" val="19506036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/>
          </a:bodyPr>
          <a:lstStyle/>
          <a:p>
            <a:r>
              <a:rPr lang="en-GB" sz="3600" dirty="0"/>
              <a:t>Beth </a:t>
            </a:r>
            <a:r>
              <a:rPr lang="en-GB" sz="3600" dirty="0" err="1"/>
              <a:t>yw’r</a:t>
            </a:r>
            <a:r>
              <a:rPr lang="en-GB" sz="3600" dirty="0"/>
              <a:t> </a:t>
            </a:r>
            <a:r>
              <a:rPr lang="en-GB" sz="3600" dirty="0" err="1"/>
              <a:t>tystiolaeth</a:t>
            </a:r>
            <a:r>
              <a:rPr lang="en-GB" sz="3600" dirty="0"/>
              <a:t> o </a:t>
            </a:r>
            <a:r>
              <a:rPr lang="en-GB" sz="3600" dirty="0" err="1"/>
              <a:t>arweinyddiaeth</a:t>
            </a:r>
            <a:r>
              <a:rPr lang="en-GB" sz="3600" dirty="0"/>
              <a:t>?</a:t>
            </a:r>
            <a:br>
              <a:rPr lang="en-GB" sz="3600" dirty="0"/>
            </a:br>
            <a:r>
              <a:rPr lang="en-GB" sz="3600" dirty="0"/>
              <a:t>What is the evidence of leadership?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phlant</a:t>
            </a:r>
            <a:endParaRPr lang="en-GB" dirty="0"/>
          </a:p>
          <a:p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rhieni</a:t>
            </a:r>
            <a:r>
              <a:rPr lang="en-GB" dirty="0"/>
              <a:t> a </a:t>
            </a:r>
            <a:r>
              <a:rPr lang="en-GB" dirty="0" err="1"/>
              <a:t>gofalwyr</a:t>
            </a:r>
            <a:endParaRPr lang="en-GB" dirty="0"/>
          </a:p>
          <a:p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gweithio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</a:t>
            </a:r>
            <a:r>
              <a:rPr lang="en-GB" dirty="0" err="1"/>
              <a:t>tîm</a:t>
            </a:r>
            <a:r>
              <a:rPr lang="en-GB" dirty="0"/>
              <a:t> o staff</a:t>
            </a:r>
          </a:p>
          <a:p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phobl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r>
              <a:rPr lang="en-GB" dirty="0"/>
              <a:t> </a:t>
            </a:r>
            <a:r>
              <a:rPr lang="en-GB" dirty="0" err="1"/>
              <a:t>eraill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How you work with children</a:t>
            </a:r>
          </a:p>
          <a:p>
            <a:r>
              <a:rPr lang="en-GB" dirty="0"/>
              <a:t>How you work with parents and carers</a:t>
            </a:r>
          </a:p>
          <a:p>
            <a:r>
              <a:rPr lang="en-GB" dirty="0"/>
              <a:t>How you work within and with a staff team</a:t>
            </a:r>
          </a:p>
          <a:p>
            <a:r>
              <a:rPr lang="en-GB" dirty="0"/>
              <a:t>How you work with other professionals</a:t>
            </a:r>
          </a:p>
          <a:p>
            <a:pPr marL="0" indent="0" algn="r">
              <a:buNone/>
            </a:pPr>
            <a:r>
              <a:rPr lang="en-GB" dirty="0"/>
              <a:t>(</a:t>
            </a:r>
            <a:r>
              <a:rPr lang="en-GB" dirty="0" err="1"/>
              <a:t>Whalley</a:t>
            </a:r>
            <a:r>
              <a:rPr lang="en-GB" dirty="0"/>
              <a:t>, 2011)</a:t>
            </a:r>
          </a:p>
        </p:txBody>
      </p:sp>
    </p:spTree>
    <p:extLst>
      <p:ext uri="{BB962C8B-B14F-4D97-AF65-F5344CB8AC3E}">
        <p14:creationId xmlns:p14="http://schemas.microsoft.com/office/powerpoint/2010/main" val="34160791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 err="1"/>
              <a:t>Arddulliau</a:t>
            </a:r>
            <a:r>
              <a:rPr lang="en-GB" dirty="0"/>
              <a:t> </a:t>
            </a:r>
            <a:r>
              <a:rPr lang="en-GB" dirty="0" err="1"/>
              <a:t>traddodiadol</a:t>
            </a:r>
            <a:r>
              <a:rPr lang="en-GB" dirty="0"/>
              <a:t> Kurt Lewin</a:t>
            </a:r>
            <a:br>
              <a:rPr lang="en-GB" dirty="0"/>
            </a:br>
            <a:r>
              <a:rPr lang="en-GB" dirty="0"/>
              <a:t>Kurt Lewin’s Traditional styles (1939)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060847"/>
            <a:ext cx="4038600" cy="3528393"/>
          </a:xfrm>
        </p:spPr>
        <p:txBody>
          <a:bodyPr/>
          <a:lstStyle/>
          <a:p>
            <a:endParaRPr lang="en-GB" dirty="0"/>
          </a:p>
          <a:p>
            <a:r>
              <a:rPr lang="en-GB" dirty="0" err="1"/>
              <a:t>Awtocratig</a:t>
            </a:r>
            <a:endParaRPr lang="en-GB" dirty="0"/>
          </a:p>
          <a:p>
            <a:r>
              <a:rPr lang="en-GB" dirty="0" err="1"/>
              <a:t>Democratig</a:t>
            </a:r>
            <a:endParaRPr lang="en-GB" dirty="0"/>
          </a:p>
          <a:p>
            <a:r>
              <a:rPr lang="en-GB" dirty="0"/>
              <a:t>Laissez-faire (</a:t>
            </a:r>
            <a:r>
              <a:rPr lang="en-GB" dirty="0" err="1"/>
              <a:t>arddull</a:t>
            </a:r>
            <a:r>
              <a:rPr lang="en-GB" dirty="0"/>
              <a:t> </a:t>
            </a:r>
            <a:r>
              <a:rPr lang="en-GB" dirty="0" err="1"/>
              <a:t>goddefgar</a:t>
            </a:r>
            <a:r>
              <a:rPr lang="en-GB" dirty="0"/>
              <a:t>)</a:t>
            </a:r>
          </a:p>
          <a:p>
            <a:r>
              <a:rPr lang="en-GB" dirty="0" err="1"/>
              <a:t>Tadol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16831"/>
            <a:ext cx="4038600" cy="3672409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Autocratic</a:t>
            </a:r>
          </a:p>
          <a:p>
            <a:r>
              <a:rPr lang="en-GB" dirty="0"/>
              <a:t>Democratic</a:t>
            </a:r>
          </a:p>
          <a:p>
            <a:r>
              <a:rPr lang="en-GB" dirty="0"/>
              <a:t>Laissez-faire (permissive style) </a:t>
            </a:r>
          </a:p>
          <a:p>
            <a:r>
              <a:rPr lang="en-GB" dirty="0" err="1"/>
              <a:t>Paternalisitic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749474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Daniel Goleman (2000)</a:t>
            </a:r>
          </a:p>
        </p:txBody>
      </p:sp>
      <p:pic>
        <p:nvPicPr>
          <p:cNvPr id="2050" name="Picture 2" descr="The Six Styles of Leadership · Intense Minimalism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966" y="1124744"/>
            <a:ext cx="8791522" cy="5472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52228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008112"/>
          </a:xfrm>
        </p:spPr>
        <p:txBody>
          <a:bodyPr>
            <a:noAutofit/>
          </a:bodyPr>
          <a:lstStyle/>
          <a:p>
            <a:r>
              <a:rPr lang="en-GB" sz="3600" dirty="0" err="1"/>
              <a:t>Arweinydd</a:t>
            </a:r>
            <a:r>
              <a:rPr lang="en-GB" sz="3600" dirty="0"/>
              <a:t> </a:t>
            </a:r>
            <a:r>
              <a:rPr lang="en-GB" sz="3600" dirty="0" err="1"/>
              <a:t>awdurdodol</a:t>
            </a:r>
            <a:br>
              <a:rPr lang="en-GB" sz="3600" dirty="0"/>
            </a:br>
            <a:r>
              <a:rPr lang="en-GB" sz="3600" dirty="0"/>
              <a:t>An authoritative leader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04048" y="1124744"/>
            <a:ext cx="4032448" cy="4464497"/>
          </a:xfrm>
        </p:spPr>
        <p:txBody>
          <a:bodyPr>
            <a:normAutofit lnSpcReduction="10000"/>
          </a:bodyPr>
          <a:lstStyle/>
          <a:p>
            <a:r>
              <a:rPr lang="en-GB" sz="2000" dirty="0"/>
              <a:t>To develop curious practitioners</a:t>
            </a:r>
          </a:p>
          <a:p>
            <a:r>
              <a:rPr lang="en-GB" sz="2000" dirty="0"/>
              <a:t>To develop and encourage practitioners to be interested in deepening their understanding to transform their practice</a:t>
            </a:r>
          </a:p>
          <a:p>
            <a:r>
              <a:rPr lang="en-GB" sz="2000" dirty="0"/>
              <a:t>Empowered to lead practice developments through creating their own theories</a:t>
            </a:r>
          </a:p>
          <a:p>
            <a:r>
              <a:rPr lang="en-GB" sz="2000" dirty="0"/>
              <a:t>Moving the more hierarchal leadership style to one which is more organic</a:t>
            </a:r>
          </a:p>
          <a:p>
            <a:pPr marL="0" indent="0">
              <a:buNone/>
            </a:pPr>
            <a:r>
              <a:rPr lang="en-GB" sz="2000" dirty="0" err="1"/>
              <a:t>Klavins</a:t>
            </a:r>
            <a:r>
              <a:rPr lang="en-GB" sz="2000" dirty="0"/>
              <a:t> 2019 (cited in </a:t>
            </a:r>
            <a:r>
              <a:rPr lang="en-GB" sz="2000" dirty="0" err="1"/>
              <a:t>Whalley</a:t>
            </a:r>
            <a:r>
              <a:rPr lang="en-GB" sz="2000" dirty="0"/>
              <a:t> et al., 2019) </a:t>
            </a:r>
          </a:p>
        </p:txBody>
      </p:sp>
      <p:pic>
        <p:nvPicPr>
          <p:cNvPr id="1026" name="Picture 2" descr="Spotlight on Leadership Styles | The Institute of Leadership &amp; Mgt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24744"/>
            <a:ext cx="4896544" cy="56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45187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Ymchwiliwch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/Research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hen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dal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parchu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/Dated but still respected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Fielder’s contingency theory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(1967): ....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two types of leader, the </a:t>
            </a:r>
            <a:r>
              <a:rPr lang="en-GB" sz="2800" i="1" u="sng" dirty="0">
                <a:latin typeface="Arial" panose="020B0604020202020204" pitchFamily="34" charset="0"/>
                <a:cs typeface="Arial" panose="020B0604020202020204" pitchFamily="34" charset="0"/>
              </a:rPr>
              <a:t>task master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and the </a:t>
            </a:r>
            <a:r>
              <a:rPr lang="en-GB" sz="2800" i="1" u="sng" dirty="0">
                <a:latin typeface="Arial" panose="020B0604020202020204" pitchFamily="34" charset="0"/>
                <a:cs typeface="Arial" panose="020B0604020202020204" pitchFamily="34" charset="0"/>
              </a:rPr>
              <a:t>people person.</a:t>
            </a: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Path Goal Theory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800" i="1" dirty="0" err="1">
                <a:latin typeface="Arial" panose="020B0604020202020204" pitchFamily="34" charset="0"/>
                <a:cs typeface="Arial" panose="020B0604020202020204" pitchFamily="34" charset="0"/>
              </a:rPr>
              <a:t>Lyus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, 1998): </a:t>
            </a:r>
            <a:r>
              <a:rPr lang="en-GB" sz="2800" i="1" u="sng" dirty="0">
                <a:latin typeface="Arial" panose="020B0604020202020204" pitchFamily="34" charset="0"/>
                <a:cs typeface="Arial" panose="020B0604020202020204" pitchFamily="34" charset="0"/>
              </a:rPr>
              <a:t>Directive leadership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GB" sz="2800" i="1" u="sng" dirty="0">
                <a:latin typeface="Arial" panose="020B0604020202020204" pitchFamily="34" charset="0"/>
                <a:cs typeface="Arial" panose="020B0604020202020204" pitchFamily="34" charset="0"/>
              </a:rPr>
              <a:t>Supportive leadership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GB" sz="2800" i="1" u="sng" dirty="0">
                <a:latin typeface="Arial" panose="020B0604020202020204" pitchFamily="34" charset="0"/>
                <a:cs typeface="Arial" panose="020B0604020202020204" pitchFamily="34" charset="0"/>
              </a:rPr>
              <a:t>Participative leadership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GB" sz="2800" i="1" u="sng" dirty="0">
                <a:latin typeface="Arial" panose="020B0604020202020204" pitchFamily="34" charset="0"/>
                <a:cs typeface="Arial" panose="020B0604020202020204" pitchFamily="34" charset="0"/>
              </a:rPr>
              <a:t>Achievement oriented leadership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Neugebauer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(1985):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four typologies: </a:t>
            </a:r>
            <a:r>
              <a:rPr lang="en-GB" sz="2800" i="1" u="sng" dirty="0">
                <a:latin typeface="Arial" panose="020B0604020202020204" pitchFamily="34" charset="0"/>
                <a:cs typeface="Arial" panose="020B0604020202020204" pitchFamily="34" charset="0"/>
              </a:rPr>
              <a:t>task master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GB" sz="2800" i="1" u="sng" dirty="0">
                <a:latin typeface="Arial" panose="020B0604020202020204" pitchFamily="34" charset="0"/>
                <a:cs typeface="Arial" panose="020B0604020202020204" pitchFamily="34" charset="0"/>
              </a:rPr>
              <a:t>comrade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GB" sz="2800" i="1" u="sng" dirty="0">
                <a:latin typeface="Arial" panose="020B0604020202020204" pitchFamily="34" charset="0"/>
                <a:cs typeface="Arial" panose="020B0604020202020204" pitchFamily="34" charset="0"/>
              </a:rPr>
              <a:t>motivator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GB" sz="2800" i="1" u="sng" dirty="0" err="1">
                <a:latin typeface="Arial" panose="020B0604020202020204" pitchFamily="34" charset="0"/>
                <a:cs typeface="Arial" panose="020B0604020202020204" pitchFamily="34" charset="0"/>
              </a:rPr>
              <a:t>unleader</a:t>
            </a:r>
            <a:r>
              <a:rPr lang="en-GB" sz="2800" i="1" u="sng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42740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Autofit/>
          </a:bodyPr>
          <a:lstStyle/>
          <a:p>
            <a:r>
              <a:rPr lang="en-GB" sz="4000" dirty="0" err="1"/>
              <a:t>Rhinweddau</a:t>
            </a:r>
            <a:r>
              <a:rPr lang="en-GB" sz="4000" dirty="0"/>
              <a:t> </a:t>
            </a:r>
            <a:r>
              <a:rPr lang="en-GB" sz="4000" dirty="0" err="1"/>
              <a:t>arweinyddiaeth</a:t>
            </a:r>
            <a:br>
              <a:rPr lang="en-GB" sz="4000" dirty="0"/>
            </a:br>
            <a:r>
              <a:rPr lang="en-GB" sz="4000" dirty="0"/>
              <a:t>Leadership qualities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12776"/>
            <a:ext cx="4038600" cy="4176465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 err="1"/>
              <a:t>Moyles</a:t>
            </a:r>
            <a:r>
              <a:rPr lang="en-GB" dirty="0"/>
              <a:t> (2006)</a:t>
            </a:r>
          </a:p>
          <a:p>
            <a:pPr marL="0" indent="0">
              <a:buNone/>
            </a:pPr>
            <a:r>
              <a:rPr lang="en-GB" b="1" dirty="0" err="1"/>
              <a:t>Pedwar</a:t>
            </a:r>
            <a:r>
              <a:rPr lang="en-GB" b="1" dirty="0"/>
              <a:t> </a:t>
            </a:r>
            <a:r>
              <a:rPr lang="en-GB" b="1" dirty="0" err="1"/>
              <a:t>cangen</a:t>
            </a:r>
            <a:r>
              <a:rPr lang="en-GB" b="1" dirty="0"/>
              <a:t>…</a:t>
            </a:r>
          </a:p>
          <a:p>
            <a:r>
              <a:rPr lang="en-GB" dirty="0" err="1"/>
              <a:t>Rhinweddau</a:t>
            </a:r>
            <a:r>
              <a:rPr lang="en-GB" dirty="0"/>
              <a:t> </a:t>
            </a:r>
            <a:r>
              <a:rPr lang="en-GB" dirty="0" err="1"/>
              <a:t>arweinyddiaeth</a:t>
            </a:r>
            <a:endParaRPr lang="en-GB" dirty="0"/>
          </a:p>
          <a:p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rheoli</a:t>
            </a:r>
            <a:endParaRPr lang="en-GB" dirty="0"/>
          </a:p>
          <a:p>
            <a:r>
              <a:rPr lang="en-GB" dirty="0" err="1"/>
              <a:t>Priodoleddau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endParaRPr lang="en-GB" dirty="0"/>
          </a:p>
          <a:p>
            <a:r>
              <a:rPr lang="en-GB" dirty="0" err="1"/>
              <a:t>Nodweddion</a:t>
            </a:r>
            <a:r>
              <a:rPr lang="en-GB" dirty="0"/>
              <a:t> </a:t>
            </a:r>
            <a:r>
              <a:rPr lang="en-GB" dirty="0" err="1"/>
              <a:t>personol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Four branches…</a:t>
            </a:r>
          </a:p>
          <a:p>
            <a:r>
              <a:rPr lang="en-GB" dirty="0"/>
              <a:t>Leadership qualities</a:t>
            </a:r>
          </a:p>
          <a:p>
            <a:r>
              <a:rPr lang="en-GB" dirty="0"/>
              <a:t>Management skills</a:t>
            </a:r>
          </a:p>
          <a:p>
            <a:r>
              <a:rPr lang="en-GB" dirty="0"/>
              <a:t>Professional attributes</a:t>
            </a:r>
          </a:p>
          <a:p>
            <a:r>
              <a:rPr lang="en-GB" dirty="0"/>
              <a:t>Personal characteristics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Effective Leadership and Management in the Early Years</a:t>
            </a:r>
          </a:p>
          <a:p>
            <a:pPr marL="0" indent="0">
              <a:buNone/>
            </a:pPr>
            <a:r>
              <a:rPr lang="en-GB" dirty="0"/>
              <a:t>Janet </a:t>
            </a:r>
            <a:r>
              <a:rPr lang="en-GB" dirty="0" err="1"/>
              <a:t>Moyles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2006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On Moodle – under Week 1</a:t>
            </a:r>
          </a:p>
          <a:p>
            <a:pPr marL="0" indent="0">
              <a:buNone/>
            </a:pPr>
            <a:endParaRPr lang="en-GB" dirty="0">
              <a:hlinkClick r:id="rId3" action="ppaction://hlinkfile"/>
            </a:endParaRPr>
          </a:p>
          <a:p>
            <a:pPr marL="0" indent="0">
              <a:buNone/>
            </a:pPr>
            <a:r>
              <a:rPr lang="en-GB" dirty="0">
                <a:hlinkClick r:id="rId4"/>
              </a:rPr>
              <a:t>Janet Moyles. Effective Leadership and Management in the Early Years.pdf</a:t>
            </a:r>
            <a:endParaRPr lang="en-GB" dirty="0"/>
          </a:p>
          <a:p>
            <a:pPr marL="0" indent="0">
              <a:buNone/>
            </a:pPr>
            <a:endParaRPr lang="en-GB" dirty="0">
              <a:hlinkClick r:id="rId3" action="ppaction://hlinkfile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71681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Y </a:t>
            </a:r>
            <a:r>
              <a:rPr lang="en-GB" dirty="0" err="1"/>
              <a:t>Brifysgol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The Open University (2018)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y-GB" dirty="0"/>
              <a:t>Arweinyddiaeth: rhinweddau personol a phroffesiynol, profiadau, sgiliau, gwybodaeth ac agwedd</a:t>
            </a:r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dirty="0"/>
              <a:t>Hyder, y gallu i gyfathrebu, i adfyfyrio, i gymryd cyfrifoldebau, i fod yn hyblyg, yn fentrus, brwdfrydig ac yn barod i ddysgu a datblygu.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Leadership: Personal and professional qualities, experiences, skills, knowledge and attitude</a:t>
            </a:r>
          </a:p>
          <a:p>
            <a:pPr marL="0" indent="0">
              <a:buNone/>
            </a:pPr>
            <a:r>
              <a:rPr lang="en-GB" dirty="0"/>
              <a:t>Confidence, ability to communicate, to reflect, to take responsibilities, to be flexible, ambitious, enthusiastic and to be willing to learn and develop.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51586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Autofit/>
          </a:bodyPr>
          <a:lstStyle/>
          <a:p>
            <a:r>
              <a:rPr lang="en-GB" sz="3200" b="1" dirty="0" err="1"/>
              <a:t>Sut</a:t>
            </a:r>
            <a:r>
              <a:rPr lang="en-GB" sz="3200" b="1" dirty="0"/>
              <a:t> </a:t>
            </a:r>
            <a:r>
              <a:rPr lang="en-GB" sz="3200" b="1" dirty="0" err="1"/>
              <a:t>i</a:t>
            </a:r>
            <a:r>
              <a:rPr lang="en-GB" sz="3200" b="1" dirty="0"/>
              <a:t> </a:t>
            </a:r>
            <a:r>
              <a:rPr lang="en-GB" sz="3200" b="1" dirty="0" err="1"/>
              <a:t>ni’n</a:t>
            </a:r>
            <a:r>
              <a:rPr lang="en-GB" sz="3200" b="1" dirty="0"/>
              <a:t> </a:t>
            </a:r>
            <a:r>
              <a:rPr lang="en-GB" sz="3200" b="1" dirty="0" err="1"/>
              <a:t>datblygu</a:t>
            </a:r>
            <a:r>
              <a:rPr lang="en-GB" sz="3200" b="1" dirty="0"/>
              <a:t> </a:t>
            </a:r>
            <a:r>
              <a:rPr lang="en-GB" sz="3200" b="1" dirty="0" err="1"/>
              <a:t>i</a:t>
            </a:r>
            <a:r>
              <a:rPr lang="en-GB" sz="3200" b="1" dirty="0"/>
              <a:t> </a:t>
            </a:r>
            <a:r>
              <a:rPr lang="en-GB" sz="3200" b="1" dirty="0" err="1"/>
              <a:t>fod</a:t>
            </a:r>
            <a:r>
              <a:rPr lang="en-GB" sz="3200" b="1" dirty="0"/>
              <a:t> </a:t>
            </a:r>
            <a:r>
              <a:rPr lang="en-GB" sz="3200" b="1" dirty="0" err="1"/>
              <a:t>yn</a:t>
            </a:r>
            <a:r>
              <a:rPr lang="en-GB" sz="3200" b="1" dirty="0"/>
              <a:t> </a:t>
            </a:r>
            <a:r>
              <a:rPr lang="en-GB" sz="3200" b="1" dirty="0" err="1"/>
              <a:t>arweinwyr</a:t>
            </a:r>
            <a:r>
              <a:rPr lang="en-GB" sz="3200" b="1" dirty="0"/>
              <a:t>…</a:t>
            </a:r>
            <a:br>
              <a:rPr lang="en-GB" sz="3200" b="1" dirty="0"/>
            </a:br>
            <a:r>
              <a:rPr lang="en-GB" sz="3200" b="1" dirty="0"/>
              <a:t>How we develop to become leaders…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340768"/>
            <a:ext cx="4038600" cy="4248473"/>
          </a:xfrm>
        </p:spPr>
        <p:txBody>
          <a:bodyPr>
            <a:normAutofit fontScale="92500"/>
          </a:bodyPr>
          <a:lstStyle/>
          <a:p>
            <a:r>
              <a:rPr lang="en-GB" dirty="0" err="1"/>
              <a:t>Arswyli</a:t>
            </a:r>
            <a:r>
              <a:rPr lang="en-GB" dirty="0"/>
              <a:t> a </a:t>
            </a:r>
            <a:r>
              <a:rPr lang="en-GB" dirty="0" err="1"/>
              <a:t>gwrando</a:t>
            </a:r>
            <a:endParaRPr lang="en-GB" dirty="0"/>
          </a:p>
          <a:p>
            <a:r>
              <a:rPr lang="en-GB" dirty="0" err="1"/>
              <a:t>Dilyn</a:t>
            </a:r>
            <a:r>
              <a:rPr lang="en-GB" dirty="0"/>
              <a:t> </a:t>
            </a:r>
            <a:r>
              <a:rPr lang="en-GB" dirty="0" err="1"/>
              <a:t>arweinydd</a:t>
            </a:r>
            <a:endParaRPr lang="en-GB" dirty="0"/>
          </a:p>
          <a:p>
            <a:r>
              <a:rPr lang="en-GB" dirty="0" err="1"/>
              <a:t>Dynwared</a:t>
            </a:r>
            <a:r>
              <a:rPr lang="en-GB" dirty="0"/>
              <a:t>/  </a:t>
            </a:r>
            <a:r>
              <a:rPr lang="en-GB" dirty="0" err="1"/>
              <a:t>mabwysiadu</a:t>
            </a:r>
            <a:r>
              <a:rPr lang="en-GB" dirty="0"/>
              <a:t> </a:t>
            </a:r>
            <a:r>
              <a:rPr lang="en-GB" dirty="0" err="1"/>
              <a:t>ymddygiad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ni’n</a:t>
            </a:r>
            <a:r>
              <a:rPr lang="en-GB" dirty="0"/>
              <a:t> </a:t>
            </a:r>
            <a:r>
              <a:rPr lang="en-GB" dirty="0" err="1"/>
              <a:t>teimlo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effeithiol</a:t>
            </a:r>
            <a:endParaRPr lang="en-GB" dirty="0"/>
          </a:p>
          <a:p>
            <a:r>
              <a:rPr lang="en-GB" dirty="0" err="1"/>
              <a:t>Adnabod</a:t>
            </a:r>
            <a:r>
              <a:rPr lang="en-GB" dirty="0"/>
              <a:t> </a:t>
            </a:r>
            <a:r>
              <a:rPr lang="en-GB" dirty="0" err="1"/>
              <a:t>arfer</a:t>
            </a:r>
            <a:r>
              <a:rPr lang="en-GB" dirty="0"/>
              <a:t>/</a:t>
            </a:r>
            <a:r>
              <a:rPr lang="en-GB" dirty="0" err="1"/>
              <a:t>sgiliau</a:t>
            </a:r>
            <a:r>
              <a:rPr lang="en-GB" dirty="0"/>
              <a:t>/ </a:t>
            </a:r>
            <a:r>
              <a:rPr lang="en-GB" dirty="0" err="1"/>
              <a:t>arddulliau</a:t>
            </a:r>
            <a:r>
              <a:rPr lang="en-GB" dirty="0"/>
              <a:t> </a:t>
            </a:r>
            <a:r>
              <a:rPr lang="en-GB" dirty="0" err="1"/>
              <a:t>positif</a:t>
            </a:r>
            <a:r>
              <a:rPr lang="en-GB" dirty="0"/>
              <a:t> a </a:t>
            </a:r>
            <a:r>
              <a:rPr lang="en-GB" dirty="0" err="1"/>
              <a:t>negyddol</a:t>
            </a:r>
            <a:r>
              <a:rPr lang="en-GB" dirty="0"/>
              <a:t>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340768"/>
            <a:ext cx="4038600" cy="4248473"/>
          </a:xfrm>
        </p:spPr>
        <p:txBody>
          <a:bodyPr>
            <a:normAutofit fontScale="92500"/>
          </a:bodyPr>
          <a:lstStyle/>
          <a:p>
            <a:r>
              <a:rPr lang="en-GB" dirty="0"/>
              <a:t>Observe and listen</a:t>
            </a:r>
          </a:p>
          <a:p>
            <a:r>
              <a:rPr lang="en-GB" dirty="0"/>
              <a:t>Following a leader</a:t>
            </a:r>
          </a:p>
          <a:p>
            <a:r>
              <a:rPr lang="en-GB" dirty="0"/>
              <a:t>Imitate/adopt any behaviour we feel is effective </a:t>
            </a:r>
          </a:p>
          <a:p>
            <a:r>
              <a:rPr lang="en-GB" dirty="0"/>
              <a:t>Identify practice/skills/styles which are positive and negative </a:t>
            </a:r>
          </a:p>
        </p:txBody>
      </p:sp>
    </p:spTree>
    <p:extLst>
      <p:ext uri="{BB962C8B-B14F-4D97-AF65-F5344CB8AC3E}">
        <p14:creationId xmlns:p14="http://schemas.microsoft.com/office/powerpoint/2010/main" val="16807584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1C26F9-FA6F-4654-9B7F-186066D6F4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EFC1A8-8716-4614-A555-7CC77AABF3A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460851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Felly </a:t>
            </a:r>
            <a:r>
              <a:rPr lang="en-GB" sz="3600" dirty="0" err="1"/>
              <a:t>gadewch</a:t>
            </a:r>
            <a:r>
              <a:rPr lang="en-GB" sz="3600" dirty="0"/>
              <a:t> </a:t>
            </a:r>
            <a:r>
              <a:rPr lang="en-GB" sz="3600" dirty="0" err="1"/>
              <a:t>i</a:t>
            </a:r>
            <a:r>
              <a:rPr lang="en-GB" sz="3600" dirty="0"/>
              <a:t> </a:t>
            </a:r>
            <a:r>
              <a:rPr lang="en-GB" sz="3600" dirty="0" err="1"/>
              <a:t>ni</a:t>
            </a:r>
            <a:r>
              <a:rPr lang="en-GB" sz="3600" dirty="0"/>
              <a:t> </a:t>
            </a:r>
            <a:r>
              <a:rPr lang="en-GB" sz="3600" dirty="0" err="1"/>
              <a:t>ystyried</a:t>
            </a:r>
            <a:r>
              <a:rPr lang="en-GB" sz="3600" dirty="0"/>
              <a:t> y </a:t>
            </a:r>
            <a:r>
              <a:rPr lang="en-GB" sz="3600" dirty="0" err="1"/>
              <a:t>mathau</a:t>
            </a:r>
            <a:r>
              <a:rPr lang="en-GB" sz="3600" dirty="0"/>
              <a:t> o </a:t>
            </a:r>
            <a:r>
              <a:rPr lang="en-GB" sz="3600" dirty="0" err="1"/>
              <a:t>arweinyddiaeth</a:t>
            </a:r>
            <a:r>
              <a:rPr lang="en-GB" sz="3600" dirty="0"/>
              <a:t> </a:t>
            </a:r>
            <a:r>
              <a:rPr lang="en-GB" sz="3600" dirty="0" err="1"/>
              <a:t>sydd</a:t>
            </a:r>
            <a:r>
              <a:rPr lang="en-GB" sz="3600" dirty="0"/>
              <a:t> </a:t>
            </a:r>
            <a:r>
              <a:rPr lang="en-GB" sz="3600" dirty="0" err="1"/>
              <a:t>yn</a:t>
            </a:r>
            <a:r>
              <a:rPr lang="en-GB" sz="3600" dirty="0"/>
              <a:t> </a:t>
            </a:r>
            <a:r>
              <a:rPr lang="en-GB" sz="3600" dirty="0" err="1"/>
              <a:t>llwyddiannus</a:t>
            </a:r>
            <a:r>
              <a:rPr lang="en-GB" sz="3600" dirty="0"/>
              <a:t> </a:t>
            </a:r>
            <a:r>
              <a:rPr lang="en-GB" sz="3600" dirty="0" err="1"/>
              <a:t>heddiw</a:t>
            </a:r>
            <a:r>
              <a:rPr lang="en-GB" sz="3600" dirty="0"/>
              <a:t>…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400461-6E87-4198-8760-6B6DD1822C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460851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Therefore let us consider the types of leadership that are successful today…</a:t>
            </a:r>
          </a:p>
        </p:txBody>
      </p:sp>
    </p:spTree>
    <p:extLst>
      <p:ext uri="{BB962C8B-B14F-4D97-AF65-F5344CB8AC3E}">
        <p14:creationId xmlns:p14="http://schemas.microsoft.com/office/powerpoint/2010/main" val="18435586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Arweinyddwyr</a:t>
            </a:r>
            <a:r>
              <a:rPr lang="en-GB" dirty="0"/>
              <a:t> </a:t>
            </a:r>
            <a:r>
              <a:rPr lang="en-GB" dirty="0" err="1"/>
              <a:t>trawsnewidiol</a:t>
            </a:r>
            <a:br>
              <a:rPr lang="en-GB" dirty="0"/>
            </a:br>
            <a:r>
              <a:rPr lang="en-GB" dirty="0"/>
              <a:t>Transformational leaders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Arweinyddwyr</a:t>
            </a:r>
            <a:r>
              <a:rPr lang="en-GB" dirty="0"/>
              <a:t> </a:t>
            </a:r>
            <a:r>
              <a:rPr lang="en-GB" dirty="0" err="1"/>
              <a:t>gweledigaethol</a:t>
            </a:r>
            <a:endParaRPr lang="en-GB" dirty="0"/>
          </a:p>
          <a:p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symud</a:t>
            </a:r>
            <a:r>
              <a:rPr lang="en-GB" dirty="0"/>
              <a:t> </a:t>
            </a:r>
            <a:r>
              <a:rPr lang="en-GB" dirty="0" err="1"/>
              <a:t>ymlaen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barhaol</a:t>
            </a:r>
            <a:endParaRPr lang="en-GB" dirty="0"/>
          </a:p>
          <a:p>
            <a:r>
              <a:rPr lang="en-GB" dirty="0" err="1"/>
              <a:t>Ehangu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a </a:t>
            </a:r>
            <a:r>
              <a:rPr lang="en-GB" dirty="0" err="1"/>
              <a:t>gwybodaeth</a:t>
            </a:r>
            <a:endParaRPr lang="en-GB" dirty="0"/>
          </a:p>
          <a:p>
            <a:r>
              <a:rPr lang="en-GB" dirty="0"/>
              <a:t>Y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ddatblygu</a:t>
            </a:r>
            <a:r>
              <a:rPr lang="en-GB" dirty="0"/>
              <a:t> a </a:t>
            </a:r>
            <a:r>
              <a:rPr lang="en-GB" dirty="0" err="1"/>
              <a:t>newid</a:t>
            </a:r>
            <a:r>
              <a:rPr lang="en-GB" dirty="0"/>
              <a:t> </a:t>
            </a:r>
            <a:r>
              <a:rPr lang="en-GB" dirty="0" err="1"/>
              <a:t>ymarfer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Visionary leaders</a:t>
            </a:r>
          </a:p>
          <a:p>
            <a:r>
              <a:rPr lang="en-GB" dirty="0"/>
              <a:t>Moving forward continuously</a:t>
            </a:r>
          </a:p>
          <a:p>
            <a:r>
              <a:rPr lang="en-GB" dirty="0"/>
              <a:t>Expanding skills and knowledge</a:t>
            </a:r>
          </a:p>
          <a:p>
            <a:r>
              <a:rPr lang="en-GB" dirty="0"/>
              <a:t>Ability to develop and change practice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53730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098" name="Picture 2" descr="Center for Transformational Leadership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6632"/>
            <a:ext cx="7632848" cy="6491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14800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778132-7241-4E34-94F6-A0129557F1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br>
              <a:rPr lang="en-GB"/>
            </a:br>
            <a:r>
              <a:rPr lang="en-GB"/>
              <a:t>Llywodraeth Cymru</a:t>
            </a:r>
            <a:br>
              <a:rPr lang="en-GB"/>
            </a:br>
            <a:r>
              <a:rPr lang="en-GB"/>
              <a:t>Welsh Government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6C93E6-A628-4B5E-B67E-2CE9099F8C5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>
                <a:hlinkClick r:id="rId2"/>
              </a:rPr>
              <a:t>150615-face-theme1-Leadership for improving.pdf</a:t>
            </a:r>
            <a:endParaRPr lang="en-GB"/>
          </a:p>
          <a:p>
            <a:endParaRPr lang="en-GB"/>
          </a:p>
          <a:p>
            <a:r>
              <a:rPr lang="en-GB"/>
              <a:t>Arweinyddiaeth o fewn ysgolion yng Nghymru</a:t>
            </a:r>
          </a:p>
          <a:p>
            <a:r>
              <a:rPr lang="en-GB" i="1"/>
              <a:t>Leadership within school settings in Wales</a:t>
            </a:r>
            <a:endParaRPr lang="en-GB" i="1" dirty="0"/>
          </a:p>
        </p:txBody>
      </p:sp>
      <p:pic>
        <p:nvPicPr>
          <p:cNvPr id="1026" name="Picture 2" descr="Family and community engagement toolkit: leadership for a self-improving  system | GOV.WALES">
            <a:extLst>
              <a:ext uri="{FF2B5EF4-FFF2-40B4-BE49-F238E27FC236}">
                <a16:creationId xmlns:a16="http://schemas.microsoft.com/office/drawing/2014/main" id="{AE53F9BD-F9F2-4E56-B1A7-35363937E34B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340768"/>
            <a:ext cx="4396680" cy="5452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32960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53A404-0D6C-4353-83C6-AF3BF0BED2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 anchor="ctr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3700" b="1" dirty="0" err="1"/>
              <a:t>Ysgolion</a:t>
            </a:r>
            <a:r>
              <a:rPr lang="en-GB" sz="3700" b="1" dirty="0"/>
              <a:t> </a:t>
            </a:r>
            <a:r>
              <a:rPr lang="en-GB" sz="3700" b="1" dirty="0" err="1"/>
              <a:t>yng</a:t>
            </a:r>
            <a:r>
              <a:rPr lang="en-GB" sz="3700" b="1" dirty="0"/>
              <a:t> </a:t>
            </a:r>
            <a:r>
              <a:rPr lang="en-GB" sz="3700" b="1" dirty="0" err="1"/>
              <a:t>Nghymru</a:t>
            </a:r>
            <a:br>
              <a:rPr lang="en-GB" sz="3700" b="1" dirty="0"/>
            </a:br>
            <a:r>
              <a:rPr lang="en-GB" sz="3700" b="1" dirty="0"/>
              <a:t>Schools in Wales</a:t>
            </a:r>
          </a:p>
        </p:txBody>
      </p:sp>
      <p:pic>
        <p:nvPicPr>
          <p:cNvPr id="2050" name="Picture 2" descr="Walking the walk': Welsh Education Directorate becomes a 'Learning  Organisation' - Observatory of Public Sector Innovation Observatory of  Public Sector Innovation">
            <a:extLst>
              <a:ext uri="{FF2B5EF4-FFF2-40B4-BE49-F238E27FC236}">
                <a16:creationId xmlns:a16="http://schemas.microsoft.com/office/drawing/2014/main" id="{496670DE-3117-4A68-9152-A36D1FE5CDE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9513" y="1124744"/>
            <a:ext cx="8712968" cy="561662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80814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Arweinyddiaeth</a:t>
            </a:r>
            <a:r>
              <a:rPr lang="en-GB" dirty="0"/>
              <a:t> o </a:t>
            </a:r>
            <a:r>
              <a:rPr lang="en-GB" dirty="0" err="1"/>
              <a:t>arfer</a:t>
            </a:r>
            <a:r>
              <a:rPr lang="en-GB" dirty="0"/>
              <a:t> </a:t>
            </a:r>
            <a:r>
              <a:rPr lang="en-GB" dirty="0" err="1"/>
              <a:t>cyfartal</a:t>
            </a:r>
            <a:br>
              <a:rPr lang="en-GB" dirty="0"/>
            </a:br>
            <a:r>
              <a:rPr lang="en-GB" dirty="0"/>
              <a:t>Leadership of equality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hybu</a:t>
            </a:r>
            <a:r>
              <a:rPr lang="en-GB" dirty="0"/>
              <a:t> </a:t>
            </a:r>
            <a:r>
              <a:rPr lang="en-GB" dirty="0" err="1"/>
              <a:t>gwerthoedd</a:t>
            </a:r>
            <a:r>
              <a:rPr lang="en-GB" dirty="0"/>
              <a:t> ac </a:t>
            </a:r>
            <a:r>
              <a:rPr lang="en-GB" dirty="0" err="1"/>
              <a:t>egwyddorion</a:t>
            </a:r>
            <a:endParaRPr lang="en-GB" dirty="0"/>
          </a:p>
          <a:p>
            <a:r>
              <a:rPr lang="en-GB" dirty="0"/>
              <a:t>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adnabod</a:t>
            </a:r>
            <a:r>
              <a:rPr lang="en-GB" dirty="0"/>
              <a:t> </a:t>
            </a:r>
            <a:r>
              <a:rPr lang="en-GB" dirty="0" err="1"/>
              <a:t>ystod</a:t>
            </a:r>
            <a:r>
              <a:rPr lang="en-GB" dirty="0"/>
              <a:t> o </a:t>
            </a:r>
            <a:r>
              <a:rPr lang="en-GB" dirty="0" err="1"/>
              <a:t>anghenion</a:t>
            </a:r>
            <a:endParaRPr lang="en-GB" dirty="0"/>
          </a:p>
          <a:p>
            <a:r>
              <a:rPr lang="en-GB" dirty="0"/>
              <a:t>Cael </a:t>
            </a:r>
            <a:r>
              <a:rPr lang="en-GB" dirty="0" err="1"/>
              <a:t>dealltwriaeth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fframwaith</a:t>
            </a:r>
            <a:r>
              <a:rPr lang="en-GB" dirty="0"/>
              <a:t> </a:t>
            </a:r>
            <a:r>
              <a:rPr lang="en-GB" dirty="0" err="1"/>
              <a:t>deddfwriaethol</a:t>
            </a:r>
            <a:endParaRPr lang="en-GB" dirty="0"/>
          </a:p>
          <a:p>
            <a:r>
              <a:rPr lang="en-GB" dirty="0"/>
              <a:t>Parch </a:t>
            </a:r>
            <a:r>
              <a:rPr lang="en-GB" dirty="0" err="1"/>
              <a:t>tuag</a:t>
            </a:r>
            <a:r>
              <a:rPr lang="en-GB" dirty="0"/>
              <a:t> at </a:t>
            </a:r>
            <a:r>
              <a:rPr lang="en-GB" dirty="0" err="1"/>
              <a:t>materion</a:t>
            </a:r>
            <a:r>
              <a:rPr lang="en-GB" dirty="0"/>
              <a:t> </a:t>
            </a:r>
            <a:r>
              <a:rPr lang="en-GB" dirty="0" err="1"/>
              <a:t>perthnasol</a:t>
            </a:r>
            <a:r>
              <a:rPr lang="en-GB" dirty="0"/>
              <a:t>: </a:t>
            </a:r>
            <a:r>
              <a:rPr lang="en-GB" dirty="0" err="1"/>
              <a:t>cyflog</a:t>
            </a:r>
            <a:r>
              <a:rPr lang="en-GB" dirty="0"/>
              <a:t>/</a:t>
            </a:r>
            <a:r>
              <a:rPr lang="en-GB" dirty="0" err="1"/>
              <a:t>hawliau</a:t>
            </a:r>
            <a:r>
              <a:rPr lang="en-GB" dirty="0"/>
              <a:t>/</a:t>
            </a:r>
            <a:r>
              <a:rPr lang="en-GB" dirty="0" err="1"/>
              <a:t>anghenion</a:t>
            </a:r>
            <a:r>
              <a:rPr lang="en-GB" dirty="0"/>
              <a:t> </a:t>
            </a:r>
            <a:r>
              <a:rPr lang="en-GB" dirty="0" err="1"/>
              <a:t>ychwanegol</a:t>
            </a:r>
            <a:r>
              <a:rPr lang="en-GB" dirty="0"/>
              <a:t>/</a:t>
            </a:r>
            <a:r>
              <a:rPr lang="en-GB" dirty="0" err="1"/>
              <a:t>diwylliant</a:t>
            </a:r>
            <a:r>
              <a:rPr lang="en-GB" dirty="0"/>
              <a:t>/ </a:t>
            </a:r>
            <a:r>
              <a:rPr lang="en-GB" dirty="0" err="1"/>
              <a:t>gwahaniaethu</a:t>
            </a:r>
            <a:r>
              <a:rPr lang="en-GB" dirty="0"/>
              <a:t>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Being able to promote values and principles</a:t>
            </a:r>
          </a:p>
          <a:p>
            <a:r>
              <a:rPr lang="en-GB" dirty="0"/>
              <a:t>Being able to identify a range of needs</a:t>
            </a:r>
          </a:p>
          <a:p>
            <a:r>
              <a:rPr lang="en-GB" dirty="0"/>
              <a:t>Having an understanding of legislative framework</a:t>
            </a:r>
          </a:p>
          <a:p>
            <a:r>
              <a:rPr lang="en-GB" dirty="0"/>
              <a:t>Having respect for equality related issues; pay/rights/additional needs/culture/ discrimination… </a:t>
            </a:r>
          </a:p>
        </p:txBody>
      </p:sp>
    </p:spTree>
    <p:extLst>
      <p:ext uri="{BB962C8B-B14F-4D97-AF65-F5344CB8AC3E}">
        <p14:creationId xmlns:p14="http://schemas.microsoft.com/office/powerpoint/2010/main" val="27609191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Arweinyddiaeth</a:t>
            </a:r>
            <a:r>
              <a:rPr lang="en-GB" dirty="0"/>
              <a:t> o </a:t>
            </a:r>
            <a:r>
              <a:rPr lang="en-GB" dirty="0" err="1"/>
              <a:t>arfer</a:t>
            </a:r>
            <a:r>
              <a:rPr lang="en-GB" dirty="0"/>
              <a:t> </a:t>
            </a:r>
            <a:r>
              <a:rPr lang="en-GB" dirty="0" err="1"/>
              <a:t>adfyfyriol</a:t>
            </a:r>
            <a:br>
              <a:rPr lang="en-GB" dirty="0"/>
            </a:br>
            <a:r>
              <a:rPr lang="en-GB" dirty="0"/>
              <a:t>Leadership of reflective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Hybu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adfyfyriol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hunain</a:t>
            </a:r>
            <a:endParaRPr lang="en-GB" dirty="0"/>
          </a:p>
          <a:p>
            <a:r>
              <a:rPr lang="en-GB" dirty="0" err="1"/>
              <a:t>Hybu</a:t>
            </a:r>
            <a:r>
              <a:rPr lang="en-GB" dirty="0"/>
              <a:t> </a:t>
            </a:r>
            <a:r>
              <a:rPr lang="en-GB" dirty="0" err="1"/>
              <a:t>arfer</a:t>
            </a:r>
            <a:r>
              <a:rPr lang="en-GB" dirty="0"/>
              <a:t> </a:t>
            </a:r>
            <a:r>
              <a:rPr lang="en-GB" dirty="0" err="1"/>
              <a:t>adfyfyriol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y </a:t>
            </a:r>
            <a:r>
              <a:rPr lang="en-GB" dirty="0" err="1"/>
              <a:t>tîm</a:t>
            </a:r>
            <a:endParaRPr lang="en-GB" dirty="0"/>
          </a:p>
          <a:p>
            <a:r>
              <a:rPr lang="en-GB" dirty="0"/>
              <a:t>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arfarnu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cryfderau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feirniadol</a:t>
            </a:r>
            <a:endParaRPr lang="en-GB" dirty="0"/>
          </a:p>
          <a:p>
            <a:r>
              <a:rPr lang="en-GB" dirty="0" err="1"/>
              <a:t>Hybu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penderfyniadau</a:t>
            </a:r>
            <a:r>
              <a:rPr lang="en-GB" dirty="0"/>
              <a:t>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Promoting own reflective skills</a:t>
            </a:r>
          </a:p>
          <a:p>
            <a:r>
              <a:rPr lang="en-GB" dirty="0"/>
              <a:t>Promoting reflective practice within team</a:t>
            </a:r>
          </a:p>
          <a:p>
            <a:r>
              <a:rPr lang="en-GB" dirty="0"/>
              <a:t>Being able to critically appraise own strengths</a:t>
            </a:r>
          </a:p>
          <a:p>
            <a:r>
              <a:rPr lang="en-GB" dirty="0"/>
              <a:t>Promoting decision making</a:t>
            </a:r>
          </a:p>
        </p:txBody>
      </p:sp>
    </p:spTree>
    <p:extLst>
      <p:ext uri="{BB962C8B-B14F-4D97-AF65-F5344CB8AC3E}">
        <p14:creationId xmlns:p14="http://schemas.microsoft.com/office/powerpoint/2010/main" val="24777642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Arweinyddiaeth</a:t>
            </a:r>
            <a:r>
              <a:rPr lang="en-GB" dirty="0"/>
              <a:t> </a:t>
            </a:r>
            <a:r>
              <a:rPr lang="en-GB" dirty="0" err="1"/>
              <a:t>Pedagogaidd</a:t>
            </a:r>
            <a:br>
              <a:rPr lang="en-GB" dirty="0"/>
            </a:br>
            <a:r>
              <a:rPr lang="en-GB" dirty="0"/>
              <a:t>Pedagogical Leadership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err="1"/>
              <a:t>Dealltwriaeth</a:t>
            </a:r>
            <a:r>
              <a:rPr lang="en-GB" dirty="0"/>
              <a:t> y </a:t>
            </a:r>
            <a:r>
              <a:rPr lang="en-GB" dirty="0" err="1"/>
              <a:t>plentyn</a:t>
            </a:r>
            <a:endParaRPr lang="en-GB" dirty="0"/>
          </a:p>
          <a:p>
            <a:r>
              <a:rPr lang="en-GB" dirty="0" err="1"/>
              <a:t>Dealltwriaeth</a:t>
            </a:r>
            <a:r>
              <a:rPr lang="en-GB" dirty="0"/>
              <a:t> </a:t>
            </a:r>
            <a:r>
              <a:rPr lang="en-GB" dirty="0" err="1"/>
              <a:t>rôl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oedolyn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hwylusydd</a:t>
            </a:r>
            <a:endParaRPr lang="en-GB" dirty="0"/>
          </a:p>
          <a:p>
            <a:r>
              <a:rPr lang="en-GB" dirty="0" err="1"/>
              <a:t>Datblygu’r</a:t>
            </a:r>
            <a:r>
              <a:rPr lang="en-GB" dirty="0"/>
              <a:t> </a:t>
            </a:r>
            <a:r>
              <a:rPr lang="en-GB" dirty="0" err="1"/>
              <a:t>darpariaeth</a:t>
            </a:r>
            <a:endParaRPr lang="en-GB" dirty="0"/>
          </a:p>
          <a:p>
            <a:r>
              <a:rPr lang="en-GB" dirty="0" err="1"/>
              <a:t>Datblygu’r</a:t>
            </a:r>
            <a:r>
              <a:rPr lang="en-GB" dirty="0"/>
              <a:t> </a:t>
            </a:r>
            <a:r>
              <a:rPr lang="en-GB" dirty="0" err="1"/>
              <a:t>tîm</a:t>
            </a:r>
            <a:r>
              <a:rPr lang="en-GB" dirty="0"/>
              <a:t>/</a:t>
            </a:r>
            <a:r>
              <a:rPr lang="en-GB" dirty="0" err="1"/>
              <a:t>sgiliau</a:t>
            </a:r>
            <a:r>
              <a:rPr lang="en-GB" dirty="0"/>
              <a:t> a </a:t>
            </a:r>
            <a:r>
              <a:rPr lang="en-GB" dirty="0" err="1"/>
              <a:t>gwybodaeth</a:t>
            </a:r>
            <a:r>
              <a:rPr lang="en-GB" dirty="0"/>
              <a:t> y </a:t>
            </a:r>
            <a:r>
              <a:rPr lang="en-GB" dirty="0" err="1"/>
              <a:t>tîm</a:t>
            </a:r>
            <a:endParaRPr lang="en-GB" dirty="0"/>
          </a:p>
          <a:p>
            <a:r>
              <a:rPr lang="en-GB" dirty="0" err="1"/>
              <a:t>Darparu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galluogi</a:t>
            </a:r>
            <a:r>
              <a:rPr lang="en-GB" dirty="0"/>
              <a:t>…</a:t>
            </a:r>
          </a:p>
          <a:p>
            <a:pPr marL="0" indent="0" algn="r">
              <a:buNone/>
            </a:pPr>
            <a:r>
              <a:rPr lang="en-GB" dirty="0"/>
              <a:t>(Allen, 2011)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Understanding of the child</a:t>
            </a:r>
          </a:p>
          <a:p>
            <a:r>
              <a:rPr lang="en-GB" dirty="0"/>
              <a:t>Understanding of the role of the adult as facilitator</a:t>
            </a:r>
          </a:p>
          <a:p>
            <a:r>
              <a:rPr lang="en-GB" dirty="0"/>
              <a:t>Develop provision</a:t>
            </a:r>
          </a:p>
          <a:p>
            <a:r>
              <a:rPr lang="en-GB" dirty="0"/>
              <a:t>Develop the team/skills and knowledge</a:t>
            </a:r>
          </a:p>
          <a:p>
            <a:r>
              <a:rPr lang="en-GB" dirty="0"/>
              <a:t>Provide a learning environment that…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39863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Arweinyddiaeth</a:t>
            </a:r>
            <a:r>
              <a:rPr lang="en-GB" dirty="0"/>
              <a:t> </a:t>
            </a:r>
            <a:r>
              <a:rPr lang="en-GB" dirty="0" err="1"/>
              <a:t>Gweithrediadol</a:t>
            </a:r>
            <a:br>
              <a:rPr lang="en-GB" dirty="0"/>
            </a:br>
            <a:r>
              <a:rPr lang="en-GB" dirty="0"/>
              <a:t>Transactional Leadership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seiliedig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2 </a:t>
            </a:r>
            <a:r>
              <a:rPr lang="en-GB" dirty="0" err="1"/>
              <a:t>ardal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: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tasg</a:t>
            </a:r>
            <a:r>
              <a:rPr lang="en-GB" dirty="0"/>
              <a:t> a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cynnal</a:t>
            </a:r>
            <a:r>
              <a:rPr lang="en-GB" dirty="0"/>
              <a:t> a </a:t>
            </a:r>
            <a:r>
              <a:rPr lang="en-GB" dirty="0" err="1"/>
              <a:t>chadw</a:t>
            </a:r>
            <a:endParaRPr lang="en-GB" dirty="0"/>
          </a:p>
          <a:p>
            <a:r>
              <a:rPr lang="en-GB" dirty="0" err="1"/>
              <a:t>Agwedd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o </a:t>
            </a:r>
            <a:r>
              <a:rPr lang="en-GB" dirty="0" err="1"/>
              <a:t>rheolaeth</a:t>
            </a:r>
            <a:endParaRPr lang="en-GB" dirty="0"/>
          </a:p>
          <a:p>
            <a:r>
              <a:rPr lang="en-GB" dirty="0" err="1"/>
              <a:t>Strywthur</a:t>
            </a:r>
            <a:endParaRPr lang="en-GB" dirty="0"/>
          </a:p>
          <a:p>
            <a:r>
              <a:rPr lang="en-GB" dirty="0" err="1"/>
              <a:t>Trefn</a:t>
            </a:r>
            <a:endParaRPr lang="en-GB" dirty="0"/>
          </a:p>
          <a:p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technegol</a:t>
            </a:r>
            <a:endParaRPr lang="en-GB" dirty="0"/>
          </a:p>
          <a:p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phobl</a:t>
            </a:r>
            <a:endParaRPr lang="en-GB" dirty="0"/>
          </a:p>
          <a:p>
            <a:r>
              <a:rPr lang="en-GB" dirty="0" err="1"/>
              <a:t>Sgiliau</a:t>
            </a:r>
            <a:r>
              <a:rPr lang="en-GB" dirty="0"/>
              <a:t>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Based on 2 key areas: task skills and maintenance skills</a:t>
            </a:r>
          </a:p>
          <a:p>
            <a:r>
              <a:rPr lang="en-GB" dirty="0"/>
              <a:t>Key aspect of management</a:t>
            </a:r>
          </a:p>
          <a:p>
            <a:r>
              <a:rPr lang="en-GB" dirty="0"/>
              <a:t>Structure</a:t>
            </a:r>
          </a:p>
          <a:p>
            <a:r>
              <a:rPr lang="en-GB" dirty="0"/>
              <a:t>Organisation</a:t>
            </a:r>
          </a:p>
          <a:p>
            <a:r>
              <a:rPr lang="en-GB" dirty="0"/>
              <a:t>Technical skills</a:t>
            </a:r>
          </a:p>
          <a:p>
            <a:r>
              <a:rPr lang="en-GB" dirty="0"/>
              <a:t>People skills</a:t>
            </a:r>
          </a:p>
          <a:p>
            <a:r>
              <a:rPr lang="en-GB" dirty="0"/>
              <a:t>Conceptual skills</a:t>
            </a:r>
          </a:p>
        </p:txBody>
      </p:sp>
    </p:spTree>
    <p:extLst>
      <p:ext uri="{BB962C8B-B14F-4D97-AF65-F5344CB8AC3E}">
        <p14:creationId xmlns:p14="http://schemas.microsoft.com/office/powerpoint/2010/main" val="428444696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Arweinyddiaeth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Gwasgaredig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Distributed Leadership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edrych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bellach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math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arweinydd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Rhannu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Gwasgaru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Democratig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Cynhywsol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looks beyond the leadership of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ONE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leader.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Shared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Dispersed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Democratic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Inclusive </a:t>
            </a:r>
          </a:p>
        </p:txBody>
      </p:sp>
    </p:spTree>
    <p:extLst>
      <p:ext uri="{BB962C8B-B14F-4D97-AF65-F5344CB8AC3E}">
        <p14:creationId xmlns:p14="http://schemas.microsoft.com/office/powerpoint/2010/main" val="40612336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Arweinyddiaeth Cyfeiriol</a:t>
            </a:r>
            <a:br>
              <a:rPr lang="en-GB"/>
            </a:br>
            <a:r>
              <a:rPr lang="en-GB"/>
              <a:t>Directional Leadership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Gweledigaeth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rhannu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bawb</a:t>
            </a:r>
            <a:r>
              <a:rPr lang="en-GB" dirty="0"/>
              <a:t>.</a:t>
            </a:r>
          </a:p>
          <a:p>
            <a:r>
              <a:rPr lang="en-GB" dirty="0" err="1"/>
              <a:t>Cyfathrebu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 – dull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tîm</a:t>
            </a:r>
            <a:r>
              <a:rPr lang="en-GB" dirty="0"/>
              <a:t>. 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A vision which is shared amongst the team. </a:t>
            </a:r>
          </a:p>
          <a:p>
            <a:r>
              <a:rPr lang="en-GB" dirty="0"/>
              <a:t>Effective communication – a method which works for the team.</a:t>
            </a:r>
          </a:p>
          <a:p>
            <a:pPr marL="0" indent="0" algn="r">
              <a:buNone/>
            </a:pPr>
            <a:r>
              <a:rPr lang="en-GB" dirty="0"/>
              <a:t>(Rodd, 2013)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410632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Arweinyddiaeth</a:t>
            </a:r>
            <a:r>
              <a:rPr lang="en-GB" dirty="0"/>
              <a:t> </a:t>
            </a:r>
            <a:r>
              <a:rPr lang="en-GB" dirty="0" err="1"/>
              <a:t>Cydweithrediadol</a:t>
            </a:r>
            <a:br>
              <a:rPr lang="en-GB" dirty="0"/>
            </a:br>
            <a:r>
              <a:rPr lang="en-GB" dirty="0"/>
              <a:t>Collaborative Leadership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perthnasau</a:t>
            </a:r>
            <a:r>
              <a:rPr lang="en-GB" dirty="0"/>
              <a:t> (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seiliedig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barch</a:t>
            </a:r>
            <a:r>
              <a:rPr lang="en-GB" dirty="0"/>
              <a:t> a </a:t>
            </a:r>
            <a:r>
              <a:rPr lang="en-GB" dirty="0" err="1"/>
              <a:t>theimladau</a:t>
            </a:r>
            <a:r>
              <a:rPr lang="en-GB" dirty="0"/>
              <a:t>).</a:t>
            </a:r>
          </a:p>
          <a:p>
            <a:r>
              <a:rPr lang="en-GB" dirty="0" err="1"/>
              <a:t>Diwylliant</a:t>
            </a:r>
            <a:r>
              <a:rPr lang="en-GB" dirty="0"/>
              <a:t> y </a:t>
            </a:r>
            <a:r>
              <a:rPr lang="en-GB" dirty="0" err="1"/>
              <a:t>tîm</a:t>
            </a:r>
            <a:r>
              <a:rPr lang="en-GB" dirty="0"/>
              <a:t>. </a:t>
            </a:r>
          </a:p>
          <a:p>
            <a:r>
              <a:rPr lang="en-GB" dirty="0" err="1"/>
              <a:t>Cydweithio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rhieni</a:t>
            </a:r>
            <a:r>
              <a:rPr lang="en-GB" dirty="0"/>
              <a:t> a </a:t>
            </a:r>
            <a:r>
              <a:rPr lang="en-GB" dirty="0" err="1"/>
              <a:t>theuluoedd</a:t>
            </a:r>
            <a:r>
              <a:rPr lang="en-GB" dirty="0"/>
              <a:t>.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Relationships (based upon respect and feelings).</a:t>
            </a:r>
          </a:p>
          <a:p>
            <a:r>
              <a:rPr lang="en-GB" dirty="0"/>
              <a:t>Team culture.</a:t>
            </a:r>
          </a:p>
          <a:p>
            <a:r>
              <a:rPr lang="en-GB" dirty="0"/>
              <a:t>Collaboration with parents and families </a:t>
            </a:r>
          </a:p>
          <a:p>
            <a:pPr marL="0" indent="0" algn="r">
              <a:buNone/>
            </a:pPr>
            <a:r>
              <a:rPr lang="en-GB" dirty="0"/>
              <a:t>(Rodd, 2013)</a:t>
            </a:r>
          </a:p>
        </p:txBody>
      </p:sp>
    </p:spTree>
    <p:extLst>
      <p:ext uri="{BB962C8B-B14F-4D97-AF65-F5344CB8AC3E}">
        <p14:creationId xmlns:p14="http://schemas.microsoft.com/office/powerpoint/2010/main" val="32238273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Arweinyddiaeth</a:t>
            </a:r>
            <a:r>
              <a:rPr lang="en-GB" dirty="0"/>
              <a:t> </a:t>
            </a:r>
            <a:r>
              <a:rPr lang="en-GB" dirty="0" err="1"/>
              <a:t>Awdurdodedig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Empowering Leadership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Proses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:</a:t>
            </a:r>
          </a:p>
          <a:p>
            <a:r>
              <a:rPr lang="en-GB" dirty="0" err="1"/>
              <a:t>Safonau</a:t>
            </a:r>
            <a:endParaRPr lang="en-GB" dirty="0"/>
          </a:p>
          <a:p>
            <a:r>
              <a:rPr lang="en-GB" dirty="0" err="1"/>
              <a:t>Disgwyliadau</a:t>
            </a:r>
            <a:r>
              <a:rPr lang="en-GB" dirty="0"/>
              <a:t>                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dylanwadu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weithrediadau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/>
              <a:t>Parhad</a:t>
            </a:r>
            <a:endParaRPr lang="en-GB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/>
              <a:t>Cysondeb</a:t>
            </a:r>
            <a:endParaRPr lang="en-GB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/>
              <a:t>Sefydlogrwydd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Process by which:</a:t>
            </a:r>
          </a:p>
          <a:p>
            <a:r>
              <a:rPr lang="en-GB" dirty="0"/>
              <a:t>Standards</a:t>
            </a:r>
          </a:p>
          <a:p>
            <a:r>
              <a:rPr lang="en-GB" dirty="0"/>
              <a:t>Expectations</a:t>
            </a:r>
          </a:p>
          <a:p>
            <a:pPr marL="0" indent="0">
              <a:buNone/>
            </a:pPr>
            <a:r>
              <a:rPr lang="en-GB" dirty="0"/>
              <a:t>influence actions of others.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Continuity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Consistency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Stability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330520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Arweinyddiaeth</a:t>
            </a:r>
            <a:r>
              <a:rPr lang="en-GB" dirty="0"/>
              <a:t> </a:t>
            </a:r>
            <a:r>
              <a:rPr lang="en-GB" dirty="0" err="1"/>
              <a:t>Catalytig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Catalytic Leadership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dod</a:t>
            </a:r>
            <a:r>
              <a:rPr lang="en-GB" dirty="0"/>
              <a:t> o </a:t>
            </a:r>
            <a:r>
              <a:rPr lang="en-GB" b="1" dirty="0" err="1"/>
              <a:t>uwchben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b="1" dirty="0" err="1"/>
              <a:t>blaen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Mae </a:t>
            </a:r>
            <a:r>
              <a:rPr lang="en-GB" dirty="0" err="1"/>
              <a:t>hwn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dod</a:t>
            </a:r>
            <a:r>
              <a:rPr lang="en-GB" dirty="0"/>
              <a:t> o </a:t>
            </a:r>
            <a:r>
              <a:rPr lang="en-GB" dirty="0" err="1"/>
              <a:t>unrhyw</a:t>
            </a:r>
            <a:r>
              <a:rPr lang="en-GB" dirty="0"/>
              <a:t> man a bob man.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dirty="0"/>
              <a:t>(Reed a Canning, 2012)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This does </a:t>
            </a:r>
            <a:r>
              <a:rPr lang="en-GB" b="1" dirty="0"/>
              <a:t>not</a:t>
            </a:r>
            <a:r>
              <a:rPr lang="en-GB" dirty="0"/>
              <a:t> come from </a:t>
            </a:r>
            <a:r>
              <a:rPr lang="en-GB" b="1" dirty="0"/>
              <a:t>above</a:t>
            </a:r>
            <a:r>
              <a:rPr lang="en-GB" dirty="0"/>
              <a:t> or from the </a:t>
            </a:r>
            <a:r>
              <a:rPr lang="en-GB" b="1" dirty="0"/>
              <a:t>front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This comes from anywhere and everywhere</a:t>
            </a:r>
          </a:p>
          <a:p>
            <a:pPr marL="0" indent="0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dirty="0"/>
              <a:t>(Reed and Canning, 2012)</a:t>
            </a:r>
          </a:p>
        </p:txBody>
      </p:sp>
    </p:spTree>
    <p:extLst>
      <p:ext uri="{BB962C8B-B14F-4D97-AF65-F5344CB8AC3E}">
        <p14:creationId xmlns:p14="http://schemas.microsoft.com/office/powerpoint/2010/main" val="372432922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Catalytic Leadership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‘a concept of </a:t>
            </a:r>
            <a:r>
              <a:rPr lang="en-GB" i="1" dirty="0"/>
              <a:t>catalytic leadership</a:t>
            </a:r>
            <a:r>
              <a:rPr lang="en-GB" dirty="0"/>
              <a:t> is proposed whereby EYP's ability to bring about and inspire change is not dependent on a position of power’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‘I've never thought of myself as a leader but…’: the Early Years Professional and catalytic leadership</a:t>
            </a:r>
          </a:p>
          <a:p>
            <a:pPr marL="0" indent="0">
              <a:buNone/>
            </a:pPr>
            <a:r>
              <a:rPr lang="en-GB" b="1" dirty="0">
                <a:hlinkClick r:id="rId2"/>
              </a:rPr>
              <a:t>Rory McDowall Clark 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Pages 391-401 | Published online: 20 Sep 2012</a:t>
            </a:r>
          </a:p>
          <a:p>
            <a:pPr marL="0" indent="0" algn="r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485558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Catalytic Leadership:</a:t>
            </a:r>
            <a:br>
              <a:rPr lang="en-GB" dirty="0"/>
            </a:br>
            <a:r>
              <a:rPr lang="en-GB" dirty="0"/>
              <a:t>Early Years Professionals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‘Everyday teacher leadership’: A </a:t>
            </a:r>
            <a:r>
              <a:rPr lang="en-GB" dirty="0" err="1"/>
              <a:t>reconceptualisation</a:t>
            </a:r>
            <a:r>
              <a:rPr lang="en-GB" dirty="0"/>
              <a:t> for early childhood education Maria Cooper University of Auckland, New Zealand  </a:t>
            </a:r>
          </a:p>
          <a:p>
            <a:pPr marL="0" indent="0">
              <a:buNone/>
            </a:pPr>
            <a:r>
              <a:rPr lang="en-GB" dirty="0"/>
              <a:t>2014</a:t>
            </a:r>
            <a:endParaRPr lang="en-GB" dirty="0">
              <a:hlinkClick r:id="rId3"/>
            </a:endParaRP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https://search.informit.com.au/fullText;dn=967638646549788;res=IELNZC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909301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Ystyriwch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Consider…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Arweinwyr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amharod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Arweinwyr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naturiol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pawb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arweinydd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Reluctant leaders?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Natural leaders?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 everyone/            anyone be a leader?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706256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Erbyn</a:t>
            </a:r>
            <a:r>
              <a:rPr lang="en-GB" dirty="0"/>
              <a:t> y </a:t>
            </a:r>
            <a:r>
              <a:rPr lang="en-GB" dirty="0" err="1"/>
              <a:t>ddarlith</a:t>
            </a:r>
            <a:r>
              <a:rPr lang="en-GB" dirty="0"/>
              <a:t> </a:t>
            </a:r>
            <a:r>
              <a:rPr lang="en-GB" dirty="0" err="1"/>
              <a:t>nesaf</a:t>
            </a:r>
            <a:r>
              <a:rPr lang="en-GB" dirty="0"/>
              <a:t>…</a:t>
            </a:r>
            <a:r>
              <a:rPr lang="en-GB" dirty="0" err="1"/>
              <a:t>ymchwiliwch</a:t>
            </a:r>
            <a:br>
              <a:rPr lang="en-GB" dirty="0"/>
            </a:br>
            <a:r>
              <a:rPr lang="en-GB" dirty="0"/>
              <a:t>By next lecture…research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Arweinyddiaeth</a:t>
            </a:r>
            <a:r>
              <a:rPr lang="en-GB" dirty="0"/>
              <a:t> a gender</a:t>
            </a:r>
          </a:p>
          <a:p>
            <a:r>
              <a:rPr lang="en-GB" dirty="0" err="1"/>
              <a:t>Nodweddion</a:t>
            </a:r>
            <a:r>
              <a:rPr lang="en-GB" dirty="0"/>
              <a:t> </a:t>
            </a:r>
            <a:r>
              <a:rPr lang="en-GB" dirty="0" err="1"/>
              <a:t>arweinydd</a:t>
            </a:r>
            <a:endParaRPr lang="en-GB" dirty="0"/>
          </a:p>
          <a:p>
            <a:r>
              <a:rPr lang="en-GB" dirty="0" err="1"/>
              <a:t>Personoliaeth</a:t>
            </a:r>
            <a:r>
              <a:rPr lang="en-GB" dirty="0"/>
              <a:t> </a:t>
            </a:r>
            <a:r>
              <a:rPr lang="en-GB" dirty="0" err="1"/>
              <a:t>arweinydd</a:t>
            </a:r>
            <a:endParaRPr lang="en-GB" dirty="0"/>
          </a:p>
          <a:p>
            <a:r>
              <a:rPr lang="en-GB" dirty="0" err="1"/>
              <a:t>Arwain</a:t>
            </a:r>
            <a:r>
              <a:rPr lang="en-GB" dirty="0"/>
              <a:t> </a:t>
            </a:r>
            <a:r>
              <a:rPr lang="en-GB" dirty="0" err="1"/>
              <a:t>pobl</a:t>
            </a:r>
            <a:r>
              <a:rPr lang="en-GB" dirty="0"/>
              <a:t> –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meddwl</a:t>
            </a:r>
            <a:r>
              <a:rPr lang="en-GB" dirty="0"/>
              <a:t>?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Gender in leadership</a:t>
            </a:r>
          </a:p>
          <a:p>
            <a:r>
              <a:rPr lang="en-GB" dirty="0"/>
              <a:t>Traits of a leader </a:t>
            </a:r>
          </a:p>
          <a:p>
            <a:r>
              <a:rPr lang="en-GB" dirty="0"/>
              <a:t>Personality of </a:t>
            </a:r>
            <a:r>
              <a:rPr lang="en-GB"/>
              <a:t>a leader </a:t>
            </a:r>
            <a:endParaRPr lang="en-GB" dirty="0"/>
          </a:p>
          <a:p>
            <a:r>
              <a:rPr lang="en-GB" dirty="0"/>
              <a:t>Leading people – what does this mean?</a:t>
            </a:r>
          </a:p>
        </p:txBody>
      </p:sp>
    </p:spTree>
    <p:extLst>
      <p:ext uri="{BB962C8B-B14F-4D97-AF65-F5344CB8AC3E}">
        <p14:creationId xmlns:p14="http://schemas.microsoft.com/office/powerpoint/2010/main" val="11352881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Cyfeirnodi</a:t>
            </a:r>
            <a:br>
              <a:rPr lang="en-GB" dirty="0"/>
            </a:br>
            <a:r>
              <a:rPr lang="en-GB" dirty="0"/>
              <a:t>Reference List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/>
              <a:t>Diaz-Saenz, H.R. (2011) ‘Transformational leadership’, in A, </a:t>
            </a:r>
            <a:r>
              <a:rPr lang="en-GB" dirty="0" err="1"/>
              <a:t>Bryman</a:t>
            </a:r>
            <a:r>
              <a:rPr lang="en-GB" dirty="0"/>
              <a:t> et al., (</a:t>
            </a:r>
            <a:r>
              <a:rPr lang="en-GB" dirty="0" err="1"/>
              <a:t>eds</a:t>
            </a:r>
            <a:r>
              <a:rPr lang="en-GB" dirty="0"/>
              <a:t>) </a:t>
            </a:r>
            <a:r>
              <a:rPr lang="en-GB" i="1" dirty="0"/>
              <a:t>The Sage Handbook of Leadership</a:t>
            </a:r>
            <a:r>
              <a:rPr lang="en-GB" dirty="0"/>
              <a:t>. London: Sage. pp. 299-337.</a:t>
            </a:r>
          </a:p>
          <a:p>
            <a:pPr marL="0" indent="0">
              <a:buNone/>
            </a:pPr>
            <a:r>
              <a:rPr lang="en-GB" dirty="0" err="1"/>
              <a:t>Ebbeck</a:t>
            </a:r>
            <a:r>
              <a:rPr lang="en-GB" dirty="0"/>
              <a:t>, M. and </a:t>
            </a:r>
            <a:r>
              <a:rPr lang="en-GB" dirty="0" err="1"/>
              <a:t>Waninganayake</a:t>
            </a:r>
            <a:r>
              <a:rPr lang="en-GB" dirty="0"/>
              <a:t>, M. (2002) </a:t>
            </a:r>
            <a:r>
              <a:rPr lang="en-GB" i="1" dirty="0"/>
              <a:t>Early Childhood Professionals: Leading Today and Tomorrow</a:t>
            </a:r>
            <a:r>
              <a:rPr lang="en-GB" dirty="0"/>
              <a:t>. Sydney, Australia: McLennan and Petty. </a:t>
            </a:r>
          </a:p>
          <a:p>
            <a:pPr marL="0" indent="0">
              <a:buNone/>
            </a:pPr>
            <a:r>
              <a:rPr lang="en-GB" dirty="0" err="1"/>
              <a:t>Moyles</a:t>
            </a:r>
            <a:r>
              <a:rPr lang="en-GB" dirty="0"/>
              <a:t>, J. (2006) </a:t>
            </a:r>
            <a:r>
              <a:rPr lang="en-GB" i="1" dirty="0"/>
              <a:t>Effective Leadership and Management in the Early Years</a:t>
            </a:r>
            <a:r>
              <a:rPr lang="en-GB" dirty="0"/>
              <a:t>. Maidenhead: Open University Press. </a:t>
            </a:r>
          </a:p>
          <a:p>
            <a:pPr marL="0" indent="0">
              <a:buNone/>
            </a:pPr>
            <a:r>
              <a:rPr lang="en-GB" dirty="0"/>
              <a:t>Reed, M. and Canning, N. (2012) </a:t>
            </a:r>
            <a:r>
              <a:rPr lang="en-GB" i="1" dirty="0"/>
              <a:t>Implementing Quality Improvement and Change in the Early Years</a:t>
            </a:r>
            <a:r>
              <a:rPr lang="en-GB" dirty="0"/>
              <a:t>. London: Sage. </a:t>
            </a:r>
          </a:p>
          <a:p>
            <a:pPr marL="0" indent="0">
              <a:buNone/>
            </a:pPr>
            <a:r>
              <a:rPr lang="en-GB" dirty="0"/>
              <a:t>Rodd, J. (2013) </a:t>
            </a:r>
            <a:r>
              <a:rPr lang="en-GB" i="1" dirty="0"/>
              <a:t>Leadership in Early Childhood; The Pathway to Professionalism.</a:t>
            </a:r>
            <a:r>
              <a:rPr lang="en-GB" dirty="0"/>
              <a:t> 3</a:t>
            </a:r>
            <a:r>
              <a:rPr lang="en-GB" baseline="30000" dirty="0"/>
              <a:t>rd</a:t>
            </a:r>
            <a:r>
              <a:rPr lang="en-GB" dirty="0"/>
              <a:t> </a:t>
            </a:r>
            <a:r>
              <a:rPr lang="en-GB" dirty="0" err="1"/>
              <a:t>edn</a:t>
            </a:r>
            <a:r>
              <a:rPr lang="en-GB" dirty="0"/>
              <a:t>. Maidenhead: Open University Press. </a:t>
            </a:r>
          </a:p>
          <a:p>
            <a:pPr marL="0" indent="0">
              <a:buNone/>
            </a:pPr>
            <a:r>
              <a:rPr lang="en-GB" dirty="0" err="1"/>
              <a:t>Siraj</a:t>
            </a:r>
            <a:r>
              <a:rPr lang="en-GB" dirty="0"/>
              <a:t>-Blatchford, I. and </a:t>
            </a:r>
            <a:r>
              <a:rPr lang="en-GB" dirty="0" err="1"/>
              <a:t>Hallet</a:t>
            </a:r>
            <a:r>
              <a:rPr lang="en-GB" dirty="0"/>
              <a:t>, E. (2014) </a:t>
            </a:r>
            <a:r>
              <a:rPr lang="en-GB" i="1" dirty="0"/>
              <a:t>Effective and Caring Leadership in the Early Years</a:t>
            </a:r>
            <a:r>
              <a:rPr lang="en-GB" dirty="0"/>
              <a:t>. London: Sage.  </a:t>
            </a:r>
          </a:p>
          <a:p>
            <a:pPr marL="0" indent="0">
              <a:buNone/>
            </a:pPr>
            <a:r>
              <a:rPr lang="en-GB" dirty="0" err="1"/>
              <a:t>Whalley</a:t>
            </a:r>
            <a:r>
              <a:rPr lang="en-GB" dirty="0"/>
              <a:t> et al. (2019) </a:t>
            </a:r>
            <a:r>
              <a:rPr lang="en-GB" dirty="0" err="1"/>
              <a:t>Democtratising</a:t>
            </a:r>
            <a:r>
              <a:rPr lang="en-GB" dirty="0"/>
              <a:t> Leadership in the Early Years: A Systematic Approach. Oxon: Routledge.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69033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1531</Words>
  <Application>Microsoft Office PowerPoint</Application>
  <PresentationFormat>On-screen Show (4:3)</PresentationFormat>
  <Paragraphs>261</Paragraphs>
  <Slides>29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4" baseType="lpstr">
      <vt:lpstr>Myriad Pro</vt:lpstr>
      <vt:lpstr>Arial</vt:lpstr>
      <vt:lpstr>Calibri</vt:lpstr>
      <vt:lpstr>Wingdings</vt:lpstr>
      <vt:lpstr>20140311PresentationUWTSDTemplate</vt:lpstr>
      <vt:lpstr>ECEY6002/C</vt:lpstr>
      <vt:lpstr>Arweinyddiaeth Leadership</vt:lpstr>
      <vt:lpstr>Beth yw’r tystiolaeth o arweinyddiaeth? What is the evidence of leadership?</vt:lpstr>
      <vt:lpstr> Arddulliau traddodiadol Kurt Lewin Kurt Lewin’s Traditional styles (1939)</vt:lpstr>
      <vt:lpstr>Daniel Goleman (2000)</vt:lpstr>
      <vt:lpstr>Arweinydd awdurdodol An authoritative leader</vt:lpstr>
      <vt:lpstr>Ymchwiliwch/Research Yn hen ond yn dal yn cael eu parchu/Dated but still respected </vt:lpstr>
      <vt:lpstr>Rhinweddau arweinyddiaeth Leadership qualities</vt:lpstr>
      <vt:lpstr>Y Brifysgol Agored  The Open University (2018)</vt:lpstr>
      <vt:lpstr>Sut i ni’n datblygu i fod yn arweinwyr… How we develop to become leaders…</vt:lpstr>
      <vt:lpstr>PowerPoint Presentation</vt:lpstr>
      <vt:lpstr>Arweinyddwyr trawsnewidiol Transformational leaders</vt:lpstr>
      <vt:lpstr>PowerPoint Presentation</vt:lpstr>
      <vt:lpstr> Llywodraeth Cymru Welsh Government</vt:lpstr>
      <vt:lpstr>Ysgolion yng Nghymru Schools in Wales</vt:lpstr>
      <vt:lpstr>Arweinyddiaeth o arfer cyfartal Leadership of equality practice</vt:lpstr>
      <vt:lpstr>Arweinyddiaeth o arfer adfyfyriol Leadership of reflective practice</vt:lpstr>
      <vt:lpstr>Arweinyddiaeth Pedagogaidd Pedagogical Leadership</vt:lpstr>
      <vt:lpstr>Arweinyddiaeth Gweithrediadol Transactional Leadership</vt:lpstr>
      <vt:lpstr>Arweinyddiaeth Gwasgaredig Distributed Leadership </vt:lpstr>
      <vt:lpstr>Arweinyddiaeth Cyfeiriol Directional Leadership</vt:lpstr>
      <vt:lpstr>Arweinyddiaeth Cydweithrediadol Collaborative Leadership</vt:lpstr>
      <vt:lpstr>Arweinyddiaeth Awdurdodedig  Empowering Leadership</vt:lpstr>
      <vt:lpstr>Arweinyddiaeth Catalytig  Catalytic Leadership</vt:lpstr>
      <vt:lpstr>Catalytic Leadership</vt:lpstr>
      <vt:lpstr>Catalytic Leadership: Early Years Professionals </vt:lpstr>
      <vt:lpstr>Ystyriwch… Consider…</vt:lpstr>
      <vt:lpstr>Erbyn y ddarlith nesaf…ymchwiliwch By next lecture…research</vt:lpstr>
      <vt:lpstr>Cyfeirnodi 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Sioned Saer</cp:lastModifiedBy>
  <cp:revision>54</cp:revision>
  <cp:lastPrinted>2016-02-17T13:00:40Z</cp:lastPrinted>
  <dcterms:created xsi:type="dcterms:W3CDTF">2015-04-14T15:21:28Z</dcterms:created>
  <dcterms:modified xsi:type="dcterms:W3CDTF">2021-04-13T14:45:38Z</dcterms:modified>
</cp:coreProperties>
</file>