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1"/>
  </p:notesMasterIdLst>
  <p:sldIdLst>
    <p:sldId id="289" r:id="rId2"/>
    <p:sldId id="305" r:id="rId3"/>
    <p:sldId id="288" r:id="rId4"/>
    <p:sldId id="291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92" r:id="rId18"/>
    <p:sldId id="309" r:id="rId19"/>
    <p:sldId id="308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95" r:id="rId34"/>
    <p:sldId id="283" r:id="rId35"/>
    <p:sldId id="294" r:id="rId36"/>
    <p:sldId id="293" r:id="rId37"/>
    <p:sldId id="303" r:id="rId38"/>
    <p:sldId id="296" r:id="rId39"/>
    <p:sldId id="297" r:id="rId40"/>
    <p:sldId id="304" r:id="rId41"/>
    <p:sldId id="312" r:id="rId42"/>
    <p:sldId id="314" r:id="rId43"/>
    <p:sldId id="298" r:id="rId44"/>
    <p:sldId id="299" r:id="rId45"/>
    <p:sldId id="300" r:id="rId46"/>
    <p:sldId id="306" r:id="rId47"/>
    <p:sldId id="302" r:id="rId48"/>
    <p:sldId id="310" r:id="rId49"/>
    <p:sldId id="311" r:id="rId50"/>
  </p:sldIdLst>
  <p:sldSz cx="12192000" cy="6858000"/>
  <p:notesSz cx="6724650" cy="97742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99CCFF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0" autoAdjust="0"/>
    <p:restoredTop sz="92721" autoAdjust="0"/>
  </p:normalViewPr>
  <p:slideViewPr>
    <p:cSldViewPr snapToGrid="0">
      <p:cViewPr varScale="1">
        <p:scale>
          <a:sx n="72" d="100"/>
          <a:sy n="72" d="100"/>
        </p:scale>
        <p:origin x="402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378" cy="490186"/>
          </a:xfrm>
          <a:prstGeom prst="rect">
            <a:avLst/>
          </a:prstGeom>
        </p:spPr>
        <p:txBody>
          <a:bodyPr vert="horz" lIns="94272" tIns="47136" rIns="94272" bIns="47136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8721" y="0"/>
            <a:ext cx="2914377" cy="490186"/>
          </a:xfrm>
          <a:prstGeom prst="rect">
            <a:avLst/>
          </a:prstGeom>
        </p:spPr>
        <p:txBody>
          <a:bodyPr vert="horz" lIns="94272" tIns="47136" rIns="94272" bIns="47136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7505E31-F316-4E42-9C3E-54B1C8ADBFE8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1800" y="1222375"/>
            <a:ext cx="5861050" cy="32972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272" tIns="47136" rIns="94272" bIns="47136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310" y="4703299"/>
            <a:ext cx="5380030" cy="3848577"/>
          </a:xfrm>
          <a:prstGeom prst="rect">
            <a:avLst/>
          </a:prstGeom>
        </p:spPr>
        <p:txBody>
          <a:bodyPr vert="horz" lIns="94272" tIns="47136" rIns="94272" bIns="47136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4052"/>
            <a:ext cx="2914378" cy="490186"/>
          </a:xfrm>
          <a:prstGeom prst="rect">
            <a:avLst/>
          </a:prstGeom>
        </p:spPr>
        <p:txBody>
          <a:bodyPr vert="horz" lIns="94272" tIns="47136" rIns="94272" bIns="47136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8721" y="9284052"/>
            <a:ext cx="2914377" cy="490186"/>
          </a:xfrm>
          <a:prstGeom prst="rect">
            <a:avLst/>
          </a:prstGeom>
        </p:spPr>
        <p:txBody>
          <a:bodyPr vert="horz" lIns="94272" tIns="47136" rIns="94272" bIns="47136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3FB92F9-9794-4325-AA98-C5760E90B8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y-GB" smtClean="0"/>
              <a:t>Gwrando ar yr athro yn ynganu’r geiriau a phenderfynu pa gyfuniad o lafariaid sy’n ffitio yn y bylchau. Defnyddio BGB.</a:t>
            </a:r>
            <a:endParaRPr lang="en-GB" smtClean="0"/>
          </a:p>
        </p:txBody>
      </p:sp>
      <p:sp>
        <p:nvSpPr>
          <p:cNvPr id="1741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AE218B0-9ABC-466C-AE7F-0EFD8D6241B4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dirty="0"/>
              <a:t>Adolygu 1-2-3-4-5.</a:t>
            </a:r>
          </a:p>
          <a:p>
            <a:pPr marL="235679" indent="-235679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y-GB" dirty="0"/>
              <a:t>E.e. Caerdydd, Caerfyrddin, Aberhonddu, Casnewydd...</a:t>
            </a:r>
          </a:p>
          <a:p>
            <a:pPr marL="235679" indent="-235679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y-GB" dirty="0"/>
              <a:t>E.e. Sut wyt ti?, Sut ydych chi?</a:t>
            </a:r>
          </a:p>
          <a:p>
            <a:pPr marL="235679" indent="-235679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y-GB" dirty="0"/>
              <a:t>E.e. Dwi’n dda, Dwi’n weddol, Dwi’n ofnadwy</a:t>
            </a:r>
          </a:p>
          <a:p>
            <a:pPr marL="235679" indent="-235679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y-GB" dirty="0"/>
              <a:t>E.e. Shwmai, Bore da, Prynhawn da, Noswaith dda, Hwyl fawr, Da boch, Helo</a:t>
            </a:r>
          </a:p>
          <a:p>
            <a:pPr marL="235679" indent="-235679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y-GB" dirty="0"/>
              <a:t>E.e. Dw i’n dda iawn, diolch / Dw i’n dod o Ffrainc / Dw i’n byw yn Abertawe</a:t>
            </a:r>
            <a:endParaRPr lang="en-GB" dirty="0"/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3DBCD8D-DFB7-4E34-AD2C-FF6FD849FFE5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/>
              <a:t>Mae’n bosib y bydd y sleidiau nesaf yn rhy syml ar gyfer nifer o’r grwpiau, a gellir symud ymlaen yn syth at y dyddiad.</a:t>
            </a:r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9CE8E23-3F3D-4361-8CE1-844F5E2E7ABB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US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y-GB" smtClean="0"/>
              <a:t>Cyfri fel cor o 1-10, pob rownd un rhif arall yn diflannu – athro’n dawel ar y rhifau yma, dosbarth i lenwi’r bwlch! Rownd olaf – dosbarth i wneud y cyfan ar eu pennau eu hunain o’r cof. </a:t>
            </a:r>
            <a:endParaRPr lang="en-GB" smtClean="0"/>
          </a:p>
        </p:txBody>
      </p:sp>
      <p:sp>
        <p:nvSpPr>
          <p:cNvPr id="3379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275FE60-AF75-4D49-8996-F740B04804E4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y-GB" smtClean="0"/>
              <a:t>Cyfri am nol am her ychwanegol! </a:t>
            </a:r>
            <a:endParaRPr lang="en-GB" smtClean="0"/>
          </a:p>
        </p:txBody>
      </p:sp>
      <p:sp>
        <p:nvSpPr>
          <p:cNvPr id="358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6CEFDB-C0D1-4A78-9A9C-1726AA7F3E06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3993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F21FC8-43B5-4F4C-91B1-F1C7B41E9679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smtClean="0">
                <a:ea typeface="ＭＳ Ｐゴシック" pitchFamily="34" charset="-128"/>
              </a:rPr>
              <a:t>Mae</a:t>
            </a:r>
            <a:r>
              <a:rPr lang="en-US" altLang="en-US" smtClean="0">
                <a:ea typeface="ＭＳ Ｐゴシック" pitchFamily="34" charset="-128"/>
              </a:rPr>
              <a:t>’</a:t>
            </a:r>
            <a:r>
              <a:rPr lang="en-US" smtClean="0">
                <a:ea typeface="ＭＳ Ｐゴシック" pitchFamily="34" charset="-128"/>
              </a:rPr>
              <a:t>r sesiynau llawn ar dreigladau a rhifolion i ddilyn eto ond mae</a:t>
            </a:r>
            <a:r>
              <a:rPr lang="en-US" altLang="en-US" smtClean="0">
                <a:ea typeface="ＭＳ Ｐゴシック" pitchFamily="34" charset="-128"/>
              </a:rPr>
              <a:t>’</a:t>
            </a:r>
            <a:r>
              <a:rPr lang="en-US" smtClean="0">
                <a:ea typeface="ＭＳ Ｐゴシック" pitchFamily="34" charset="-128"/>
              </a:rPr>
              <a:t>n bwysig eich bod yn gwybod os yw gair yn wrywaidd neu</a:t>
            </a:r>
            <a:r>
              <a:rPr lang="en-US" altLang="en-US" smtClean="0">
                <a:ea typeface="ＭＳ Ｐゴシック" pitchFamily="34" charset="-128"/>
              </a:rPr>
              <a:t>’</a:t>
            </a:r>
            <a:r>
              <a:rPr lang="en-US" smtClean="0">
                <a:ea typeface="ＭＳ Ｐゴシック" pitchFamily="34" charset="-128"/>
              </a:rPr>
              <a:t>n fenywaidd wrth ddefnyddio rhifau.</a:t>
            </a:r>
          </a:p>
          <a:p>
            <a:pPr>
              <a:spcBef>
                <a:spcPct val="0"/>
              </a:spcBef>
            </a:pPr>
            <a:r>
              <a:rPr lang="en-US" smtClean="0">
                <a:ea typeface="ＭＳ Ｐゴシック" pitchFamily="34" charset="-128"/>
              </a:rPr>
              <a:t>Mae ffurfiau benywaidd gyda ni ar gyfer 2, 3 a 4 sef dwy, tair, pedair.</a:t>
            </a:r>
          </a:p>
          <a:p>
            <a:pPr>
              <a:spcBef>
                <a:spcPct val="0"/>
              </a:spcBef>
            </a:pPr>
            <a:r>
              <a:rPr lang="en-US" smtClean="0">
                <a:ea typeface="ＭＳ Ｐゴシック" pitchFamily="34" charset="-128"/>
              </a:rPr>
              <a:t>Hefyd, mae yna dreigladau yn ymddangos fan hyn – meddal a llaes.</a:t>
            </a:r>
          </a:p>
          <a:p>
            <a:pPr>
              <a:spcBef>
                <a:spcPct val="0"/>
              </a:spcBef>
            </a:pPr>
            <a:r>
              <a:rPr lang="en-US" smtClean="0">
                <a:ea typeface="ＭＳ Ｐゴシック" pitchFamily="34" charset="-128"/>
              </a:rPr>
              <a:t>MWY am y pethau hyn yn y man!</a:t>
            </a:r>
          </a:p>
        </p:txBody>
      </p:sp>
      <p:sp>
        <p:nvSpPr>
          <p:cNvPr id="419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9714965-431F-49ED-9AD3-288A7E35F60D}" type="slidenum">
              <a:rPr lang="en-US" sz="1400">
                <a:latin typeface="Verdana" pitchFamily="34" charset="0"/>
                <a:ea typeface="ＭＳ Ｐゴシック" pitchFamily="34" charset="-128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US" sz="1400">
              <a:latin typeface="Verdana" pitchFamily="34" charset="0"/>
              <a:ea typeface="ＭＳ Ｐゴシック" pitchFamily="34" charset="-128"/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y-GB" sz="1400"/>
              <a:t>Mewn parau, myfyriwr 1 i ysgrifennu rhif, myfyriwr 2 yn ateb ar lafar yn Gymraeg beth yw’r rhif</a:t>
            </a:r>
            <a:endParaRPr lang="en-GB" smtClean="0"/>
          </a:p>
        </p:txBody>
      </p:sp>
      <p:sp>
        <p:nvSpPr>
          <p:cNvPr id="5427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C92BDEC-3964-456E-BE08-5B77E9ADDF8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32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smtClean="0"/>
              <a:t>https://create.kahoot.it/details/trefnu-rhifau/becba419-b085-43c6-a99e-b4eaff6d245d</a:t>
            </a:r>
          </a:p>
        </p:txBody>
      </p:sp>
      <p:sp>
        <p:nvSpPr>
          <p:cNvPr id="5632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90B9951-9D69-41D5-B165-75D403ABFAF4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33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y-GB" smtClean="0"/>
          </a:p>
        </p:txBody>
      </p:sp>
      <p:sp>
        <p:nvSpPr>
          <p:cNvPr id="5837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75AE9B-DD13-4032-BF02-2EA32344BC7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34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041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941932">
              <a:spcBef>
                <a:spcPct val="0"/>
              </a:spcBef>
            </a:pPr>
            <a:r>
              <a:rPr lang="en-GB" smtClean="0"/>
              <a:t>Gallwch glicio’r lluniau mewn unrhyw drefn – cliciwch ar y llun perthnasol i ddatgelu’r oedran yn dilyn trafodaeth par/dosbarth.</a:t>
            </a:r>
          </a:p>
          <a:p>
            <a:pPr defTabSz="941932">
              <a:spcBef>
                <a:spcPct val="0"/>
              </a:spcBef>
            </a:pPr>
            <a:endParaRPr lang="en-GB" smtClean="0"/>
          </a:p>
        </p:txBody>
      </p:sp>
      <p:sp>
        <p:nvSpPr>
          <p:cNvPr id="6041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EE481D2-D590-42E2-9014-D19C73AEDBF0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35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246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y-GB" dirty="0" smtClean="0"/>
              <a:t>Jest rhywbeth bach ychwanegol i ail-ymarfer y strwythur trydydd person ‘Mae...yn...’. Hefyd yn atgyfnerthu bod sawl Cymro/Cymraes (enwog) yn siarad Cymraeg! </a:t>
            </a:r>
          </a:p>
          <a:p>
            <a:pPr>
              <a:spcBef>
                <a:spcPct val="0"/>
              </a:spcBef>
            </a:pPr>
            <a:r>
              <a:rPr lang="cy-GB" dirty="0" smtClean="0"/>
              <a:t>Jade Jones – pencampwraig Olympaidd ddwy waith mewn </a:t>
            </a:r>
            <a:r>
              <a:rPr lang="cy-GB" dirty="0" err="1" smtClean="0"/>
              <a:t>taekwondo</a:t>
            </a:r>
            <a:r>
              <a:rPr lang="cy-GB" dirty="0" smtClean="0"/>
              <a:t>; Iwan </a:t>
            </a:r>
            <a:r>
              <a:rPr lang="cy-GB" dirty="0" err="1" smtClean="0"/>
              <a:t>Rheon</a:t>
            </a:r>
            <a:r>
              <a:rPr lang="cy-GB" dirty="0" smtClean="0"/>
              <a:t> – actor ar </a:t>
            </a:r>
            <a:r>
              <a:rPr lang="cy-GB" dirty="0" err="1" smtClean="0"/>
              <a:t>Misfits</a:t>
            </a:r>
            <a:r>
              <a:rPr lang="cy-GB" dirty="0" smtClean="0"/>
              <a:t>, </a:t>
            </a:r>
            <a:r>
              <a:rPr lang="cy-GB" dirty="0" err="1" smtClean="0"/>
              <a:t>Game</a:t>
            </a:r>
            <a:r>
              <a:rPr lang="cy-GB" dirty="0" smtClean="0"/>
              <a:t> of </a:t>
            </a:r>
            <a:r>
              <a:rPr lang="cy-GB" dirty="0" err="1" smtClean="0"/>
              <a:t>Thrones</a:t>
            </a:r>
            <a:r>
              <a:rPr lang="cy-GB" dirty="0" smtClean="0"/>
              <a:t> a cherddor; Alexandra </a:t>
            </a:r>
            <a:r>
              <a:rPr lang="cy-GB" dirty="0" err="1" smtClean="0"/>
              <a:t>Roach</a:t>
            </a:r>
            <a:r>
              <a:rPr lang="cy-GB" dirty="0" smtClean="0"/>
              <a:t> – actores ar </a:t>
            </a:r>
            <a:r>
              <a:rPr lang="cy-GB" dirty="0" err="1" smtClean="0"/>
              <a:t>No</a:t>
            </a:r>
            <a:r>
              <a:rPr lang="cy-GB" dirty="0" smtClean="0"/>
              <a:t> </a:t>
            </a:r>
            <a:r>
              <a:rPr lang="cy-GB" dirty="0" err="1" smtClean="0"/>
              <a:t>Offence</a:t>
            </a:r>
            <a:r>
              <a:rPr lang="cy-GB" dirty="0" smtClean="0"/>
              <a:t> a </a:t>
            </a:r>
            <a:r>
              <a:rPr lang="cy-GB" dirty="0" err="1" smtClean="0"/>
              <a:t>Utopia</a:t>
            </a:r>
            <a:r>
              <a:rPr lang="cy-GB" dirty="0" smtClean="0"/>
              <a:t>; Ben </a:t>
            </a:r>
            <a:r>
              <a:rPr lang="cy-GB" dirty="0" err="1" smtClean="0"/>
              <a:t>Woodburn</a:t>
            </a:r>
            <a:r>
              <a:rPr lang="cy-GB" dirty="0" smtClean="0"/>
              <a:t> – chwarae </a:t>
            </a:r>
            <a:r>
              <a:rPr lang="cy-GB" dirty="0" err="1" smtClean="0"/>
              <a:t>pel</a:t>
            </a:r>
            <a:r>
              <a:rPr lang="cy-GB" dirty="0" smtClean="0"/>
              <a:t>-droed i Gymru a Lerpwl. </a:t>
            </a:r>
            <a:endParaRPr lang="en-GB" dirty="0" smtClean="0"/>
          </a:p>
        </p:txBody>
      </p:sp>
      <p:sp>
        <p:nvSpPr>
          <p:cNvPr id="6246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0412903-2148-4385-875D-528CC41CD0C7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36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3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y-GB" dirty="0" smtClean="0"/>
              <a:t>Defnyddio eu gwybodaeth o Ffrangeg (bron pawb wedi ei astudio yn yr ysgol!) ac edrych am batrymau iaith tebyg i geisio gweithio mas y Cymraeg (e.e. </a:t>
            </a:r>
            <a:r>
              <a:rPr lang="cy-GB" dirty="0" err="1" smtClean="0"/>
              <a:t>LUNdi</a:t>
            </a:r>
            <a:r>
              <a:rPr lang="cy-GB" dirty="0" smtClean="0"/>
              <a:t> / dydd </a:t>
            </a:r>
            <a:r>
              <a:rPr lang="cy-GB" dirty="0" err="1" smtClean="0"/>
              <a:t>LlUN</a:t>
            </a:r>
            <a:r>
              <a:rPr lang="cy-GB" dirty="0" smtClean="0"/>
              <a:t>). Dosbarthu copi o’r sleid i’r myfyrwyr a copi o’r ddogfen Word gyda geiriau dyddiau’r wythnos wedi torri lan. Myfyrwyr i’w trefnu a </a:t>
            </a:r>
            <a:r>
              <a:rPr lang="cy-GB" dirty="0" err="1" smtClean="0"/>
              <a:t>chopio’n</a:t>
            </a:r>
            <a:r>
              <a:rPr lang="cy-GB" dirty="0" smtClean="0"/>
              <a:t> gywir i’r tabl. Gallu dangos y Lladin i esbonio’r gwahaniaeth rhwng y Cymraeg a’r Ffrangeg – dydd Sul yn dod o </a:t>
            </a:r>
            <a:r>
              <a:rPr lang="cy-GB" dirty="0" err="1" smtClean="0"/>
              <a:t>dies</a:t>
            </a:r>
            <a:r>
              <a:rPr lang="cy-GB" dirty="0" smtClean="0"/>
              <a:t> </a:t>
            </a:r>
            <a:r>
              <a:rPr lang="cy-GB" dirty="0" err="1" smtClean="0"/>
              <a:t>Solis</a:t>
            </a:r>
            <a:r>
              <a:rPr lang="cy-GB" dirty="0" smtClean="0"/>
              <a:t> (</a:t>
            </a:r>
            <a:r>
              <a:rPr lang="cy-GB" dirty="0" err="1" smtClean="0"/>
              <a:t>day</a:t>
            </a:r>
            <a:r>
              <a:rPr lang="cy-GB" dirty="0" smtClean="0"/>
              <a:t> of the </a:t>
            </a:r>
            <a:r>
              <a:rPr lang="cy-GB" dirty="0" err="1" smtClean="0"/>
              <a:t>sun</a:t>
            </a:r>
            <a:r>
              <a:rPr lang="cy-GB" dirty="0" smtClean="0"/>
              <a:t>), sy’n ffitio gyda gweddill y perthynas gyda’r planedau a‘r lleuad; </a:t>
            </a:r>
            <a:r>
              <a:rPr lang="cy-GB" dirty="0" err="1" smtClean="0"/>
              <a:t>dimanche</a:t>
            </a:r>
            <a:r>
              <a:rPr lang="cy-GB" dirty="0" smtClean="0"/>
              <a:t> yn dod o ‘</a:t>
            </a:r>
            <a:r>
              <a:rPr lang="cy-GB" dirty="0" err="1" smtClean="0"/>
              <a:t>dies</a:t>
            </a:r>
            <a:r>
              <a:rPr lang="cy-GB" dirty="0" smtClean="0"/>
              <a:t> Dominica’ (</a:t>
            </a:r>
            <a:r>
              <a:rPr lang="cy-GB" dirty="0" err="1" smtClean="0"/>
              <a:t>day</a:t>
            </a:r>
            <a:r>
              <a:rPr lang="cy-GB" dirty="0" smtClean="0"/>
              <a:t> of the </a:t>
            </a:r>
            <a:r>
              <a:rPr lang="cy-GB" dirty="0" err="1" smtClean="0"/>
              <a:t>Lord</a:t>
            </a:r>
            <a:r>
              <a:rPr lang="cy-GB" dirty="0" smtClean="0"/>
              <a:t>), cysylltiad gyda </a:t>
            </a:r>
            <a:r>
              <a:rPr lang="cy-GB" dirty="0" err="1" smtClean="0"/>
              <a:t>Christnogaeth</a:t>
            </a:r>
            <a:r>
              <a:rPr lang="cy-GB" dirty="0" smtClean="0"/>
              <a:t>. </a:t>
            </a:r>
            <a:endParaRPr lang="en-GB" dirty="0" smtClean="0"/>
          </a:p>
        </p:txBody>
      </p:sp>
      <p:sp>
        <p:nvSpPr>
          <p:cNvPr id="6553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F2F32F1-E7C2-43A7-90ED-50D9BE0C631D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38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75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y-GB" smtClean="0"/>
              <a:t>I’w ganu i dôn ‘Camptown Ladies’!</a:t>
            </a:r>
            <a:endParaRPr lang="en-GB" smtClean="0"/>
          </a:p>
        </p:txBody>
      </p:sp>
      <p:sp>
        <p:nvSpPr>
          <p:cNvPr id="675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4C4D0FD-7CC0-4AF3-A944-41434C540870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39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96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y-GB" smtClean="0"/>
              <a:t>Rhoi copi o’r sleid i’r myfyrwyr a rheiny eto i ddatrys trefn y misoedd dros eu hunain, trwy ffitio’r gair i’r siap cywir. Edrych am elfennau megis llythrennau hir, llythrennau dwbl ac ati i’w cynorthwyo. Yna drilio’r ynganu, a chwarae gem cyflym syml fel ‘dyfalwch pa fis dwi di sgwennu ar fy mwrdd gwyn’!</a:t>
            </a:r>
            <a:endParaRPr lang="en-GB" smtClean="0"/>
          </a:p>
        </p:txBody>
      </p:sp>
      <p:sp>
        <p:nvSpPr>
          <p:cNvPr id="6963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1D3BDB8-9CC2-4B58-AB9D-4374AB15A3B0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40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6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y-GB" smtClean="0"/>
              <a:t>Rhoi copi o’r sleid i’r myfyrwyr a rheiny eto i ddatrys trefn y misoedd dros eu hunain, trwy ffitio’r gair i’r siap cywir. Edrych am elfennau megis llythrennau hir, llythrennau dwbl ac ati i’w cynorthwyo. Yna drilio’r ynganu, a chwarae gem cyflym syml fel ‘dyfalwch pa fis dwi di sgwennu ar fy mwrdd gwyn’!</a:t>
            </a:r>
            <a:endParaRPr lang="en-GB" smtClean="0"/>
          </a:p>
        </p:txBody>
      </p:sp>
      <p:sp>
        <p:nvSpPr>
          <p:cNvPr id="716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78172FA-A009-450E-8501-D83F00BF9643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41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04775" y="733425"/>
            <a:ext cx="6515100" cy="3663950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 bwMode="auto">
          <a:xfrm>
            <a:off x="672310" y="4642802"/>
            <a:ext cx="5380030" cy="4397708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smtClean="0"/>
          </a:p>
        </p:txBody>
      </p:sp>
      <p:sp>
        <p:nvSpPr>
          <p:cNvPr id="83972" name="Slide Number Placeholder 3"/>
          <p:cNvSpPr txBox="1">
            <a:spLocks noGrp="1"/>
          </p:cNvSpPr>
          <p:nvPr/>
        </p:nvSpPr>
        <p:spPr bwMode="auto">
          <a:xfrm>
            <a:off x="3808721" y="9284052"/>
            <a:ext cx="2914377" cy="488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4272" tIns="47136" rIns="94272" bIns="47136" anchor="b"/>
          <a:lstStyle/>
          <a:p>
            <a:pPr algn="r" defTabSz="943483"/>
            <a:fld id="{B756A983-29C0-419F-8586-40E1E1DAE497}" type="slidenum">
              <a:rPr lang="en-US" sz="1300">
                <a:latin typeface="Calibri" pitchFamily="34" charset="0"/>
              </a:rPr>
              <a:pPr algn="r" defTabSz="943483"/>
              <a:t>42</a:t>
            </a:fld>
            <a:endParaRPr lang="en-US" sz="13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y-GB" smtClean="0"/>
              <a:t>Ymarfer ar y byrddau gwyn bach, gyda chymorth eu taflenni geirfa.</a:t>
            </a:r>
            <a:endParaRPr lang="en-GB" smtClean="0"/>
          </a:p>
        </p:txBody>
      </p:sp>
      <p:sp>
        <p:nvSpPr>
          <p:cNvPr id="7475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643B216-547C-4AF4-8D41-6EF47969A874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44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680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y-GB" smtClean="0"/>
              <a:t>Chwarae mewn grwpiau o 3 i ymarfer y dyddiadau gyda deis. </a:t>
            </a:r>
            <a:endParaRPr lang="en-GB" smtClean="0"/>
          </a:p>
        </p:txBody>
      </p:sp>
      <p:sp>
        <p:nvSpPr>
          <p:cNvPr id="7680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924076A-6889-492C-8DA8-98362C32B2A8}" type="slidenum">
              <a:rPr lang="en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45</a:t>
            </a:fld>
            <a:endParaRPr lang="en-GB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/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/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1DDB7-8827-48F8-A378-184794274A2B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5" name="Footer Placeholder 4">
            <a:extLst/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/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A1AB9-1FD9-43D4-A4C6-D19F329534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/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/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40070-6EF3-4A78-8621-1B32D150740D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5" name="Footer Placeholder 4">
            <a:extLst/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/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9ACB2-4693-4967-8CD4-FE4AB856089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/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/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7C25A-7881-4D8B-A996-F29A1C6891E5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5" name="Footer Placeholder 4">
            <a:extLst/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/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B4068-B3F9-4486-8D5C-56E4F5D20C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/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/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/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D5A3-2D14-449B-A39D-2DE470737332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6" name="Footer Placeholder 4">
            <a:extLst/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/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C9A3-B220-42B9-91E1-09D8FB9A17D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/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/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/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/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/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EB523-09A5-4893-9259-A834AAAE4B05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8" name="Footer Placeholder 4">
            <a:extLst/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/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AF6E23-8C0F-4743-A5FA-EC35C358D90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/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0E43A0-F576-41BE-847A-6203CA51AE73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4" name="Footer Placeholder 4">
            <a:extLst/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/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75DEF-D1F6-4726-B5C4-3B8629C32F3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/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F4173-13E0-4E1C-88F0-AD3D39CCD0AE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3" name="Footer Placeholder 4">
            <a:extLst/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/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7BC3B-ABF0-409C-AC38-5622170AA8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/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/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/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8E3B5E-7BF7-496D-BF61-BCA0C99AE8AA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6" name="Footer Placeholder 4">
            <a:extLst/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/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8164B-EFB9-4AD2-9EA0-639DC96E52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/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>
            <a:extLst/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/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412B5-E237-4E92-93E0-0D07F07BD4DE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6" name="Footer Placeholder 4">
            <a:extLst/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/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0E437A-4AF7-4100-BAD0-9099884C56F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/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/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/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BC046-EDE8-403A-AF26-8F2B603BFAD0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5" name="Footer Placeholder 4">
            <a:extLst/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/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E82C8-4DD5-4193-8E0E-7D51C5761F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/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/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/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341C4-F11E-487F-8D4A-33698B470C73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5" name="Footer Placeholder 4">
            <a:extLst/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/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7599C3-9B8B-4FAF-9149-67F9FE14416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>
            <a:extLst/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76A185-4F46-49E8-9B9D-582AE4CF5E82}" type="datetimeFigureOut">
              <a:rPr lang="en-GB"/>
              <a:pPr>
                <a:defRPr/>
              </a:pPr>
              <a:t>31/10/2018</a:t>
            </a:fld>
            <a:endParaRPr lang="en-GB"/>
          </a:p>
        </p:txBody>
      </p:sp>
      <p:sp>
        <p:nvSpPr>
          <p:cNvPr id="5" name="Footer Placeholder 4">
            <a:extLst/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/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CEF22C-0C14-4A0F-AC2C-CB65F0E214C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2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openxmlformats.org/officeDocument/2006/relationships/image" Target="../media/image2.png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12" Type="http://schemas.openxmlformats.org/officeDocument/2006/relationships/image" Target="../media/image3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11" Type="http://schemas.openxmlformats.org/officeDocument/2006/relationships/image" Target="../media/image34.jpeg"/><Relationship Id="rId5" Type="http://schemas.openxmlformats.org/officeDocument/2006/relationships/image" Target="../media/image28.jpeg"/><Relationship Id="rId10" Type="http://schemas.openxmlformats.org/officeDocument/2006/relationships/image" Target="../media/image33.jpeg"/><Relationship Id="rId4" Type="http://schemas.openxmlformats.org/officeDocument/2006/relationships/image" Target="../media/image27.jpeg"/><Relationship Id="rId9" Type="http://schemas.openxmlformats.org/officeDocument/2006/relationships/image" Target="../media/image32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26.jpeg"/><Relationship Id="rId7" Type="http://schemas.openxmlformats.org/officeDocument/2006/relationships/image" Target="../media/image30.jpeg"/><Relationship Id="rId12" Type="http://schemas.openxmlformats.org/officeDocument/2006/relationships/image" Target="../media/image3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jpeg"/><Relationship Id="rId11" Type="http://schemas.openxmlformats.org/officeDocument/2006/relationships/image" Target="../media/image34.jpeg"/><Relationship Id="rId5" Type="http://schemas.openxmlformats.org/officeDocument/2006/relationships/image" Target="../media/image28.jpeg"/><Relationship Id="rId10" Type="http://schemas.openxmlformats.org/officeDocument/2006/relationships/image" Target="../media/image33.jpeg"/><Relationship Id="rId4" Type="http://schemas.openxmlformats.org/officeDocument/2006/relationships/image" Target="../media/image27.jpeg"/><Relationship Id="rId9" Type="http://schemas.openxmlformats.org/officeDocument/2006/relationships/image" Target="../media/image32.jpe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14.png"/><Relationship Id="rId7" Type="http://schemas.openxmlformats.org/officeDocument/2006/relationships/image" Target="../media/image40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14.png"/><Relationship Id="rId7" Type="http://schemas.openxmlformats.org/officeDocument/2006/relationships/image" Target="../media/image40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47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png"/><Relationship Id="rId4" Type="http://schemas.openxmlformats.org/officeDocument/2006/relationships/hyperlink" Target="https://create.kahoot.it/details/trefnu-rhifau/becba419-b085-43c6-a99e-b4eaff6d245d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9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image" Target="../media/image50.jpeg"/><Relationship Id="rId7" Type="http://schemas.openxmlformats.org/officeDocument/2006/relationships/image" Target="../media/image5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10" Type="http://schemas.openxmlformats.org/officeDocument/2006/relationships/image" Target="../media/image57.jpeg"/><Relationship Id="rId4" Type="http://schemas.openxmlformats.org/officeDocument/2006/relationships/image" Target="../media/image51.jpeg"/><Relationship Id="rId9" Type="http://schemas.openxmlformats.org/officeDocument/2006/relationships/image" Target="../media/image56.wm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image" Target="../media/image50.jpeg"/><Relationship Id="rId7" Type="http://schemas.openxmlformats.org/officeDocument/2006/relationships/image" Target="../media/image5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jpeg"/><Relationship Id="rId11" Type="http://schemas.openxmlformats.org/officeDocument/2006/relationships/image" Target="../media/image56.wmf"/><Relationship Id="rId5" Type="http://schemas.openxmlformats.org/officeDocument/2006/relationships/image" Target="../media/image52.jpeg"/><Relationship Id="rId10" Type="http://schemas.openxmlformats.org/officeDocument/2006/relationships/image" Target="../media/image57.jpeg"/><Relationship Id="rId4" Type="http://schemas.openxmlformats.org/officeDocument/2006/relationships/image" Target="../media/image51.jpeg"/><Relationship Id="rId9" Type="http://schemas.openxmlformats.org/officeDocument/2006/relationships/image" Target="../media/image58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0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1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6.wmf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ysomethingin.com/welsh" TargetMode="External"/><Relationship Id="rId7" Type="http://schemas.openxmlformats.org/officeDocument/2006/relationships/image" Target="../media/image7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png"/><Relationship Id="rId5" Type="http://schemas.openxmlformats.org/officeDocument/2006/relationships/hyperlink" Target="http://www.duolingo.com/" TargetMode="External"/><Relationship Id="rId4" Type="http://schemas.openxmlformats.org/officeDocument/2006/relationships/image" Target="../media/image68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14.png"/><Relationship Id="rId7" Type="http://schemas.openxmlformats.org/officeDocument/2006/relationships/image" Target="../media/image40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14.png"/><Relationship Id="rId7" Type="http://schemas.openxmlformats.org/officeDocument/2006/relationships/image" Target="../media/image40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4"/>
          <p:cNvPicPr>
            <a:picLocks noChangeAspect="1"/>
          </p:cNvPicPr>
          <p:nvPr/>
        </p:nvPicPr>
        <p:blipFill>
          <a:blip r:embed="rId2"/>
          <a:srcRect l="31726" t="12991" r="28186" b="13354"/>
          <a:stretch>
            <a:fillRect/>
          </a:stretch>
        </p:blipFill>
        <p:spPr bwMode="auto">
          <a:xfrm rot="-5400000">
            <a:off x="4533107" y="-2108994"/>
            <a:ext cx="3251200" cy="845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Subtitle 2">
            <a:extLst/>
          </p:cNvPr>
          <p:cNvSpPr>
            <a:spLocks noGrp="1"/>
          </p:cNvSpPr>
          <p:nvPr>
            <p:ph type="subTitle" idx="1"/>
          </p:nvPr>
        </p:nvSpPr>
        <p:spPr>
          <a:xfrm>
            <a:off x="1585913" y="3611563"/>
            <a:ext cx="9144000" cy="165576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y-GB" b="1" u="sng" dirty="0"/>
              <a:t>Nod y wers / Objective: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y-GB" dirty="0"/>
              <a:t>Adolygu iaith flaenorol / Revise previous language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y-GB" dirty="0"/>
              <a:t>Rhifau / Numbers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y-GB" dirty="0"/>
              <a:t>Dyddiau a dyddiadau / Days and dates</a:t>
            </a:r>
            <a:endParaRPr lang="en-GB" dirty="0"/>
          </a:p>
        </p:txBody>
      </p:sp>
      <p:pic>
        <p:nvPicPr>
          <p:cNvPr id="14339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Box 1"/>
          <p:cNvSpPr txBox="1">
            <a:spLocks noChangeArrowheads="1"/>
          </p:cNvSpPr>
          <p:nvPr/>
        </p:nvSpPr>
        <p:spPr bwMode="auto">
          <a:xfrm>
            <a:off x="682625" y="1978025"/>
            <a:ext cx="3784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400" b="1">
                <a:solidFill>
                  <a:srgbClr val="F63892"/>
                </a:solidFill>
                <a:latin typeface="Calibri" pitchFamily="34" charset="0"/>
              </a:rPr>
              <a:t>Tasg Wythnosau Arsylwi</a:t>
            </a:r>
          </a:p>
        </p:txBody>
      </p:sp>
      <p:sp>
        <p:nvSpPr>
          <p:cNvPr id="15362" name="TextBox 2"/>
          <p:cNvSpPr txBox="1">
            <a:spLocks noChangeArrowheads="1"/>
          </p:cNvSpPr>
          <p:nvPr/>
        </p:nvSpPr>
        <p:spPr bwMode="auto">
          <a:xfrm>
            <a:off x="7291388" y="1978025"/>
            <a:ext cx="4318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400" b="1">
                <a:solidFill>
                  <a:srgbClr val="F63892"/>
                </a:solidFill>
                <a:latin typeface="Calibri" pitchFamily="34" charset="0"/>
              </a:rPr>
              <a:t>Observation Weeks Task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5925" y="2890838"/>
            <a:ext cx="5013325" cy="39703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Yn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y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sesiwn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‘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Cymraeg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i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bawb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'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nesaf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(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Tachwedd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1af),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byddwn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ni’n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trafod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eich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profiadau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arsylwi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Paratowch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nodiadau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ar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: 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natur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ieithyddol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yr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ysgol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a’i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pholisi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iaith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 err="1">
                <a:solidFill>
                  <a:prstClr val="black"/>
                </a:solidFill>
                <a:latin typeface="+mn-lt"/>
                <a:cs typeface="+mn-cs"/>
              </a:rPr>
              <a:t>Gymraeg</a:t>
            </a: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N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atur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y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Gymraeg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a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glywoch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chi –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pryd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? Pa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batrymau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?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Oedd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gwahaniaethau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yn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yr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adrannau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/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pynciau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?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beth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yn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eich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barn chi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oedd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cryfderau’r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profiadau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a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gafodd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y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disgyblion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a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sut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gallech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chi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eu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+mn-lt"/>
                <a:cs typeface="+mn-cs"/>
              </a:rPr>
              <a:t>gwella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.</a:t>
            </a: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354763" y="2890838"/>
            <a:ext cx="5705475" cy="397031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During </a:t>
            </a:r>
            <a:r>
              <a:rPr lang="en-US" dirty="0" smtClean="0">
                <a:solidFill>
                  <a:prstClr val="black"/>
                </a:solidFill>
                <a:latin typeface="+mn-lt"/>
                <a:cs typeface="+mn-cs"/>
              </a:rPr>
              <a:t>this </a:t>
            </a:r>
            <a:r>
              <a:rPr lang="en-US" b="1" dirty="0" err="1" smtClean="0">
                <a:solidFill>
                  <a:prstClr val="black"/>
                </a:solidFill>
                <a:latin typeface="+mn-lt"/>
                <a:cs typeface="+mn-cs"/>
              </a:rPr>
              <a:t>Cymraeg</a:t>
            </a:r>
            <a:r>
              <a:rPr lang="en-US" b="1" dirty="0" smtClean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b="1" dirty="0" err="1">
                <a:solidFill>
                  <a:prstClr val="black"/>
                </a:solidFill>
                <a:latin typeface="+mn-lt"/>
                <a:cs typeface="+mn-cs"/>
              </a:rPr>
              <a:t>i</a:t>
            </a:r>
            <a:r>
              <a:rPr lang="en-US" b="1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b="1" dirty="0" err="1">
                <a:solidFill>
                  <a:prstClr val="black"/>
                </a:solidFill>
                <a:latin typeface="+mn-lt"/>
                <a:cs typeface="+mn-cs"/>
              </a:rPr>
              <a:t>Bawb</a:t>
            </a:r>
            <a:r>
              <a:rPr lang="en-US" b="1" dirty="0">
                <a:solidFill>
                  <a:prstClr val="black"/>
                </a:solidFill>
                <a:latin typeface="+mn-lt"/>
                <a:cs typeface="+mn-cs"/>
              </a:rPr>
              <a:t> 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session </a:t>
            </a:r>
            <a:r>
              <a:rPr lang="en-US" dirty="0" smtClean="0">
                <a:solidFill>
                  <a:prstClr val="black"/>
                </a:solidFill>
                <a:latin typeface="+mn-lt"/>
                <a:cs typeface="+mn-cs"/>
              </a:rPr>
              <a:t>(</a:t>
            </a:r>
            <a:r>
              <a:rPr lang="en-US" dirty="0" err="1" smtClean="0">
                <a:solidFill>
                  <a:prstClr val="black"/>
                </a:solidFill>
                <a:latin typeface="+mn-lt"/>
                <a:cs typeface="+mn-cs"/>
              </a:rPr>
              <a:t>Hydref</a:t>
            </a:r>
            <a:r>
              <a:rPr lang="en-US" dirty="0" smtClean="0">
                <a:solidFill>
                  <a:prstClr val="black"/>
                </a:solidFill>
                <a:latin typeface="+mn-lt"/>
                <a:cs typeface="+mn-cs"/>
              </a:rPr>
              <a:t> 31ain), </a:t>
            </a:r>
            <a:r>
              <a:rPr lang="en-US" dirty="0">
                <a:solidFill>
                  <a:prstClr val="black"/>
                </a:solidFill>
                <a:latin typeface="+mn-lt"/>
                <a:cs typeface="+mn-cs"/>
              </a:rPr>
              <a:t>we will be discussing your experiences during the observation weeks.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 </a:t>
            </a: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prstClr val="black"/>
                </a:solidFill>
                <a:latin typeface="+mn-lt"/>
                <a:cs typeface="+mn-cs"/>
              </a:rPr>
              <a:t>In groups you will discuss:</a:t>
            </a: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the linguistic nature of the school and its Welsh language </a:t>
            </a:r>
            <a:r>
              <a:rPr lang="en-GB" b="1" dirty="0">
                <a:solidFill>
                  <a:prstClr val="black"/>
                </a:solidFill>
                <a:latin typeface="+mn-lt"/>
                <a:cs typeface="+mn-cs"/>
              </a:rPr>
              <a:t>policy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the nature of the Welsh language that you heard – When was it used? What </a:t>
            </a:r>
            <a:r>
              <a:rPr lang="en-GB" b="1" dirty="0">
                <a:solidFill>
                  <a:prstClr val="black"/>
                </a:solidFill>
                <a:latin typeface="+mn-lt"/>
                <a:cs typeface="+mn-cs"/>
              </a:rPr>
              <a:t>patterns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? Were there differences across subjects/ departments?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charset="0"/>
              <a:buChar char="•"/>
              <a:defRPr/>
            </a:pP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what you think were the strengths of the Welsh language </a:t>
            </a:r>
            <a:r>
              <a:rPr lang="en-GB" b="1" dirty="0">
                <a:solidFill>
                  <a:prstClr val="black"/>
                </a:solidFill>
                <a:latin typeface="+mn-lt"/>
                <a:cs typeface="+mn-cs"/>
              </a:rPr>
              <a:t>experiences 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that pupils had, and how they could be </a:t>
            </a:r>
            <a:r>
              <a:rPr lang="en-GB" b="1" dirty="0">
                <a:solidFill>
                  <a:prstClr val="black"/>
                </a:solidFill>
                <a:latin typeface="+mn-lt"/>
                <a:cs typeface="+mn-cs"/>
              </a:rPr>
              <a:t>improved</a:t>
            </a:r>
            <a:r>
              <a:rPr lang="en-GB" dirty="0">
                <a:solidFill>
                  <a:prstClr val="black"/>
                </a:solidFill>
                <a:latin typeface="+mn-lt"/>
                <a:cs typeface="+mn-cs"/>
              </a:rPr>
              <a:t> in your opinion. </a:t>
            </a: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pic>
        <p:nvPicPr>
          <p:cNvPr id="15365" name="Picture 5"/>
          <p:cNvPicPr>
            <a:picLocks noChangeAspect="1"/>
          </p:cNvPicPr>
          <p:nvPr/>
        </p:nvPicPr>
        <p:blipFill>
          <a:blip r:embed="rId2"/>
          <a:srcRect l="38075" t="12991" r="28186" b="13354"/>
          <a:stretch>
            <a:fillRect/>
          </a:stretch>
        </p:blipFill>
        <p:spPr bwMode="auto">
          <a:xfrm rot="-5400000">
            <a:off x="4964907" y="-1910557"/>
            <a:ext cx="1828800" cy="564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>
          <a:xfrm>
            <a:off x="930275" y="0"/>
            <a:ext cx="10515600" cy="1325563"/>
          </a:xfrm>
        </p:spPr>
        <p:txBody>
          <a:bodyPr/>
          <a:lstStyle/>
          <a:p>
            <a:r>
              <a:rPr lang="en-GB" b="1" smtClean="0"/>
              <a:t>LLENWCH Y BYLCHAU – FILL THE GAPS</a:t>
            </a:r>
          </a:p>
        </p:txBody>
      </p:sp>
      <p:sp>
        <p:nvSpPr>
          <p:cNvPr id="16386" name="TextBox 2"/>
          <p:cNvSpPr txBox="1">
            <a:spLocks noChangeArrowheads="1"/>
          </p:cNvSpPr>
          <p:nvPr/>
        </p:nvSpPr>
        <p:spPr bwMode="auto">
          <a:xfrm>
            <a:off x="3792538" y="1201738"/>
            <a:ext cx="719137" cy="67786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800" b="1">
                <a:latin typeface="Calibri" pitchFamily="34" charset="0"/>
              </a:rPr>
              <a:t>ae</a:t>
            </a:r>
            <a:endParaRPr lang="en-GB" sz="3800" b="1">
              <a:latin typeface="Calibri" pitchFamily="34" charset="0"/>
            </a:endParaRPr>
          </a:p>
        </p:txBody>
      </p:sp>
      <p:sp>
        <p:nvSpPr>
          <p:cNvPr id="16387" name="TextBox 3"/>
          <p:cNvSpPr txBox="1">
            <a:spLocks noChangeArrowheads="1"/>
          </p:cNvSpPr>
          <p:nvPr/>
        </p:nvSpPr>
        <p:spPr bwMode="auto">
          <a:xfrm>
            <a:off x="5087938" y="1201738"/>
            <a:ext cx="792162" cy="67786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800" b="1">
                <a:latin typeface="Calibri" pitchFamily="34" charset="0"/>
              </a:rPr>
              <a:t>w</a:t>
            </a:r>
            <a:r>
              <a:rPr lang="en-GB" sz="3800" b="1">
                <a:latin typeface="Calibri" pitchFamily="34" charset="0"/>
              </a:rPr>
              <a:t>y</a:t>
            </a:r>
          </a:p>
        </p:txBody>
      </p:sp>
      <p:sp>
        <p:nvSpPr>
          <p:cNvPr id="16388" name="TextBox 4"/>
          <p:cNvSpPr txBox="1">
            <a:spLocks noChangeArrowheads="1"/>
          </p:cNvSpPr>
          <p:nvPr/>
        </p:nvSpPr>
        <p:spPr bwMode="auto">
          <a:xfrm>
            <a:off x="6311900" y="1201738"/>
            <a:ext cx="720725" cy="67786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800" b="1">
                <a:latin typeface="Calibri" pitchFamily="34" charset="0"/>
              </a:rPr>
              <a:t>ei</a:t>
            </a:r>
          </a:p>
        </p:txBody>
      </p:sp>
      <p:sp>
        <p:nvSpPr>
          <p:cNvPr id="16389" name="TextBox 5"/>
          <p:cNvSpPr txBox="1">
            <a:spLocks noChangeArrowheads="1"/>
          </p:cNvSpPr>
          <p:nvPr/>
        </p:nvSpPr>
        <p:spPr bwMode="auto">
          <a:xfrm>
            <a:off x="7464425" y="1201738"/>
            <a:ext cx="806450" cy="67786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800" b="1">
                <a:latin typeface="Calibri" pitchFamily="34" charset="0"/>
              </a:rPr>
              <a:t>a</a:t>
            </a:r>
            <a:r>
              <a:rPr lang="en-GB" sz="3800" b="1">
                <a:latin typeface="Calibri" pitchFamily="34" charset="0"/>
              </a:rPr>
              <a:t>w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224088" y="2343150"/>
            <a:ext cx="7777162" cy="16303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0000">
                <a:latin typeface="Calibri" pitchFamily="34" charset="0"/>
              </a:rPr>
              <a:t>g_ _riau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2224088" y="2208213"/>
            <a:ext cx="7777162" cy="163036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0000">
                <a:latin typeface="Calibri" pitchFamily="34" charset="0"/>
              </a:rPr>
              <a:t>chwar_ _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224088" y="2274888"/>
            <a:ext cx="7777162" cy="16319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0000">
                <a:latin typeface="Calibri" pitchFamily="34" charset="0"/>
              </a:rPr>
              <a:t>h_ _dd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208213" y="2135188"/>
            <a:ext cx="7775575" cy="16319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0000">
                <a:latin typeface="Calibri" pitchFamily="34" charset="0"/>
              </a:rPr>
              <a:t>m_ _ar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616200" y="2089150"/>
            <a:ext cx="7777163" cy="163036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0000">
                <a:latin typeface="Calibri" pitchFamily="34" charset="0"/>
              </a:rPr>
              <a:t>g_ _liau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357438" y="2290763"/>
            <a:ext cx="7777162" cy="16319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0000">
                <a:latin typeface="Calibri" pitchFamily="34" charset="0"/>
              </a:rPr>
              <a:t>chw_ _r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654300" y="2290763"/>
            <a:ext cx="7777163" cy="16319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0000">
                <a:latin typeface="Calibri" pitchFamily="34" charset="0"/>
              </a:rPr>
              <a:t>ll_ _r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381250" y="2351088"/>
            <a:ext cx="7777163" cy="16319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0000">
                <a:latin typeface="Calibri" pitchFamily="34" charset="0"/>
              </a:rPr>
              <a:t>i_ _thoedd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2308225" y="2278063"/>
            <a:ext cx="7777163" cy="16319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0000">
                <a:latin typeface="Calibri" pitchFamily="34" charset="0"/>
              </a:rPr>
              <a:t>Yr _ _ddfa</a:t>
            </a:r>
          </a:p>
        </p:txBody>
      </p:sp>
      <p:pic>
        <p:nvPicPr>
          <p:cNvPr id="1026" name="Picture 2" descr="Image result for word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863" y="4646613"/>
            <a:ext cx="14049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Related imag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03375" y="4287838"/>
            <a:ext cx="1190625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Image result for easy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4325" y="4478338"/>
            <a:ext cx="1022350" cy="102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Image result for blackberry fruit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876675" y="4367213"/>
            <a:ext cx="1423988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Related image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00663" y="4414838"/>
            <a:ext cx="1154112" cy="96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 descr="Image result for sister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540500" y="4687888"/>
            <a:ext cx="10620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0" name="Picture 16" descr="Image result for languages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893175" y="4456113"/>
            <a:ext cx="1774825" cy="919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2" name="Picture 18" descr="Image result for floor"/>
          <p:cNvPicPr>
            <a:picLocks noChangeAspect="1" noChangeArrowheads="1"/>
          </p:cNvPicPr>
          <p:nvPr/>
        </p:nvPicPr>
        <p:blipFill>
          <a:blip r:embed="rId10"/>
          <a:srcRect b="8498"/>
          <a:stretch>
            <a:fillRect/>
          </a:stretch>
        </p:blipFill>
        <p:spPr bwMode="auto">
          <a:xfrm>
            <a:off x="7688263" y="4411663"/>
            <a:ext cx="1106487" cy="101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7" name="Picture 24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8" name="Picture 7" descr="listeni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0158413" y="180975"/>
            <a:ext cx="13208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Related image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0763250" y="4456113"/>
            <a:ext cx="1363663" cy="102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7000" b="1" smtClean="0"/>
              <a:t>1-2-3-4-5!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Arial" charset="0"/>
              <a:buAutoNum type="arabicPeriod"/>
            </a:pPr>
            <a:r>
              <a:rPr lang="cy-GB" sz="3300" smtClean="0"/>
              <a:t>One Welsh place name (not Abertawe!)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y-GB" sz="3300" smtClean="0"/>
              <a:t>Two versions (formal and informal) of the same question.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y-GB" sz="3300" smtClean="0"/>
              <a:t>Three ways of saying how you feel.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y-GB" sz="3300" smtClean="0"/>
              <a:t>Four different greetings/goodbyes.</a:t>
            </a:r>
          </a:p>
          <a:p>
            <a:pPr marL="514350" indent="-514350">
              <a:buFont typeface="Arial" charset="0"/>
              <a:buAutoNum type="arabicPeriod"/>
            </a:pPr>
            <a:r>
              <a:rPr lang="cy-GB" sz="3300" smtClean="0"/>
              <a:t>A five-word sentence in Welsh. </a:t>
            </a:r>
          </a:p>
          <a:p>
            <a:pPr marL="514350" indent="-514350">
              <a:buFont typeface="Arial" charset="0"/>
              <a:buAutoNum type="arabicPeriod"/>
            </a:pPr>
            <a:endParaRPr lang="en-GB" smtClean="0"/>
          </a:p>
        </p:txBody>
      </p:sp>
      <p:pic>
        <p:nvPicPr>
          <p:cNvPr id="18435" name="Picture 2" descr="http://www.blogcdn.com/www.urlesque.com/media/2010/12/number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334500" y="3838575"/>
            <a:ext cx="28575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5" descr="speaki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104438" y="139700"/>
            <a:ext cx="1525587" cy="124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>
          <a:xfrm>
            <a:off x="838200" y="398463"/>
            <a:ext cx="10515600" cy="1325562"/>
          </a:xfrm>
        </p:spPr>
        <p:txBody>
          <a:bodyPr/>
          <a:lstStyle/>
          <a:p>
            <a:r>
              <a:rPr lang="cy-GB" b="1" smtClean="0"/>
              <a:t>RHIFAU - NUMBERS</a:t>
            </a:r>
            <a:endParaRPr lang="en-GB" b="1" smtClean="0"/>
          </a:p>
        </p:txBody>
      </p:sp>
      <p:sp>
        <p:nvSpPr>
          <p:cNvPr id="3" name="Content Placeholder 2">
            <a:extLst/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901363" cy="43513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Mewn parau</a:t>
            </a:r>
            <a:r>
              <a:rPr lang="cy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trafodwch </a:t>
            </a:r>
            <a:r>
              <a:rPr lang="cy-GB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yr holl ffyrdd </a:t>
            </a:r>
            <a:r>
              <a:rPr lang="cy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rydych yn defnyddio</a:t>
            </a:r>
            <a:r>
              <a:rPr lang="cy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dirty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rhifau</a:t>
            </a:r>
            <a:r>
              <a:rPr lang="cy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 eich</a:t>
            </a:r>
            <a:r>
              <a:rPr lang="cy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bywyd pob dydd</a:t>
            </a:r>
            <a:r>
              <a:rPr lang="cy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pairs</a:t>
            </a:r>
            <a:r>
              <a:rPr lang="cy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discuss </a:t>
            </a:r>
            <a:r>
              <a:rPr lang="cy-GB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 the ways in which </a:t>
            </a:r>
            <a:r>
              <a:rPr lang="cy-GB" i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use </a:t>
            </a:r>
            <a:r>
              <a:rPr lang="cy-GB" i="1" dirty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numbers</a:t>
            </a:r>
            <a:r>
              <a:rPr lang="cy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i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your            </a:t>
            </a:r>
            <a:r>
              <a:rPr lang="cy-GB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day-to-day life</a:t>
            </a:r>
            <a:r>
              <a:rPr lang="cy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n-GB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483" name="Picture 2" descr="Image result for number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00" y="-9525"/>
            <a:ext cx="3944938" cy="177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5878513" y="4943475"/>
            <a:ext cx="1893887" cy="4000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000">
                <a:latin typeface="Arial Nova" pitchFamily="34" charset="0"/>
              </a:rPr>
              <a:t>Oedran - </a:t>
            </a:r>
            <a:r>
              <a:rPr lang="cy-GB" sz="2000" i="1">
                <a:latin typeface="Arial Nova" pitchFamily="34" charset="0"/>
              </a:rPr>
              <a:t>Age</a:t>
            </a:r>
            <a:endParaRPr lang="en-GB" sz="2000" i="1">
              <a:latin typeface="Arial Nova" pitchFamily="34" charset="0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4113213" y="3340100"/>
            <a:ext cx="1892300" cy="10160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000">
                <a:latin typeface="Arial Nova" pitchFamily="34" charset="0"/>
              </a:rPr>
              <a:t>Mesuriadau – </a:t>
            </a:r>
            <a:r>
              <a:rPr lang="cy-GB" sz="2000" i="1">
                <a:latin typeface="Arial Nova" pitchFamily="34" charset="0"/>
              </a:rPr>
              <a:t>Quanitities/ Measurements</a:t>
            </a:r>
            <a:endParaRPr lang="en-GB" sz="2000" i="1">
              <a:latin typeface="Arial Nova" pitchFamily="34" charset="0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7440613" y="3436938"/>
            <a:ext cx="2368550" cy="4000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000">
                <a:latin typeface="Arial Nova" pitchFamily="34" charset="0"/>
              </a:rPr>
              <a:t>Dyddiadau - </a:t>
            </a:r>
            <a:r>
              <a:rPr lang="cy-GB" sz="2000" i="1">
                <a:latin typeface="Arial Nova" pitchFamily="34" charset="0"/>
              </a:rPr>
              <a:t>Dates</a:t>
            </a:r>
            <a:endParaRPr lang="en-GB" sz="2000" i="1">
              <a:latin typeface="Arial Nova" pitchFamily="34" charset="0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8428038" y="4981575"/>
            <a:ext cx="3606800" cy="4000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000">
                <a:latin typeface="Arial Nova" pitchFamily="34" charset="0"/>
              </a:rPr>
              <a:t>Rhifau ffôn – </a:t>
            </a:r>
            <a:r>
              <a:rPr lang="cy-GB" sz="2000" i="1">
                <a:latin typeface="Arial Nova" pitchFamily="34" charset="0"/>
              </a:rPr>
              <a:t>Phone numbers</a:t>
            </a:r>
            <a:endParaRPr lang="en-GB" sz="2000" i="1">
              <a:latin typeface="Arial Nova" pitchFamily="34" charset="0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7100888" y="4294188"/>
            <a:ext cx="1893887" cy="4000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000">
                <a:latin typeface="Arial Nova" pitchFamily="34" charset="0"/>
              </a:rPr>
              <a:t>Prisiau - </a:t>
            </a:r>
            <a:r>
              <a:rPr lang="cy-GB" sz="2000" i="1">
                <a:latin typeface="Arial Nova" pitchFamily="34" charset="0"/>
              </a:rPr>
              <a:t>Prices</a:t>
            </a:r>
            <a:endParaRPr lang="en-GB" sz="2000" i="1">
              <a:latin typeface="Arial Nova" pitchFamily="34" charset="0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9975850" y="4008438"/>
            <a:ext cx="1892300" cy="4000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000">
                <a:latin typeface="Arial Nova" pitchFamily="34" charset="0"/>
              </a:rPr>
              <a:t>Amser - </a:t>
            </a:r>
            <a:r>
              <a:rPr lang="cy-GB" sz="2000" i="1">
                <a:latin typeface="Arial Nova" pitchFamily="34" charset="0"/>
              </a:rPr>
              <a:t>Time</a:t>
            </a:r>
            <a:endParaRPr lang="en-GB" sz="2000" i="1">
              <a:latin typeface="Arial Nova" pitchFamily="34" charset="0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746125" y="4054475"/>
            <a:ext cx="2979738" cy="7080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000">
                <a:latin typeface="Arial Nova" pitchFamily="34" charset="0"/>
              </a:rPr>
              <a:t>Rhifo (e.e. tudalennau) – </a:t>
            </a:r>
            <a:r>
              <a:rPr lang="cy-GB" sz="2000" i="1">
                <a:latin typeface="Arial Nova" pitchFamily="34" charset="0"/>
              </a:rPr>
              <a:t>Numbering (e.g. pages)</a:t>
            </a:r>
            <a:endParaRPr lang="en-GB" sz="2000" i="1">
              <a:latin typeface="Arial Nova" pitchFamily="34" charset="0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005013" y="5119688"/>
            <a:ext cx="3440112" cy="4000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000">
                <a:latin typeface="Arial Nova" pitchFamily="34" charset="0"/>
              </a:rPr>
              <a:t>Cyfeiriadau – </a:t>
            </a:r>
            <a:r>
              <a:rPr lang="cy-GB" sz="2000" i="1">
                <a:latin typeface="Arial Nova" pitchFamily="34" charset="0"/>
              </a:rPr>
              <a:t>Addresses</a:t>
            </a:r>
            <a:endParaRPr lang="en-GB" sz="2000" i="1">
              <a:latin typeface="Arial Nova" pitchFamily="34" charset="0"/>
            </a:endParaRPr>
          </a:p>
        </p:txBody>
      </p:sp>
      <p:pic>
        <p:nvPicPr>
          <p:cNvPr id="20492" name="Picture 1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3" name="Picture 14" descr="speaki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44200" y="404813"/>
            <a:ext cx="1219200" cy="960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6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14763" y="600075"/>
            <a:ext cx="4937125" cy="493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13188" y="828675"/>
            <a:ext cx="4852987" cy="485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30625" y="776288"/>
            <a:ext cx="4906963" cy="490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52850" y="876300"/>
            <a:ext cx="4805363" cy="4805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6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97275" y="860425"/>
            <a:ext cx="4821238" cy="482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79850" y="679450"/>
            <a:ext cx="5002213" cy="500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0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29025" y="774700"/>
            <a:ext cx="5041900" cy="504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4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43313" y="781050"/>
            <a:ext cx="4902200" cy="4900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8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48113" y="676275"/>
            <a:ext cx="5006975" cy="5005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2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46463" y="844550"/>
            <a:ext cx="4956175" cy="495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6" name="Picture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90600" y="998538"/>
            <a:ext cx="2105025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431338" y="3462338"/>
            <a:ext cx="2112962" cy="211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21550" y="3465513"/>
            <a:ext cx="2111375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1763" y="3465513"/>
            <a:ext cx="2109787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01975" y="3465513"/>
            <a:ext cx="2109788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90600" y="3465513"/>
            <a:ext cx="2109788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9523413" y="987425"/>
            <a:ext cx="2144712" cy="214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388225" y="987425"/>
            <a:ext cx="2146300" cy="214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253038" y="990600"/>
            <a:ext cx="2146300" cy="2144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101975" y="990600"/>
            <a:ext cx="2144713" cy="2144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6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90600" y="998538"/>
            <a:ext cx="2105025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431338" y="3462338"/>
            <a:ext cx="2112962" cy="211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21550" y="3465513"/>
            <a:ext cx="2111375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1763" y="3465513"/>
            <a:ext cx="2109787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01975" y="3465513"/>
            <a:ext cx="2109788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90600" y="3465513"/>
            <a:ext cx="2109788" cy="2109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9523413" y="987425"/>
            <a:ext cx="2144712" cy="214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388225" y="987425"/>
            <a:ext cx="2146300" cy="214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253038" y="990600"/>
            <a:ext cx="2146300" cy="2144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101975" y="990600"/>
            <a:ext cx="2144713" cy="2144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2" descr="Image result for emergency services wale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1793875"/>
            <a:ext cx="266700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6" name="TextBox 2"/>
          <p:cNvSpPr txBox="1">
            <a:spLocks noChangeArrowheads="1"/>
          </p:cNvSpPr>
          <p:nvPr/>
        </p:nvSpPr>
        <p:spPr bwMode="auto">
          <a:xfrm>
            <a:off x="457200" y="3338513"/>
            <a:ext cx="2667000" cy="415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2100" b="1">
                <a:latin typeface="Calibri" pitchFamily="34" charset="0"/>
              </a:rPr>
              <a:t>Y Gwasanaethau Brys</a:t>
            </a:r>
            <a:endParaRPr lang="en-GB" sz="2100" b="1">
              <a:latin typeface="Calibri" pitchFamily="34" charset="0"/>
            </a:endParaRPr>
          </a:p>
        </p:txBody>
      </p:sp>
      <p:sp>
        <p:nvSpPr>
          <p:cNvPr id="36867" name="Title 3"/>
          <p:cNvSpPr>
            <a:spLocks noGrp="1"/>
          </p:cNvSpPr>
          <p:nvPr>
            <p:ph type="title"/>
          </p:nvPr>
        </p:nvSpPr>
        <p:spPr>
          <a:xfrm>
            <a:off x="457200" y="365125"/>
            <a:ext cx="10896600" cy="1325563"/>
          </a:xfrm>
          <a:solidFill>
            <a:srgbClr val="92D050"/>
          </a:solidFill>
        </p:spPr>
        <p:txBody>
          <a:bodyPr/>
          <a:lstStyle/>
          <a:p>
            <a:r>
              <a:rPr lang="cy-GB" b="1" smtClean="0">
                <a:solidFill>
                  <a:schemeClr val="bg1"/>
                </a:solidFill>
              </a:rPr>
              <a:t>C - Beth yw rhif ffôn...?  </a:t>
            </a:r>
            <a:br>
              <a:rPr lang="cy-GB" b="1" smtClean="0">
                <a:solidFill>
                  <a:schemeClr val="bg1"/>
                </a:solidFill>
              </a:rPr>
            </a:br>
            <a:r>
              <a:rPr lang="cy-GB" b="1" smtClean="0">
                <a:solidFill>
                  <a:schemeClr val="bg1"/>
                </a:solidFill>
              </a:rPr>
              <a:t>					     A - Rhif ffôn...yw...</a:t>
            </a:r>
            <a:endParaRPr lang="en-GB" b="1" smtClean="0">
              <a:solidFill>
                <a:schemeClr val="bg1"/>
              </a:solidFill>
            </a:endParaRPr>
          </a:p>
        </p:txBody>
      </p:sp>
      <p:pic>
        <p:nvPicPr>
          <p:cNvPr id="36868" name="Picture 6" descr="speaki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67925" y="566738"/>
            <a:ext cx="1204913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9" name="Picture 6" descr="Related imag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64263" y="1793875"/>
            <a:ext cx="1851025" cy="279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0" name="TextBox 11"/>
          <p:cNvSpPr txBox="1">
            <a:spLocks noChangeArrowheads="1"/>
          </p:cNvSpPr>
          <p:nvPr/>
        </p:nvSpPr>
        <p:spPr bwMode="auto">
          <a:xfrm>
            <a:off x="6164263" y="4697413"/>
            <a:ext cx="1851025" cy="415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Big Pit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36871" name="Picture 8" descr="Related image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482013" y="1811338"/>
            <a:ext cx="3170237" cy="178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2" name="TextBox 14"/>
          <p:cNvSpPr txBox="1">
            <a:spLocks noChangeArrowheads="1"/>
          </p:cNvSpPr>
          <p:nvPr/>
        </p:nvSpPr>
        <p:spPr bwMode="auto">
          <a:xfrm>
            <a:off x="8758238" y="3686175"/>
            <a:ext cx="2665412" cy="4143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Techniquest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36873" name="Picture 10" descr="Image result for wales millennium centre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0988" y="4187825"/>
            <a:ext cx="2805112" cy="165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4" name="TextBox 17"/>
          <p:cNvSpPr txBox="1">
            <a:spLocks noChangeArrowheads="1"/>
          </p:cNvSpPr>
          <p:nvPr/>
        </p:nvSpPr>
        <p:spPr bwMode="auto">
          <a:xfrm>
            <a:off x="350838" y="5916613"/>
            <a:ext cx="2667000" cy="4143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Canolfan y Mileniwm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36875" name="Picture 12" descr="Related image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232775" y="4649788"/>
            <a:ext cx="36703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6" name="TextBox 20"/>
          <p:cNvSpPr txBox="1">
            <a:spLocks noChangeArrowheads="1"/>
          </p:cNvSpPr>
          <p:nvPr/>
        </p:nvSpPr>
        <p:spPr bwMode="auto">
          <a:xfrm>
            <a:off x="8728075" y="5926138"/>
            <a:ext cx="2667000" cy="415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Llangrannog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36877" name="Picture 14" descr="Image result for dylan thomas centre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340100" y="2568575"/>
            <a:ext cx="260032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8" name="TextBox 23"/>
          <p:cNvSpPr txBox="1">
            <a:spLocks noChangeArrowheads="1"/>
          </p:cNvSpPr>
          <p:nvPr/>
        </p:nvSpPr>
        <p:spPr bwMode="auto">
          <a:xfrm>
            <a:off x="3717925" y="5292725"/>
            <a:ext cx="1851025" cy="73818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Canolfan Dylan Thomas</a:t>
            </a:r>
            <a:endParaRPr lang="en-GB" sz="2100" b="1">
              <a:latin typeface="Calibri" pitchFamily="34" charset="0"/>
            </a:endParaRPr>
          </a:p>
        </p:txBody>
      </p:sp>
      <p:sp>
        <p:nvSpPr>
          <p:cNvPr id="36879" name="TextBox 1"/>
          <p:cNvSpPr txBox="1">
            <a:spLocks noChangeArrowheads="1"/>
          </p:cNvSpPr>
          <p:nvPr/>
        </p:nvSpPr>
        <p:spPr bwMode="auto">
          <a:xfrm>
            <a:off x="6164263" y="5840413"/>
            <a:ext cx="1531937" cy="646112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 i="1">
                <a:solidFill>
                  <a:schemeClr val="bg1"/>
                </a:solidFill>
                <a:latin typeface="Calibri" pitchFamily="34" charset="0"/>
              </a:rPr>
              <a:t>Sylwer/Note:</a:t>
            </a:r>
          </a:p>
          <a:p>
            <a:r>
              <a:rPr lang="en-GB" b="1">
                <a:solidFill>
                  <a:schemeClr val="bg1"/>
                </a:solidFill>
                <a:latin typeface="Calibri" pitchFamily="34" charset="0"/>
              </a:rPr>
              <a:t>0 =&gt; dim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2" descr="Image result for emergency services wale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1793875"/>
            <a:ext cx="266700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0" name="TextBox 1"/>
          <p:cNvSpPr txBox="1">
            <a:spLocks noChangeArrowheads="1"/>
          </p:cNvSpPr>
          <p:nvPr/>
        </p:nvSpPr>
        <p:spPr bwMode="auto">
          <a:xfrm>
            <a:off x="1296988" y="3703638"/>
            <a:ext cx="774700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>
                <a:latin typeface="Calibri" pitchFamily="34" charset="0"/>
              </a:rPr>
              <a:t>999</a:t>
            </a:r>
            <a:endParaRPr lang="en-GB" sz="3000">
              <a:latin typeface="Calibri" pitchFamily="34" charset="0"/>
            </a:endParaRPr>
          </a:p>
        </p:txBody>
      </p:sp>
      <p:sp>
        <p:nvSpPr>
          <p:cNvPr id="37891" name="TextBox 2"/>
          <p:cNvSpPr txBox="1">
            <a:spLocks noChangeArrowheads="1"/>
          </p:cNvSpPr>
          <p:nvPr/>
        </p:nvSpPr>
        <p:spPr bwMode="auto">
          <a:xfrm>
            <a:off x="457200" y="3338513"/>
            <a:ext cx="2667000" cy="415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2100" b="1">
                <a:latin typeface="Calibri" pitchFamily="34" charset="0"/>
              </a:rPr>
              <a:t>Y Gwasanaethau Brys</a:t>
            </a:r>
            <a:endParaRPr lang="en-GB" sz="2100" b="1">
              <a:latin typeface="Calibri" pitchFamily="34" charset="0"/>
            </a:endParaRPr>
          </a:p>
        </p:txBody>
      </p:sp>
      <p:sp>
        <p:nvSpPr>
          <p:cNvPr id="37892" name="Title 3"/>
          <p:cNvSpPr>
            <a:spLocks noGrp="1"/>
          </p:cNvSpPr>
          <p:nvPr>
            <p:ph type="title"/>
          </p:nvPr>
        </p:nvSpPr>
        <p:spPr>
          <a:xfrm>
            <a:off x="457200" y="365125"/>
            <a:ext cx="10896600" cy="1325563"/>
          </a:xfrm>
          <a:solidFill>
            <a:srgbClr val="92D050"/>
          </a:solidFill>
        </p:spPr>
        <p:txBody>
          <a:bodyPr/>
          <a:lstStyle/>
          <a:p>
            <a:r>
              <a:rPr lang="cy-GB" b="1" smtClean="0">
                <a:solidFill>
                  <a:schemeClr val="bg1"/>
                </a:solidFill>
              </a:rPr>
              <a:t>C - Beth yw rhif ffôn...?  </a:t>
            </a:r>
            <a:br>
              <a:rPr lang="cy-GB" b="1" smtClean="0">
                <a:solidFill>
                  <a:schemeClr val="bg1"/>
                </a:solidFill>
              </a:rPr>
            </a:br>
            <a:r>
              <a:rPr lang="cy-GB" b="1" smtClean="0">
                <a:solidFill>
                  <a:schemeClr val="bg1"/>
                </a:solidFill>
              </a:rPr>
              <a:t>					     A - Rhif ffôn...yw...</a:t>
            </a:r>
            <a:endParaRPr lang="en-GB" b="1" smtClean="0">
              <a:solidFill>
                <a:schemeClr val="bg1"/>
              </a:solidFill>
            </a:endParaRPr>
          </a:p>
        </p:txBody>
      </p:sp>
      <p:pic>
        <p:nvPicPr>
          <p:cNvPr id="37893" name="Picture 6" descr="speaki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67925" y="566738"/>
            <a:ext cx="1204913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4" name="TextBox 9"/>
          <p:cNvSpPr txBox="1">
            <a:spLocks noChangeArrowheads="1"/>
          </p:cNvSpPr>
          <p:nvPr/>
        </p:nvSpPr>
        <p:spPr bwMode="auto">
          <a:xfrm>
            <a:off x="6038850" y="5060950"/>
            <a:ext cx="21939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500">
                <a:latin typeface="Calibri" pitchFamily="34" charset="0"/>
              </a:rPr>
              <a:t>0300 111 2 333</a:t>
            </a:r>
          </a:p>
        </p:txBody>
      </p:sp>
      <p:pic>
        <p:nvPicPr>
          <p:cNvPr id="37895" name="Picture 6" descr="Related imag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64263" y="1793875"/>
            <a:ext cx="1851025" cy="279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6" name="TextBox 11"/>
          <p:cNvSpPr txBox="1">
            <a:spLocks noChangeArrowheads="1"/>
          </p:cNvSpPr>
          <p:nvPr/>
        </p:nvSpPr>
        <p:spPr bwMode="auto">
          <a:xfrm>
            <a:off x="6164263" y="4697413"/>
            <a:ext cx="1851025" cy="415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Big Pit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37897" name="Picture 8" descr="Related image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482013" y="1811338"/>
            <a:ext cx="3170237" cy="178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8" name="TextBox 13"/>
          <p:cNvSpPr txBox="1">
            <a:spLocks noChangeArrowheads="1"/>
          </p:cNvSpPr>
          <p:nvPr/>
        </p:nvSpPr>
        <p:spPr bwMode="auto">
          <a:xfrm>
            <a:off x="8758238" y="4100513"/>
            <a:ext cx="2678112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000">
                <a:latin typeface="Calibri" pitchFamily="34" charset="0"/>
              </a:rPr>
              <a:t>029 2047 5475</a:t>
            </a:r>
          </a:p>
        </p:txBody>
      </p:sp>
      <p:sp>
        <p:nvSpPr>
          <p:cNvPr id="37899" name="TextBox 14"/>
          <p:cNvSpPr txBox="1">
            <a:spLocks noChangeArrowheads="1"/>
          </p:cNvSpPr>
          <p:nvPr/>
        </p:nvSpPr>
        <p:spPr bwMode="auto">
          <a:xfrm>
            <a:off x="8758238" y="3686175"/>
            <a:ext cx="2665412" cy="4143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Techniquest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37900" name="Picture 10" descr="Image result for wales millennium centre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0988" y="4187825"/>
            <a:ext cx="2805112" cy="165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901" name="TextBox 16"/>
          <p:cNvSpPr txBox="1">
            <a:spLocks noChangeArrowheads="1"/>
          </p:cNvSpPr>
          <p:nvPr/>
        </p:nvSpPr>
        <p:spPr bwMode="auto">
          <a:xfrm>
            <a:off x="363538" y="6283325"/>
            <a:ext cx="2678112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000">
                <a:latin typeface="Calibri" pitchFamily="34" charset="0"/>
              </a:rPr>
              <a:t>029 2063 6464</a:t>
            </a:r>
          </a:p>
        </p:txBody>
      </p:sp>
      <p:sp>
        <p:nvSpPr>
          <p:cNvPr id="37902" name="TextBox 17"/>
          <p:cNvSpPr txBox="1">
            <a:spLocks noChangeArrowheads="1"/>
          </p:cNvSpPr>
          <p:nvPr/>
        </p:nvSpPr>
        <p:spPr bwMode="auto">
          <a:xfrm>
            <a:off x="350838" y="5916613"/>
            <a:ext cx="2667000" cy="4143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Canolfan y Mileniwm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37903" name="Picture 12" descr="Related image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232775" y="4649788"/>
            <a:ext cx="36703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904" name="TextBox 19"/>
          <p:cNvSpPr txBox="1">
            <a:spLocks noChangeArrowheads="1"/>
          </p:cNvSpPr>
          <p:nvPr/>
        </p:nvSpPr>
        <p:spPr bwMode="auto">
          <a:xfrm>
            <a:off x="8728075" y="6342063"/>
            <a:ext cx="2678113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000">
                <a:latin typeface="Calibri" pitchFamily="34" charset="0"/>
              </a:rPr>
              <a:t>01239 652 140</a:t>
            </a:r>
          </a:p>
        </p:txBody>
      </p:sp>
      <p:sp>
        <p:nvSpPr>
          <p:cNvPr id="37905" name="TextBox 20"/>
          <p:cNvSpPr txBox="1">
            <a:spLocks noChangeArrowheads="1"/>
          </p:cNvSpPr>
          <p:nvPr/>
        </p:nvSpPr>
        <p:spPr bwMode="auto">
          <a:xfrm>
            <a:off x="8728075" y="5926138"/>
            <a:ext cx="2667000" cy="415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Llangrannog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37906" name="Picture 14" descr="Image result for dylan thomas centre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340100" y="2568575"/>
            <a:ext cx="260032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907" name="TextBox 22"/>
          <p:cNvSpPr txBox="1">
            <a:spLocks noChangeArrowheads="1"/>
          </p:cNvSpPr>
          <p:nvPr/>
        </p:nvSpPr>
        <p:spPr bwMode="auto">
          <a:xfrm>
            <a:off x="3354388" y="6046788"/>
            <a:ext cx="2571750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000" b="1">
                <a:latin typeface="Calibri" pitchFamily="34" charset="0"/>
              </a:rPr>
              <a:t> </a:t>
            </a:r>
            <a:r>
              <a:rPr lang="en-GB" sz="3000">
                <a:latin typeface="Calibri" pitchFamily="34" charset="0"/>
              </a:rPr>
              <a:t>01792 463980</a:t>
            </a:r>
          </a:p>
        </p:txBody>
      </p:sp>
      <p:sp>
        <p:nvSpPr>
          <p:cNvPr id="37908" name="TextBox 23"/>
          <p:cNvSpPr txBox="1">
            <a:spLocks noChangeArrowheads="1"/>
          </p:cNvSpPr>
          <p:nvPr/>
        </p:nvSpPr>
        <p:spPr bwMode="auto">
          <a:xfrm>
            <a:off x="3717925" y="5292725"/>
            <a:ext cx="1851025" cy="73818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Canolfan Dylan Thomas</a:t>
            </a:r>
            <a:endParaRPr lang="en-GB" sz="21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9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4" name="Title 2"/>
          <p:cNvSpPr>
            <a:spLocks noGrp="1"/>
          </p:cNvSpPr>
          <p:nvPr>
            <p:ph type="title"/>
          </p:nvPr>
        </p:nvSpPr>
        <p:spPr>
          <a:xfrm>
            <a:off x="3121025" y="30163"/>
            <a:ext cx="6511925" cy="1143000"/>
          </a:xfrm>
        </p:spPr>
        <p:txBody>
          <a:bodyPr/>
          <a:lstStyle/>
          <a:p>
            <a:r>
              <a:rPr lang="en-GB" smtClean="0"/>
              <a:t>Rhifau</a:t>
            </a:r>
          </a:p>
        </p:txBody>
      </p:sp>
      <p:pic>
        <p:nvPicPr>
          <p:cNvPr id="38915" name="Picture 4"/>
          <p:cNvPicPr>
            <a:picLocks noChangeAspect="1"/>
          </p:cNvPicPr>
          <p:nvPr/>
        </p:nvPicPr>
        <p:blipFill>
          <a:blip r:embed="rId4"/>
          <a:srcRect r="58286"/>
          <a:stretch>
            <a:fillRect/>
          </a:stretch>
        </p:blipFill>
        <p:spPr bwMode="auto">
          <a:xfrm>
            <a:off x="442913" y="1560513"/>
            <a:ext cx="1195387" cy="352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6" name="Picture 3"/>
          <p:cNvPicPr>
            <a:picLocks noChangeAspect="1"/>
          </p:cNvPicPr>
          <p:nvPr/>
        </p:nvPicPr>
        <p:blipFill>
          <a:blip r:embed="rId5"/>
          <a:srcRect t="-1189" r="48785"/>
          <a:stretch>
            <a:fillRect/>
          </a:stretch>
        </p:blipFill>
        <p:spPr bwMode="auto">
          <a:xfrm>
            <a:off x="10561638" y="1544638"/>
            <a:ext cx="1439862" cy="353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" name="Table 1">
            <a:extLst/>
          </p:cNvPr>
          <p:cNvGraphicFramePr>
            <a:graphicFrameLocks noGrp="1"/>
          </p:cNvGraphicFramePr>
          <p:nvPr/>
        </p:nvGraphicFramePr>
        <p:xfrm>
          <a:off x="1873250" y="928688"/>
          <a:ext cx="8455046" cy="569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275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275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Gwrywaidd/Masculine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Benywaidd/Feminine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Dau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Dwy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Tair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Pedwar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Pedair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Pump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Chwech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Saith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Wyth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Naw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Deg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Grp="1" noChangeArrowheads="1"/>
          </p:cNvSpPr>
          <p:nvPr>
            <p:ph type="title"/>
          </p:nvPr>
        </p:nvSpPr>
        <p:spPr>
          <a:xfrm>
            <a:off x="3195638" y="280988"/>
            <a:ext cx="8610600" cy="1293812"/>
          </a:xfrm>
        </p:spPr>
        <p:txBody>
          <a:bodyPr/>
          <a:lstStyle/>
          <a:p>
            <a:r>
              <a:rPr lang="en-GB" smtClean="0"/>
              <a:t>Masculine/feminine numbers</a:t>
            </a:r>
          </a:p>
        </p:txBody>
      </p:sp>
      <p:pic>
        <p:nvPicPr>
          <p:cNvPr id="40962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3" name="TextBox 1"/>
          <p:cNvSpPr txBox="1">
            <a:spLocks noChangeArrowheads="1"/>
          </p:cNvSpPr>
          <p:nvPr/>
        </p:nvSpPr>
        <p:spPr bwMode="auto">
          <a:xfrm>
            <a:off x="1303338" y="1254125"/>
            <a:ext cx="10445750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800">
                <a:latin typeface="Calibri" pitchFamily="34" charset="0"/>
              </a:rPr>
              <a:t>We need to use masculine numbers with masculine nouns</a:t>
            </a:r>
          </a:p>
          <a:p>
            <a:r>
              <a:rPr lang="en-US" sz="2800">
                <a:latin typeface="Calibri" pitchFamily="34" charset="0"/>
              </a:rPr>
              <a:t>And…no surprise…</a:t>
            </a:r>
          </a:p>
          <a:p>
            <a:r>
              <a:rPr lang="en-US" sz="2800">
                <a:latin typeface="Calibri" pitchFamily="34" charset="0"/>
              </a:rPr>
              <a:t>We need to use feminine numbers with feminine nouns!</a:t>
            </a:r>
          </a:p>
        </p:txBody>
      </p:sp>
      <p:graphicFrame>
        <p:nvGraphicFramePr>
          <p:cNvPr id="3" name="Table 2">
            <a:extLst/>
          </p:cNvPr>
          <p:cNvGraphicFramePr>
            <a:graphicFrameLocks noGrp="1"/>
          </p:cNvGraphicFramePr>
          <p:nvPr/>
        </p:nvGraphicFramePr>
        <p:xfrm>
          <a:off x="3024188" y="2995613"/>
          <a:ext cx="616663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755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105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Un 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Un gath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Dau gi</a:t>
                      </a:r>
                    </a:p>
                  </a:txBody>
                  <a:tcP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Dwy gath</a:t>
                      </a:r>
                    </a:p>
                  </a:txBody>
                  <a:tcPr>
                    <a:solidFill>
                      <a:srgbClr val="FF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Tri chi</a:t>
                      </a:r>
                    </a:p>
                  </a:txBody>
                  <a:tcP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Tair cath</a:t>
                      </a:r>
                    </a:p>
                  </a:txBody>
                  <a:tcPr>
                    <a:solidFill>
                      <a:srgbClr val="FF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Pedwar ci</a:t>
                      </a:r>
                    </a:p>
                  </a:txBody>
                  <a:tcPr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Pedair cath</a:t>
                      </a:r>
                    </a:p>
                  </a:txBody>
                  <a:tcPr>
                    <a:solidFill>
                      <a:srgbClr val="FFCC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40981" name="Picture 2" descr="https://tse3.mm.bing.net/th?id=OIP.Hvg8TDJLzvOM2TozB9QwJwDgEs&amp;pid=15.1&amp;P=0&amp;w=300&amp;h=30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3738" y="2490788"/>
            <a:ext cx="2057400" cy="275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2" name="Picture 4" descr="https://tse2.mm.bing.net/th?id=OIP.lF9XIbnVaQnJSGTeg-jY6wEsDM&amp;pid=15.1&amp;P=0&amp;w=262&amp;h=17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450388" y="3108325"/>
            <a:ext cx="2495550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cy-GB" b="1" smtClean="0"/>
              <a:t>RHIFAU 11-99</a:t>
            </a:r>
            <a:endParaRPr lang="en-GB" b="1" smtClean="0"/>
          </a:p>
        </p:txBody>
      </p:sp>
      <p:graphicFrame>
        <p:nvGraphicFramePr>
          <p:cNvPr id="4" name="Content Placeholder 3">
            <a:extLst/>
          </p:cNvPr>
          <p:cNvGraphicFramePr>
            <a:graphicFrameLocks noGrp="1"/>
          </p:cNvGraphicFramePr>
          <p:nvPr>
            <p:ph idx="1"/>
          </p:nvPr>
        </p:nvGraphicFramePr>
        <p:xfrm>
          <a:off x="1704975" y="1257300"/>
          <a:ext cx="9070619" cy="4425480"/>
        </p:xfrm>
        <a:graphic>
          <a:graphicData uri="http://schemas.openxmlformats.org/drawingml/2006/table">
            <a:tbl>
              <a:tblPr/>
              <a:tblGrid>
                <a:gridCol w="2343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3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034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Rhif/number​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English words​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Cymraeg​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11​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one​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un​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12​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two​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dau​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24​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Two ten four​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Dau </a:t>
                      </a:r>
                      <a:r>
                        <a:rPr lang="cy-GB" sz="2400" b="1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dd</a:t>
                      </a:r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eg pedwar​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33​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Three ten three​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Tri deg tri​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45​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Four ten five​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Pedwar deg pump​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56​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Five ten six​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Pump deg chwech​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67​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Six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Chwech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98​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Nine ten eight​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Naw deg wyth​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3056" name="Rectangle 1"/>
          <p:cNvSpPr>
            <a:spLocks noChangeArrowheads="1"/>
          </p:cNvSpPr>
          <p:nvPr/>
        </p:nvSpPr>
        <p:spPr bwMode="auto">
          <a:xfrm>
            <a:off x="1560513" y="1789113"/>
            <a:ext cx="12192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en-US" alt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altLang="en-US"/>
          </a:p>
          <a:p>
            <a:pPr eaLnBrk="0" hangingPunct="0"/>
            <a:endParaRPr lang="en-US" altLang="en-US"/>
          </a:p>
        </p:txBody>
      </p:sp>
      <p:pic>
        <p:nvPicPr>
          <p:cNvPr id="43057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cy-GB" b="1" smtClean="0"/>
              <a:t>RHIFAU 11-99</a:t>
            </a:r>
            <a:endParaRPr lang="en-GB" b="1" smtClean="0"/>
          </a:p>
        </p:txBody>
      </p:sp>
      <p:graphicFrame>
        <p:nvGraphicFramePr>
          <p:cNvPr id="4" name="Content Placeholder 3">
            <a:extLst/>
          </p:cNvPr>
          <p:cNvGraphicFramePr>
            <a:graphicFrameLocks noGrp="1"/>
          </p:cNvGraphicFramePr>
          <p:nvPr>
            <p:ph idx="1"/>
          </p:nvPr>
        </p:nvGraphicFramePr>
        <p:xfrm>
          <a:off x="1704975" y="1257300"/>
          <a:ext cx="9070619" cy="4425480"/>
        </p:xfrm>
        <a:graphic>
          <a:graphicData uri="http://schemas.openxmlformats.org/drawingml/2006/table">
            <a:tbl>
              <a:tblPr/>
              <a:tblGrid>
                <a:gridCol w="2343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3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034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Rhif/number​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English words​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Cymraeg​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11​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one​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un​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12​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two​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dau​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24​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Two ten four​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Dau </a:t>
                      </a:r>
                      <a:r>
                        <a:rPr lang="cy-GB" sz="2400" b="1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dd</a:t>
                      </a:r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eg pedwar​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33​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Three ten three​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Tri deg tri​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45​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Four ten five​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Pedwar deg pump​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56​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Five ten six​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Pump deg chwech​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67​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Six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Chwech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98​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Nine ten eight​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Naw deg wyth​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4080" name="Rectangle 1"/>
          <p:cNvSpPr>
            <a:spLocks noChangeArrowheads="1"/>
          </p:cNvSpPr>
          <p:nvPr/>
        </p:nvSpPr>
        <p:spPr bwMode="auto">
          <a:xfrm>
            <a:off x="1560513" y="1789113"/>
            <a:ext cx="12192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en-US" alt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altLang="en-US"/>
          </a:p>
          <a:p>
            <a:pPr eaLnBrk="0" hangingPunct="0"/>
            <a:endParaRPr lang="en-US" altLang="en-US"/>
          </a:p>
        </p:txBody>
      </p:sp>
      <p:pic>
        <p:nvPicPr>
          <p:cNvPr id="44081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cy-GB" b="1" smtClean="0"/>
              <a:t>RHIFAU 11-99</a:t>
            </a:r>
            <a:endParaRPr lang="en-GB" b="1" smtClean="0"/>
          </a:p>
        </p:txBody>
      </p:sp>
      <p:graphicFrame>
        <p:nvGraphicFramePr>
          <p:cNvPr id="4" name="Content Placeholder 3">
            <a:extLst/>
          </p:cNvPr>
          <p:cNvGraphicFramePr>
            <a:graphicFrameLocks noGrp="1"/>
          </p:cNvGraphicFramePr>
          <p:nvPr>
            <p:ph idx="1"/>
          </p:nvPr>
        </p:nvGraphicFramePr>
        <p:xfrm>
          <a:off x="1704975" y="1257300"/>
          <a:ext cx="9070619" cy="4425480"/>
        </p:xfrm>
        <a:graphic>
          <a:graphicData uri="http://schemas.openxmlformats.org/drawingml/2006/table">
            <a:tbl>
              <a:tblPr/>
              <a:tblGrid>
                <a:gridCol w="2343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3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034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Rhif/number​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English words​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Cymraeg​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11​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one​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un​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12​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two​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dau​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24​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Two ten four​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Dau </a:t>
                      </a:r>
                      <a:r>
                        <a:rPr lang="cy-GB" sz="2400" b="1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dd</a:t>
                      </a:r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eg pedwar​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33​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Three ten three​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Tri deg tri​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45​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Four ten five​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Pedwar deg pump​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56​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Five ten six​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Pump deg chwech​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67​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Six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Chwech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98​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Nine ten eight​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Naw deg wyth​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5104" name="Rectangle 1"/>
          <p:cNvSpPr>
            <a:spLocks noChangeArrowheads="1"/>
          </p:cNvSpPr>
          <p:nvPr/>
        </p:nvSpPr>
        <p:spPr bwMode="auto">
          <a:xfrm>
            <a:off x="1560513" y="1789113"/>
            <a:ext cx="12192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en-US" alt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altLang="en-US"/>
          </a:p>
          <a:p>
            <a:pPr eaLnBrk="0" hangingPunct="0"/>
            <a:endParaRPr lang="en-US" altLang="en-US"/>
          </a:p>
        </p:txBody>
      </p:sp>
      <p:pic>
        <p:nvPicPr>
          <p:cNvPr id="4510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cy-GB" b="1" smtClean="0"/>
              <a:t>RHIFAU 11-99</a:t>
            </a:r>
            <a:endParaRPr lang="en-GB" b="1" smtClean="0"/>
          </a:p>
        </p:txBody>
      </p:sp>
      <p:graphicFrame>
        <p:nvGraphicFramePr>
          <p:cNvPr id="4" name="Content Placeholder 3">
            <a:extLst/>
          </p:cNvPr>
          <p:cNvGraphicFramePr>
            <a:graphicFrameLocks noGrp="1"/>
          </p:cNvGraphicFramePr>
          <p:nvPr>
            <p:ph idx="1"/>
          </p:nvPr>
        </p:nvGraphicFramePr>
        <p:xfrm>
          <a:off x="1704975" y="1257300"/>
          <a:ext cx="9070619" cy="4425480"/>
        </p:xfrm>
        <a:graphic>
          <a:graphicData uri="http://schemas.openxmlformats.org/drawingml/2006/table">
            <a:tbl>
              <a:tblPr/>
              <a:tblGrid>
                <a:gridCol w="2343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3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034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Rhif/number​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English words​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Cymraeg​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11​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one​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un​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12​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two​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dau​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24​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Two ten four​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Dau </a:t>
                      </a:r>
                      <a:r>
                        <a:rPr lang="cy-GB" sz="2400" b="1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dd</a:t>
                      </a:r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eg pedwar​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33​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Three ten three​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Tri deg tri​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45​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Four ten five​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Pedwar deg pump​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56​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Five ten six​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Pump deg chwech​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67​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Six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Chwech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98​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Nine ten eight​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Naw deg wyth​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6128" name="Rectangle 1"/>
          <p:cNvSpPr>
            <a:spLocks noChangeArrowheads="1"/>
          </p:cNvSpPr>
          <p:nvPr/>
        </p:nvSpPr>
        <p:spPr bwMode="auto">
          <a:xfrm>
            <a:off x="1560513" y="1789113"/>
            <a:ext cx="12192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en-US" alt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altLang="en-US"/>
          </a:p>
          <a:p>
            <a:pPr eaLnBrk="0" hangingPunct="0"/>
            <a:endParaRPr lang="en-US" altLang="en-US"/>
          </a:p>
        </p:txBody>
      </p:sp>
      <p:pic>
        <p:nvPicPr>
          <p:cNvPr id="46129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cy-GB" b="1" smtClean="0"/>
              <a:t>RHIFAU 11-99</a:t>
            </a:r>
            <a:endParaRPr lang="en-GB" b="1" smtClean="0"/>
          </a:p>
        </p:txBody>
      </p:sp>
      <p:graphicFrame>
        <p:nvGraphicFramePr>
          <p:cNvPr id="4" name="Content Placeholder 3">
            <a:extLst/>
          </p:cNvPr>
          <p:cNvGraphicFramePr>
            <a:graphicFrameLocks noGrp="1"/>
          </p:cNvGraphicFramePr>
          <p:nvPr>
            <p:ph idx="1"/>
          </p:nvPr>
        </p:nvGraphicFramePr>
        <p:xfrm>
          <a:off x="1704975" y="1257300"/>
          <a:ext cx="9070619" cy="4425480"/>
        </p:xfrm>
        <a:graphic>
          <a:graphicData uri="http://schemas.openxmlformats.org/drawingml/2006/table">
            <a:tbl>
              <a:tblPr/>
              <a:tblGrid>
                <a:gridCol w="2343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3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034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Rhif/number​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English words​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Cymraeg​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11​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one​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un​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12​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two​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dau​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24​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Two ten four​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Dau </a:t>
                      </a:r>
                      <a:r>
                        <a:rPr lang="cy-GB" sz="2400" b="1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dd</a:t>
                      </a:r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eg pedwar​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33​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Three ten three​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Tri deg tri​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45​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Four ten five​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Pedwar deg pump​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56​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Five ten six​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Pump deg chwech​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67​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Six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Chwech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98​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Nine ten eight​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Naw deg wyth​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7152" name="Rectangle 1"/>
          <p:cNvSpPr>
            <a:spLocks noChangeArrowheads="1"/>
          </p:cNvSpPr>
          <p:nvPr/>
        </p:nvSpPr>
        <p:spPr bwMode="auto">
          <a:xfrm>
            <a:off x="1560513" y="1789113"/>
            <a:ext cx="12192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en-US" alt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altLang="en-US"/>
          </a:p>
          <a:p>
            <a:pPr eaLnBrk="0" hangingPunct="0"/>
            <a:endParaRPr lang="en-US" altLang="en-US"/>
          </a:p>
        </p:txBody>
      </p:sp>
      <p:pic>
        <p:nvPicPr>
          <p:cNvPr id="47153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cy-GB" b="1" smtClean="0"/>
              <a:t>RHIFAU 11-99</a:t>
            </a:r>
            <a:endParaRPr lang="en-GB" b="1" smtClean="0"/>
          </a:p>
        </p:txBody>
      </p:sp>
      <p:graphicFrame>
        <p:nvGraphicFramePr>
          <p:cNvPr id="4" name="Content Placeholder 3">
            <a:extLst/>
          </p:cNvPr>
          <p:cNvGraphicFramePr>
            <a:graphicFrameLocks noGrp="1"/>
          </p:cNvGraphicFramePr>
          <p:nvPr>
            <p:ph idx="1"/>
          </p:nvPr>
        </p:nvGraphicFramePr>
        <p:xfrm>
          <a:off x="1704975" y="1257300"/>
          <a:ext cx="9070619" cy="4425480"/>
        </p:xfrm>
        <a:graphic>
          <a:graphicData uri="http://schemas.openxmlformats.org/drawingml/2006/table">
            <a:tbl>
              <a:tblPr/>
              <a:tblGrid>
                <a:gridCol w="2343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3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034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Rhif/number​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English words​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Cymraeg​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11​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one​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un​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12​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two​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dau​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24​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Two ten four​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Dau </a:t>
                      </a:r>
                      <a:r>
                        <a:rPr lang="cy-GB" sz="2400" b="1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dd</a:t>
                      </a:r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eg pedwar​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33​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Three ten three​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Tri deg tri​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45​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Four ten five​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Pedwar deg pump​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56​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Five ten six​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Pump deg chwech​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67​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Six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Chwech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98​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Nine ten eight​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Naw deg wyth​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8176" name="Rectangle 1"/>
          <p:cNvSpPr>
            <a:spLocks noChangeArrowheads="1"/>
          </p:cNvSpPr>
          <p:nvPr/>
        </p:nvSpPr>
        <p:spPr bwMode="auto">
          <a:xfrm>
            <a:off x="1560513" y="1789113"/>
            <a:ext cx="12192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en-US" alt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altLang="en-US"/>
          </a:p>
          <a:p>
            <a:pPr eaLnBrk="0" hangingPunct="0"/>
            <a:endParaRPr lang="en-US" altLang="en-US"/>
          </a:p>
        </p:txBody>
      </p:sp>
      <p:pic>
        <p:nvPicPr>
          <p:cNvPr id="48177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cy-GB" b="1" smtClean="0"/>
              <a:t>RHIFAU 11-99</a:t>
            </a:r>
            <a:endParaRPr lang="en-GB" b="1" smtClean="0"/>
          </a:p>
        </p:txBody>
      </p:sp>
      <p:graphicFrame>
        <p:nvGraphicFramePr>
          <p:cNvPr id="4" name="Content Placeholder 3">
            <a:extLst/>
          </p:cNvPr>
          <p:cNvGraphicFramePr>
            <a:graphicFrameLocks noGrp="1"/>
          </p:cNvGraphicFramePr>
          <p:nvPr>
            <p:ph idx="1"/>
          </p:nvPr>
        </p:nvGraphicFramePr>
        <p:xfrm>
          <a:off x="1704975" y="1257300"/>
          <a:ext cx="9070619" cy="4425480"/>
        </p:xfrm>
        <a:graphic>
          <a:graphicData uri="http://schemas.openxmlformats.org/drawingml/2006/table">
            <a:tbl>
              <a:tblPr/>
              <a:tblGrid>
                <a:gridCol w="2343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3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034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Rhif/number​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English words​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Cymraeg​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11​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one​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un​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12​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two​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dau​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24​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Two ten four​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Dau </a:t>
                      </a:r>
                      <a:r>
                        <a:rPr lang="cy-GB" sz="2400" b="1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dd</a:t>
                      </a:r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eg pedwar​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33​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Three ten three​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Tri deg tri​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45​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Four ten five​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Pedwar deg pump​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56​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Five ten six​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Pump deg chwech​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67​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Six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Chwech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98​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Nine ten eight​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Naw deg wyth​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49200" name="Rectangle 1"/>
          <p:cNvSpPr>
            <a:spLocks noChangeArrowheads="1"/>
          </p:cNvSpPr>
          <p:nvPr/>
        </p:nvSpPr>
        <p:spPr bwMode="auto">
          <a:xfrm>
            <a:off x="1560513" y="1789113"/>
            <a:ext cx="12192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en-US" alt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altLang="en-US"/>
          </a:p>
          <a:p>
            <a:pPr eaLnBrk="0" hangingPunct="0"/>
            <a:endParaRPr lang="en-US" altLang="en-US"/>
          </a:p>
        </p:txBody>
      </p:sp>
      <p:pic>
        <p:nvPicPr>
          <p:cNvPr id="49201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cy-GB" b="1" smtClean="0"/>
              <a:t>RHIFAU 11-99</a:t>
            </a:r>
            <a:endParaRPr lang="en-GB" b="1" smtClean="0"/>
          </a:p>
        </p:txBody>
      </p:sp>
      <p:graphicFrame>
        <p:nvGraphicFramePr>
          <p:cNvPr id="4" name="Content Placeholder 3">
            <a:extLst/>
          </p:cNvPr>
          <p:cNvGraphicFramePr>
            <a:graphicFrameLocks noGrp="1"/>
          </p:cNvGraphicFramePr>
          <p:nvPr>
            <p:ph idx="1"/>
          </p:nvPr>
        </p:nvGraphicFramePr>
        <p:xfrm>
          <a:off x="1704975" y="1257300"/>
          <a:ext cx="9070619" cy="4425480"/>
        </p:xfrm>
        <a:graphic>
          <a:graphicData uri="http://schemas.openxmlformats.org/drawingml/2006/table">
            <a:tbl>
              <a:tblPr/>
              <a:tblGrid>
                <a:gridCol w="2343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3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034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Rhif/number​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English words​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Cymraeg​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11​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one​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un​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12​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two​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dau​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24​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Two ten four​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Dau </a:t>
                      </a:r>
                      <a:r>
                        <a:rPr lang="cy-GB" sz="2400" b="1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dd</a:t>
                      </a:r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eg pedwar​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33​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Three ten three​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Tri deg tri​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45​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Four ten five​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Pedwar deg pump​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56​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Five ten six​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Pump deg chwech​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67​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Six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Chwech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98​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Nine ten eight​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Naw deg wyth​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0224" name="Rectangle 1"/>
          <p:cNvSpPr>
            <a:spLocks noChangeArrowheads="1"/>
          </p:cNvSpPr>
          <p:nvPr/>
        </p:nvSpPr>
        <p:spPr bwMode="auto">
          <a:xfrm>
            <a:off x="1560513" y="1789113"/>
            <a:ext cx="12192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en-US" alt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altLang="en-US"/>
          </a:p>
          <a:p>
            <a:pPr eaLnBrk="0" hangingPunct="0"/>
            <a:endParaRPr lang="en-US" altLang="en-US"/>
          </a:p>
        </p:txBody>
      </p:sp>
      <p:pic>
        <p:nvPicPr>
          <p:cNvPr id="5022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cy-GB" b="1" smtClean="0"/>
              <a:t>RHIFAU 11-99</a:t>
            </a:r>
            <a:endParaRPr lang="en-GB" b="1" smtClean="0"/>
          </a:p>
        </p:txBody>
      </p:sp>
      <p:graphicFrame>
        <p:nvGraphicFramePr>
          <p:cNvPr id="4" name="Content Placeholder 3">
            <a:extLst/>
          </p:cNvPr>
          <p:cNvGraphicFramePr>
            <a:graphicFrameLocks noGrp="1"/>
          </p:cNvGraphicFramePr>
          <p:nvPr>
            <p:ph idx="1"/>
          </p:nvPr>
        </p:nvGraphicFramePr>
        <p:xfrm>
          <a:off x="1704975" y="1257300"/>
          <a:ext cx="9070619" cy="4425480"/>
        </p:xfrm>
        <a:graphic>
          <a:graphicData uri="http://schemas.openxmlformats.org/drawingml/2006/table">
            <a:tbl>
              <a:tblPr/>
              <a:tblGrid>
                <a:gridCol w="2343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3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034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Rhif/number​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English words​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Cymraeg​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11​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one​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un​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12​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two​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dau​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24​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Two ten four​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Dau </a:t>
                      </a:r>
                      <a:r>
                        <a:rPr lang="cy-GB" sz="2400" b="1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dd</a:t>
                      </a:r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eg pedwar​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33​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Three ten three​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Tri deg tri​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45​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Four ten five​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Pedwar deg pump​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56​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Five ten six​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Pump deg chwech​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67​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Six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Chwech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98​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Nine ten eight​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Naw deg wyth​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1248" name="Rectangle 1"/>
          <p:cNvSpPr>
            <a:spLocks noChangeArrowheads="1"/>
          </p:cNvSpPr>
          <p:nvPr/>
        </p:nvSpPr>
        <p:spPr bwMode="auto">
          <a:xfrm>
            <a:off x="1560513" y="1789113"/>
            <a:ext cx="12192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en-US" alt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altLang="en-US"/>
          </a:p>
          <a:p>
            <a:pPr eaLnBrk="0" hangingPunct="0"/>
            <a:endParaRPr lang="en-US" altLang="en-US"/>
          </a:p>
        </p:txBody>
      </p:sp>
      <p:pic>
        <p:nvPicPr>
          <p:cNvPr id="51249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cy-GB" b="1" smtClean="0"/>
              <a:t>RHIFAU 11-99</a:t>
            </a:r>
            <a:endParaRPr lang="en-GB" b="1" smtClean="0"/>
          </a:p>
        </p:txBody>
      </p:sp>
      <p:graphicFrame>
        <p:nvGraphicFramePr>
          <p:cNvPr id="4" name="Content Placeholder 3">
            <a:extLst/>
          </p:cNvPr>
          <p:cNvGraphicFramePr>
            <a:graphicFrameLocks noGrp="1"/>
          </p:cNvGraphicFramePr>
          <p:nvPr>
            <p:ph idx="1"/>
          </p:nvPr>
        </p:nvGraphicFramePr>
        <p:xfrm>
          <a:off x="1704975" y="1257300"/>
          <a:ext cx="9070619" cy="4425480"/>
        </p:xfrm>
        <a:graphic>
          <a:graphicData uri="http://schemas.openxmlformats.org/drawingml/2006/table">
            <a:tbl>
              <a:tblPr/>
              <a:tblGrid>
                <a:gridCol w="234364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234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0349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Rhif/number​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English words​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1" i="0">
                          <a:solidFill>
                            <a:srgbClr val="FFFFFF"/>
                          </a:solidFill>
                          <a:effectLst/>
                          <a:latin typeface="Century Gothic" panose="020B0502020202020204" pitchFamily="34" charset="0"/>
                        </a:rPr>
                        <a:t>Cymraeg​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5224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11​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one​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un​</a:t>
                      </a:r>
                      <a:endParaRPr lang="cy-GB" sz="2400" b="0" i="0" dirty="0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12​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two​</a:t>
                      </a:r>
                      <a:endParaRPr lang="cy-GB" sz="2400" b="0" i="0" dirty="0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dau​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17​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One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Un deg saith​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24​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Two ten four​</a:t>
                      </a:r>
                      <a:endParaRPr lang="cy-GB" sz="2400" b="0" i="0" dirty="0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Dau </a:t>
                      </a:r>
                      <a:r>
                        <a:rPr lang="cy-GB" sz="2400" b="1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dd</a:t>
                      </a:r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eg pedwar​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33​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Three ten three​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Tri deg tri​</a:t>
                      </a:r>
                      <a:endParaRPr lang="cy-GB" sz="2400" b="0" i="0" dirty="0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45​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Four ten five​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Pedwar deg pump​</a:t>
                      </a:r>
                      <a:endParaRPr lang="cy-GB" sz="2400" b="0" i="0" dirty="0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56​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Five ten six​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Pump deg chwech​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67​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E8E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Six ten seven​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Chwech deg saith​</a:t>
                      </a:r>
                      <a:endParaRPr lang="cy-GB" sz="2400" b="0" i="0" dirty="0">
                        <a:solidFill>
                          <a:srgbClr val="000000"/>
                        </a:solidFill>
                        <a:effectLst/>
                        <a:latin typeface="Century Gothic" panose="020B0502020202020204" pitchFamily="34" charset="0"/>
                      </a:endParaRP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35134">
                <a:tc>
                  <a:txBody>
                    <a:bodyPr/>
                    <a:lstStyle/>
                    <a:p>
                      <a:pPr algn="ctr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98​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CCD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Nine ten eight​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cy-GB" sz="2400" b="0" i="0" dirty="0">
                          <a:solidFill>
                            <a:srgbClr val="000000"/>
                          </a:solidFill>
                          <a:effectLst/>
                          <a:latin typeface="Century Gothic" panose="020B0502020202020204" pitchFamily="34" charset="0"/>
                        </a:rPr>
                        <a:t>Naw deg wyth​</a:t>
                      </a:r>
                    </a:p>
                  </a:txBody>
                  <a:tcPr marL="76788" marR="76788" marT="38394" marB="38394">
                    <a:lnL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697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2272" name="Rectangle 1"/>
          <p:cNvSpPr>
            <a:spLocks noChangeArrowheads="1"/>
          </p:cNvSpPr>
          <p:nvPr/>
        </p:nvSpPr>
        <p:spPr bwMode="auto">
          <a:xfrm>
            <a:off x="1560513" y="1789113"/>
            <a:ext cx="12192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en-US" altLang="en-US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en-US" altLang="en-US"/>
          </a:p>
          <a:p>
            <a:pPr eaLnBrk="0" hangingPunct="0"/>
            <a:endParaRPr lang="en-US" altLang="en-US"/>
          </a:p>
        </p:txBody>
      </p:sp>
      <p:pic>
        <p:nvPicPr>
          <p:cNvPr id="52273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smtClean="0"/>
              <a:t>YMARFER / PRACTICE</a:t>
            </a:r>
            <a:endParaRPr lang="en-GB" b="1" smtClean="0"/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mtClean="0"/>
          </a:p>
        </p:txBody>
      </p:sp>
      <p:pic>
        <p:nvPicPr>
          <p:cNvPr id="53251" name="Picture 2" descr="Image result for whiteboard"/>
          <p:cNvPicPr>
            <a:picLocks noChangeAspect="1" noChangeArrowheads="1"/>
          </p:cNvPicPr>
          <p:nvPr/>
        </p:nvPicPr>
        <p:blipFill>
          <a:blip r:embed="rId3"/>
          <a:srcRect t="10870" b="11748"/>
          <a:stretch>
            <a:fillRect/>
          </a:stretch>
        </p:blipFill>
        <p:spPr bwMode="auto">
          <a:xfrm>
            <a:off x="2887663" y="1436688"/>
            <a:ext cx="5486400" cy="424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2" name="Picture 2" descr="Image result for hand written numbers"/>
          <p:cNvPicPr>
            <a:picLocks noChangeAspect="1" noChangeArrowheads="1"/>
          </p:cNvPicPr>
          <p:nvPr/>
        </p:nvPicPr>
        <p:blipFill>
          <a:blip r:embed="rId4"/>
          <a:srcRect l="16190" t="403" r="75031" b="71011"/>
          <a:stretch>
            <a:fillRect/>
          </a:stretch>
        </p:blipFill>
        <p:spPr bwMode="auto">
          <a:xfrm>
            <a:off x="4337050" y="2740025"/>
            <a:ext cx="1071563" cy="153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3" name="Picture 4" descr="Image result for hand written numbers"/>
          <p:cNvPicPr>
            <a:picLocks noChangeAspect="1" noChangeArrowheads="1"/>
          </p:cNvPicPr>
          <p:nvPr/>
        </p:nvPicPr>
        <p:blipFill>
          <a:blip r:embed="rId4"/>
          <a:srcRect l="73537" t="-220" r="18597" b="69768"/>
          <a:stretch>
            <a:fillRect/>
          </a:stretch>
        </p:blipFill>
        <p:spPr bwMode="auto">
          <a:xfrm>
            <a:off x="5849938" y="2740025"/>
            <a:ext cx="958850" cy="163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4" name="Picture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5681663"/>
            <a:ext cx="12192000" cy="117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smtClean="0"/>
              <a:t>TREFNU RHIFAU – ORDERING NUMBERS</a:t>
            </a:r>
            <a:endParaRPr lang="en-GB" b="1" smtClean="0"/>
          </a:p>
        </p:txBody>
      </p:sp>
      <p:pic>
        <p:nvPicPr>
          <p:cNvPr id="55298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872163"/>
            <a:ext cx="12192000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299" name="Picture 2" descr="Related image">
            <a:hlinkClick r:id="rId4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/>
          <a:srcRect/>
          <a:stretch>
            <a:fillRect/>
          </a:stretch>
        </p:blipFill>
        <p:spPr>
          <a:xfrm>
            <a:off x="1636713" y="1373188"/>
            <a:ext cx="8702675" cy="43513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946150" y="198438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/>
              <a:t>BETH YW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</a:t>
            </a:r>
            <a:r>
              <a:rPr lang="en-GB" b="1" dirty="0"/>
              <a:t> </a:t>
            </a:r>
            <a:r>
              <a:rPr lang="en-GB" b="1" dirty="0" err="1"/>
              <a:t>oedran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BETH YW’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r>
              <a:rPr lang="en-GB" b="1" dirty="0"/>
              <a:t> </a:t>
            </a:r>
            <a:r>
              <a:rPr lang="en-GB" b="1" dirty="0" err="1"/>
              <a:t>oedran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b="1" dirty="0"/>
              <a:t>?</a:t>
            </a:r>
          </a:p>
        </p:txBody>
      </p:sp>
      <p:pic>
        <p:nvPicPr>
          <p:cNvPr id="57346" name="Picture 1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872163"/>
            <a:ext cx="12192000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347" name="Picture 2" descr="http://www.latrobe.edu.au/news/images/articles/perfect-family.jpg/preview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62300" y="1800225"/>
            <a:ext cx="5881688" cy="390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val Callout 8"/>
          <p:cNvSpPr>
            <a:spLocks noChangeArrowheads="1"/>
          </p:cNvSpPr>
          <p:nvPr/>
        </p:nvSpPr>
        <p:spPr bwMode="auto">
          <a:xfrm>
            <a:off x="68263" y="3595688"/>
            <a:ext cx="3125787" cy="1441450"/>
          </a:xfrm>
          <a:prstGeom prst="wedgeEllipseCallout">
            <a:avLst>
              <a:gd name="adj1" fmla="val 84551"/>
              <a:gd name="adj2" fmla="val 22028"/>
            </a:avLst>
          </a:prstGeom>
          <a:solidFill>
            <a:srgbClr val="CE32BB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 eaLnBrk="0" hangingPunct="0"/>
            <a:r>
              <a:rPr lang="en-GB" sz="3000" b="1">
                <a:solidFill>
                  <a:schemeClr val="bg1"/>
                </a:solidFill>
                <a:latin typeface="Calibri" pitchFamily="34" charset="0"/>
              </a:rPr>
              <a:t>Dw i’n chwech oed .</a:t>
            </a:r>
          </a:p>
        </p:txBody>
      </p:sp>
      <p:sp>
        <p:nvSpPr>
          <p:cNvPr id="11" name="Oval Callout 10"/>
          <p:cNvSpPr>
            <a:spLocks noChangeArrowheads="1"/>
          </p:cNvSpPr>
          <p:nvPr/>
        </p:nvSpPr>
        <p:spPr bwMode="auto">
          <a:xfrm>
            <a:off x="193675" y="1331913"/>
            <a:ext cx="3448050" cy="1131887"/>
          </a:xfrm>
          <a:prstGeom prst="wedgeEllipseCallout">
            <a:avLst>
              <a:gd name="adj1" fmla="val 64657"/>
              <a:gd name="adj2" fmla="val 61412"/>
            </a:avLst>
          </a:prstGeom>
          <a:solidFill>
            <a:srgbClr val="00B050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 eaLnBrk="0" hangingPunct="0"/>
            <a:r>
              <a:rPr lang="en-GB" sz="3000" b="1">
                <a:solidFill>
                  <a:schemeClr val="bg1"/>
                </a:solidFill>
                <a:latin typeface="Calibri" pitchFamily="34" charset="0"/>
              </a:rPr>
              <a:t>Dw i’n dri deg saith oed.</a:t>
            </a:r>
          </a:p>
        </p:txBody>
      </p:sp>
      <p:sp>
        <p:nvSpPr>
          <p:cNvPr id="10" name="Oval Callout 9"/>
          <p:cNvSpPr>
            <a:spLocks noChangeArrowheads="1"/>
          </p:cNvSpPr>
          <p:nvPr/>
        </p:nvSpPr>
        <p:spPr bwMode="auto">
          <a:xfrm>
            <a:off x="7018338" y="1212850"/>
            <a:ext cx="3170237" cy="1214438"/>
          </a:xfrm>
          <a:prstGeom prst="wedgeEllipseCallout">
            <a:avLst>
              <a:gd name="adj1" fmla="val -67736"/>
              <a:gd name="adj2" fmla="val 60653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 eaLnBrk="0" hangingPunct="0"/>
            <a:r>
              <a:rPr lang="en-GB" sz="3000" b="1">
                <a:solidFill>
                  <a:schemeClr val="bg1"/>
                </a:solidFill>
                <a:latin typeface="Calibri" pitchFamily="34" charset="0"/>
              </a:rPr>
              <a:t>Dw i’n un deg un oed</a:t>
            </a:r>
          </a:p>
        </p:txBody>
      </p:sp>
      <p:sp>
        <p:nvSpPr>
          <p:cNvPr id="14" name="Oval Callout 10"/>
          <p:cNvSpPr>
            <a:spLocks noChangeArrowheads="1"/>
          </p:cNvSpPr>
          <p:nvPr/>
        </p:nvSpPr>
        <p:spPr bwMode="auto">
          <a:xfrm>
            <a:off x="8459788" y="3921125"/>
            <a:ext cx="3649662" cy="1784350"/>
          </a:xfrm>
          <a:prstGeom prst="wedgeEllipseCallout">
            <a:avLst>
              <a:gd name="adj1" fmla="val -56588"/>
              <a:gd name="adj2" fmla="val -27653"/>
            </a:avLst>
          </a:prstGeom>
          <a:solidFill>
            <a:srgbClr val="EC7728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 eaLnBrk="0" hangingPunct="0"/>
            <a:r>
              <a:rPr lang="en-GB" sz="3000" b="1">
                <a:solidFill>
                  <a:schemeClr val="bg1"/>
                </a:solidFill>
                <a:latin typeface="Calibri" pitchFamily="34" charset="0"/>
              </a:rPr>
              <a:t>Ci ydw i. Dw i’n bump oed. Bow wow.</a:t>
            </a:r>
          </a:p>
        </p:txBody>
      </p:sp>
      <p:sp>
        <p:nvSpPr>
          <p:cNvPr id="3" name="Thought Bubble: Cloud 2">
            <a:extLst/>
          </p:cNvPr>
          <p:cNvSpPr/>
          <p:nvPr/>
        </p:nvSpPr>
        <p:spPr>
          <a:xfrm>
            <a:off x="8967788" y="2124075"/>
            <a:ext cx="3141662" cy="1630363"/>
          </a:xfrm>
          <a:prstGeom prst="cloudCallout">
            <a:avLst>
              <a:gd name="adj1" fmla="val -91528"/>
              <a:gd name="adj2" fmla="val -17918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000" dirty="0"/>
              <a:t>Dw i’n dau ddeg naw oed!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0" grpId="0" animBg="1"/>
      <p:bldP spid="14" grpId="0" animBg="1"/>
      <p:bldP spid="3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Title 1"/>
          <p:cNvSpPr>
            <a:spLocks noGrp="1"/>
          </p:cNvSpPr>
          <p:nvPr>
            <p:ph type="title"/>
          </p:nvPr>
        </p:nvSpPr>
        <p:spPr>
          <a:solidFill>
            <a:srgbClr val="0094C8"/>
          </a:solidFill>
        </p:spPr>
        <p:txBody>
          <a:bodyPr/>
          <a:lstStyle/>
          <a:p>
            <a:r>
              <a:rPr lang="en-GB" b="1" smtClean="0">
                <a:solidFill>
                  <a:schemeClr val="bg1"/>
                </a:solidFill>
              </a:rPr>
              <a:t>Beth yw eu hoedranau? – How old are they?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850" y="1600200"/>
            <a:ext cx="8496300" cy="49974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/>
              <a:t>	</a:t>
            </a:r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en-GB" dirty="0"/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en-GB" dirty="0"/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en-GB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59395" name="TextBox 8"/>
          <p:cNvSpPr txBox="1">
            <a:spLocks noChangeArrowheads="1"/>
          </p:cNvSpPr>
          <p:nvPr/>
        </p:nvSpPr>
        <p:spPr bwMode="auto">
          <a:xfrm>
            <a:off x="838200" y="1841500"/>
            <a:ext cx="6773863" cy="476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500">
                <a:latin typeface="Calibri" pitchFamily="34" charset="0"/>
              </a:rPr>
              <a:t>Dyma’r fformiwla!</a:t>
            </a:r>
            <a:r>
              <a:rPr lang="en-GB" sz="2500" b="1">
                <a:latin typeface="Calibri" pitchFamily="34" charset="0"/>
              </a:rPr>
              <a:t>	Mae </a:t>
            </a:r>
            <a:r>
              <a:rPr lang="en-GB" sz="2500" b="1">
                <a:solidFill>
                  <a:srgbClr val="FF0000"/>
                </a:solidFill>
                <a:latin typeface="Calibri" pitchFamily="34" charset="0"/>
              </a:rPr>
              <a:t>+ </a:t>
            </a:r>
            <a:r>
              <a:rPr lang="en-GB" sz="2500" b="1" i="1" u="sng">
                <a:latin typeface="Calibri" pitchFamily="34" charset="0"/>
              </a:rPr>
              <a:t>enw</a:t>
            </a:r>
            <a:r>
              <a:rPr lang="en-GB" sz="2500" b="1" i="1">
                <a:latin typeface="Calibri" pitchFamily="34" charset="0"/>
              </a:rPr>
              <a:t> </a:t>
            </a:r>
            <a:r>
              <a:rPr lang="en-GB" sz="2500" b="1">
                <a:solidFill>
                  <a:srgbClr val="FF0000"/>
                </a:solidFill>
                <a:latin typeface="Calibri" pitchFamily="34" charset="0"/>
              </a:rPr>
              <a:t>+ </a:t>
            </a:r>
            <a:r>
              <a:rPr lang="en-GB" sz="2500" b="1">
                <a:latin typeface="Calibri" pitchFamily="34" charset="0"/>
              </a:rPr>
              <a:t>yn</a:t>
            </a:r>
            <a:r>
              <a:rPr lang="en-GB" sz="2500" b="1" i="1">
                <a:latin typeface="Calibri" pitchFamily="34" charset="0"/>
              </a:rPr>
              <a:t> </a:t>
            </a:r>
            <a:r>
              <a:rPr lang="en-GB" sz="2500" b="1">
                <a:solidFill>
                  <a:srgbClr val="FF0000"/>
                </a:solidFill>
                <a:latin typeface="Calibri" pitchFamily="34" charset="0"/>
              </a:rPr>
              <a:t>+ </a:t>
            </a:r>
            <a:r>
              <a:rPr lang="en-GB" sz="2500" b="1" i="1" u="sng">
                <a:latin typeface="Calibri" pitchFamily="34" charset="0"/>
              </a:rPr>
              <a:t>rhif</a:t>
            </a:r>
            <a:r>
              <a:rPr lang="en-GB" sz="2500" b="1">
                <a:latin typeface="Calibri" pitchFamily="34" charset="0"/>
              </a:rPr>
              <a:t> </a:t>
            </a:r>
            <a:r>
              <a:rPr lang="en-GB" sz="2500" b="1">
                <a:solidFill>
                  <a:srgbClr val="FF0000"/>
                </a:solidFill>
                <a:latin typeface="Calibri" pitchFamily="34" charset="0"/>
              </a:rPr>
              <a:t>+</a:t>
            </a:r>
            <a:r>
              <a:rPr lang="en-GB" sz="2500" b="1">
                <a:latin typeface="Calibri" pitchFamily="34" charset="0"/>
              </a:rPr>
              <a:t> oed</a:t>
            </a:r>
            <a:endParaRPr lang="en-GB">
              <a:latin typeface="Calibri" pitchFamily="34" charset="0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/>
          <a:srcRect b="17976"/>
          <a:stretch>
            <a:fillRect/>
          </a:stretch>
        </p:blipFill>
        <p:spPr bwMode="auto">
          <a:xfrm>
            <a:off x="1992313" y="2760663"/>
            <a:ext cx="1511300" cy="185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5038" y="3025775"/>
            <a:ext cx="2003425" cy="150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5"/>
          <a:srcRect b="27541"/>
          <a:stretch>
            <a:fillRect/>
          </a:stretch>
        </p:blipFill>
        <p:spPr bwMode="auto">
          <a:xfrm>
            <a:off x="6175375" y="5035550"/>
            <a:ext cx="1604963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6"/>
          <a:srcRect l="14287" r="14264"/>
          <a:stretch>
            <a:fillRect/>
          </a:stretch>
        </p:blipFill>
        <p:spPr bwMode="auto">
          <a:xfrm>
            <a:off x="3849688" y="3798888"/>
            <a:ext cx="2012950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400" name="TextBox 17"/>
          <p:cNvSpPr txBox="1">
            <a:spLocks noChangeArrowheads="1"/>
          </p:cNvSpPr>
          <p:nvPr/>
        </p:nvSpPr>
        <p:spPr bwMode="auto">
          <a:xfrm>
            <a:off x="1847850" y="2393950"/>
            <a:ext cx="17859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Anthony Hopkins</a:t>
            </a:r>
          </a:p>
        </p:txBody>
      </p:sp>
      <p:sp>
        <p:nvSpPr>
          <p:cNvPr id="59401" name="TextBox 18"/>
          <p:cNvSpPr txBox="1">
            <a:spLocks noChangeArrowheads="1"/>
          </p:cNvSpPr>
          <p:nvPr/>
        </p:nvSpPr>
        <p:spPr bwMode="auto">
          <a:xfrm>
            <a:off x="6243638" y="4697413"/>
            <a:ext cx="15081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>
                <a:latin typeface="Calibri" pitchFamily="34" charset="0"/>
              </a:rPr>
              <a:t>H</a:t>
            </a:r>
            <a:r>
              <a:rPr lang="en-GB">
                <a:latin typeface="Calibri" pitchFamily="34" charset="0"/>
              </a:rPr>
              <a:t>uw Edwards</a:t>
            </a:r>
          </a:p>
        </p:txBody>
      </p:sp>
      <p:sp>
        <p:nvSpPr>
          <p:cNvPr id="59402" name="TextBox 19"/>
          <p:cNvSpPr txBox="1">
            <a:spLocks noChangeArrowheads="1"/>
          </p:cNvSpPr>
          <p:nvPr/>
        </p:nvSpPr>
        <p:spPr bwMode="auto">
          <a:xfrm>
            <a:off x="4124325" y="3417888"/>
            <a:ext cx="1441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>
                <a:latin typeface="Calibri" pitchFamily="34" charset="0"/>
              </a:rPr>
              <a:t>Alex Jones</a:t>
            </a:r>
            <a:endParaRPr lang="en-GB">
              <a:latin typeface="Calibri" pitchFamily="34" charset="0"/>
            </a:endParaRPr>
          </a:p>
        </p:txBody>
      </p:sp>
      <p:sp>
        <p:nvSpPr>
          <p:cNvPr id="59403" name="TextBox 20"/>
          <p:cNvSpPr txBox="1">
            <a:spLocks noChangeArrowheads="1"/>
          </p:cNvSpPr>
          <p:nvPr/>
        </p:nvSpPr>
        <p:spPr bwMode="auto">
          <a:xfrm>
            <a:off x="6226175" y="2665413"/>
            <a:ext cx="1584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Jade Jones</a:t>
            </a:r>
          </a:p>
        </p:txBody>
      </p:sp>
      <p:sp>
        <p:nvSpPr>
          <p:cNvPr id="59404" name="TextBox 21"/>
          <p:cNvSpPr txBox="1">
            <a:spLocks noChangeArrowheads="1"/>
          </p:cNvSpPr>
          <p:nvPr/>
        </p:nvSpPr>
        <p:spPr bwMode="auto">
          <a:xfrm>
            <a:off x="1870075" y="4799013"/>
            <a:ext cx="17986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Ben Woodburn</a:t>
            </a:r>
          </a:p>
        </p:txBody>
      </p:sp>
      <p:sp>
        <p:nvSpPr>
          <p:cNvPr id="59405" name="TextBox 22"/>
          <p:cNvSpPr txBox="1">
            <a:spLocks noChangeArrowheads="1"/>
          </p:cNvSpPr>
          <p:nvPr/>
        </p:nvSpPr>
        <p:spPr bwMode="auto">
          <a:xfrm>
            <a:off x="8913813" y="2435225"/>
            <a:ext cx="16557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Iwan Rheon</a:t>
            </a:r>
          </a:p>
        </p:txBody>
      </p:sp>
      <p:sp>
        <p:nvSpPr>
          <p:cNvPr id="24" name="Oval 23"/>
          <p:cNvSpPr/>
          <p:nvPr/>
        </p:nvSpPr>
        <p:spPr>
          <a:xfrm>
            <a:off x="1774825" y="4221163"/>
            <a:ext cx="792163" cy="4318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b="1" dirty="0">
                <a:solidFill>
                  <a:schemeClr val="tx1"/>
                </a:solidFill>
              </a:rPr>
              <a:t>7</a:t>
            </a:r>
            <a:r>
              <a:rPr lang="en-GB" b="1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5" name="Oval 24"/>
          <p:cNvSpPr/>
          <p:nvPr/>
        </p:nvSpPr>
        <p:spPr>
          <a:xfrm>
            <a:off x="7251700" y="6426200"/>
            <a:ext cx="792163" cy="4318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</a:rPr>
              <a:t>56</a:t>
            </a:r>
          </a:p>
        </p:txBody>
      </p:sp>
      <p:sp>
        <p:nvSpPr>
          <p:cNvPr id="28" name="Oval 27"/>
          <p:cNvSpPr/>
          <p:nvPr/>
        </p:nvSpPr>
        <p:spPr>
          <a:xfrm>
            <a:off x="5951538" y="4221163"/>
            <a:ext cx="792162" cy="4318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>
                <a:solidFill>
                  <a:schemeClr val="tx1"/>
                </a:solidFill>
              </a:rPr>
              <a:t>24</a:t>
            </a:r>
          </a:p>
        </p:txBody>
      </p:sp>
      <p:sp>
        <p:nvSpPr>
          <p:cNvPr id="29" name="Oval 28"/>
          <p:cNvSpPr/>
          <p:nvPr/>
        </p:nvSpPr>
        <p:spPr>
          <a:xfrm>
            <a:off x="3792538" y="5300663"/>
            <a:ext cx="790575" cy="4318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b="1" dirty="0">
                <a:solidFill>
                  <a:schemeClr val="tx1"/>
                </a:solidFill>
              </a:rPr>
              <a:t>4</a:t>
            </a:r>
            <a:r>
              <a:rPr lang="en-GB" b="1" dirty="0">
                <a:solidFill>
                  <a:schemeClr val="tx1"/>
                </a:solidFill>
              </a:rPr>
              <a:t>0</a:t>
            </a:r>
          </a:p>
        </p:txBody>
      </p:sp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12900" y="5181600"/>
            <a:ext cx="2125663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Oval 25"/>
          <p:cNvSpPr/>
          <p:nvPr/>
        </p:nvSpPr>
        <p:spPr>
          <a:xfrm>
            <a:off x="3057525" y="6307138"/>
            <a:ext cx="792163" cy="4318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b="1" dirty="0">
                <a:solidFill>
                  <a:schemeClr val="tx1"/>
                </a:solidFill>
              </a:rPr>
              <a:t>1</a:t>
            </a:r>
            <a:r>
              <a:rPr lang="en-GB" b="1" dirty="0">
                <a:solidFill>
                  <a:schemeClr val="tx1"/>
                </a:solidFill>
              </a:rPr>
              <a:t>7</a:t>
            </a:r>
          </a:p>
        </p:txBody>
      </p:sp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372475" y="2805113"/>
            <a:ext cx="2786063" cy="145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Oval 26"/>
          <p:cNvSpPr/>
          <p:nvPr/>
        </p:nvSpPr>
        <p:spPr>
          <a:xfrm>
            <a:off x="8289925" y="2774950"/>
            <a:ext cx="792163" cy="4318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b="1" dirty="0">
                <a:solidFill>
                  <a:schemeClr val="tx1"/>
                </a:solidFill>
              </a:rPr>
              <a:t>32</a:t>
            </a:r>
            <a:endParaRPr lang="en-GB" b="1" dirty="0">
              <a:solidFill>
                <a:schemeClr val="tx1"/>
              </a:solidFill>
            </a:endParaRPr>
          </a:p>
        </p:txBody>
      </p:sp>
      <p:pic>
        <p:nvPicPr>
          <p:cNvPr id="59414" name="Picture 29" descr="C:\Documents and Settings\cjames\Local Settings\Temporary Internet Files\Content.IE5\7FTD185B\MC90043466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899400" y="1368425"/>
            <a:ext cx="1633538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415" name="Picture 4" descr="Image result for alexandra roach no offence"/>
          <p:cNvPicPr>
            <a:picLocks noChangeAspect="1" noChangeArrowheads="1"/>
          </p:cNvPicPr>
          <p:nvPr/>
        </p:nvPicPr>
        <p:blipFill>
          <a:blip r:embed="rId10"/>
          <a:srcRect l="50928" t="5502"/>
          <a:stretch>
            <a:fillRect/>
          </a:stretch>
        </p:blipFill>
        <p:spPr bwMode="auto">
          <a:xfrm>
            <a:off x="9032875" y="4799013"/>
            <a:ext cx="1781175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9416" name="TextBox 35"/>
          <p:cNvSpPr txBox="1">
            <a:spLocks noChangeArrowheads="1"/>
          </p:cNvSpPr>
          <p:nvPr/>
        </p:nvSpPr>
        <p:spPr bwMode="auto">
          <a:xfrm>
            <a:off x="8950325" y="4422775"/>
            <a:ext cx="19446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Alexandra Roach</a:t>
            </a:r>
          </a:p>
        </p:txBody>
      </p:sp>
      <p:sp>
        <p:nvSpPr>
          <p:cNvPr id="37" name="Oval 36">
            <a:extLst/>
          </p:cNvPr>
          <p:cNvSpPr/>
          <p:nvPr/>
        </p:nvSpPr>
        <p:spPr>
          <a:xfrm>
            <a:off x="8820150" y="6307138"/>
            <a:ext cx="792163" cy="4318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b="1" dirty="0">
                <a:solidFill>
                  <a:schemeClr val="tx1"/>
                </a:solidFill>
              </a:rPr>
              <a:t>3</a:t>
            </a:r>
            <a:r>
              <a:rPr lang="en-GB" b="1" dirty="0">
                <a:solidFill>
                  <a:schemeClr val="tx1"/>
                </a:solidFill>
              </a:rPr>
              <a:t>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4"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8" grpId="0" animBg="1"/>
      <p:bldP spid="29" grpId="0" animBg="1"/>
      <p:bldP spid="26" grpId="0" animBg="1"/>
      <p:bldP spid="27" grpId="0" animBg="1"/>
      <p:bldP spid="37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Title 1"/>
          <p:cNvSpPr>
            <a:spLocks noGrp="1"/>
          </p:cNvSpPr>
          <p:nvPr>
            <p:ph type="title"/>
          </p:nvPr>
        </p:nvSpPr>
        <p:spPr>
          <a:solidFill>
            <a:srgbClr val="0094C8"/>
          </a:solidFill>
        </p:spPr>
        <p:txBody>
          <a:bodyPr/>
          <a:lstStyle/>
          <a:p>
            <a:r>
              <a:rPr lang="en-GB" b="1" smtClean="0">
                <a:solidFill>
                  <a:schemeClr val="bg1"/>
                </a:solidFill>
              </a:rPr>
              <a:t>Beth yw eu hoedranau? – How old are they?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7850" y="1600200"/>
            <a:ext cx="8496300" cy="49974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/>
              <a:t>	</a:t>
            </a:r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en-GB" dirty="0"/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en-GB" dirty="0"/>
          </a:p>
          <a:p>
            <a:pPr marL="514350" indent="-514350" fontAlgn="auto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en-GB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61443" name="TextBox 8"/>
          <p:cNvSpPr txBox="1">
            <a:spLocks noChangeArrowheads="1"/>
          </p:cNvSpPr>
          <p:nvPr/>
        </p:nvSpPr>
        <p:spPr bwMode="auto">
          <a:xfrm>
            <a:off x="838200" y="1841500"/>
            <a:ext cx="6773863" cy="4762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500">
                <a:latin typeface="Calibri" pitchFamily="34" charset="0"/>
              </a:rPr>
              <a:t>Dyma’r fformiwla!</a:t>
            </a:r>
            <a:r>
              <a:rPr lang="en-GB" sz="2500" b="1">
                <a:latin typeface="Calibri" pitchFamily="34" charset="0"/>
              </a:rPr>
              <a:t>	Mae </a:t>
            </a:r>
            <a:r>
              <a:rPr lang="en-GB" sz="2500" b="1">
                <a:solidFill>
                  <a:srgbClr val="FF0000"/>
                </a:solidFill>
                <a:latin typeface="Calibri" pitchFamily="34" charset="0"/>
              </a:rPr>
              <a:t>+ </a:t>
            </a:r>
            <a:r>
              <a:rPr lang="en-GB" sz="2500" b="1" i="1" u="sng">
                <a:latin typeface="Calibri" pitchFamily="34" charset="0"/>
              </a:rPr>
              <a:t>enw</a:t>
            </a:r>
            <a:r>
              <a:rPr lang="en-GB" sz="2500" b="1" i="1">
                <a:latin typeface="Calibri" pitchFamily="34" charset="0"/>
              </a:rPr>
              <a:t> </a:t>
            </a:r>
            <a:r>
              <a:rPr lang="en-GB" sz="2500" b="1">
                <a:solidFill>
                  <a:srgbClr val="FF0000"/>
                </a:solidFill>
                <a:latin typeface="Calibri" pitchFamily="34" charset="0"/>
              </a:rPr>
              <a:t>+ </a:t>
            </a:r>
            <a:r>
              <a:rPr lang="en-GB" sz="2500" b="1">
                <a:latin typeface="Calibri" pitchFamily="34" charset="0"/>
              </a:rPr>
              <a:t>yn</a:t>
            </a:r>
            <a:r>
              <a:rPr lang="en-GB" sz="2500" b="1" i="1">
                <a:latin typeface="Calibri" pitchFamily="34" charset="0"/>
              </a:rPr>
              <a:t> </a:t>
            </a:r>
            <a:r>
              <a:rPr lang="en-GB" sz="2500" b="1">
                <a:solidFill>
                  <a:srgbClr val="FF0000"/>
                </a:solidFill>
                <a:latin typeface="Calibri" pitchFamily="34" charset="0"/>
              </a:rPr>
              <a:t>+ </a:t>
            </a:r>
            <a:r>
              <a:rPr lang="en-GB" sz="2500" b="1" i="1" u="sng">
                <a:latin typeface="Calibri" pitchFamily="34" charset="0"/>
              </a:rPr>
              <a:t>rhif</a:t>
            </a:r>
            <a:r>
              <a:rPr lang="en-GB" sz="2500" b="1">
                <a:latin typeface="Calibri" pitchFamily="34" charset="0"/>
              </a:rPr>
              <a:t> </a:t>
            </a:r>
            <a:r>
              <a:rPr lang="en-GB" sz="2500" b="1">
                <a:solidFill>
                  <a:srgbClr val="FF0000"/>
                </a:solidFill>
                <a:latin typeface="Calibri" pitchFamily="34" charset="0"/>
              </a:rPr>
              <a:t>+</a:t>
            </a:r>
            <a:r>
              <a:rPr lang="en-GB" sz="2500" b="1">
                <a:latin typeface="Calibri" pitchFamily="34" charset="0"/>
              </a:rPr>
              <a:t> oed</a:t>
            </a:r>
            <a:endParaRPr lang="en-GB">
              <a:latin typeface="Calibri" pitchFamily="34" charset="0"/>
            </a:endParaRPr>
          </a:p>
        </p:txBody>
      </p:sp>
      <p:pic>
        <p:nvPicPr>
          <p:cNvPr id="61444" name="Picture 2"/>
          <p:cNvPicPr>
            <a:picLocks noChangeAspect="1" noChangeArrowheads="1"/>
          </p:cNvPicPr>
          <p:nvPr/>
        </p:nvPicPr>
        <p:blipFill>
          <a:blip r:embed="rId3"/>
          <a:srcRect b="17976"/>
          <a:stretch>
            <a:fillRect/>
          </a:stretch>
        </p:blipFill>
        <p:spPr bwMode="auto">
          <a:xfrm>
            <a:off x="1992313" y="2760663"/>
            <a:ext cx="1511300" cy="185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5038" y="3025775"/>
            <a:ext cx="2003425" cy="150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6" name="Picture 10"/>
          <p:cNvPicPr>
            <a:picLocks noChangeAspect="1" noChangeArrowheads="1"/>
          </p:cNvPicPr>
          <p:nvPr/>
        </p:nvPicPr>
        <p:blipFill>
          <a:blip r:embed="rId5"/>
          <a:srcRect b="27541"/>
          <a:stretch>
            <a:fillRect/>
          </a:stretch>
        </p:blipFill>
        <p:spPr bwMode="auto">
          <a:xfrm>
            <a:off x="6175375" y="5035550"/>
            <a:ext cx="1604963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47" name="Picture 14"/>
          <p:cNvPicPr>
            <a:picLocks noChangeAspect="1" noChangeArrowheads="1"/>
          </p:cNvPicPr>
          <p:nvPr/>
        </p:nvPicPr>
        <p:blipFill>
          <a:blip r:embed="rId6"/>
          <a:srcRect l="14287" r="14264"/>
          <a:stretch>
            <a:fillRect/>
          </a:stretch>
        </p:blipFill>
        <p:spPr bwMode="auto">
          <a:xfrm>
            <a:off x="3849688" y="3798888"/>
            <a:ext cx="2012950" cy="187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48" name="TextBox 17"/>
          <p:cNvSpPr txBox="1">
            <a:spLocks noChangeArrowheads="1"/>
          </p:cNvSpPr>
          <p:nvPr/>
        </p:nvSpPr>
        <p:spPr bwMode="auto">
          <a:xfrm>
            <a:off x="1847850" y="2393950"/>
            <a:ext cx="17859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Anthony Hopkins</a:t>
            </a:r>
          </a:p>
        </p:txBody>
      </p:sp>
      <p:sp>
        <p:nvSpPr>
          <p:cNvPr id="61449" name="TextBox 18"/>
          <p:cNvSpPr txBox="1">
            <a:spLocks noChangeArrowheads="1"/>
          </p:cNvSpPr>
          <p:nvPr/>
        </p:nvSpPr>
        <p:spPr bwMode="auto">
          <a:xfrm>
            <a:off x="6243638" y="4697413"/>
            <a:ext cx="15081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>
                <a:latin typeface="Calibri" pitchFamily="34" charset="0"/>
              </a:rPr>
              <a:t>H</a:t>
            </a:r>
            <a:r>
              <a:rPr lang="en-GB">
                <a:latin typeface="Calibri" pitchFamily="34" charset="0"/>
              </a:rPr>
              <a:t>uw Edwards</a:t>
            </a:r>
          </a:p>
        </p:txBody>
      </p:sp>
      <p:sp>
        <p:nvSpPr>
          <p:cNvPr id="61450" name="TextBox 19"/>
          <p:cNvSpPr txBox="1">
            <a:spLocks noChangeArrowheads="1"/>
          </p:cNvSpPr>
          <p:nvPr/>
        </p:nvSpPr>
        <p:spPr bwMode="auto">
          <a:xfrm>
            <a:off x="4124325" y="3417888"/>
            <a:ext cx="1441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>
                <a:latin typeface="Calibri" pitchFamily="34" charset="0"/>
              </a:rPr>
              <a:t>Alex Jones</a:t>
            </a:r>
            <a:endParaRPr lang="en-GB">
              <a:latin typeface="Calibri" pitchFamily="34" charset="0"/>
            </a:endParaRPr>
          </a:p>
        </p:txBody>
      </p:sp>
      <p:sp>
        <p:nvSpPr>
          <p:cNvPr id="61451" name="TextBox 20"/>
          <p:cNvSpPr txBox="1">
            <a:spLocks noChangeArrowheads="1"/>
          </p:cNvSpPr>
          <p:nvPr/>
        </p:nvSpPr>
        <p:spPr bwMode="auto">
          <a:xfrm>
            <a:off x="6226175" y="2665413"/>
            <a:ext cx="1584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Jade Jones</a:t>
            </a:r>
          </a:p>
        </p:txBody>
      </p:sp>
      <p:sp>
        <p:nvSpPr>
          <p:cNvPr id="61452" name="TextBox 21"/>
          <p:cNvSpPr txBox="1">
            <a:spLocks noChangeArrowheads="1"/>
          </p:cNvSpPr>
          <p:nvPr/>
        </p:nvSpPr>
        <p:spPr bwMode="auto">
          <a:xfrm>
            <a:off x="1870075" y="4799013"/>
            <a:ext cx="17986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Ben Woodburn</a:t>
            </a:r>
          </a:p>
        </p:txBody>
      </p:sp>
      <p:sp>
        <p:nvSpPr>
          <p:cNvPr id="61453" name="TextBox 22"/>
          <p:cNvSpPr txBox="1">
            <a:spLocks noChangeArrowheads="1"/>
          </p:cNvSpPr>
          <p:nvPr/>
        </p:nvSpPr>
        <p:spPr bwMode="auto">
          <a:xfrm>
            <a:off x="8807450" y="2536825"/>
            <a:ext cx="16573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Iwan Rheon</a:t>
            </a:r>
          </a:p>
        </p:txBody>
      </p:sp>
      <p:pic>
        <p:nvPicPr>
          <p:cNvPr id="61454" name="Picture 1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12900" y="5181600"/>
            <a:ext cx="2125663" cy="141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55" name="Picture 1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267700" y="2906713"/>
            <a:ext cx="2786063" cy="145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56" name="Title 1"/>
          <p:cNvSpPr txBox="1">
            <a:spLocks/>
          </p:cNvSpPr>
          <p:nvPr/>
        </p:nvSpPr>
        <p:spPr bwMode="auto">
          <a:xfrm>
            <a:off x="838200" y="365125"/>
            <a:ext cx="10821988" cy="132556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90000"/>
              </a:lnSpc>
            </a:pPr>
            <a:r>
              <a:rPr lang="en-GB" sz="4400" b="1">
                <a:solidFill>
                  <a:schemeClr val="bg1"/>
                </a:solidFill>
                <a:latin typeface="Calibri Light" pitchFamily="34" charset="0"/>
              </a:rPr>
              <a:t>Pwy sy’n siarad Cymraeg? – Who speaks Welsh?</a:t>
            </a:r>
          </a:p>
        </p:txBody>
      </p:sp>
      <p:sp>
        <p:nvSpPr>
          <p:cNvPr id="61457" name="TextBox 31"/>
          <p:cNvSpPr txBox="1">
            <a:spLocks noChangeArrowheads="1"/>
          </p:cNvSpPr>
          <p:nvPr/>
        </p:nvSpPr>
        <p:spPr bwMode="auto">
          <a:xfrm>
            <a:off x="838200" y="1847850"/>
            <a:ext cx="7429500" cy="477838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500">
                <a:latin typeface="Calibri" pitchFamily="34" charset="0"/>
              </a:rPr>
              <a:t>Dyma’r fformiwla!</a:t>
            </a:r>
            <a:r>
              <a:rPr lang="en-GB" sz="2500" b="1">
                <a:latin typeface="Calibri" pitchFamily="34" charset="0"/>
              </a:rPr>
              <a:t>	Mae </a:t>
            </a:r>
            <a:r>
              <a:rPr lang="en-GB" sz="2500" b="1">
                <a:solidFill>
                  <a:srgbClr val="FF0000"/>
                </a:solidFill>
                <a:latin typeface="Calibri" pitchFamily="34" charset="0"/>
              </a:rPr>
              <a:t>+ </a:t>
            </a:r>
            <a:r>
              <a:rPr lang="en-GB" sz="2500" b="1" i="1" u="sng">
                <a:latin typeface="Calibri" pitchFamily="34" charset="0"/>
              </a:rPr>
              <a:t>enw</a:t>
            </a:r>
            <a:r>
              <a:rPr lang="en-GB" sz="2500" b="1" i="1">
                <a:latin typeface="Calibri" pitchFamily="34" charset="0"/>
              </a:rPr>
              <a:t> </a:t>
            </a:r>
            <a:r>
              <a:rPr lang="en-GB" sz="2500" b="1">
                <a:solidFill>
                  <a:srgbClr val="FF0000"/>
                </a:solidFill>
                <a:latin typeface="Calibri" pitchFamily="34" charset="0"/>
              </a:rPr>
              <a:t>+ </a:t>
            </a:r>
            <a:r>
              <a:rPr lang="en-GB" sz="2500" b="1">
                <a:latin typeface="Calibri" pitchFamily="34" charset="0"/>
              </a:rPr>
              <a:t>yn</a:t>
            </a:r>
            <a:r>
              <a:rPr lang="en-GB" sz="2500" b="1" i="1">
                <a:latin typeface="Calibri" pitchFamily="34" charset="0"/>
              </a:rPr>
              <a:t> </a:t>
            </a:r>
            <a:r>
              <a:rPr lang="en-GB" sz="2500" b="1">
                <a:solidFill>
                  <a:srgbClr val="FF0000"/>
                </a:solidFill>
                <a:latin typeface="Calibri" pitchFamily="34" charset="0"/>
              </a:rPr>
              <a:t>+ </a:t>
            </a:r>
            <a:r>
              <a:rPr lang="en-GB" sz="2500" b="1">
                <a:latin typeface="Calibri" pitchFamily="34" charset="0"/>
              </a:rPr>
              <a:t>siarad</a:t>
            </a:r>
            <a:r>
              <a:rPr lang="en-GB" sz="2500" b="1" i="1">
                <a:latin typeface="Calibri" pitchFamily="34" charset="0"/>
              </a:rPr>
              <a:t> </a:t>
            </a:r>
            <a:r>
              <a:rPr lang="en-GB" sz="2500" b="1">
                <a:latin typeface="Calibri" pitchFamily="34" charset="0"/>
              </a:rPr>
              <a:t>Cymraeg</a:t>
            </a:r>
            <a:endParaRPr lang="en-GB" b="1">
              <a:latin typeface="Calibri" pitchFamily="34" charset="0"/>
            </a:endParaRPr>
          </a:p>
        </p:txBody>
      </p:sp>
      <p:pic>
        <p:nvPicPr>
          <p:cNvPr id="2050" name="Picture 2" descr="Image result for dwi'n siarad cymrae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268913" y="3913188"/>
            <a:ext cx="474662" cy="60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Picture 2" descr="Image result for dwi'n siarad cymrae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320338" y="3068638"/>
            <a:ext cx="474662" cy="60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Picture 2" descr="Image result for dwi'n siarad cymrae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277100" y="5165725"/>
            <a:ext cx="474663" cy="60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1" name="Picture 4" descr="Image result for alexandra roach no offence"/>
          <p:cNvPicPr>
            <a:picLocks noChangeAspect="1" noChangeArrowheads="1"/>
          </p:cNvPicPr>
          <p:nvPr/>
        </p:nvPicPr>
        <p:blipFill>
          <a:blip r:embed="rId10"/>
          <a:srcRect l="50928" t="5502"/>
          <a:stretch>
            <a:fillRect/>
          </a:stretch>
        </p:blipFill>
        <p:spPr bwMode="auto">
          <a:xfrm>
            <a:off x="9032875" y="4799013"/>
            <a:ext cx="1781175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2" name="Picture 29" descr="C:\Documents and Settings\cjames\Local Settings\Temporary Internet Files\Content.IE5\7FTD185B\MC900434667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399463" y="1465263"/>
            <a:ext cx="16335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63" name="TextBox 34"/>
          <p:cNvSpPr txBox="1">
            <a:spLocks noChangeArrowheads="1"/>
          </p:cNvSpPr>
          <p:nvPr/>
        </p:nvSpPr>
        <p:spPr bwMode="auto">
          <a:xfrm>
            <a:off x="8904288" y="4468813"/>
            <a:ext cx="19446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>
                <a:latin typeface="Calibri" pitchFamily="34" charset="0"/>
              </a:rPr>
              <a:t>Alexandra Roach</a:t>
            </a:r>
          </a:p>
        </p:txBody>
      </p:sp>
      <p:pic>
        <p:nvPicPr>
          <p:cNvPr id="37" name="Picture 2" descr="Image result for dwi'n siarad cymrae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0298113" y="4948238"/>
            <a:ext cx="4746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Dyddiau a dyddiadau</a:t>
            </a:r>
            <a:endParaRPr lang="en-GB" smtClean="0"/>
          </a:p>
        </p:txBody>
      </p:sp>
      <p:pic>
        <p:nvPicPr>
          <p:cNvPr id="63490" name="Picture 4" descr="Related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3413" y="1270000"/>
            <a:ext cx="8197850" cy="460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491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872163"/>
            <a:ext cx="12192000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3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872163"/>
            <a:ext cx="12192000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4514" name="Title 2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cy-GB" b="1" smtClean="0"/>
              <a:t>LLYTHRENNEDD DRIPHLYG - TRIPLE LITERACY</a:t>
            </a:r>
            <a:endParaRPr lang="en-GB" b="1" smtClean="0"/>
          </a:p>
        </p:txBody>
      </p:sp>
      <p:graphicFrame>
        <p:nvGraphicFramePr>
          <p:cNvPr id="5" name="Table 4">
            <a:extLst/>
          </p:cNvPr>
          <p:cNvGraphicFramePr>
            <a:graphicFrameLocks noGrp="1"/>
          </p:cNvGraphicFramePr>
          <p:nvPr/>
        </p:nvGraphicFramePr>
        <p:xfrm>
          <a:off x="973138" y="938213"/>
          <a:ext cx="8127999" cy="485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cy-GB" dirty="0"/>
                        <a:t>DYDDIAU’R WYTHNOS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dirty="0"/>
                        <a:t>DAYS OF THE WEEK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cy-GB" dirty="0"/>
                        <a:t>LES JOURS DE LA SEMAINE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500" dirty="0"/>
                        <a:t>Monday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500" dirty="0"/>
                        <a:t>Tuesday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500" dirty="0"/>
                        <a:t>Wednesday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500" dirty="0"/>
                        <a:t>Thursday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500" dirty="0"/>
                        <a:t>Friday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500" dirty="0"/>
                        <a:t>Saturday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cy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500" dirty="0"/>
                        <a:t>Sunday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pic>
        <p:nvPicPr>
          <p:cNvPr id="6" name="Picture 5" descr="Screen Clippi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36075" y="4211638"/>
            <a:ext cx="1266825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>
            <a:extLst/>
          </p:cNvPr>
          <p:cNvSpPr txBox="1"/>
          <p:nvPr/>
        </p:nvSpPr>
        <p:spPr>
          <a:xfrm>
            <a:off x="10031413" y="4186238"/>
            <a:ext cx="1584325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200" dirty="0">
                <a:solidFill>
                  <a:schemeClr val="accent1">
                    <a:lumMod val="75000"/>
                  </a:schemeClr>
                </a:solidFill>
                <a:latin typeface="+mn-lt"/>
                <a:cs typeface="+mn-cs"/>
              </a:rPr>
              <a:t>/ diēs Dominica</a:t>
            </a:r>
            <a:endParaRPr lang="en-GB" sz="1200" dirty="0">
              <a:solidFill>
                <a:schemeClr val="accent1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9323388" y="3841750"/>
            <a:ext cx="1312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u="sng">
                <a:latin typeface="Calibri" pitchFamily="34" charset="0"/>
              </a:rPr>
              <a:t>Lladin</a:t>
            </a:r>
            <a:endParaRPr lang="en-GB" u="sng">
              <a:latin typeface="Calibri" pitchFamily="34" charset="0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973138" y="1325563"/>
            <a:ext cx="2684462" cy="449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y-GB" sz="1000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Dydd Llun</a:t>
            </a:r>
          </a:p>
          <a:p>
            <a:endParaRPr lang="cy-GB" sz="2000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Dydd Mawrth</a:t>
            </a:r>
          </a:p>
          <a:p>
            <a:endParaRPr lang="cy-GB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Dydd Mercher</a:t>
            </a:r>
          </a:p>
          <a:p>
            <a:endParaRPr lang="cy-GB" sz="1500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Dydd Iau</a:t>
            </a:r>
          </a:p>
          <a:p>
            <a:endParaRPr lang="cy-GB" sz="1500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Dydd Gwener</a:t>
            </a:r>
          </a:p>
          <a:p>
            <a:endParaRPr lang="cy-GB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Dydd Sadwrn</a:t>
            </a:r>
          </a:p>
          <a:p>
            <a:endParaRPr lang="cy-GB" sz="1500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Dydd Sul</a:t>
            </a:r>
            <a:endParaRPr lang="en-GB" sz="2500">
              <a:latin typeface="Calibri" pitchFamily="34" charset="0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6416675" y="1296988"/>
            <a:ext cx="2684463" cy="449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y-GB" sz="1000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lundi</a:t>
            </a:r>
          </a:p>
          <a:p>
            <a:endParaRPr lang="cy-GB" sz="2000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mardi</a:t>
            </a:r>
          </a:p>
          <a:p>
            <a:endParaRPr lang="cy-GB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mercredi</a:t>
            </a:r>
          </a:p>
          <a:p>
            <a:endParaRPr lang="cy-GB" sz="1500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jeudi</a:t>
            </a:r>
          </a:p>
          <a:p>
            <a:endParaRPr lang="cy-GB" sz="1500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vendredi</a:t>
            </a:r>
          </a:p>
          <a:p>
            <a:endParaRPr lang="cy-GB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samedi</a:t>
            </a:r>
          </a:p>
          <a:p>
            <a:endParaRPr lang="cy-GB" sz="1500">
              <a:latin typeface="Calibri" pitchFamily="34" charset="0"/>
            </a:endParaRPr>
          </a:p>
          <a:p>
            <a:r>
              <a:rPr lang="cy-GB" sz="2500">
                <a:latin typeface="Calibri" pitchFamily="34" charset="0"/>
              </a:rPr>
              <a:t>dimanche</a:t>
            </a:r>
            <a:endParaRPr lang="en-GB" sz="25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1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872163"/>
            <a:ext cx="12192000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2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CANU CÂN – SING A SONG</a:t>
            </a:r>
            <a:endParaRPr lang="en-GB" smtClean="0"/>
          </a:p>
        </p:txBody>
      </p:sp>
      <p:sp>
        <p:nvSpPr>
          <p:cNvPr id="66563" name="Content Placeholder 3"/>
          <p:cNvSpPr>
            <a:spLocks noGrp="1"/>
          </p:cNvSpPr>
          <p:nvPr>
            <p:ph idx="1"/>
          </p:nvPr>
        </p:nvSpPr>
        <p:spPr>
          <a:xfrm>
            <a:off x="952500" y="1628775"/>
            <a:ext cx="11239500" cy="435133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y-GB" sz="3300" smtClean="0"/>
          </a:p>
          <a:p>
            <a:pPr marL="0" indent="0">
              <a:buFont typeface="Arial" charset="0"/>
              <a:buNone/>
            </a:pPr>
            <a:r>
              <a:rPr lang="cy-GB" sz="3300" smtClean="0"/>
              <a:t>Dydd Sul, Dydd Llun, </a:t>
            </a:r>
          </a:p>
          <a:p>
            <a:pPr marL="0" indent="0">
              <a:buFont typeface="Arial" charset="0"/>
              <a:buNone/>
            </a:pPr>
            <a:r>
              <a:rPr lang="cy-GB" sz="3300" smtClean="0"/>
              <a:t>Dydd Mawrth, Dydd Mercher,</a:t>
            </a:r>
          </a:p>
          <a:p>
            <a:pPr marL="0" indent="0">
              <a:buFont typeface="Arial" charset="0"/>
              <a:buNone/>
            </a:pPr>
            <a:r>
              <a:rPr lang="cy-GB" sz="3300" smtClean="0"/>
              <a:t>Dydd Iau, Dydd Gwener,</a:t>
            </a:r>
          </a:p>
          <a:p>
            <a:pPr marL="0" indent="0">
              <a:buFont typeface="Arial" charset="0"/>
              <a:buNone/>
            </a:pPr>
            <a:r>
              <a:rPr lang="cy-GB" sz="3300" smtClean="0"/>
              <a:t>Dydd Sadwrn, Hwre!</a:t>
            </a:r>
            <a:endParaRPr lang="en-GB" sz="3300" smtClean="0"/>
          </a:p>
        </p:txBody>
      </p:sp>
      <p:pic>
        <p:nvPicPr>
          <p:cNvPr id="66564" name="Picture 4" descr="I-Just-Want-to-Sing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621713" y="144463"/>
            <a:ext cx="3455987" cy="215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8188" cy="1325563"/>
          </a:xfrm>
        </p:spPr>
        <p:txBody>
          <a:bodyPr/>
          <a:lstStyle/>
          <a:p>
            <a:r>
              <a:rPr lang="cy-GB" b="1" smtClean="0"/>
              <a:t>MISOEDD Y FLWYDDYN – MONTHS OF THE YEAR</a:t>
            </a:r>
            <a:endParaRPr lang="en-GB" b="1" smtClean="0"/>
          </a:p>
        </p:txBody>
      </p:sp>
      <p:sp>
        <p:nvSpPr>
          <p:cNvPr id="68610" name="Content Placeholder 15"/>
          <p:cNvSpPr>
            <a:spLocks noGrp="1"/>
          </p:cNvSpPr>
          <p:nvPr>
            <p:ph idx="1"/>
          </p:nvPr>
        </p:nvSpPr>
        <p:spPr>
          <a:xfrm>
            <a:off x="4251325" y="1631950"/>
            <a:ext cx="3201988" cy="54864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y-GB" smtClean="0"/>
              <a:t>7. </a:t>
            </a:r>
          </a:p>
          <a:p>
            <a:pPr marL="0" indent="0">
              <a:buFont typeface="Arial" charset="0"/>
              <a:buNone/>
            </a:pPr>
            <a:r>
              <a:rPr lang="cy-GB" smtClean="0"/>
              <a:t>8. </a:t>
            </a:r>
          </a:p>
          <a:p>
            <a:pPr marL="0" indent="0">
              <a:buFont typeface="Arial" charset="0"/>
              <a:buNone/>
            </a:pPr>
            <a:r>
              <a:rPr lang="cy-GB" smtClean="0"/>
              <a:t>9. </a:t>
            </a:r>
          </a:p>
          <a:p>
            <a:pPr marL="0" indent="0">
              <a:buFont typeface="Arial" charset="0"/>
              <a:buNone/>
            </a:pPr>
            <a:r>
              <a:rPr lang="cy-GB" smtClean="0"/>
              <a:t>10. </a:t>
            </a:r>
          </a:p>
          <a:p>
            <a:pPr marL="0" indent="0">
              <a:buFont typeface="Arial" charset="0"/>
              <a:buNone/>
            </a:pPr>
            <a:endParaRPr lang="cy-GB" sz="500" smtClean="0"/>
          </a:p>
          <a:p>
            <a:pPr marL="0" indent="0">
              <a:buFont typeface="Arial" charset="0"/>
              <a:buNone/>
            </a:pPr>
            <a:r>
              <a:rPr lang="cy-GB" smtClean="0"/>
              <a:t>11. </a:t>
            </a:r>
          </a:p>
          <a:p>
            <a:pPr marL="0" indent="0">
              <a:buFont typeface="Arial" charset="0"/>
              <a:buNone/>
            </a:pPr>
            <a:r>
              <a:rPr lang="cy-GB" smtClean="0"/>
              <a:t>12. </a:t>
            </a:r>
          </a:p>
          <a:p>
            <a:pPr marL="0" indent="0">
              <a:buFont typeface="Arial" charset="0"/>
              <a:buNone/>
            </a:pPr>
            <a:endParaRPr lang="cy-GB" smtClean="0"/>
          </a:p>
        </p:txBody>
      </p:sp>
      <p:sp>
        <p:nvSpPr>
          <p:cNvPr id="68611" name="TextBox 3"/>
          <p:cNvSpPr txBox="1">
            <a:spLocks noChangeArrowheads="1"/>
          </p:cNvSpPr>
          <p:nvPr/>
        </p:nvSpPr>
        <p:spPr bwMode="auto">
          <a:xfrm>
            <a:off x="4926013" y="5210175"/>
            <a:ext cx="1376362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Ionawr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68612" name="TextBox 4"/>
          <p:cNvSpPr txBox="1">
            <a:spLocks noChangeArrowheads="1"/>
          </p:cNvSpPr>
          <p:nvPr/>
        </p:nvSpPr>
        <p:spPr bwMode="auto">
          <a:xfrm>
            <a:off x="7951788" y="6184900"/>
            <a:ext cx="1709737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Chwefror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68613" name="TextBox 5"/>
          <p:cNvSpPr txBox="1">
            <a:spLocks noChangeArrowheads="1"/>
          </p:cNvSpPr>
          <p:nvPr/>
        </p:nvSpPr>
        <p:spPr bwMode="auto">
          <a:xfrm>
            <a:off x="10482263" y="5054600"/>
            <a:ext cx="1482725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Mawrth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68614" name="TextBox 6"/>
          <p:cNvSpPr txBox="1">
            <a:spLocks noChangeArrowheads="1"/>
          </p:cNvSpPr>
          <p:nvPr/>
        </p:nvSpPr>
        <p:spPr bwMode="auto">
          <a:xfrm>
            <a:off x="2786063" y="5938838"/>
            <a:ext cx="1052512" cy="5540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Ebrill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68615" name="TextBox 7"/>
          <p:cNvSpPr txBox="1">
            <a:spLocks noChangeArrowheads="1"/>
          </p:cNvSpPr>
          <p:nvPr/>
        </p:nvSpPr>
        <p:spPr bwMode="auto">
          <a:xfrm>
            <a:off x="8991600" y="5272088"/>
            <a:ext cx="890588" cy="5540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Mai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68616" name="TextBox 8"/>
          <p:cNvSpPr txBox="1">
            <a:spLocks noChangeArrowheads="1"/>
          </p:cNvSpPr>
          <p:nvPr/>
        </p:nvSpPr>
        <p:spPr bwMode="auto">
          <a:xfrm>
            <a:off x="746125" y="5824538"/>
            <a:ext cx="1547813" cy="5540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Mehefin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68617" name="TextBox 9"/>
          <p:cNvSpPr txBox="1">
            <a:spLocks noChangeArrowheads="1"/>
          </p:cNvSpPr>
          <p:nvPr/>
        </p:nvSpPr>
        <p:spPr bwMode="auto">
          <a:xfrm>
            <a:off x="1023938" y="4910138"/>
            <a:ext cx="1925637" cy="5540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Gorffennaf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68618" name="TextBox 10"/>
          <p:cNvSpPr txBox="1">
            <a:spLocks noChangeArrowheads="1"/>
          </p:cNvSpPr>
          <p:nvPr/>
        </p:nvSpPr>
        <p:spPr bwMode="auto">
          <a:xfrm>
            <a:off x="4092575" y="6051550"/>
            <a:ext cx="1011238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Awst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68619" name="TextBox 11"/>
          <p:cNvSpPr txBox="1">
            <a:spLocks noChangeArrowheads="1"/>
          </p:cNvSpPr>
          <p:nvPr/>
        </p:nvSpPr>
        <p:spPr bwMode="auto">
          <a:xfrm>
            <a:off x="3290888" y="4984750"/>
            <a:ext cx="1054100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Medi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68620" name="TextBox 12"/>
          <p:cNvSpPr txBox="1">
            <a:spLocks noChangeArrowheads="1"/>
          </p:cNvSpPr>
          <p:nvPr/>
        </p:nvSpPr>
        <p:spPr bwMode="auto">
          <a:xfrm>
            <a:off x="7072313" y="5211763"/>
            <a:ext cx="1317625" cy="5540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Hydref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68621" name="TextBox 13"/>
          <p:cNvSpPr txBox="1">
            <a:spLocks noChangeArrowheads="1"/>
          </p:cNvSpPr>
          <p:nvPr/>
        </p:nvSpPr>
        <p:spPr bwMode="auto">
          <a:xfrm>
            <a:off x="5770563" y="5915025"/>
            <a:ext cx="1819275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Tachwedd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68622" name="TextBox 14"/>
          <p:cNvSpPr txBox="1">
            <a:spLocks noChangeArrowheads="1"/>
          </p:cNvSpPr>
          <p:nvPr/>
        </p:nvSpPr>
        <p:spPr bwMode="auto">
          <a:xfrm>
            <a:off x="10013950" y="5983288"/>
            <a:ext cx="1517650" cy="5540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Rhagfyr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68623" name="Content Placeholder 15"/>
          <p:cNvSpPr txBox="1">
            <a:spLocks/>
          </p:cNvSpPr>
          <p:nvPr/>
        </p:nvSpPr>
        <p:spPr bwMode="auto">
          <a:xfrm>
            <a:off x="795338" y="1631950"/>
            <a:ext cx="320357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cy-GB" sz="2800">
                <a:latin typeface="Calibri" pitchFamily="34" charset="0"/>
              </a:rPr>
              <a:t>1.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cy-GB" sz="2800">
                <a:latin typeface="Calibri" pitchFamily="34" charset="0"/>
              </a:rPr>
              <a:t>2.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cy-GB" sz="2800">
                <a:latin typeface="Calibri" pitchFamily="34" charset="0"/>
              </a:rPr>
              <a:t>3.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cy-GB" sz="2800">
                <a:latin typeface="Calibri" pitchFamily="34" charset="0"/>
              </a:rPr>
              <a:t>4.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cy-GB" sz="2800">
                <a:latin typeface="Calibri" pitchFamily="34" charset="0"/>
              </a:rPr>
              <a:t>5.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cy-GB" sz="2800">
                <a:latin typeface="Calibri" pitchFamily="34" charset="0"/>
              </a:rPr>
              <a:t>6.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endParaRPr lang="cy-GB" sz="2800">
              <a:latin typeface="Calibri" pitchFamily="34" charset="0"/>
            </a:endParaRPr>
          </a:p>
        </p:txBody>
      </p:sp>
      <p:sp>
        <p:nvSpPr>
          <p:cNvPr id="18" name="Rectangle 17">
            <a:extLst/>
          </p:cNvPr>
          <p:cNvSpPr/>
          <p:nvPr/>
        </p:nvSpPr>
        <p:spPr>
          <a:xfrm>
            <a:off x="1290638" y="1516063"/>
            <a:ext cx="333375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19" name="Rectangle 18">
            <a:extLst/>
          </p:cNvPr>
          <p:cNvSpPr/>
          <p:nvPr/>
        </p:nvSpPr>
        <p:spPr>
          <a:xfrm>
            <a:off x="1619250" y="1666875"/>
            <a:ext cx="333375" cy="3095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0" name="Rectangle 19">
            <a:extLst/>
          </p:cNvPr>
          <p:cNvSpPr/>
          <p:nvPr/>
        </p:nvSpPr>
        <p:spPr>
          <a:xfrm>
            <a:off x="1954213" y="1668463"/>
            <a:ext cx="334962" cy="3063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1" name="Rectangle 20">
            <a:extLst/>
          </p:cNvPr>
          <p:cNvSpPr/>
          <p:nvPr/>
        </p:nvSpPr>
        <p:spPr>
          <a:xfrm>
            <a:off x="2290763" y="1668463"/>
            <a:ext cx="333375" cy="3063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2" name="Rectangle 21">
            <a:extLst/>
          </p:cNvPr>
          <p:cNvSpPr/>
          <p:nvPr/>
        </p:nvSpPr>
        <p:spPr>
          <a:xfrm>
            <a:off x="2630488" y="1668463"/>
            <a:ext cx="333375" cy="3063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3" name="Rectangle 22">
            <a:extLst/>
          </p:cNvPr>
          <p:cNvSpPr/>
          <p:nvPr/>
        </p:nvSpPr>
        <p:spPr>
          <a:xfrm>
            <a:off x="2963863" y="1663700"/>
            <a:ext cx="333375" cy="31273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5" name="Rectangle 24">
            <a:extLst/>
          </p:cNvPr>
          <p:cNvSpPr/>
          <p:nvPr/>
        </p:nvSpPr>
        <p:spPr>
          <a:xfrm>
            <a:off x="1292225" y="2049463"/>
            <a:ext cx="660400" cy="46196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6" name="Rectangle 25">
            <a:extLst/>
          </p:cNvPr>
          <p:cNvSpPr/>
          <p:nvPr/>
        </p:nvSpPr>
        <p:spPr>
          <a:xfrm>
            <a:off x="1954213" y="2184400"/>
            <a:ext cx="334962" cy="320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7" name="Rectangle 26">
            <a:extLst/>
          </p:cNvPr>
          <p:cNvSpPr/>
          <p:nvPr/>
        </p:nvSpPr>
        <p:spPr>
          <a:xfrm>
            <a:off x="2290763" y="2184400"/>
            <a:ext cx="333375" cy="320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8" name="Rectangle 27">
            <a:extLst/>
          </p:cNvPr>
          <p:cNvSpPr/>
          <p:nvPr/>
        </p:nvSpPr>
        <p:spPr>
          <a:xfrm>
            <a:off x="2630488" y="2047875"/>
            <a:ext cx="333375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9" name="Rectangle 28">
            <a:extLst/>
          </p:cNvPr>
          <p:cNvSpPr/>
          <p:nvPr/>
        </p:nvSpPr>
        <p:spPr>
          <a:xfrm>
            <a:off x="2962275" y="2203450"/>
            <a:ext cx="333375" cy="3063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0" name="Rectangle 29">
            <a:extLst/>
          </p:cNvPr>
          <p:cNvSpPr/>
          <p:nvPr/>
        </p:nvSpPr>
        <p:spPr>
          <a:xfrm>
            <a:off x="3290888" y="2203450"/>
            <a:ext cx="333375" cy="3063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1" name="Rectangle 30">
            <a:extLst/>
          </p:cNvPr>
          <p:cNvSpPr/>
          <p:nvPr/>
        </p:nvSpPr>
        <p:spPr>
          <a:xfrm>
            <a:off x="3624263" y="2200275"/>
            <a:ext cx="333375" cy="3111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5" name="Rectangle 34">
            <a:extLst/>
          </p:cNvPr>
          <p:cNvSpPr/>
          <p:nvPr/>
        </p:nvSpPr>
        <p:spPr>
          <a:xfrm>
            <a:off x="1282700" y="2568575"/>
            <a:ext cx="438150" cy="4619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6" name="Rectangle 35">
            <a:extLst/>
          </p:cNvPr>
          <p:cNvSpPr/>
          <p:nvPr/>
        </p:nvSpPr>
        <p:spPr>
          <a:xfrm>
            <a:off x="1722438" y="2722563"/>
            <a:ext cx="333375" cy="3079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7" name="Rectangle 36">
            <a:extLst/>
          </p:cNvPr>
          <p:cNvSpPr/>
          <p:nvPr/>
        </p:nvSpPr>
        <p:spPr>
          <a:xfrm>
            <a:off x="2051050" y="2722563"/>
            <a:ext cx="333375" cy="3079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8" name="Rectangle 37">
            <a:extLst/>
          </p:cNvPr>
          <p:cNvSpPr/>
          <p:nvPr/>
        </p:nvSpPr>
        <p:spPr>
          <a:xfrm>
            <a:off x="2384425" y="2716213"/>
            <a:ext cx="333375" cy="3111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39" name="Rectangle 38">
            <a:extLst/>
          </p:cNvPr>
          <p:cNvSpPr/>
          <p:nvPr/>
        </p:nvSpPr>
        <p:spPr>
          <a:xfrm>
            <a:off x="2720975" y="2570163"/>
            <a:ext cx="660400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0" name="Rectangle 39">
            <a:extLst/>
          </p:cNvPr>
          <p:cNvSpPr/>
          <p:nvPr/>
        </p:nvSpPr>
        <p:spPr>
          <a:xfrm>
            <a:off x="1279525" y="3087688"/>
            <a:ext cx="333375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1" name="Rectangle 40">
            <a:extLst/>
          </p:cNvPr>
          <p:cNvSpPr/>
          <p:nvPr/>
        </p:nvSpPr>
        <p:spPr>
          <a:xfrm>
            <a:off x="1608138" y="3087688"/>
            <a:ext cx="333375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2" name="Rectangle 41">
            <a:extLst/>
          </p:cNvPr>
          <p:cNvSpPr/>
          <p:nvPr/>
        </p:nvSpPr>
        <p:spPr>
          <a:xfrm>
            <a:off x="1936750" y="3241675"/>
            <a:ext cx="333375" cy="3079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3" name="Rectangle 42">
            <a:extLst/>
          </p:cNvPr>
          <p:cNvSpPr/>
          <p:nvPr/>
        </p:nvSpPr>
        <p:spPr>
          <a:xfrm>
            <a:off x="2265363" y="3095625"/>
            <a:ext cx="333375" cy="4572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4" name="Rectangle 43">
            <a:extLst/>
          </p:cNvPr>
          <p:cNvSpPr/>
          <p:nvPr/>
        </p:nvSpPr>
        <p:spPr>
          <a:xfrm>
            <a:off x="2597150" y="3098800"/>
            <a:ext cx="620713" cy="4492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5" name="Rectangle 44">
            <a:extLst/>
          </p:cNvPr>
          <p:cNvSpPr/>
          <p:nvPr/>
        </p:nvSpPr>
        <p:spPr>
          <a:xfrm>
            <a:off x="1282700" y="3590925"/>
            <a:ext cx="438150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6" name="Rectangle 45">
            <a:extLst/>
          </p:cNvPr>
          <p:cNvSpPr/>
          <p:nvPr/>
        </p:nvSpPr>
        <p:spPr>
          <a:xfrm>
            <a:off x="1722438" y="3744913"/>
            <a:ext cx="333375" cy="3079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7" name="Rectangle 46">
            <a:extLst/>
          </p:cNvPr>
          <p:cNvSpPr/>
          <p:nvPr/>
        </p:nvSpPr>
        <p:spPr>
          <a:xfrm>
            <a:off x="2051050" y="3589338"/>
            <a:ext cx="333375" cy="46196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8" name="Rectangle 47">
            <a:extLst/>
          </p:cNvPr>
          <p:cNvSpPr/>
          <p:nvPr/>
        </p:nvSpPr>
        <p:spPr>
          <a:xfrm>
            <a:off x="1282700" y="4100513"/>
            <a:ext cx="438150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9" name="Rectangle 48">
            <a:extLst/>
          </p:cNvPr>
          <p:cNvSpPr/>
          <p:nvPr/>
        </p:nvSpPr>
        <p:spPr>
          <a:xfrm>
            <a:off x="1722438" y="4248150"/>
            <a:ext cx="333375" cy="31273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0" name="Rectangle 49">
            <a:extLst/>
          </p:cNvPr>
          <p:cNvSpPr/>
          <p:nvPr/>
        </p:nvSpPr>
        <p:spPr>
          <a:xfrm>
            <a:off x="2051050" y="4098925"/>
            <a:ext cx="334963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1" name="Rectangle 50">
            <a:extLst/>
          </p:cNvPr>
          <p:cNvSpPr/>
          <p:nvPr/>
        </p:nvSpPr>
        <p:spPr>
          <a:xfrm>
            <a:off x="2384425" y="4251325"/>
            <a:ext cx="333375" cy="3079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2" name="Rectangle 51">
            <a:extLst/>
          </p:cNvPr>
          <p:cNvSpPr/>
          <p:nvPr/>
        </p:nvSpPr>
        <p:spPr>
          <a:xfrm>
            <a:off x="2716213" y="4089400"/>
            <a:ext cx="333375" cy="4699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3" name="Rectangle 52">
            <a:extLst/>
          </p:cNvPr>
          <p:cNvSpPr/>
          <p:nvPr/>
        </p:nvSpPr>
        <p:spPr>
          <a:xfrm>
            <a:off x="3048000" y="4095750"/>
            <a:ext cx="333375" cy="46513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4" name="Rectangle 53">
            <a:extLst/>
          </p:cNvPr>
          <p:cNvSpPr/>
          <p:nvPr/>
        </p:nvSpPr>
        <p:spPr>
          <a:xfrm>
            <a:off x="3386138" y="4252913"/>
            <a:ext cx="333375" cy="3079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5" name="Rectangle 54">
            <a:extLst/>
          </p:cNvPr>
          <p:cNvSpPr/>
          <p:nvPr/>
        </p:nvSpPr>
        <p:spPr>
          <a:xfrm>
            <a:off x="4833938" y="1517650"/>
            <a:ext cx="439737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6" name="Rectangle 55">
            <a:extLst/>
          </p:cNvPr>
          <p:cNvSpPr/>
          <p:nvPr/>
        </p:nvSpPr>
        <p:spPr>
          <a:xfrm>
            <a:off x="5267325" y="1671638"/>
            <a:ext cx="333375" cy="3079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7" name="Rectangle 56">
            <a:extLst/>
          </p:cNvPr>
          <p:cNvSpPr/>
          <p:nvPr/>
        </p:nvSpPr>
        <p:spPr>
          <a:xfrm>
            <a:off x="5600700" y="1670050"/>
            <a:ext cx="333375" cy="3111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8" name="Rectangle 57">
            <a:extLst/>
          </p:cNvPr>
          <p:cNvSpPr/>
          <p:nvPr/>
        </p:nvSpPr>
        <p:spPr>
          <a:xfrm>
            <a:off x="5937250" y="1517650"/>
            <a:ext cx="660400" cy="4619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59" name="Rectangle 58">
            <a:extLst/>
          </p:cNvPr>
          <p:cNvSpPr/>
          <p:nvPr/>
        </p:nvSpPr>
        <p:spPr>
          <a:xfrm>
            <a:off x="6592888" y="1668463"/>
            <a:ext cx="333375" cy="3111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0" name="Rectangle 59">
            <a:extLst/>
          </p:cNvPr>
          <p:cNvSpPr/>
          <p:nvPr/>
        </p:nvSpPr>
        <p:spPr>
          <a:xfrm>
            <a:off x="6927850" y="1666875"/>
            <a:ext cx="334963" cy="3143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1" name="Rectangle 60">
            <a:extLst/>
          </p:cNvPr>
          <p:cNvSpPr/>
          <p:nvPr/>
        </p:nvSpPr>
        <p:spPr>
          <a:xfrm>
            <a:off x="7258050" y="1666875"/>
            <a:ext cx="333375" cy="3143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2" name="Rectangle 61">
            <a:extLst/>
          </p:cNvPr>
          <p:cNvSpPr/>
          <p:nvPr/>
        </p:nvSpPr>
        <p:spPr>
          <a:xfrm>
            <a:off x="7591425" y="1670050"/>
            <a:ext cx="333375" cy="3095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3" name="Rectangle 62">
            <a:extLst/>
          </p:cNvPr>
          <p:cNvSpPr/>
          <p:nvPr/>
        </p:nvSpPr>
        <p:spPr>
          <a:xfrm>
            <a:off x="7912100" y="1522413"/>
            <a:ext cx="333375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4" name="Rectangle 63">
            <a:extLst/>
          </p:cNvPr>
          <p:cNvSpPr/>
          <p:nvPr/>
        </p:nvSpPr>
        <p:spPr>
          <a:xfrm>
            <a:off x="4827588" y="2041525"/>
            <a:ext cx="439737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5" name="Rectangle 64">
            <a:extLst/>
          </p:cNvPr>
          <p:cNvSpPr/>
          <p:nvPr/>
        </p:nvSpPr>
        <p:spPr>
          <a:xfrm>
            <a:off x="5268913" y="2182813"/>
            <a:ext cx="333375" cy="31908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6" name="Rectangle 65">
            <a:extLst/>
          </p:cNvPr>
          <p:cNvSpPr/>
          <p:nvPr/>
        </p:nvSpPr>
        <p:spPr>
          <a:xfrm>
            <a:off x="5597525" y="2185988"/>
            <a:ext cx="333375" cy="31591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7" name="Rectangle 66">
            <a:extLst/>
          </p:cNvPr>
          <p:cNvSpPr/>
          <p:nvPr/>
        </p:nvSpPr>
        <p:spPr>
          <a:xfrm>
            <a:off x="5934075" y="2039938"/>
            <a:ext cx="333375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8" name="Rectangle 67">
            <a:extLst/>
          </p:cNvPr>
          <p:cNvSpPr/>
          <p:nvPr/>
        </p:nvSpPr>
        <p:spPr>
          <a:xfrm>
            <a:off x="4827588" y="2586038"/>
            <a:ext cx="439737" cy="46196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9" name="Rectangle 68">
            <a:extLst/>
          </p:cNvPr>
          <p:cNvSpPr/>
          <p:nvPr/>
        </p:nvSpPr>
        <p:spPr>
          <a:xfrm>
            <a:off x="5268913" y="2725738"/>
            <a:ext cx="333375" cy="3206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0" name="Rectangle 69">
            <a:extLst/>
          </p:cNvPr>
          <p:cNvSpPr/>
          <p:nvPr/>
        </p:nvSpPr>
        <p:spPr>
          <a:xfrm>
            <a:off x="5600700" y="2586038"/>
            <a:ext cx="333375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1" name="Rectangle 70">
            <a:extLst/>
          </p:cNvPr>
          <p:cNvSpPr/>
          <p:nvPr/>
        </p:nvSpPr>
        <p:spPr>
          <a:xfrm>
            <a:off x="5934075" y="2592388"/>
            <a:ext cx="333375" cy="45561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2" name="Rectangle 71">
            <a:extLst/>
          </p:cNvPr>
          <p:cNvSpPr/>
          <p:nvPr/>
        </p:nvSpPr>
        <p:spPr>
          <a:xfrm>
            <a:off x="4830763" y="3098800"/>
            <a:ext cx="439737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3" name="Rectangle 72">
            <a:extLst/>
          </p:cNvPr>
          <p:cNvSpPr/>
          <p:nvPr/>
        </p:nvSpPr>
        <p:spPr>
          <a:xfrm>
            <a:off x="5270500" y="3255963"/>
            <a:ext cx="333375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4" name="Rectangle 73">
            <a:extLst/>
          </p:cNvPr>
          <p:cNvSpPr/>
          <p:nvPr/>
        </p:nvSpPr>
        <p:spPr>
          <a:xfrm>
            <a:off x="5603875" y="3098800"/>
            <a:ext cx="333375" cy="4635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5" name="Rectangle 74">
            <a:extLst/>
          </p:cNvPr>
          <p:cNvSpPr/>
          <p:nvPr/>
        </p:nvSpPr>
        <p:spPr>
          <a:xfrm>
            <a:off x="5937250" y="3254375"/>
            <a:ext cx="333375" cy="3079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6" name="Rectangle 75">
            <a:extLst/>
          </p:cNvPr>
          <p:cNvSpPr/>
          <p:nvPr/>
        </p:nvSpPr>
        <p:spPr>
          <a:xfrm>
            <a:off x="6270625" y="3248025"/>
            <a:ext cx="333375" cy="31432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7" name="Rectangle 76">
            <a:extLst/>
          </p:cNvPr>
          <p:cNvSpPr/>
          <p:nvPr/>
        </p:nvSpPr>
        <p:spPr>
          <a:xfrm>
            <a:off x="6600825" y="3111500"/>
            <a:ext cx="333375" cy="4508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8" name="Rectangle 77">
            <a:extLst/>
          </p:cNvPr>
          <p:cNvSpPr/>
          <p:nvPr/>
        </p:nvSpPr>
        <p:spPr>
          <a:xfrm>
            <a:off x="4827588" y="3787775"/>
            <a:ext cx="439737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9" name="Rectangle 78">
            <a:extLst/>
          </p:cNvPr>
          <p:cNvSpPr/>
          <p:nvPr/>
        </p:nvSpPr>
        <p:spPr>
          <a:xfrm>
            <a:off x="5270500" y="3940175"/>
            <a:ext cx="333375" cy="3111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80" name="Rectangle 79">
            <a:extLst/>
          </p:cNvPr>
          <p:cNvSpPr/>
          <p:nvPr/>
        </p:nvSpPr>
        <p:spPr>
          <a:xfrm>
            <a:off x="5599113" y="3786188"/>
            <a:ext cx="661987" cy="46196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81" name="Rectangle 80">
            <a:extLst/>
          </p:cNvPr>
          <p:cNvSpPr/>
          <p:nvPr/>
        </p:nvSpPr>
        <p:spPr>
          <a:xfrm>
            <a:off x="6262688" y="3940175"/>
            <a:ext cx="333375" cy="3079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82" name="Rectangle 81">
            <a:extLst/>
          </p:cNvPr>
          <p:cNvSpPr/>
          <p:nvPr/>
        </p:nvSpPr>
        <p:spPr>
          <a:xfrm>
            <a:off x="6596063" y="3943350"/>
            <a:ext cx="333375" cy="3079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83" name="Rectangle 82">
            <a:extLst/>
          </p:cNvPr>
          <p:cNvSpPr/>
          <p:nvPr/>
        </p:nvSpPr>
        <p:spPr>
          <a:xfrm>
            <a:off x="6923088" y="3787775"/>
            <a:ext cx="660400" cy="4603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84" name="Rectangle 83">
            <a:extLst/>
          </p:cNvPr>
          <p:cNvSpPr/>
          <p:nvPr/>
        </p:nvSpPr>
        <p:spPr>
          <a:xfrm>
            <a:off x="4830763" y="4400550"/>
            <a:ext cx="661987" cy="4619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85" name="Rectangle 84">
            <a:extLst/>
          </p:cNvPr>
          <p:cNvSpPr/>
          <p:nvPr/>
        </p:nvSpPr>
        <p:spPr>
          <a:xfrm>
            <a:off x="5491163" y="4559300"/>
            <a:ext cx="333375" cy="30321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86" name="Rectangle 85">
            <a:extLst/>
          </p:cNvPr>
          <p:cNvSpPr/>
          <p:nvPr/>
        </p:nvSpPr>
        <p:spPr>
          <a:xfrm>
            <a:off x="5819775" y="4559300"/>
            <a:ext cx="333375" cy="4492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87" name="Rectangle 86">
            <a:extLst/>
          </p:cNvPr>
          <p:cNvSpPr/>
          <p:nvPr/>
        </p:nvSpPr>
        <p:spPr>
          <a:xfrm>
            <a:off x="6153150" y="4411663"/>
            <a:ext cx="333375" cy="4508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88" name="Rectangle 87">
            <a:extLst/>
          </p:cNvPr>
          <p:cNvSpPr/>
          <p:nvPr/>
        </p:nvSpPr>
        <p:spPr>
          <a:xfrm>
            <a:off x="6486525" y="4559300"/>
            <a:ext cx="333375" cy="45085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89" name="Rectangle 88">
            <a:extLst/>
          </p:cNvPr>
          <p:cNvSpPr/>
          <p:nvPr/>
        </p:nvSpPr>
        <p:spPr>
          <a:xfrm>
            <a:off x="6819900" y="4559300"/>
            <a:ext cx="333375" cy="30321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pic>
        <p:nvPicPr>
          <p:cNvPr id="68692" name="Picture 2" descr="Image result for four season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21638" y="2243138"/>
            <a:ext cx="3925887" cy="231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8188" cy="1325563"/>
          </a:xfrm>
        </p:spPr>
        <p:txBody>
          <a:bodyPr/>
          <a:lstStyle/>
          <a:p>
            <a:r>
              <a:rPr lang="cy-GB" b="1" smtClean="0"/>
              <a:t>MISOEDD Y FLWYDDYN – MONTHS OF THE YEAR</a:t>
            </a:r>
            <a:endParaRPr lang="en-GB" b="1" smtClean="0"/>
          </a:p>
        </p:txBody>
      </p:sp>
      <p:sp>
        <p:nvSpPr>
          <p:cNvPr id="70658" name="Content Placeholder 15"/>
          <p:cNvSpPr>
            <a:spLocks noGrp="1"/>
          </p:cNvSpPr>
          <p:nvPr>
            <p:ph idx="1"/>
          </p:nvPr>
        </p:nvSpPr>
        <p:spPr>
          <a:xfrm>
            <a:off x="4251325" y="1631950"/>
            <a:ext cx="3201988" cy="54864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y-GB" smtClean="0"/>
              <a:t>7. </a:t>
            </a:r>
          </a:p>
          <a:p>
            <a:pPr marL="0" indent="0">
              <a:buFont typeface="Arial" charset="0"/>
              <a:buNone/>
            </a:pPr>
            <a:r>
              <a:rPr lang="cy-GB" smtClean="0"/>
              <a:t>8. </a:t>
            </a:r>
          </a:p>
          <a:p>
            <a:pPr marL="0" indent="0">
              <a:buFont typeface="Arial" charset="0"/>
              <a:buNone/>
            </a:pPr>
            <a:r>
              <a:rPr lang="cy-GB" smtClean="0"/>
              <a:t>9. </a:t>
            </a:r>
          </a:p>
          <a:p>
            <a:pPr marL="0" indent="0">
              <a:buFont typeface="Arial" charset="0"/>
              <a:buNone/>
            </a:pPr>
            <a:r>
              <a:rPr lang="cy-GB" smtClean="0"/>
              <a:t>10. </a:t>
            </a:r>
          </a:p>
          <a:p>
            <a:pPr marL="0" indent="0">
              <a:buFont typeface="Arial" charset="0"/>
              <a:buNone/>
            </a:pPr>
            <a:r>
              <a:rPr lang="cy-GB" smtClean="0"/>
              <a:t>11. </a:t>
            </a:r>
          </a:p>
          <a:p>
            <a:pPr marL="0" indent="0">
              <a:buFont typeface="Arial" charset="0"/>
              <a:buNone/>
            </a:pPr>
            <a:r>
              <a:rPr lang="cy-GB" smtClean="0"/>
              <a:t>12. </a:t>
            </a:r>
          </a:p>
          <a:p>
            <a:pPr marL="0" indent="0">
              <a:buFont typeface="Arial" charset="0"/>
              <a:buNone/>
            </a:pPr>
            <a:endParaRPr lang="cy-GB" smtClean="0"/>
          </a:p>
        </p:txBody>
      </p:sp>
      <p:sp>
        <p:nvSpPr>
          <p:cNvPr id="70659" name="TextBox 3"/>
          <p:cNvSpPr txBox="1">
            <a:spLocks noChangeArrowheads="1"/>
          </p:cNvSpPr>
          <p:nvPr/>
        </p:nvSpPr>
        <p:spPr bwMode="auto">
          <a:xfrm>
            <a:off x="1222375" y="1454150"/>
            <a:ext cx="1376363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Ionawr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70660" name="TextBox 4"/>
          <p:cNvSpPr txBox="1">
            <a:spLocks noChangeArrowheads="1"/>
          </p:cNvSpPr>
          <p:nvPr/>
        </p:nvSpPr>
        <p:spPr bwMode="auto">
          <a:xfrm>
            <a:off x="1222375" y="2012950"/>
            <a:ext cx="1709738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Chwefror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70661" name="TextBox 5"/>
          <p:cNvSpPr txBox="1">
            <a:spLocks noChangeArrowheads="1"/>
          </p:cNvSpPr>
          <p:nvPr/>
        </p:nvSpPr>
        <p:spPr bwMode="auto">
          <a:xfrm>
            <a:off x="1220788" y="2500313"/>
            <a:ext cx="1482725" cy="5540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Mawrth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70662" name="TextBox 6"/>
          <p:cNvSpPr txBox="1">
            <a:spLocks noChangeArrowheads="1"/>
          </p:cNvSpPr>
          <p:nvPr/>
        </p:nvSpPr>
        <p:spPr bwMode="auto">
          <a:xfrm>
            <a:off x="1219200" y="2997200"/>
            <a:ext cx="1052513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Ebrill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70663" name="TextBox 7"/>
          <p:cNvSpPr txBox="1">
            <a:spLocks noChangeArrowheads="1"/>
          </p:cNvSpPr>
          <p:nvPr/>
        </p:nvSpPr>
        <p:spPr bwMode="auto">
          <a:xfrm>
            <a:off x="1219200" y="3541713"/>
            <a:ext cx="890588" cy="5540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Mai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70664" name="TextBox 8"/>
          <p:cNvSpPr txBox="1">
            <a:spLocks noChangeArrowheads="1"/>
          </p:cNvSpPr>
          <p:nvPr/>
        </p:nvSpPr>
        <p:spPr bwMode="auto">
          <a:xfrm>
            <a:off x="1219200" y="4073525"/>
            <a:ext cx="1546225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Mehefin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70665" name="TextBox 9"/>
          <p:cNvSpPr txBox="1">
            <a:spLocks noChangeArrowheads="1"/>
          </p:cNvSpPr>
          <p:nvPr/>
        </p:nvSpPr>
        <p:spPr bwMode="auto">
          <a:xfrm>
            <a:off x="4924425" y="1454150"/>
            <a:ext cx="1925638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Gorffennaf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70666" name="TextBox 10"/>
          <p:cNvSpPr txBox="1">
            <a:spLocks noChangeArrowheads="1"/>
          </p:cNvSpPr>
          <p:nvPr/>
        </p:nvSpPr>
        <p:spPr bwMode="auto">
          <a:xfrm>
            <a:off x="4924425" y="2008188"/>
            <a:ext cx="1011238" cy="5540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Awst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70667" name="TextBox 11"/>
          <p:cNvSpPr txBox="1">
            <a:spLocks noChangeArrowheads="1"/>
          </p:cNvSpPr>
          <p:nvPr/>
        </p:nvSpPr>
        <p:spPr bwMode="auto">
          <a:xfrm>
            <a:off x="4921250" y="2530475"/>
            <a:ext cx="1054100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Medi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70668" name="TextBox 12"/>
          <p:cNvSpPr txBox="1">
            <a:spLocks noChangeArrowheads="1"/>
          </p:cNvSpPr>
          <p:nvPr/>
        </p:nvSpPr>
        <p:spPr bwMode="auto">
          <a:xfrm>
            <a:off x="4921250" y="2997200"/>
            <a:ext cx="1319213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Hydref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70669" name="TextBox 13"/>
          <p:cNvSpPr txBox="1">
            <a:spLocks noChangeArrowheads="1"/>
          </p:cNvSpPr>
          <p:nvPr/>
        </p:nvSpPr>
        <p:spPr bwMode="auto">
          <a:xfrm>
            <a:off x="4921250" y="3514725"/>
            <a:ext cx="1817688" cy="5540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Tachwedd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70670" name="TextBox 14"/>
          <p:cNvSpPr txBox="1">
            <a:spLocks noChangeArrowheads="1"/>
          </p:cNvSpPr>
          <p:nvPr/>
        </p:nvSpPr>
        <p:spPr bwMode="auto">
          <a:xfrm>
            <a:off x="4921250" y="4056063"/>
            <a:ext cx="1519238" cy="5524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 b="1">
                <a:latin typeface="Calibri" pitchFamily="34" charset="0"/>
              </a:rPr>
              <a:t>Rhagfyr</a:t>
            </a:r>
            <a:endParaRPr lang="en-GB" sz="3000" b="1">
              <a:latin typeface="Calibri" pitchFamily="34" charset="0"/>
            </a:endParaRPr>
          </a:p>
        </p:txBody>
      </p:sp>
      <p:sp>
        <p:nvSpPr>
          <p:cNvPr id="70671" name="Content Placeholder 15"/>
          <p:cNvSpPr txBox="1">
            <a:spLocks/>
          </p:cNvSpPr>
          <p:nvPr/>
        </p:nvSpPr>
        <p:spPr bwMode="auto">
          <a:xfrm>
            <a:off x="795338" y="1631950"/>
            <a:ext cx="3203575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cy-GB" sz="2800">
                <a:latin typeface="Calibri" pitchFamily="34" charset="0"/>
              </a:rPr>
              <a:t>1.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cy-GB" sz="2800">
                <a:latin typeface="Calibri" pitchFamily="34" charset="0"/>
              </a:rPr>
              <a:t>2.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cy-GB" sz="2800">
                <a:latin typeface="Calibri" pitchFamily="34" charset="0"/>
              </a:rPr>
              <a:t>3.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cy-GB" sz="2800">
                <a:latin typeface="Calibri" pitchFamily="34" charset="0"/>
              </a:rPr>
              <a:t>4.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cy-GB" sz="2800">
                <a:latin typeface="Calibri" pitchFamily="34" charset="0"/>
              </a:rPr>
              <a:t>5.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r>
              <a:rPr lang="cy-GB" sz="2800">
                <a:latin typeface="Calibri" pitchFamily="34" charset="0"/>
              </a:rPr>
              <a:t>6.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charset="0"/>
              <a:buNone/>
            </a:pPr>
            <a:endParaRPr lang="cy-GB" sz="2800">
              <a:latin typeface="Calibri" pitchFamily="34" charset="0"/>
            </a:endParaRPr>
          </a:p>
        </p:txBody>
      </p:sp>
      <p:pic>
        <p:nvPicPr>
          <p:cNvPr id="70672" name="Picture 2" descr="Image result for four season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21638" y="2243138"/>
            <a:ext cx="3925887" cy="2312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itle 1"/>
          <p:cNvSpPr>
            <a:spLocks noGrp="1"/>
          </p:cNvSpPr>
          <p:nvPr>
            <p:ph type="title" idx="4294967295"/>
          </p:nvPr>
        </p:nvSpPr>
        <p:spPr>
          <a:xfrm>
            <a:off x="2347913" y="685800"/>
            <a:ext cx="6597650" cy="887413"/>
          </a:xfrm>
        </p:spPr>
        <p:txBody>
          <a:bodyPr anchor="b"/>
          <a:lstStyle/>
          <a:p>
            <a:r>
              <a:rPr lang="en-US" smtClean="0"/>
              <a:t>Cân “Misoedd y flwyddyn”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347913" y="1838325"/>
            <a:ext cx="10452100" cy="4324350"/>
          </a:xfrm>
        </p:spPr>
        <p:txBody>
          <a:bodyPr>
            <a:normAutofit/>
          </a:bodyPr>
          <a:lstStyle/>
          <a:p>
            <a:pPr marL="0" indent="0">
              <a:buFont typeface="Arial" charset="0"/>
              <a:buNone/>
            </a:pPr>
            <a:r>
              <a:rPr lang="en-US" smtClean="0"/>
              <a:t>Tôn:  Gwŷr Harlech/</a:t>
            </a:r>
            <a:r>
              <a:rPr lang="en-US" i="1" smtClean="0"/>
              <a:t>Men of Harlech</a:t>
            </a:r>
          </a:p>
          <a:p>
            <a:pPr marL="0" indent="0">
              <a:buFont typeface="Arial" charset="0"/>
              <a:buNone/>
            </a:pPr>
            <a:r>
              <a:rPr lang="en-US" smtClean="0"/>
              <a:t>	</a:t>
            </a:r>
          </a:p>
          <a:p>
            <a:pPr marL="0" indent="0">
              <a:buFont typeface="Arial" charset="0"/>
              <a:buNone/>
            </a:pPr>
            <a:r>
              <a:rPr lang="en-US" sz="4400" b="1" smtClean="0"/>
              <a:t>Ionawr</a:t>
            </a:r>
            <a:r>
              <a:rPr lang="en-US" sz="4400" smtClean="0"/>
              <a:t>, </a:t>
            </a:r>
            <a:r>
              <a:rPr lang="en-US" sz="4400" b="1" smtClean="0"/>
              <a:t>Chwefror</a:t>
            </a:r>
            <a:r>
              <a:rPr lang="en-US" sz="4400" smtClean="0"/>
              <a:t>, </a:t>
            </a:r>
            <a:r>
              <a:rPr lang="en-US" sz="4400" b="1" smtClean="0"/>
              <a:t>Mawrth</a:t>
            </a:r>
            <a:r>
              <a:rPr lang="en-US" sz="4400" smtClean="0"/>
              <a:t> </a:t>
            </a:r>
            <a:r>
              <a:rPr lang="en-US" sz="4400" smtClean="0">
                <a:solidFill>
                  <a:srgbClr val="5039C6"/>
                </a:solidFill>
              </a:rPr>
              <a:t>ac </a:t>
            </a:r>
            <a:r>
              <a:rPr lang="en-US" sz="4400" smtClean="0"/>
              <a:t>Ebrill, </a:t>
            </a:r>
            <a:r>
              <a:rPr lang="en-US" sz="4400" smtClean="0">
                <a:solidFill>
                  <a:srgbClr val="5039C6"/>
                </a:solidFill>
              </a:rPr>
              <a:t>	</a:t>
            </a:r>
            <a:r>
              <a:rPr lang="en-US" sz="4400" smtClean="0"/>
              <a:t>,</a:t>
            </a:r>
          </a:p>
          <a:p>
            <a:pPr marL="0" indent="0">
              <a:buFont typeface="Arial" charset="0"/>
              <a:buNone/>
            </a:pPr>
            <a:r>
              <a:rPr lang="en-US" sz="4400" b="1" smtClean="0"/>
              <a:t>Mai</a:t>
            </a:r>
            <a:r>
              <a:rPr lang="en-US" sz="4400" smtClean="0"/>
              <a:t>, </a:t>
            </a:r>
            <a:r>
              <a:rPr lang="en-US" sz="4400" b="1" smtClean="0"/>
              <a:t>Mehefin</a:t>
            </a:r>
            <a:r>
              <a:rPr lang="en-US" sz="4400" smtClean="0"/>
              <a:t> </a:t>
            </a:r>
            <a:r>
              <a:rPr lang="en-US" sz="4400" smtClean="0">
                <a:solidFill>
                  <a:srgbClr val="5039C6"/>
                </a:solidFill>
              </a:rPr>
              <a:t>a</a:t>
            </a:r>
            <a:r>
              <a:rPr lang="en-US" sz="4400" smtClean="0"/>
              <a:t> </a:t>
            </a:r>
            <a:r>
              <a:rPr lang="en-US" sz="4400" b="1" smtClean="0"/>
              <a:t>Gorffennaf</a:t>
            </a:r>
            <a:r>
              <a:rPr lang="en-US" sz="4400" smtClean="0"/>
              <a:t>.</a:t>
            </a:r>
          </a:p>
          <a:p>
            <a:pPr marL="0" indent="0">
              <a:buFont typeface="Arial" charset="0"/>
              <a:buNone/>
            </a:pPr>
            <a:r>
              <a:rPr lang="en-US" sz="4400" b="1" smtClean="0"/>
              <a:t>Awst</a:t>
            </a:r>
            <a:r>
              <a:rPr lang="en-US" sz="4400" smtClean="0"/>
              <a:t> </a:t>
            </a:r>
            <a:r>
              <a:rPr lang="en-US" sz="4400" smtClean="0">
                <a:solidFill>
                  <a:srgbClr val="5039C6"/>
                </a:solidFill>
              </a:rPr>
              <a:t>a</a:t>
            </a:r>
            <a:r>
              <a:rPr lang="en-US" sz="4400" smtClean="0"/>
              <a:t> </a:t>
            </a:r>
            <a:r>
              <a:rPr lang="en-US" sz="4400" b="1" smtClean="0"/>
              <a:t>Medi</a:t>
            </a:r>
            <a:r>
              <a:rPr lang="en-US" sz="4400" smtClean="0"/>
              <a:t>, </a:t>
            </a:r>
            <a:r>
              <a:rPr lang="en-US" sz="4400" b="1" smtClean="0"/>
              <a:t>Hydref</a:t>
            </a:r>
            <a:r>
              <a:rPr lang="en-US" sz="4400" smtClean="0"/>
              <a:t>, </a:t>
            </a:r>
            <a:r>
              <a:rPr lang="en-US" sz="4400" b="1" smtClean="0"/>
              <a:t>Tachwedd</a:t>
            </a:r>
          </a:p>
          <a:p>
            <a:pPr marL="0" indent="0">
              <a:buFont typeface="Arial" charset="0"/>
              <a:buNone/>
            </a:pPr>
            <a:r>
              <a:rPr lang="en-US" sz="4400" smtClean="0"/>
              <a:t>	</a:t>
            </a:r>
            <a:r>
              <a:rPr lang="en-US" sz="4400" b="1" smtClean="0"/>
              <a:t>Rhagfyr</a:t>
            </a:r>
            <a:r>
              <a:rPr lang="en-US" sz="4400" smtClean="0"/>
              <a:t>. </a:t>
            </a:r>
            <a:r>
              <a:rPr lang="en-US" sz="4400" smtClean="0">
                <a:solidFill>
                  <a:srgbClr val="5039C6"/>
                </a:solidFill>
              </a:rPr>
              <a:t>Deuddeg mis</a:t>
            </a:r>
            <a:r>
              <a:rPr lang="en-US" sz="4400" smtClean="0">
                <a:solidFill>
                  <a:srgbClr val="641345"/>
                </a:solidFill>
              </a:rPr>
              <a:t>.</a:t>
            </a:r>
          </a:p>
        </p:txBody>
      </p:sp>
      <p:pic>
        <p:nvPicPr>
          <p:cNvPr id="82948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6900" y="2743200"/>
            <a:ext cx="1839913" cy="136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949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839200" y="5724525"/>
            <a:ext cx="3149600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5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872163"/>
            <a:ext cx="12192000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2">
            <a:extLst/>
          </p:cNvPr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/>
          </a:blip>
          <a:stretch>
            <a:fillRect/>
          </a:stretch>
        </p:blipFill>
        <p:spPr>
          <a:xfrm>
            <a:off x="5371504" y="588083"/>
            <a:ext cx="6668813" cy="4735161"/>
          </a:xfrm>
          <a:prstGeom prst="rect">
            <a:avLst/>
          </a:prstGeom>
          <a:solidFill>
            <a:srgbClr val="92D050"/>
          </a:solidFill>
        </p:spPr>
      </p:pic>
      <p:pic>
        <p:nvPicPr>
          <p:cNvPr id="4" name="Picture 3">
            <a:extLst/>
          </p:cNvPr>
          <p:cNvPicPr>
            <a:picLocks noChangeAspect="1"/>
          </p:cNvPicPr>
          <p:nvPr/>
        </p:nvPicPr>
        <p:blipFill>
          <a:blip r:embed="rId4">
            <a:duotone>
              <a:schemeClr val="accent4">
                <a:shade val="45000"/>
                <a:satMod val="135000"/>
              </a:schemeClr>
              <a:prstClr val="white"/>
            </a:duotone>
            <a:extLst/>
          </a:blip>
          <a:stretch>
            <a:fillRect/>
          </a:stretch>
        </p:blipFill>
        <p:spPr>
          <a:xfrm>
            <a:off x="162441" y="588083"/>
            <a:ext cx="6353563" cy="4735161"/>
          </a:xfrm>
          <a:prstGeom prst="rect">
            <a:avLst/>
          </a:prstGeom>
          <a:solidFill>
            <a:srgbClr val="92D050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29" name="Picture 2" descr="Image result for whiteboar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97225" y="717550"/>
            <a:ext cx="5797550" cy="579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730" name="Picture 1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5872163"/>
            <a:ext cx="12192000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3731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smtClean="0"/>
              <a:t>YMARFER - PRACTICE</a:t>
            </a:r>
            <a:endParaRPr lang="en-GB" b="1" smtClean="0"/>
          </a:p>
        </p:txBody>
      </p:sp>
      <p:sp>
        <p:nvSpPr>
          <p:cNvPr id="6" name="Rectangle 5">
            <a:extLst/>
          </p:cNvPr>
          <p:cNvSpPr/>
          <p:nvPr/>
        </p:nvSpPr>
        <p:spPr>
          <a:xfrm>
            <a:off x="720725" y="1690688"/>
            <a:ext cx="2000250" cy="8159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Wednesday,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1/11</a:t>
            </a:r>
            <a:endParaRPr lang="en-GB" sz="2500" b="1" dirty="0">
              <a:solidFill>
                <a:schemeClr val="tx1"/>
              </a:solidFill>
            </a:endParaRPr>
          </a:p>
        </p:txBody>
      </p:sp>
      <p:sp>
        <p:nvSpPr>
          <p:cNvPr id="7" name="Rectangle 6">
            <a:extLst/>
          </p:cNvPr>
          <p:cNvSpPr/>
          <p:nvPr/>
        </p:nvSpPr>
        <p:spPr>
          <a:xfrm>
            <a:off x="720725" y="2608263"/>
            <a:ext cx="2000250" cy="8159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Thursday,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7/9</a:t>
            </a:r>
            <a:endParaRPr lang="en-GB" sz="2500" b="1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/>
          </p:cNvPr>
          <p:cNvSpPr/>
          <p:nvPr/>
        </p:nvSpPr>
        <p:spPr>
          <a:xfrm>
            <a:off x="720725" y="3514725"/>
            <a:ext cx="2000250" cy="8159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Monday,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22/1</a:t>
            </a:r>
            <a:endParaRPr lang="en-GB" sz="2500" b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/>
          </p:cNvPr>
          <p:cNvSpPr/>
          <p:nvPr/>
        </p:nvSpPr>
        <p:spPr>
          <a:xfrm>
            <a:off x="720725" y="4421188"/>
            <a:ext cx="2000250" cy="8159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Tuesday, 14/3</a:t>
            </a:r>
            <a:endParaRPr lang="en-GB" sz="2500" b="1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/>
          </p:cNvPr>
          <p:cNvSpPr/>
          <p:nvPr/>
        </p:nvSpPr>
        <p:spPr>
          <a:xfrm>
            <a:off x="9471025" y="1690688"/>
            <a:ext cx="2000250" cy="8159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Monday,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30/6</a:t>
            </a:r>
            <a:endParaRPr lang="en-GB" sz="2500" b="1" dirty="0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/>
          </p:cNvPr>
          <p:cNvSpPr/>
          <p:nvPr/>
        </p:nvSpPr>
        <p:spPr>
          <a:xfrm>
            <a:off x="9471025" y="2608263"/>
            <a:ext cx="2000250" cy="8159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Friday,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16/2</a:t>
            </a:r>
            <a:endParaRPr lang="en-GB" sz="2500" b="1" dirty="0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/>
          </p:cNvPr>
          <p:cNvSpPr/>
          <p:nvPr/>
        </p:nvSpPr>
        <p:spPr>
          <a:xfrm>
            <a:off x="9471025" y="3514725"/>
            <a:ext cx="2000250" cy="8159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Tuesday, 31/10</a:t>
            </a:r>
            <a:endParaRPr lang="en-GB" sz="2500" b="1" dirty="0"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/>
          </p:cNvPr>
          <p:cNvSpPr/>
          <p:nvPr/>
        </p:nvSpPr>
        <p:spPr>
          <a:xfrm>
            <a:off x="9471025" y="4421188"/>
            <a:ext cx="2000250" cy="81597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Wednesday,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500" b="1" dirty="0">
                <a:solidFill>
                  <a:schemeClr val="tx1"/>
                </a:solidFill>
              </a:rPr>
              <a:t>2/5</a:t>
            </a:r>
            <a:endParaRPr lang="en-GB" sz="25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7" name="Picture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872163"/>
            <a:ext cx="12192000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5778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22475" y="53975"/>
            <a:ext cx="8315325" cy="578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smtClean="0"/>
              <a:t>TASG GLOI - PLENARY</a:t>
            </a:r>
            <a:endParaRPr lang="en-GB" b="1" smtClean="0"/>
          </a:p>
        </p:txBody>
      </p:sp>
      <p:sp>
        <p:nvSpPr>
          <p:cNvPr id="3" name="Content Placeholder 2">
            <a:extLst/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795712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y-GB" sz="1400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3500" dirty="0"/>
              <a:t>What do I know now that I didn’t know before this lesson?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y-GB" sz="3500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3500" dirty="0"/>
              <a:t>Which skills have I used today? 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y-GB" sz="3500" dirty="0"/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y-GB" sz="3500" dirty="0"/>
              <a:t>What I’d like to learn next is...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en-GB" dirty="0"/>
          </a:p>
        </p:txBody>
      </p:sp>
      <p:pic>
        <p:nvPicPr>
          <p:cNvPr id="77827" name="Picture 3" descr="C:\Documents and Settings\cjames\Local Settings\Temporary Internet Files\Content.IE5\7FTD185B\MC9004346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21613" y="3079750"/>
            <a:ext cx="2741612" cy="193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7828" name="TextBox 4"/>
          <p:cNvSpPr txBox="1">
            <a:spLocks noChangeArrowheads="1"/>
          </p:cNvSpPr>
          <p:nvPr/>
        </p:nvSpPr>
        <p:spPr bwMode="auto">
          <a:xfrm>
            <a:off x="3362325" y="5351463"/>
            <a:ext cx="5467350" cy="3698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b="1">
                <a:solidFill>
                  <a:schemeClr val="bg1"/>
                </a:solidFill>
                <a:latin typeface="Calibri" pitchFamily="34" charset="0"/>
              </a:rPr>
              <a:t>HOLIADUR - QUESTIONNAIRE</a:t>
            </a:r>
            <a:endParaRPr lang="en-GB" b="1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77829" name="Picture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5872163"/>
            <a:ext cx="12192000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49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872163"/>
            <a:ext cx="12192000" cy="117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8850" name="Picture 2" descr="Image result for say something in welsh app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31875" y="2119313"/>
            <a:ext cx="28575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8851" name="Title 2"/>
          <p:cNvSpPr>
            <a:spLocks noGrp="1"/>
          </p:cNvSpPr>
          <p:nvPr>
            <p:ph type="title"/>
          </p:nvPr>
        </p:nvSpPr>
        <p:spPr>
          <a:xfrm>
            <a:off x="838200" y="396875"/>
            <a:ext cx="10515600" cy="1325563"/>
          </a:xfrm>
        </p:spPr>
        <p:txBody>
          <a:bodyPr/>
          <a:lstStyle/>
          <a:p>
            <a:r>
              <a:rPr lang="cy-GB" b="1" smtClean="0"/>
              <a:t>CADW I FYND! – KEEP GOING!</a:t>
            </a:r>
            <a:endParaRPr lang="en-GB" b="1" smtClean="0"/>
          </a:p>
        </p:txBody>
      </p:sp>
      <p:pic>
        <p:nvPicPr>
          <p:cNvPr id="8196" name="Picture 4" descr="Image result for duolingo app">
            <a:hlinkClick r:id="rId5"/>
            <a:extLst/>
          </p:cNvPr>
          <p:cNvPicPr>
            <a:picLocks noChangeAspect="1" noChangeArrowheads="1"/>
          </p:cNvPicPr>
          <p:nvPr/>
        </p:nvPicPr>
        <p:blipFill>
          <a:blip r:embed="rId6">
            <a:extLst/>
          </a:blip>
          <a:srcRect/>
          <a:stretch>
            <a:fillRect/>
          </a:stretch>
        </p:blipFill>
        <p:spPr bwMode="auto">
          <a:xfrm>
            <a:off x="4517125" y="2118584"/>
            <a:ext cx="2857500" cy="2857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8198" name="Picture 6" descr="Image result for ap geiriaduron">
            <a:extLst/>
          </p:cNvPr>
          <p:cNvPicPr>
            <a:picLocks noChangeAspect="1" noChangeArrowheads="1"/>
          </p:cNvPicPr>
          <p:nvPr/>
        </p:nvPicPr>
        <p:blipFill rotWithShape="1">
          <a:blip r:embed="rId7">
            <a:extLst/>
          </a:blip>
          <a:srcRect b="29751"/>
          <a:stretch/>
        </p:blipFill>
        <p:spPr bwMode="auto">
          <a:xfrm>
            <a:off x="8003084" y="606097"/>
            <a:ext cx="3856037" cy="48176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73" name="Picture 2" descr="Image result for emergency services wale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1793875"/>
            <a:ext cx="266700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9874" name="TextBox 2"/>
          <p:cNvSpPr txBox="1">
            <a:spLocks noChangeArrowheads="1"/>
          </p:cNvSpPr>
          <p:nvPr/>
        </p:nvSpPr>
        <p:spPr bwMode="auto">
          <a:xfrm>
            <a:off x="457200" y="3338513"/>
            <a:ext cx="2667000" cy="415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2100" b="1">
                <a:latin typeface="Calibri" pitchFamily="34" charset="0"/>
              </a:rPr>
              <a:t>Y Gwasanaethau Brys</a:t>
            </a:r>
            <a:endParaRPr lang="en-GB" sz="2100" b="1">
              <a:latin typeface="Calibri" pitchFamily="34" charset="0"/>
            </a:endParaRPr>
          </a:p>
        </p:txBody>
      </p:sp>
      <p:sp>
        <p:nvSpPr>
          <p:cNvPr id="79875" name="Title 3"/>
          <p:cNvSpPr>
            <a:spLocks noGrp="1"/>
          </p:cNvSpPr>
          <p:nvPr>
            <p:ph type="title"/>
          </p:nvPr>
        </p:nvSpPr>
        <p:spPr>
          <a:xfrm>
            <a:off x="457200" y="365125"/>
            <a:ext cx="10896600" cy="1325563"/>
          </a:xfrm>
          <a:solidFill>
            <a:srgbClr val="92D050"/>
          </a:solidFill>
        </p:spPr>
        <p:txBody>
          <a:bodyPr/>
          <a:lstStyle/>
          <a:p>
            <a:r>
              <a:rPr lang="cy-GB" b="1" smtClean="0">
                <a:solidFill>
                  <a:schemeClr val="bg1"/>
                </a:solidFill>
              </a:rPr>
              <a:t>C - Beth yw rhif ffôn...?  </a:t>
            </a:r>
            <a:br>
              <a:rPr lang="cy-GB" b="1" smtClean="0">
                <a:solidFill>
                  <a:schemeClr val="bg1"/>
                </a:solidFill>
              </a:rPr>
            </a:br>
            <a:r>
              <a:rPr lang="cy-GB" b="1" smtClean="0">
                <a:solidFill>
                  <a:schemeClr val="bg1"/>
                </a:solidFill>
              </a:rPr>
              <a:t>					     A - Rhif ffôn...yw...</a:t>
            </a:r>
            <a:endParaRPr lang="en-GB" b="1" smtClean="0">
              <a:solidFill>
                <a:schemeClr val="bg1"/>
              </a:solidFill>
            </a:endParaRPr>
          </a:p>
        </p:txBody>
      </p:sp>
      <p:pic>
        <p:nvPicPr>
          <p:cNvPr id="79876" name="Picture 6" descr="speaki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67925" y="566738"/>
            <a:ext cx="1204913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9877" name="TextBox 9"/>
          <p:cNvSpPr txBox="1">
            <a:spLocks noChangeArrowheads="1"/>
          </p:cNvSpPr>
          <p:nvPr/>
        </p:nvSpPr>
        <p:spPr bwMode="auto">
          <a:xfrm>
            <a:off x="6038850" y="5060950"/>
            <a:ext cx="21939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500">
                <a:latin typeface="Calibri" pitchFamily="34" charset="0"/>
              </a:rPr>
              <a:t>0300 111 2 333</a:t>
            </a:r>
          </a:p>
        </p:txBody>
      </p:sp>
      <p:pic>
        <p:nvPicPr>
          <p:cNvPr id="79878" name="Picture 6" descr="Related imag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64263" y="1793875"/>
            <a:ext cx="1851025" cy="279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9879" name="TextBox 11"/>
          <p:cNvSpPr txBox="1">
            <a:spLocks noChangeArrowheads="1"/>
          </p:cNvSpPr>
          <p:nvPr/>
        </p:nvSpPr>
        <p:spPr bwMode="auto">
          <a:xfrm>
            <a:off x="6164263" y="4697413"/>
            <a:ext cx="1851025" cy="415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Big Pit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79880" name="Picture 8" descr="Related image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482013" y="1811338"/>
            <a:ext cx="3170237" cy="178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9881" name="TextBox 14"/>
          <p:cNvSpPr txBox="1">
            <a:spLocks noChangeArrowheads="1"/>
          </p:cNvSpPr>
          <p:nvPr/>
        </p:nvSpPr>
        <p:spPr bwMode="auto">
          <a:xfrm>
            <a:off x="8758238" y="3686175"/>
            <a:ext cx="2665412" cy="4143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Techniquest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79882" name="Picture 10" descr="Image result for wales millennium centre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0988" y="4187825"/>
            <a:ext cx="2805112" cy="165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9883" name="TextBox 16"/>
          <p:cNvSpPr txBox="1">
            <a:spLocks noChangeArrowheads="1"/>
          </p:cNvSpPr>
          <p:nvPr/>
        </p:nvSpPr>
        <p:spPr bwMode="auto">
          <a:xfrm>
            <a:off x="363538" y="6283325"/>
            <a:ext cx="2678112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000">
                <a:latin typeface="Calibri" pitchFamily="34" charset="0"/>
              </a:rPr>
              <a:t>029 2063 6464</a:t>
            </a:r>
          </a:p>
        </p:txBody>
      </p:sp>
      <p:sp>
        <p:nvSpPr>
          <p:cNvPr id="79884" name="TextBox 17"/>
          <p:cNvSpPr txBox="1">
            <a:spLocks noChangeArrowheads="1"/>
          </p:cNvSpPr>
          <p:nvPr/>
        </p:nvSpPr>
        <p:spPr bwMode="auto">
          <a:xfrm>
            <a:off x="350838" y="5916613"/>
            <a:ext cx="2667000" cy="4143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Canolfan y Mileniwm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79885" name="Picture 12" descr="Related image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232775" y="4649788"/>
            <a:ext cx="36703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9886" name="TextBox 19"/>
          <p:cNvSpPr txBox="1">
            <a:spLocks noChangeArrowheads="1"/>
          </p:cNvSpPr>
          <p:nvPr/>
        </p:nvSpPr>
        <p:spPr bwMode="auto">
          <a:xfrm>
            <a:off x="8728075" y="6342063"/>
            <a:ext cx="2678113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000">
                <a:latin typeface="Calibri" pitchFamily="34" charset="0"/>
              </a:rPr>
              <a:t>01239 652 140</a:t>
            </a:r>
          </a:p>
        </p:txBody>
      </p:sp>
      <p:sp>
        <p:nvSpPr>
          <p:cNvPr id="79887" name="TextBox 20"/>
          <p:cNvSpPr txBox="1">
            <a:spLocks noChangeArrowheads="1"/>
          </p:cNvSpPr>
          <p:nvPr/>
        </p:nvSpPr>
        <p:spPr bwMode="auto">
          <a:xfrm>
            <a:off x="8728075" y="5926138"/>
            <a:ext cx="2667000" cy="415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Llangrannog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79888" name="Picture 14" descr="Image result for dylan thomas centre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340100" y="2568575"/>
            <a:ext cx="260032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9889" name="TextBox 23"/>
          <p:cNvSpPr txBox="1">
            <a:spLocks noChangeArrowheads="1"/>
          </p:cNvSpPr>
          <p:nvPr/>
        </p:nvSpPr>
        <p:spPr bwMode="auto">
          <a:xfrm>
            <a:off x="3717925" y="5292725"/>
            <a:ext cx="1851025" cy="73818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Canolfan Dylan Thomas</a:t>
            </a:r>
            <a:endParaRPr lang="en-GB" sz="21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7" name="Picture 2" descr="Image result for emergency services wale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1793875"/>
            <a:ext cx="2667000" cy="1497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0898" name="TextBox 1"/>
          <p:cNvSpPr txBox="1">
            <a:spLocks noChangeArrowheads="1"/>
          </p:cNvSpPr>
          <p:nvPr/>
        </p:nvSpPr>
        <p:spPr bwMode="auto">
          <a:xfrm>
            <a:off x="1296988" y="3703638"/>
            <a:ext cx="774700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3000">
                <a:latin typeface="Calibri" pitchFamily="34" charset="0"/>
              </a:rPr>
              <a:t>999</a:t>
            </a:r>
            <a:endParaRPr lang="en-GB" sz="3000">
              <a:latin typeface="Calibri" pitchFamily="34" charset="0"/>
            </a:endParaRPr>
          </a:p>
        </p:txBody>
      </p:sp>
      <p:sp>
        <p:nvSpPr>
          <p:cNvPr id="80899" name="TextBox 2"/>
          <p:cNvSpPr txBox="1">
            <a:spLocks noChangeArrowheads="1"/>
          </p:cNvSpPr>
          <p:nvPr/>
        </p:nvSpPr>
        <p:spPr bwMode="auto">
          <a:xfrm>
            <a:off x="457200" y="3338513"/>
            <a:ext cx="2667000" cy="415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y-GB" sz="2100" b="1">
                <a:latin typeface="Calibri" pitchFamily="34" charset="0"/>
              </a:rPr>
              <a:t>Y Gwasanaethau Brys</a:t>
            </a:r>
            <a:endParaRPr lang="en-GB" sz="2100" b="1">
              <a:latin typeface="Calibri" pitchFamily="34" charset="0"/>
            </a:endParaRPr>
          </a:p>
        </p:txBody>
      </p:sp>
      <p:sp>
        <p:nvSpPr>
          <p:cNvPr id="80900" name="Title 3"/>
          <p:cNvSpPr>
            <a:spLocks noGrp="1"/>
          </p:cNvSpPr>
          <p:nvPr>
            <p:ph type="title"/>
          </p:nvPr>
        </p:nvSpPr>
        <p:spPr>
          <a:xfrm>
            <a:off x="457200" y="365125"/>
            <a:ext cx="10896600" cy="1325563"/>
          </a:xfrm>
          <a:solidFill>
            <a:srgbClr val="92D050"/>
          </a:solidFill>
        </p:spPr>
        <p:txBody>
          <a:bodyPr/>
          <a:lstStyle/>
          <a:p>
            <a:r>
              <a:rPr lang="cy-GB" b="1" smtClean="0">
                <a:solidFill>
                  <a:schemeClr val="bg1"/>
                </a:solidFill>
              </a:rPr>
              <a:t>C - Beth yw rhif ffôn...?  </a:t>
            </a:r>
            <a:br>
              <a:rPr lang="cy-GB" b="1" smtClean="0">
                <a:solidFill>
                  <a:schemeClr val="bg1"/>
                </a:solidFill>
              </a:rPr>
            </a:br>
            <a:r>
              <a:rPr lang="cy-GB" b="1" smtClean="0">
                <a:solidFill>
                  <a:schemeClr val="bg1"/>
                </a:solidFill>
              </a:rPr>
              <a:t>					     A - Rhif ffôn...yw...</a:t>
            </a:r>
            <a:endParaRPr lang="en-GB" b="1" smtClean="0">
              <a:solidFill>
                <a:schemeClr val="bg1"/>
              </a:solidFill>
            </a:endParaRPr>
          </a:p>
        </p:txBody>
      </p:sp>
      <p:pic>
        <p:nvPicPr>
          <p:cNvPr id="80901" name="Picture 6" descr="speaki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67925" y="566738"/>
            <a:ext cx="1204913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902" name="Picture 6" descr="Related image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64263" y="1793875"/>
            <a:ext cx="1851025" cy="279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0903" name="TextBox 11"/>
          <p:cNvSpPr txBox="1">
            <a:spLocks noChangeArrowheads="1"/>
          </p:cNvSpPr>
          <p:nvPr/>
        </p:nvSpPr>
        <p:spPr bwMode="auto">
          <a:xfrm>
            <a:off x="6164263" y="4697413"/>
            <a:ext cx="1851025" cy="415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Big Pit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80904" name="Picture 8" descr="Related image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482013" y="1811338"/>
            <a:ext cx="3170237" cy="178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0905" name="TextBox 13"/>
          <p:cNvSpPr txBox="1">
            <a:spLocks noChangeArrowheads="1"/>
          </p:cNvSpPr>
          <p:nvPr/>
        </p:nvSpPr>
        <p:spPr bwMode="auto">
          <a:xfrm>
            <a:off x="8758238" y="4100513"/>
            <a:ext cx="2678112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000">
                <a:latin typeface="Calibri" pitchFamily="34" charset="0"/>
              </a:rPr>
              <a:t>029 2047 5475</a:t>
            </a:r>
          </a:p>
        </p:txBody>
      </p:sp>
      <p:sp>
        <p:nvSpPr>
          <p:cNvPr id="80906" name="TextBox 14"/>
          <p:cNvSpPr txBox="1">
            <a:spLocks noChangeArrowheads="1"/>
          </p:cNvSpPr>
          <p:nvPr/>
        </p:nvSpPr>
        <p:spPr bwMode="auto">
          <a:xfrm>
            <a:off x="8758238" y="3686175"/>
            <a:ext cx="2665412" cy="4143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Techniquest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80907" name="Picture 10" descr="Image result for wales millennium centre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0988" y="4187825"/>
            <a:ext cx="2805112" cy="1658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0908" name="TextBox 17"/>
          <p:cNvSpPr txBox="1">
            <a:spLocks noChangeArrowheads="1"/>
          </p:cNvSpPr>
          <p:nvPr/>
        </p:nvSpPr>
        <p:spPr bwMode="auto">
          <a:xfrm>
            <a:off x="350838" y="5916613"/>
            <a:ext cx="2667000" cy="41433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Canolfan y Mileniwm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80909" name="Picture 12" descr="Related image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232775" y="4649788"/>
            <a:ext cx="367030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0910" name="TextBox 20"/>
          <p:cNvSpPr txBox="1">
            <a:spLocks noChangeArrowheads="1"/>
          </p:cNvSpPr>
          <p:nvPr/>
        </p:nvSpPr>
        <p:spPr bwMode="auto">
          <a:xfrm>
            <a:off x="8728075" y="5926138"/>
            <a:ext cx="2667000" cy="41592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Llangrannog</a:t>
            </a:r>
            <a:endParaRPr lang="en-GB" sz="2100" b="1">
              <a:latin typeface="Calibri" pitchFamily="34" charset="0"/>
            </a:endParaRPr>
          </a:p>
        </p:txBody>
      </p:sp>
      <p:pic>
        <p:nvPicPr>
          <p:cNvPr id="80911" name="Picture 14" descr="Image result for dylan thomas centre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340100" y="2568575"/>
            <a:ext cx="260032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0912" name="TextBox 22"/>
          <p:cNvSpPr txBox="1">
            <a:spLocks noChangeArrowheads="1"/>
          </p:cNvSpPr>
          <p:nvPr/>
        </p:nvSpPr>
        <p:spPr bwMode="auto">
          <a:xfrm>
            <a:off x="3354388" y="6046788"/>
            <a:ext cx="2571750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3000" b="1">
                <a:latin typeface="Calibri" pitchFamily="34" charset="0"/>
              </a:rPr>
              <a:t> </a:t>
            </a:r>
            <a:r>
              <a:rPr lang="en-GB" sz="3000">
                <a:latin typeface="Calibri" pitchFamily="34" charset="0"/>
              </a:rPr>
              <a:t>01792 463980</a:t>
            </a:r>
          </a:p>
        </p:txBody>
      </p:sp>
      <p:sp>
        <p:nvSpPr>
          <p:cNvPr id="80913" name="TextBox 23"/>
          <p:cNvSpPr txBox="1">
            <a:spLocks noChangeArrowheads="1"/>
          </p:cNvSpPr>
          <p:nvPr/>
        </p:nvSpPr>
        <p:spPr bwMode="auto">
          <a:xfrm>
            <a:off x="3717925" y="5292725"/>
            <a:ext cx="1851025" cy="73818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y-GB" sz="2100" b="1">
                <a:latin typeface="Calibri" pitchFamily="34" charset="0"/>
              </a:rPr>
              <a:t>Canolfan Dylan Thomas</a:t>
            </a:r>
            <a:endParaRPr lang="en-GB" sz="21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637</TotalTime>
  <Words>2441</Words>
  <Application>Microsoft Office PowerPoint</Application>
  <PresentationFormat>Widescreen</PresentationFormat>
  <Paragraphs>654</Paragraphs>
  <Slides>49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8" baseType="lpstr">
      <vt:lpstr>ＭＳ Ｐゴシック</vt:lpstr>
      <vt:lpstr>Arial</vt:lpstr>
      <vt:lpstr>Arial Nova</vt:lpstr>
      <vt:lpstr>Calibri</vt:lpstr>
      <vt:lpstr>Calibri Light</vt:lpstr>
      <vt:lpstr>Century Gothic</vt:lpstr>
      <vt:lpstr>Times New Roman</vt:lpstr>
      <vt:lpstr>Verdana</vt:lpstr>
      <vt:lpstr>Office Theme</vt:lpstr>
      <vt:lpstr>PowerPoint Presentation</vt:lpstr>
      <vt:lpstr>PowerPoint Presentation</vt:lpstr>
      <vt:lpstr>LLENWCH Y BYLCHAU – FILL THE GAPS</vt:lpstr>
      <vt:lpstr>1-2-3-4-5!</vt:lpstr>
      <vt:lpstr>RHIFAU - NUMBERS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 - Beth yw rhif ffôn...?             A - Rhif ffôn...yw...</vt:lpstr>
      <vt:lpstr>C - Beth yw rhif ffôn...?             A - Rhif ffôn...yw...</vt:lpstr>
      <vt:lpstr>Rhifau</vt:lpstr>
      <vt:lpstr>Masculine/feminine numbers</vt:lpstr>
      <vt:lpstr>RHIFAU 11-99</vt:lpstr>
      <vt:lpstr>RHIFAU 11-99</vt:lpstr>
      <vt:lpstr>RHIFAU 11-99</vt:lpstr>
      <vt:lpstr>RHIFAU 11-99</vt:lpstr>
      <vt:lpstr>RHIFAU 11-99</vt:lpstr>
      <vt:lpstr>RHIFAU 11-99</vt:lpstr>
      <vt:lpstr>RHIFAU 11-99</vt:lpstr>
      <vt:lpstr>RHIFAU 11-99</vt:lpstr>
      <vt:lpstr>RHIFAU 11-99</vt:lpstr>
      <vt:lpstr>RHIFAU 11-99</vt:lpstr>
      <vt:lpstr>YMARFER / PRACTICE</vt:lpstr>
      <vt:lpstr>TREFNU RHIFAU – ORDERING NUMBERS</vt:lpstr>
      <vt:lpstr>BETH YW DY oedran DI? BETH YW’CH oedran CHI?</vt:lpstr>
      <vt:lpstr>Beth yw eu hoedranau? – How old are they?</vt:lpstr>
      <vt:lpstr>Beth yw eu hoedranau? – How old are they?</vt:lpstr>
      <vt:lpstr>Dyddiau a dyddiadau</vt:lpstr>
      <vt:lpstr>LLYTHRENNEDD DRIPHLYG - TRIPLE LITERACY</vt:lpstr>
      <vt:lpstr>CANU CÂN – SING A SONG</vt:lpstr>
      <vt:lpstr>MISOEDD Y FLWYDDYN – MONTHS OF THE YEAR</vt:lpstr>
      <vt:lpstr>MISOEDD Y FLWYDDYN – MONTHS OF THE YEAR</vt:lpstr>
      <vt:lpstr>Cân “Misoedd y flwyddyn”</vt:lpstr>
      <vt:lpstr>PowerPoint Presentation</vt:lpstr>
      <vt:lpstr>YMARFER - PRACTICE</vt:lpstr>
      <vt:lpstr>PowerPoint Presentation</vt:lpstr>
      <vt:lpstr>TASG GLOI - PLENARY</vt:lpstr>
      <vt:lpstr>CADW I FYND! – KEEP GOING!</vt:lpstr>
      <vt:lpstr>C - Beth yw rhif ffôn...?             A - Rhif ffôn...yw...</vt:lpstr>
      <vt:lpstr>C - Beth yw rhif ffôn...?             A - Rhif ffôn...yw...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James</dc:creator>
  <cp:lastModifiedBy>Lynwen Pierce</cp:lastModifiedBy>
  <cp:revision>43</cp:revision>
  <cp:lastPrinted>2018-10-31T10:53:07Z</cp:lastPrinted>
  <dcterms:created xsi:type="dcterms:W3CDTF">2017-09-29T11:19:35Z</dcterms:created>
  <dcterms:modified xsi:type="dcterms:W3CDTF">2018-10-31T13:02:02Z</dcterms:modified>
</cp:coreProperties>
</file>