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AF2C248-167B-4799-8A94-88A499808435}" type="doc">
      <dgm:prSet loTypeId="urn:microsoft.com/office/officeart/2005/8/layout/hChevron3" loCatId="process" qsTypeId="urn:microsoft.com/office/officeart/2005/8/quickstyle/simple1" qsCatId="simple" csTypeId="urn:microsoft.com/office/officeart/2005/8/colors/accent1_2" csCatId="accent1" phldr="1"/>
      <dgm:spPr/>
    </dgm:pt>
    <dgm:pt modelId="{A30D18B0-3DAF-41FD-B8C1-5E2A52A80329}">
      <dgm:prSet phldrT="[Text]"/>
      <dgm:spPr>
        <a:noFill/>
        <a:ln>
          <a:solidFill>
            <a:schemeClr val="tx1"/>
          </a:solidFill>
        </a:ln>
      </dgm:spPr>
      <dgm:t>
        <a:bodyPr/>
        <a:lstStyle/>
        <a:p>
          <a:r>
            <a:rPr lang="en-IN" b="1" i="0" dirty="0">
              <a:solidFill>
                <a:sysClr val="windowText" lastClr="000000"/>
              </a:solidFill>
            </a:rPr>
            <a:t>Climate Change Imperative</a:t>
          </a:r>
          <a:endParaRPr lang="en-IN" dirty="0">
            <a:solidFill>
              <a:sysClr val="windowText" lastClr="000000"/>
            </a:solidFill>
          </a:endParaRPr>
        </a:p>
      </dgm:t>
    </dgm:pt>
    <dgm:pt modelId="{F5A7EC98-5E56-47BA-A20F-3AD3EE4ED733}" type="parTrans" cxnId="{D43A21EA-D5D3-40BE-9239-9F383126D7F2}">
      <dgm:prSet/>
      <dgm:spPr/>
      <dgm:t>
        <a:bodyPr/>
        <a:lstStyle/>
        <a:p>
          <a:endParaRPr lang="en-IN"/>
        </a:p>
      </dgm:t>
    </dgm:pt>
    <dgm:pt modelId="{6F753201-2DF2-4C4A-A399-3CFA266DDF68}" type="sibTrans" cxnId="{D43A21EA-D5D3-40BE-9239-9F383126D7F2}">
      <dgm:prSet/>
      <dgm:spPr/>
      <dgm:t>
        <a:bodyPr/>
        <a:lstStyle/>
        <a:p>
          <a:endParaRPr lang="en-IN"/>
        </a:p>
      </dgm:t>
    </dgm:pt>
    <dgm:pt modelId="{439A5244-B174-4307-ACEA-558FE288B54D}">
      <dgm:prSet phldrT="[Text]"/>
      <dgm:spPr>
        <a:noFill/>
        <a:ln>
          <a:solidFill>
            <a:schemeClr val="tx1"/>
          </a:solidFill>
        </a:ln>
      </dgm:spPr>
      <dgm:t>
        <a:bodyPr/>
        <a:lstStyle/>
        <a:p>
          <a:r>
            <a:rPr lang="en-US" b="1" i="0" dirty="0">
              <a:solidFill>
                <a:sysClr val="windowText" lastClr="000000"/>
              </a:solidFill>
            </a:rPr>
            <a:t>Critical Role of Energy Efficiency</a:t>
          </a:r>
          <a:endParaRPr lang="en-IN" dirty="0">
            <a:solidFill>
              <a:sysClr val="windowText" lastClr="000000"/>
            </a:solidFill>
          </a:endParaRPr>
        </a:p>
      </dgm:t>
    </dgm:pt>
    <dgm:pt modelId="{49CF6A04-28CB-445E-9E93-D8FDA86EEED7}" type="parTrans" cxnId="{7D174B30-E941-4108-AAEF-528BFFFC442A}">
      <dgm:prSet/>
      <dgm:spPr/>
      <dgm:t>
        <a:bodyPr/>
        <a:lstStyle/>
        <a:p>
          <a:endParaRPr lang="en-IN"/>
        </a:p>
      </dgm:t>
    </dgm:pt>
    <dgm:pt modelId="{BAD41B1F-F039-4576-A506-8A42CCA4D16A}" type="sibTrans" cxnId="{7D174B30-E941-4108-AAEF-528BFFFC442A}">
      <dgm:prSet/>
      <dgm:spPr/>
      <dgm:t>
        <a:bodyPr/>
        <a:lstStyle/>
        <a:p>
          <a:endParaRPr lang="en-IN"/>
        </a:p>
      </dgm:t>
    </dgm:pt>
    <dgm:pt modelId="{147E36D6-B1DF-4B43-8907-C98F64D7BCAC}">
      <dgm:prSet phldrT="[Text]"/>
      <dgm:spPr>
        <a:noFill/>
        <a:ln>
          <a:solidFill>
            <a:schemeClr val="tx1"/>
          </a:solidFill>
        </a:ln>
      </dgm:spPr>
      <dgm:t>
        <a:bodyPr/>
        <a:lstStyle/>
        <a:p>
          <a:r>
            <a:rPr lang="en-IN" b="1" i="0" dirty="0">
              <a:solidFill>
                <a:sysClr val="windowText" lastClr="000000"/>
              </a:solidFill>
            </a:rPr>
            <a:t>Enhanced Energy Security</a:t>
          </a:r>
          <a:endParaRPr lang="en-IN" dirty="0">
            <a:solidFill>
              <a:sysClr val="windowText" lastClr="000000"/>
            </a:solidFill>
          </a:endParaRPr>
        </a:p>
      </dgm:t>
    </dgm:pt>
    <dgm:pt modelId="{E94320BA-CDAF-45F5-B4FD-ABC4ED5A69B2}" type="parTrans" cxnId="{F3FD78D0-6B89-42EE-B3EB-B43C9512D3B1}">
      <dgm:prSet/>
      <dgm:spPr/>
      <dgm:t>
        <a:bodyPr/>
        <a:lstStyle/>
        <a:p>
          <a:endParaRPr lang="en-IN"/>
        </a:p>
      </dgm:t>
    </dgm:pt>
    <dgm:pt modelId="{FB12EFDE-3CAD-4B48-BE07-B964DB84E0F0}" type="sibTrans" cxnId="{F3FD78D0-6B89-42EE-B3EB-B43C9512D3B1}">
      <dgm:prSet/>
      <dgm:spPr/>
      <dgm:t>
        <a:bodyPr/>
        <a:lstStyle/>
        <a:p>
          <a:endParaRPr lang="en-IN"/>
        </a:p>
      </dgm:t>
    </dgm:pt>
    <dgm:pt modelId="{7636B2DA-EE48-4729-8DA1-5D29F714D345}" type="pres">
      <dgm:prSet presAssocID="{1AF2C248-167B-4799-8A94-88A499808435}" presName="Name0" presStyleCnt="0">
        <dgm:presLayoutVars>
          <dgm:dir/>
          <dgm:resizeHandles val="exact"/>
        </dgm:presLayoutVars>
      </dgm:prSet>
      <dgm:spPr/>
    </dgm:pt>
    <dgm:pt modelId="{DEDA57AB-14AE-426E-AAD2-AD7979C54D27}" type="pres">
      <dgm:prSet presAssocID="{A30D18B0-3DAF-41FD-B8C1-5E2A52A80329}" presName="parTxOnly" presStyleLbl="node1" presStyleIdx="0" presStyleCnt="3">
        <dgm:presLayoutVars>
          <dgm:bulletEnabled val="1"/>
        </dgm:presLayoutVars>
      </dgm:prSet>
      <dgm:spPr/>
    </dgm:pt>
    <dgm:pt modelId="{295BC8B0-2D5B-4BC8-AAD3-24AE18DC3F84}" type="pres">
      <dgm:prSet presAssocID="{6F753201-2DF2-4C4A-A399-3CFA266DDF68}" presName="parSpace" presStyleCnt="0"/>
      <dgm:spPr/>
    </dgm:pt>
    <dgm:pt modelId="{84496AA1-07DB-456E-9108-D597D85599DB}" type="pres">
      <dgm:prSet presAssocID="{439A5244-B174-4307-ACEA-558FE288B54D}" presName="parTxOnly" presStyleLbl="node1" presStyleIdx="1" presStyleCnt="3">
        <dgm:presLayoutVars>
          <dgm:bulletEnabled val="1"/>
        </dgm:presLayoutVars>
      </dgm:prSet>
      <dgm:spPr/>
    </dgm:pt>
    <dgm:pt modelId="{4A49407D-ADB1-48EC-98E9-6331560BFE78}" type="pres">
      <dgm:prSet presAssocID="{BAD41B1F-F039-4576-A506-8A42CCA4D16A}" presName="parSpace" presStyleCnt="0"/>
      <dgm:spPr/>
    </dgm:pt>
    <dgm:pt modelId="{DB4A304A-1C10-49ED-8942-870CF959437E}" type="pres">
      <dgm:prSet presAssocID="{147E36D6-B1DF-4B43-8907-C98F64D7BCAC}" presName="parTxOnly" presStyleLbl="node1" presStyleIdx="2" presStyleCnt="3">
        <dgm:presLayoutVars>
          <dgm:bulletEnabled val="1"/>
        </dgm:presLayoutVars>
      </dgm:prSet>
      <dgm:spPr/>
    </dgm:pt>
  </dgm:ptLst>
  <dgm:cxnLst>
    <dgm:cxn modelId="{E1853818-CB2D-4556-956D-0FEAB3A7E298}" type="presOf" srcId="{439A5244-B174-4307-ACEA-558FE288B54D}" destId="{84496AA1-07DB-456E-9108-D597D85599DB}" srcOrd="0" destOrd="0" presId="urn:microsoft.com/office/officeart/2005/8/layout/hChevron3"/>
    <dgm:cxn modelId="{7D174B30-E941-4108-AAEF-528BFFFC442A}" srcId="{1AF2C248-167B-4799-8A94-88A499808435}" destId="{439A5244-B174-4307-ACEA-558FE288B54D}" srcOrd="1" destOrd="0" parTransId="{49CF6A04-28CB-445E-9E93-D8FDA86EEED7}" sibTransId="{BAD41B1F-F039-4576-A506-8A42CCA4D16A}"/>
    <dgm:cxn modelId="{E021617C-45B5-425C-9724-38DCD8331968}" type="presOf" srcId="{A30D18B0-3DAF-41FD-B8C1-5E2A52A80329}" destId="{DEDA57AB-14AE-426E-AAD2-AD7979C54D27}" srcOrd="0" destOrd="0" presId="urn:microsoft.com/office/officeart/2005/8/layout/hChevron3"/>
    <dgm:cxn modelId="{C45280C7-6BB8-4FEF-9622-996DB2C92298}" type="presOf" srcId="{1AF2C248-167B-4799-8A94-88A499808435}" destId="{7636B2DA-EE48-4729-8DA1-5D29F714D345}" srcOrd="0" destOrd="0" presId="urn:microsoft.com/office/officeart/2005/8/layout/hChevron3"/>
    <dgm:cxn modelId="{F3FD78D0-6B89-42EE-B3EB-B43C9512D3B1}" srcId="{1AF2C248-167B-4799-8A94-88A499808435}" destId="{147E36D6-B1DF-4B43-8907-C98F64D7BCAC}" srcOrd="2" destOrd="0" parTransId="{E94320BA-CDAF-45F5-B4FD-ABC4ED5A69B2}" sibTransId="{FB12EFDE-3CAD-4B48-BE07-B964DB84E0F0}"/>
    <dgm:cxn modelId="{6CA768DA-3EBD-4065-A3BF-8303E0F2A350}" type="presOf" srcId="{147E36D6-B1DF-4B43-8907-C98F64D7BCAC}" destId="{DB4A304A-1C10-49ED-8942-870CF959437E}" srcOrd="0" destOrd="0" presId="urn:microsoft.com/office/officeart/2005/8/layout/hChevron3"/>
    <dgm:cxn modelId="{D43A21EA-D5D3-40BE-9239-9F383126D7F2}" srcId="{1AF2C248-167B-4799-8A94-88A499808435}" destId="{A30D18B0-3DAF-41FD-B8C1-5E2A52A80329}" srcOrd="0" destOrd="0" parTransId="{F5A7EC98-5E56-47BA-A20F-3AD3EE4ED733}" sibTransId="{6F753201-2DF2-4C4A-A399-3CFA266DDF68}"/>
    <dgm:cxn modelId="{580B2BD0-1F73-44DD-836E-C672FA7C7595}" type="presParOf" srcId="{7636B2DA-EE48-4729-8DA1-5D29F714D345}" destId="{DEDA57AB-14AE-426E-AAD2-AD7979C54D27}" srcOrd="0" destOrd="0" presId="urn:microsoft.com/office/officeart/2005/8/layout/hChevron3"/>
    <dgm:cxn modelId="{FBEEEAD4-AEE0-43F9-86BE-555D7C24F319}" type="presParOf" srcId="{7636B2DA-EE48-4729-8DA1-5D29F714D345}" destId="{295BC8B0-2D5B-4BC8-AAD3-24AE18DC3F84}" srcOrd="1" destOrd="0" presId="urn:microsoft.com/office/officeart/2005/8/layout/hChevron3"/>
    <dgm:cxn modelId="{77E8DC00-699C-4D51-A2E5-3F69A64E1D7B}" type="presParOf" srcId="{7636B2DA-EE48-4729-8DA1-5D29F714D345}" destId="{84496AA1-07DB-456E-9108-D597D85599DB}" srcOrd="2" destOrd="0" presId="urn:microsoft.com/office/officeart/2005/8/layout/hChevron3"/>
    <dgm:cxn modelId="{46BE44E5-4E5B-49BB-A54B-F18AFC961CBB}" type="presParOf" srcId="{7636B2DA-EE48-4729-8DA1-5D29F714D345}" destId="{4A49407D-ADB1-48EC-98E9-6331560BFE78}" srcOrd="3" destOrd="0" presId="urn:microsoft.com/office/officeart/2005/8/layout/hChevron3"/>
    <dgm:cxn modelId="{5B451B3D-A230-4181-B63F-11645BA0619F}" type="presParOf" srcId="{7636B2DA-EE48-4729-8DA1-5D29F714D345}" destId="{DB4A304A-1C10-49ED-8942-870CF959437E}" srcOrd="4" destOrd="0" presId="urn:microsoft.com/office/officeart/2005/8/layout/hChevro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9F1124B-4720-4CB8-A9E0-D4EDD95D3050}" type="doc">
      <dgm:prSet loTypeId="urn:microsoft.com/office/officeart/2011/layout/CircleProcess" loCatId="officeonline" qsTypeId="urn:microsoft.com/office/officeart/2005/8/quickstyle/simple1" qsCatId="simple" csTypeId="urn:microsoft.com/office/officeart/2005/8/colors/accent1_2" csCatId="accent1" phldr="1"/>
      <dgm:spPr/>
      <dgm:t>
        <a:bodyPr/>
        <a:lstStyle/>
        <a:p>
          <a:endParaRPr lang="en-IN"/>
        </a:p>
      </dgm:t>
    </dgm:pt>
    <dgm:pt modelId="{719BF0B7-B458-4D10-9FEC-9C06F22A57E0}">
      <dgm:prSet phldrT="[Text]"/>
      <dgm:spPr>
        <a:noFill/>
      </dgm:spPr>
      <dgm:t>
        <a:bodyPr/>
        <a:lstStyle/>
        <a:p>
          <a:r>
            <a:rPr lang="en-US" b="1" i="0" dirty="0"/>
            <a:t>Rising Demand for Clean Energy</a:t>
          </a:r>
          <a:endParaRPr lang="en-IN" dirty="0"/>
        </a:p>
      </dgm:t>
    </dgm:pt>
    <dgm:pt modelId="{90CEE952-5A49-44C0-81CA-578AECF15EE7}" type="parTrans" cxnId="{CC2E14A6-90EF-4CEF-9863-242F00A7A387}">
      <dgm:prSet/>
      <dgm:spPr/>
      <dgm:t>
        <a:bodyPr/>
        <a:lstStyle/>
        <a:p>
          <a:endParaRPr lang="en-IN"/>
        </a:p>
      </dgm:t>
    </dgm:pt>
    <dgm:pt modelId="{ABDD7AD1-7BD3-41EE-B4DF-E2F0630F267E}" type="sibTrans" cxnId="{CC2E14A6-90EF-4CEF-9863-242F00A7A387}">
      <dgm:prSet/>
      <dgm:spPr/>
      <dgm:t>
        <a:bodyPr/>
        <a:lstStyle/>
        <a:p>
          <a:endParaRPr lang="en-IN"/>
        </a:p>
      </dgm:t>
    </dgm:pt>
    <dgm:pt modelId="{D00664AA-CA0D-4956-98A1-699F277B885B}">
      <dgm:prSet phldrT="[Text]"/>
      <dgm:spPr>
        <a:noFill/>
      </dgm:spPr>
      <dgm:t>
        <a:bodyPr/>
        <a:lstStyle/>
        <a:p>
          <a:r>
            <a:rPr lang="en-IN" b="1" i="0" dirty="0"/>
            <a:t>Underutilization of Solar Potential</a:t>
          </a:r>
          <a:endParaRPr lang="en-IN" dirty="0"/>
        </a:p>
      </dgm:t>
    </dgm:pt>
    <dgm:pt modelId="{7E02C648-13C6-4C31-9998-4D2698DC7E26}" type="parTrans" cxnId="{F6C9B769-6E87-41C0-93FB-47A896CE02CA}">
      <dgm:prSet/>
      <dgm:spPr/>
      <dgm:t>
        <a:bodyPr/>
        <a:lstStyle/>
        <a:p>
          <a:endParaRPr lang="en-IN"/>
        </a:p>
      </dgm:t>
    </dgm:pt>
    <dgm:pt modelId="{E08EBCDA-C0F3-458F-A615-A6CAA34E49C2}" type="sibTrans" cxnId="{F6C9B769-6E87-41C0-93FB-47A896CE02CA}">
      <dgm:prSet/>
      <dgm:spPr/>
      <dgm:t>
        <a:bodyPr/>
        <a:lstStyle/>
        <a:p>
          <a:endParaRPr lang="en-IN"/>
        </a:p>
      </dgm:t>
    </dgm:pt>
    <dgm:pt modelId="{3FF59B28-2C7E-487C-A721-BB1294B01EAA}">
      <dgm:prSet phldrT="[Text]"/>
      <dgm:spPr>
        <a:noFill/>
      </dgm:spPr>
      <dgm:t>
        <a:bodyPr/>
        <a:lstStyle/>
        <a:p>
          <a:r>
            <a:rPr lang="en-US" b="1" i="0" dirty="0"/>
            <a:t>Unmet Needs in Sun-Abundant Regions</a:t>
          </a:r>
          <a:endParaRPr lang="en-IN" dirty="0"/>
        </a:p>
      </dgm:t>
    </dgm:pt>
    <dgm:pt modelId="{797B64B8-BDC0-4777-9ED6-F42CEA2DE6D0}" type="parTrans" cxnId="{9717CD7E-C13F-4E5F-AD03-DF4403A7C180}">
      <dgm:prSet/>
      <dgm:spPr/>
      <dgm:t>
        <a:bodyPr/>
        <a:lstStyle/>
        <a:p>
          <a:endParaRPr lang="en-IN"/>
        </a:p>
      </dgm:t>
    </dgm:pt>
    <dgm:pt modelId="{F737BEA7-6D08-489E-ADF4-3E0DD626D7A4}" type="sibTrans" cxnId="{9717CD7E-C13F-4E5F-AD03-DF4403A7C180}">
      <dgm:prSet/>
      <dgm:spPr/>
      <dgm:t>
        <a:bodyPr/>
        <a:lstStyle/>
        <a:p>
          <a:endParaRPr lang="en-IN"/>
        </a:p>
      </dgm:t>
    </dgm:pt>
    <dgm:pt modelId="{72A14931-9CEE-4666-8A3A-9FD1C8F0ABEE}" type="pres">
      <dgm:prSet presAssocID="{A9F1124B-4720-4CB8-A9E0-D4EDD95D3050}" presName="Name0" presStyleCnt="0">
        <dgm:presLayoutVars>
          <dgm:chMax val="11"/>
          <dgm:chPref val="11"/>
          <dgm:dir/>
          <dgm:resizeHandles/>
        </dgm:presLayoutVars>
      </dgm:prSet>
      <dgm:spPr/>
    </dgm:pt>
    <dgm:pt modelId="{3BF278AE-70BE-46FE-A8DF-F41D604B8B16}" type="pres">
      <dgm:prSet presAssocID="{3FF59B28-2C7E-487C-A721-BB1294B01EAA}" presName="Accent3" presStyleCnt="0"/>
      <dgm:spPr/>
    </dgm:pt>
    <dgm:pt modelId="{E5D8BFE2-115A-42E7-9273-7A882A9674AB}" type="pres">
      <dgm:prSet presAssocID="{3FF59B28-2C7E-487C-A721-BB1294B01EAA}" presName="Accent" presStyleLbl="node1" presStyleIdx="0" presStyleCnt="3"/>
      <dgm:spPr>
        <a:noFill/>
        <a:ln>
          <a:solidFill>
            <a:schemeClr val="tx1"/>
          </a:solidFill>
        </a:ln>
      </dgm:spPr>
    </dgm:pt>
    <dgm:pt modelId="{C5C596A3-1FBF-43E7-B9EE-0E2DB1BA007A}" type="pres">
      <dgm:prSet presAssocID="{3FF59B28-2C7E-487C-A721-BB1294B01EAA}" presName="ParentBackground3" presStyleCnt="0"/>
      <dgm:spPr/>
    </dgm:pt>
    <dgm:pt modelId="{6D5709F5-0BB3-4AE8-9225-EB9056F2F733}" type="pres">
      <dgm:prSet presAssocID="{3FF59B28-2C7E-487C-A721-BB1294B01EAA}" presName="ParentBackground" presStyleLbl="fgAcc1" presStyleIdx="0" presStyleCnt="3"/>
      <dgm:spPr/>
    </dgm:pt>
    <dgm:pt modelId="{0BE50BCB-034C-4FA6-9FEA-B86F917D35A9}" type="pres">
      <dgm:prSet presAssocID="{3FF59B28-2C7E-487C-A721-BB1294B01EAA}" presName="Parent3" presStyleLbl="revTx" presStyleIdx="0" presStyleCnt="0">
        <dgm:presLayoutVars>
          <dgm:chMax val="1"/>
          <dgm:chPref val="1"/>
          <dgm:bulletEnabled val="1"/>
        </dgm:presLayoutVars>
      </dgm:prSet>
      <dgm:spPr/>
    </dgm:pt>
    <dgm:pt modelId="{9214E748-C086-4D74-974F-D40E5FA1291D}" type="pres">
      <dgm:prSet presAssocID="{D00664AA-CA0D-4956-98A1-699F277B885B}" presName="Accent2" presStyleCnt="0"/>
      <dgm:spPr/>
    </dgm:pt>
    <dgm:pt modelId="{15E67421-21BA-4749-BCCC-0F6D8D541CB1}" type="pres">
      <dgm:prSet presAssocID="{D00664AA-CA0D-4956-98A1-699F277B885B}" presName="Accent" presStyleLbl="node1" presStyleIdx="1" presStyleCnt="3"/>
      <dgm:spPr>
        <a:noFill/>
        <a:ln>
          <a:solidFill>
            <a:schemeClr val="tx1"/>
          </a:solidFill>
        </a:ln>
      </dgm:spPr>
    </dgm:pt>
    <dgm:pt modelId="{6466042A-E2F5-451C-A907-B85B7489C9E1}" type="pres">
      <dgm:prSet presAssocID="{D00664AA-CA0D-4956-98A1-699F277B885B}" presName="ParentBackground2" presStyleCnt="0"/>
      <dgm:spPr/>
    </dgm:pt>
    <dgm:pt modelId="{FA2C3085-DC48-482E-B62F-6E2E75D58B53}" type="pres">
      <dgm:prSet presAssocID="{D00664AA-CA0D-4956-98A1-699F277B885B}" presName="ParentBackground" presStyleLbl="fgAcc1" presStyleIdx="1" presStyleCnt="3"/>
      <dgm:spPr/>
    </dgm:pt>
    <dgm:pt modelId="{14CF406F-A618-491A-8B3C-FA61F4147ADB}" type="pres">
      <dgm:prSet presAssocID="{D00664AA-CA0D-4956-98A1-699F277B885B}" presName="Parent2" presStyleLbl="revTx" presStyleIdx="0" presStyleCnt="0">
        <dgm:presLayoutVars>
          <dgm:chMax val="1"/>
          <dgm:chPref val="1"/>
          <dgm:bulletEnabled val="1"/>
        </dgm:presLayoutVars>
      </dgm:prSet>
      <dgm:spPr/>
    </dgm:pt>
    <dgm:pt modelId="{98FEF29F-1653-4BBA-B2FE-EA078B9EB09A}" type="pres">
      <dgm:prSet presAssocID="{719BF0B7-B458-4D10-9FEC-9C06F22A57E0}" presName="Accent1" presStyleCnt="0"/>
      <dgm:spPr/>
    </dgm:pt>
    <dgm:pt modelId="{395815BF-3995-42A9-B0D9-CFB577A64DE8}" type="pres">
      <dgm:prSet presAssocID="{719BF0B7-B458-4D10-9FEC-9C06F22A57E0}" presName="Accent" presStyleLbl="node1" presStyleIdx="2" presStyleCnt="3"/>
      <dgm:spPr>
        <a:noFill/>
        <a:ln>
          <a:solidFill>
            <a:schemeClr val="tx1"/>
          </a:solidFill>
        </a:ln>
      </dgm:spPr>
    </dgm:pt>
    <dgm:pt modelId="{F6F9449A-97F2-4C38-9093-C50F156B103C}" type="pres">
      <dgm:prSet presAssocID="{719BF0B7-B458-4D10-9FEC-9C06F22A57E0}" presName="ParentBackground1" presStyleCnt="0"/>
      <dgm:spPr/>
    </dgm:pt>
    <dgm:pt modelId="{33BB4890-EC0B-4420-B9FD-EB3D467D8E5F}" type="pres">
      <dgm:prSet presAssocID="{719BF0B7-B458-4D10-9FEC-9C06F22A57E0}" presName="ParentBackground" presStyleLbl="fgAcc1" presStyleIdx="2" presStyleCnt="3"/>
      <dgm:spPr/>
    </dgm:pt>
    <dgm:pt modelId="{E0888760-D3E1-43DB-9EA3-A77D4C7FEBE8}" type="pres">
      <dgm:prSet presAssocID="{719BF0B7-B458-4D10-9FEC-9C06F22A57E0}" presName="Parent1" presStyleLbl="revTx" presStyleIdx="0" presStyleCnt="0">
        <dgm:presLayoutVars>
          <dgm:chMax val="1"/>
          <dgm:chPref val="1"/>
          <dgm:bulletEnabled val="1"/>
        </dgm:presLayoutVars>
      </dgm:prSet>
      <dgm:spPr/>
    </dgm:pt>
  </dgm:ptLst>
  <dgm:cxnLst>
    <dgm:cxn modelId="{1907750C-16D7-4BC3-8D2D-350DDF0C0D37}" type="presOf" srcId="{D00664AA-CA0D-4956-98A1-699F277B885B}" destId="{FA2C3085-DC48-482E-B62F-6E2E75D58B53}" srcOrd="0" destOrd="0" presId="urn:microsoft.com/office/officeart/2011/layout/CircleProcess"/>
    <dgm:cxn modelId="{851CEC2D-C588-464C-829C-3999361DD82F}" type="presOf" srcId="{3FF59B28-2C7E-487C-A721-BB1294B01EAA}" destId="{6D5709F5-0BB3-4AE8-9225-EB9056F2F733}" srcOrd="0" destOrd="0" presId="urn:microsoft.com/office/officeart/2011/layout/CircleProcess"/>
    <dgm:cxn modelId="{1A22725C-409D-4A87-B9F4-EFD6392DCB17}" type="presOf" srcId="{719BF0B7-B458-4D10-9FEC-9C06F22A57E0}" destId="{E0888760-D3E1-43DB-9EA3-A77D4C7FEBE8}" srcOrd="1" destOrd="0" presId="urn:microsoft.com/office/officeart/2011/layout/CircleProcess"/>
    <dgm:cxn modelId="{F6C9B769-6E87-41C0-93FB-47A896CE02CA}" srcId="{A9F1124B-4720-4CB8-A9E0-D4EDD95D3050}" destId="{D00664AA-CA0D-4956-98A1-699F277B885B}" srcOrd="1" destOrd="0" parTransId="{7E02C648-13C6-4C31-9998-4D2698DC7E26}" sibTransId="{E08EBCDA-C0F3-458F-A615-A6CAA34E49C2}"/>
    <dgm:cxn modelId="{9717CD7E-C13F-4E5F-AD03-DF4403A7C180}" srcId="{A9F1124B-4720-4CB8-A9E0-D4EDD95D3050}" destId="{3FF59B28-2C7E-487C-A721-BB1294B01EAA}" srcOrd="2" destOrd="0" parTransId="{797B64B8-BDC0-4777-9ED6-F42CEA2DE6D0}" sibTransId="{F737BEA7-6D08-489E-ADF4-3E0DD626D7A4}"/>
    <dgm:cxn modelId="{B374E37E-A6D6-47E9-91C7-E25EBD2A4953}" type="presOf" srcId="{3FF59B28-2C7E-487C-A721-BB1294B01EAA}" destId="{0BE50BCB-034C-4FA6-9FEA-B86F917D35A9}" srcOrd="1" destOrd="0" presId="urn:microsoft.com/office/officeart/2011/layout/CircleProcess"/>
    <dgm:cxn modelId="{ED6E709C-6B0A-42DC-8794-1DA2EE15A257}" type="presOf" srcId="{A9F1124B-4720-4CB8-A9E0-D4EDD95D3050}" destId="{72A14931-9CEE-4666-8A3A-9FD1C8F0ABEE}" srcOrd="0" destOrd="0" presId="urn:microsoft.com/office/officeart/2011/layout/CircleProcess"/>
    <dgm:cxn modelId="{FDA456A2-C4D2-486E-80FF-120E9E238A46}" type="presOf" srcId="{D00664AA-CA0D-4956-98A1-699F277B885B}" destId="{14CF406F-A618-491A-8B3C-FA61F4147ADB}" srcOrd="1" destOrd="0" presId="urn:microsoft.com/office/officeart/2011/layout/CircleProcess"/>
    <dgm:cxn modelId="{CC2E14A6-90EF-4CEF-9863-242F00A7A387}" srcId="{A9F1124B-4720-4CB8-A9E0-D4EDD95D3050}" destId="{719BF0B7-B458-4D10-9FEC-9C06F22A57E0}" srcOrd="0" destOrd="0" parTransId="{90CEE952-5A49-44C0-81CA-578AECF15EE7}" sibTransId="{ABDD7AD1-7BD3-41EE-B4DF-E2F0630F267E}"/>
    <dgm:cxn modelId="{4821DCCF-D0E9-4CCF-9D4A-1882AAB303A4}" type="presOf" srcId="{719BF0B7-B458-4D10-9FEC-9C06F22A57E0}" destId="{33BB4890-EC0B-4420-B9FD-EB3D467D8E5F}" srcOrd="0" destOrd="0" presId="urn:microsoft.com/office/officeart/2011/layout/CircleProcess"/>
    <dgm:cxn modelId="{2E6492AF-F554-493D-8A54-A3BBF3366E49}" type="presParOf" srcId="{72A14931-9CEE-4666-8A3A-9FD1C8F0ABEE}" destId="{3BF278AE-70BE-46FE-A8DF-F41D604B8B16}" srcOrd="0" destOrd="0" presId="urn:microsoft.com/office/officeart/2011/layout/CircleProcess"/>
    <dgm:cxn modelId="{A8A30ED9-6D5D-4B2E-AE55-87EE8ECE390E}" type="presParOf" srcId="{3BF278AE-70BE-46FE-A8DF-F41D604B8B16}" destId="{E5D8BFE2-115A-42E7-9273-7A882A9674AB}" srcOrd="0" destOrd="0" presId="urn:microsoft.com/office/officeart/2011/layout/CircleProcess"/>
    <dgm:cxn modelId="{C0663518-0192-4A11-83D0-C88AA16AEA95}" type="presParOf" srcId="{72A14931-9CEE-4666-8A3A-9FD1C8F0ABEE}" destId="{C5C596A3-1FBF-43E7-B9EE-0E2DB1BA007A}" srcOrd="1" destOrd="0" presId="urn:microsoft.com/office/officeart/2011/layout/CircleProcess"/>
    <dgm:cxn modelId="{11FEE201-BAA9-49CD-92BB-38FE61587BAA}" type="presParOf" srcId="{C5C596A3-1FBF-43E7-B9EE-0E2DB1BA007A}" destId="{6D5709F5-0BB3-4AE8-9225-EB9056F2F733}" srcOrd="0" destOrd="0" presId="urn:microsoft.com/office/officeart/2011/layout/CircleProcess"/>
    <dgm:cxn modelId="{8D5C2EF2-E71B-43D0-A8AD-AAA5E2BE4754}" type="presParOf" srcId="{72A14931-9CEE-4666-8A3A-9FD1C8F0ABEE}" destId="{0BE50BCB-034C-4FA6-9FEA-B86F917D35A9}" srcOrd="2" destOrd="0" presId="urn:microsoft.com/office/officeart/2011/layout/CircleProcess"/>
    <dgm:cxn modelId="{6A59432B-5E5B-40CA-BCA2-DB4D9619D5F9}" type="presParOf" srcId="{72A14931-9CEE-4666-8A3A-9FD1C8F0ABEE}" destId="{9214E748-C086-4D74-974F-D40E5FA1291D}" srcOrd="3" destOrd="0" presId="urn:microsoft.com/office/officeart/2011/layout/CircleProcess"/>
    <dgm:cxn modelId="{CEAF603E-CF0E-43DA-B3B4-163460B4713E}" type="presParOf" srcId="{9214E748-C086-4D74-974F-D40E5FA1291D}" destId="{15E67421-21BA-4749-BCCC-0F6D8D541CB1}" srcOrd="0" destOrd="0" presId="urn:microsoft.com/office/officeart/2011/layout/CircleProcess"/>
    <dgm:cxn modelId="{97EF71CB-CE63-4835-B0B4-855BD9B76082}" type="presParOf" srcId="{72A14931-9CEE-4666-8A3A-9FD1C8F0ABEE}" destId="{6466042A-E2F5-451C-A907-B85B7489C9E1}" srcOrd="4" destOrd="0" presId="urn:microsoft.com/office/officeart/2011/layout/CircleProcess"/>
    <dgm:cxn modelId="{AA9B60B0-B688-4741-A3C3-5E8655E178BD}" type="presParOf" srcId="{6466042A-E2F5-451C-A907-B85B7489C9E1}" destId="{FA2C3085-DC48-482E-B62F-6E2E75D58B53}" srcOrd="0" destOrd="0" presId="urn:microsoft.com/office/officeart/2011/layout/CircleProcess"/>
    <dgm:cxn modelId="{D0B512A4-4AEB-4395-820D-73ACE2EC5294}" type="presParOf" srcId="{72A14931-9CEE-4666-8A3A-9FD1C8F0ABEE}" destId="{14CF406F-A618-491A-8B3C-FA61F4147ADB}" srcOrd="5" destOrd="0" presId="urn:microsoft.com/office/officeart/2011/layout/CircleProcess"/>
    <dgm:cxn modelId="{22A87D10-E792-4815-A3C6-8638940FA055}" type="presParOf" srcId="{72A14931-9CEE-4666-8A3A-9FD1C8F0ABEE}" destId="{98FEF29F-1653-4BBA-B2FE-EA078B9EB09A}" srcOrd="6" destOrd="0" presId="urn:microsoft.com/office/officeart/2011/layout/CircleProcess"/>
    <dgm:cxn modelId="{0B3345E5-55F3-493A-920A-401C5427D34E}" type="presParOf" srcId="{98FEF29F-1653-4BBA-B2FE-EA078B9EB09A}" destId="{395815BF-3995-42A9-B0D9-CFB577A64DE8}" srcOrd="0" destOrd="0" presId="urn:microsoft.com/office/officeart/2011/layout/CircleProcess"/>
    <dgm:cxn modelId="{ECB782AA-9F3F-4055-A630-0C413E9623AC}" type="presParOf" srcId="{72A14931-9CEE-4666-8A3A-9FD1C8F0ABEE}" destId="{F6F9449A-97F2-4C38-9093-C50F156B103C}" srcOrd="7" destOrd="0" presId="urn:microsoft.com/office/officeart/2011/layout/CircleProcess"/>
    <dgm:cxn modelId="{8A336C2B-0A17-4207-AE9C-82CA832E36C0}" type="presParOf" srcId="{F6F9449A-97F2-4C38-9093-C50F156B103C}" destId="{33BB4890-EC0B-4420-B9FD-EB3D467D8E5F}" srcOrd="0" destOrd="0" presId="urn:microsoft.com/office/officeart/2011/layout/CircleProcess"/>
    <dgm:cxn modelId="{A44B0BB9-2E52-466C-A4CD-7B68FE0F648C}" type="presParOf" srcId="{72A14931-9CEE-4666-8A3A-9FD1C8F0ABEE}" destId="{E0888760-D3E1-43DB-9EA3-A77D4C7FEBE8}" srcOrd="8" destOrd="0" presId="urn:microsoft.com/office/officeart/2011/layout/Circle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DA57AB-14AE-426E-AAD2-AD7979C54D27}">
      <dsp:nvSpPr>
        <dsp:cNvPr id="0" name=""/>
        <dsp:cNvSpPr/>
      </dsp:nvSpPr>
      <dsp:spPr>
        <a:xfrm>
          <a:off x="3992" y="0"/>
          <a:ext cx="3490924" cy="1161756"/>
        </a:xfrm>
        <a:prstGeom prst="homePlate">
          <a:avLst/>
        </a:prstGeom>
        <a:no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66675" rIns="33338" bIns="66675" numCol="1" spcCol="1270" anchor="ctr" anchorCtr="0">
          <a:noAutofit/>
        </a:bodyPr>
        <a:lstStyle/>
        <a:p>
          <a:pPr marL="0" lvl="0" indent="0" algn="ctr" defTabSz="1111250">
            <a:lnSpc>
              <a:spcPct val="90000"/>
            </a:lnSpc>
            <a:spcBef>
              <a:spcPct val="0"/>
            </a:spcBef>
            <a:spcAft>
              <a:spcPct val="35000"/>
            </a:spcAft>
            <a:buNone/>
          </a:pPr>
          <a:r>
            <a:rPr lang="en-IN" sz="2500" b="1" i="0" kern="1200" dirty="0">
              <a:solidFill>
                <a:sysClr val="windowText" lastClr="000000"/>
              </a:solidFill>
            </a:rPr>
            <a:t>Climate Change Imperative</a:t>
          </a:r>
          <a:endParaRPr lang="en-IN" sz="2500" kern="1200" dirty="0">
            <a:solidFill>
              <a:sysClr val="windowText" lastClr="000000"/>
            </a:solidFill>
          </a:endParaRPr>
        </a:p>
      </dsp:txBody>
      <dsp:txXfrm>
        <a:off x="3992" y="0"/>
        <a:ext cx="3200485" cy="1161756"/>
      </dsp:txXfrm>
    </dsp:sp>
    <dsp:sp modelId="{84496AA1-07DB-456E-9108-D597D85599DB}">
      <dsp:nvSpPr>
        <dsp:cNvPr id="0" name=""/>
        <dsp:cNvSpPr/>
      </dsp:nvSpPr>
      <dsp:spPr>
        <a:xfrm>
          <a:off x="2796731" y="0"/>
          <a:ext cx="3490924" cy="1161756"/>
        </a:xfrm>
        <a:prstGeom prst="chevron">
          <a:avLst/>
        </a:prstGeom>
        <a:no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0013" tIns="66675" rIns="33338" bIns="66675" numCol="1" spcCol="1270" anchor="ctr" anchorCtr="0">
          <a:noAutofit/>
        </a:bodyPr>
        <a:lstStyle/>
        <a:p>
          <a:pPr marL="0" lvl="0" indent="0" algn="ctr" defTabSz="1111250">
            <a:lnSpc>
              <a:spcPct val="90000"/>
            </a:lnSpc>
            <a:spcBef>
              <a:spcPct val="0"/>
            </a:spcBef>
            <a:spcAft>
              <a:spcPct val="35000"/>
            </a:spcAft>
            <a:buNone/>
          </a:pPr>
          <a:r>
            <a:rPr lang="en-US" sz="2500" b="1" i="0" kern="1200" dirty="0">
              <a:solidFill>
                <a:sysClr val="windowText" lastClr="000000"/>
              </a:solidFill>
            </a:rPr>
            <a:t>Critical Role of Energy Efficiency</a:t>
          </a:r>
          <a:endParaRPr lang="en-IN" sz="2500" kern="1200" dirty="0">
            <a:solidFill>
              <a:sysClr val="windowText" lastClr="000000"/>
            </a:solidFill>
          </a:endParaRPr>
        </a:p>
      </dsp:txBody>
      <dsp:txXfrm>
        <a:off x="3377609" y="0"/>
        <a:ext cx="2329168" cy="1161756"/>
      </dsp:txXfrm>
    </dsp:sp>
    <dsp:sp modelId="{DB4A304A-1C10-49ED-8942-870CF959437E}">
      <dsp:nvSpPr>
        <dsp:cNvPr id="0" name=""/>
        <dsp:cNvSpPr/>
      </dsp:nvSpPr>
      <dsp:spPr>
        <a:xfrm>
          <a:off x="5589471" y="0"/>
          <a:ext cx="3490924" cy="1161756"/>
        </a:xfrm>
        <a:prstGeom prst="chevron">
          <a:avLst/>
        </a:prstGeom>
        <a:no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0013" tIns="66675" rIns="33338" bIns="66675" numCol="1" spcCol="1270" anchor="ctr" anchorCtr="0">
          <a:noAutofit/>
        </a:bodyPr>
        <a:lstStyle/>
        <a:p>
          <a:pPr marL="0" lvl="0" indent="0" algn="ctr" defTabSz="1111250">
            <a:lnSpc>
              <a:spcPct val="90000"/>
            </a:lnSpc>
            <a:spcBef>
              <a:spcPct val="0"/>
            </a:spcBef>
            <a:spcAft>
              <a:spcPct val="35000"/>
            </a:spcAft>
            <a:buNone/>
          </a:pPr>
          <a:r>
            <a:rPr lang="en-IN" sz="2500" b="1" i="0" kern="1200" dirty="0">
              <a:solidFill>
                <a:sysClr val="windowText" lastClr="000000"/>
              </a:solidFill>
            </a:rPr>
            <a:t>Enhanced Energy Security</a:t>
          </a:r>
          <a:endParaRPr lang="en-IN" sz="2500" kern="1200" dirty="0">
            <a:solidFill>
              <a:sysClr val="windowText" lastClr="000000"/>
            </a:solidFill>
          </a:endParaRPr>
        </a:p>
      </dsp:txBody>
      <dsp:txXfrm>
        <a:off x="6170349" y="0"/>
        <a:ext cx="2329168" cy="116175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D8BFE2-115A-42E7-9273-7A882A9674AB}">
      <dsp:nvSpPr>
        <dsp:cNvPr id="0" name=""/>
        <dsp:cNvSpPr/>
      </dsp:nvSpPr>
      <dsp:spPr>
        <a:xfrm>
          <a:off x="5007535" y="557689"/>
          <a:ext cx="1477306" cy="1477579"/>
        </a:xfrm>
        <a:prstGeom prst="ellipse">
          <a:avLst/>
        </a:prstGeom>
        <a:no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sp>
    <dsp:sp modelId="{6D5709F5-0BB3-4AE8-9225-EB9056F2F733}">
      <dsp:nvSpPr>
        <dsp:cNvPr id="0" name=""/>
        <dsp:cNvSpPr/>
      </dsp:nvSpPr>
      <dsp:spPr>
        <a:xfrm>
          <a:off x="5056587" y="606951"/>
          <a:ext cx="1379203" cy="1379057"/>
        </a:xfrm>
        <a:prstGeom prst="ellipse">
          <a:avLst/>
        </a:prstGeom>
        <a:no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b="1" i="0" kern="1200" dirty="0"/>
            <a:t>Unmet Needs in Sun-Abundant Regions</a:t>
          </a:r>
          <a:endParaRPr lang="en-IN" sz="900" kern="1200" dirty="0"/>
        </a:p>
      </dsp:txBody>
      <dsp:txXfrm>
        <a:off x="5253753" y="803996"/>
        <a:ext cx="984870" cy="984966"/>
      </dsp:txXfrm>
    </dsp:sp>
    <dsp:sp modelId="{15E67421-21BA-4749-BCCC-0F6D8D541CB1}">
      <dsp:nvSpPr>
        <dsp:cNvPr id="0" name=""/>
        <dsp:cNvSpPr/>
      </dsp:nvSpPr>
      <dsp:spPr>
        <a:xfrm rot="2700000">
          <a:off x="3482476" y="559475"/>
          <a:ext cx="1473748" cy="1473748"/>
        </a:xfrm>
        <a:prstGeom prst="teardrop">
          <a:avLst>
            <a:gd name="adj" fmla="val 100000"/>
          </a:avLst>
        </a:prstGeom>
        <a:no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sp>
    <dsp:sp modelId="{FA2C3085-DC48-482E-B62F-6E2E75D58B53}">
      <dsp:nvSpPr>
        <dsp:cNvPr id="0" name=""/>
        <dsp:cNvSpPr/>
      </dsp:nvSpPr>
      <dsp:spPr>
        <a:xfrm>
          <a:off x="3529748" y="606951"/>
          <a:ext cx="1379203" cy="1379057"/>
        </a:xfrm>
        <a:prstGeom prst="ellipse">
          <a:avLst/>
        </a:prstGeom>
        <a:no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IN" sz="900" b="1" i="0" kern="1200" dirty="0"/>
            <a:t>Underutilization of Solar Potential</a:t>
          </a:r>
          <a:endParaRPr lang="en-IN" sz="900" kern="1200" dirty="0"/>
        </a:p>
      </dsp:txBody>
      <dsp:txXfrm>
        <a:off x="3726915" y="803996"/>
        <a:ext cx="984870" cy="984966"/>
      </dsp:txXfrm>
    </dsp:sp>
    <dsp:sp modelId="{395815BF-3995-42A9-B0D9-CFB577A64DE8}">
      <dsp:nvSpPr>
        <dsp:cNvPr id="0" name=""/>
        <dsp:cNvSpPr/>
      </dsp:nvSpPr>
      <dsp:spPr>
        <a:xfrm rot="2700000">
          <a:off x="1955638" y="559475"/>
          <a:ext cx="1473748" cy="1473748"/>
        </a:xfrm>
        <a:prstGeom prst="teardrop">
          <a:avLst>
            <a:gd name="adj" fmla="val 100000"/>
          </a:avLst>
        </a:prstGeom>
        <a:noFill/>
        <a:ln w="15875"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sp>
    <dsp:sp modelId="{33BB4890-EC0B-4420-B9FD-EB3D467D8E5F}">
      <dsp:nvSpPr>
        <dsp:cNvPr id="0" name=""/>
        <dsp:cNvSpPr/>
      </dsp:nvSpPr>
      <dsp:spPr>
        <a:xfrm>
          <a:off x="2002910" y="606951"/>
          <a:ext cx="1379203" cy="1379057"/>
        </a:xfrm>
        <a:prstGeom prst="ellipse">
          <a:avLst/>
        </a:prstGeom>
        <a:no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US" sz="900" b="1" i="0" kern="1200" dirty="0"/>
            <a:t>Rising Demand for Clean Energy</a:t>
          </a:r>
          <a:endParaRPr lang="en-IN" sz="900" kern="1200" dirty="0"/>
        </a:p>
      </dsp:txBody>
      <dsp:txXfrm>
        <a:off x="2200076" y="803996"/>
        <a:ext cx="984870" cy="984966"/>
      </dsp:txXfrm>
    </dsp:sp>
  </dsp:spTree>
</dsp:drawing>
</file>

<file path=ppt/diagrams/layout1.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2.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11/13/2023</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11/13/2023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11/13/2023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11/13/2023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11/13/2023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11/13/2023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11/13/2023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11/13/2023</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11/13/2023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11/13/2023</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3.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hyperlink" Target="https://pixabay.com/en/thank-you-letters-2204269/" TargetMode="External"/><Relationship Id="rId2" Type="http://schemas.openxmlformats.org/officeDocument/2006/relationships/image" Target="../media/image9.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871C19-3A04-4F35-7585-3F7BD524CE56}"/>
              </a:ext>
            </a:extLst>
          </p:cNvPr>
          <p:cNvSpPr>
            <a:spLocks noGrp="1"/>
          </p:cNvSpPr>
          <p:nvPr>
            <p:ph type="ctrTitle"/>
          </p:nvPr>
        </p:nvSpPr>
        <p:spPr/>
        <p:txBody>
          <a:bodyPr/>
          <a:lstStyle/>
          <a:p>
            <a:r>
              <a:rPr lang="en-IN" dirty="0"/>
              <a:t>ENERGY EFFICIENCY CONSULTING FIRM </a:t>
            </a:r>
          </a:p>
        </p:txBody>
      </p:sp>
      <p:sp>
        <p:nvSpPr>
          <p:cNvPr id="3" name="Subtitle 2">
            <a:extLst>
              <a:ext uri="{FF2B5EF4-FFF2-40B4-BE49-F238E27FC236}">
                <a16:creationId xmlns:a16="http://schemas.microsoft.com/office/drawing/2014/main" id="{9F7093CA-76D9-7327-FA1E-D7DC77D2CAEE}"/>
              </a:ext>
            </a:extLst>
          </p:cNvPr>
          <p:cNvSpPr>
            <a:spLocks noGrp="1"/>
          </p:cNvSpPr>
          <p:nvPr>
            <p:ph type="subTitle" idx="1"/>
          </p:nvPr>
        </p:nvSpPr>
        <p:spPr/>
        <p:txBody>
          <a:bodyPr>
            <a:normAutofit/>
          </a:bodyPr>
          <a:lstStyle/>
          <a:p>
            <a:r>
              <a:rPr lang="en-IN" dirty="0"/>
              <a:t>Name:- Aman R Gyani</a:t>
            </a:r>
          </a:p>
          <a:p>
            <a:r>
              <a:rPr lang="en-IN" dirty="0"/>
              <a:t>Student No:- 2243885</a:t>
            </a:r>
          </a:p>
        </p:txBody>
      </p:sp>
    </p:spTree>
    <p:extLst>
      <p:ext uri="{BB962C8B-B14F-4D97-AF65-F5344CB8AC3E}">
        <p14:creationId xmlns:p14="http://schemas.microsoft.com/office/powerpoint/2010/main" val="3604361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252B26-E554-F5BF-966F-3DA70294ADAD}"/>
              </a:ext>
            </a:extLst>
          </p:cNvPr>
          <p:cNvSpPr>
            <a:spLocks noGrp="1"/>
          </p:cNvSpPr>
          <p:nvPr>
            <p:ph type="title"/>
          </p:nvPr>
        </p:nvSpPr>
        <p:spPr/>
        <p:txBody>
          <a:bodyPr/>
          <a:lstStyle/>
          <a:p>
            <a:r>
              <a:rPr lang="en-IN" dirty="0"/>
              <a:t>Table Of Content </a:t>
            </a:r>
          </a:p>
        </p:txBody>
      </p:sp>
      <p:sp>
        <p:nvSpPr>
          <p:cNvPr id="3" name="TextBox 2">
            <a:extLst>
              <a:ext uri="{FF2B5EF4-FFF2-40B4-BE49-F238E27FC236}">
                <a16:creationId xmlns:a16="http://schemas.microsoft.com/office/drawing/2014/main" id="{AF9D5235-0A07-1DBB-59E1-534B11290B04}"/>
              </a:ext>
            </a:extLst>
          </p:cNvPr>
          <p:cNvSpPr txBox="1"/>
          <p:nvPr/>
        </p:nvSpPr>
        <p:spPr>
          <a:xfrm>
            <a:off x="1451579" y="1853754"/>
            <a:ext cx="3691510" cy="4278094"/>
          </a:xfrm>
          <a:prstGeom prst="rect">
            <a:avLst/>
          </a:prstGeom>
          <a:noFill/>
        </p:spPr>
        <p:txBody>
          <a:bodyPr wrap="square" rtlCol="0">
            <a:spAutoFit/>
          </a:bodyPr>
          <a:lstStyle/>
          <a:p>
            <a:r>
              <a:rPr lang="en-IN" sz="1600" dirty="0"/>
              <a:t>Introduction</a:t>
            </a:r>
          </a:p>
          <a:p>
            <a:endParaRPr lang="en-IN" sz="1600" dirty="0"/>
          </a:p>
          <a:p>
            <a:r>
              <a:rPr lang="en-IN" sz="1600" dirty="0"/>
              <a:t>Market Gap</a:t>
            </a:r>
          </a:p>
          <a:p>
            <a:endParaRPr lang="en-IN" sz="1600" dirty="0"/>
          </a:p>
          <a:p>
            <a:r>
              <a:rPr lang="en-IN" sz="1600" dirty="0"/>
              <a:t>Location and Legal Structure</a:t>
            </a:r>
          </a:p>
          <a:p>
            <a:endParaRPr lang="en-IN" sz="1600" dirty="0"/>
          </a:p>
          <a:p>
            <a:r>
              <a:rPr lang="en-IN" sz="1600" dirty="0"/>
              <a:t>SWOT Analysis </a:t>
            </a:r>
          </a:p>
          <a:p>
            <a:endParaRPr lang="en-IN" sz="1600" dirty="0"/>
          </a:p>
          <a:p>
            <a:r>
              <a:rPr lang="en-IN" sz="1600" dirty="0"/>
              <a:t>Target Market</a:t>
            </a:r>
          </a:p>
          <a:p>
            <a:endParaRPr lang="en-IN" sz="1600" dirty="0"/>
          </a:p>
          <a:p>
            <a:r>
              <a:rPr lang="en-IN" sz="1600" dirty="0"/>
              <a:t>Target Strategies</a:t>
            </a:r>
          </a:p>
          <a:p>
            <a:endParaRPr lang="en-IN" sz="1600" dirty="0"/>
          </a:p>
          <a:p>
            <a:r>
              <a:rPr lang="en-IN" sz="1600" dirty="0"/>
              <a:t>Financial Planning and Funding</a:t>
            </a:r>
          </a:p>
          <a:p>
            <a:endParaRPr lang="en-IN" sz="1600" dirty="0"/>
          </a:p>
          <a:p>
            <a:r>
              <a:rPr lang="en-IN" sz="1600" dirty="0"/>
              <a:t>Conclusion</a:t>
            </a:r>
          </a:p>
          <a:p>
            <a:endParaRPr lang="en-IN" sz="1600" dirty="0"/>
          </a:p>
          <a:p>
            <a:r>
              <a:rPr lang="en-IN" sz="1600" dirty="0"/>
              <a:t>References</a:t>
            </a:r>
          </a:p>
        </p:txBody>
      </p:sp>
      <p:pic>
        <p:nvPicPr>
          <p:cNvPr id="5" name="Picture 4">
            <a:extLst>
              <a:ext uri="{FF2B5EF4-FFF2-40B4-BE49-F238E27FC236}">
                <a16:creationId xmlns:a16="http://schemas.microsoft.com/office/drawing/2014/main" id="{5821219F-EE24-32CA-E903-F8E539664E96}"/>
              </a:ext>
            </a:extLst>
          </p:cNvPr>
          <p:cNvPicPr>
            <a:picLocks noChangeAspect="1"/>
          </p:cNvPicPr>
          <p:nvPr/>
        </p:nvPicPr>
        <p:blipFill>
          <a:blip r:embed="rId2"/>
          <a:stretch>
            <a:fillRect/>
          </a:stretch>
        </p:blipFill>
        <p:spPr>
          <a:xfrm>
            <a:off x="6680173" y="2407298"/>
            <a:ext cx="4374681" cy="2911151"/>
          </a:xfrm>
          <a:prstGeom prst="rect">
            <a:avLst/>
          </a:prstGeom>
        </p:spPr>
      </p:pic>
    </p:spTree>
    <p:extLst>
      <p:ext uri="{BB962C8B-B14F-4D97-AF65-F5344CB8AC3E}">
        <p14:creationId xmlns:p14="http://schemas.microsoft.com/office/powerpoint/2010/main" val="32820322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4329EE-9E66-A5B5-AD33-A0818E4FCA32}"/>
              </a:ext>
            </a:extLst>
          </p:cNvPr>
          <p:cNvSpPr>
            <a:spLocks noGrp="1"/>
          </p:cNvSpPr>
          <p:nvPr>
            <p:ph type="title"/>
          </p:nvPr>
        </p:nvSpPr>
        <p:spPr/>
        <p:txBody>
          <a:bodyPr/>
          <a:lstStyle/>
          <a:p>
            <a:r>
              <a:rPr lang="en-IN" dirty="0"/>
              <a:t>Introduction</a:t>
            </a:r>
          </a:p>
        </p:txBody>
      </p:sp>
      <p:sp>
        <p:nvSpPr>
          <p:cNvPr id="3" name="Content Placeholder 2">
            <a:extLst>
              <a:ext uri="{FF2B5EF4-FFF2-40B4-BE49-F238E27FC236}">
                <a16:creationId xmlns:a16="http://schemas.microsoft.com/office/drawing/2014/main" id="{5D18D96C-8793-B551-EA71-7974DB351939}"/>
              </a:ext>
            </a:extLst>
          </p:cNvPr>
          <p:cNvSpPr>
            <a:spLocks noGrp="1"/>
          </p:cNvSpPr>
          <p:nvPr>
            <p:ph idx="1"/>
          </p:nvPr>
        </p:nvSpPr>
        <p:spPr>
          <a:xfrm>
            <a:off x="1451579" y="2015733"/>
            <a:ext cx="9603275" cy="2798864"/>
          </a:xfrm>
        </p:spPr>
        <p:txBody>
          <a:bodyPr>
            <a:normAutofit/>
          </a:bodyPr>
          <a:lstStyle/>
          <a:p>
            <a:r>
              <a:rPr lang="en-US" sz="1800" b="0" i="0" dirty="0">
                <a:solidFill>
                  <a:srgbClr val="374151"/>
                </a:solidFill>
                <a:effectLst/>
                <a:latin typeface="Söhne"/>
              </a:rPr>
              <a:t>The escalating urgency to combat climate change has spurred a heightened demand for energy efficiency solutions in residential and commercial sectors. This creates a strategic opportunity for an Energy Efficiency Consulting Firm, dedicated to assisting businesses and homeowners in optimizing energy use, reducing costs, and minimizing carbon footprints. Esteemed scholars emphasize the pivotal role of energy efficiency in climate mitigation, underscoring the need for consulting firms. The proposed firm would offer a spectrum of services, employing data-driven approaches and innovative technologies to enhance efficiency. Notably, the choice of legal entity, whether LLC or Corporation, bears crucial legal and financial implications (</a:t>
            </a:r>
            <a:r>
              <a:rPr lang="en-US" sz="1800" b="0" i="0" dirty="0" err="1">
                <a:solidFill>
                  <a:srgbClr val="374151"/>
                </a:solidFill>
                <a:effectLst/>
                <a:latin typeface="Söhne"/>
              </a:rPr>
              <a:t>Verlinden</a:t>
            </a:r>
            <a:r>
              <a:rPr lang="en-US" sz="1800" b="0" i="0" dirty="0">
                <a:solidFill>
                  <a:srgbClr val="374151"/>
                </a:solidFill>
                <a:effectLst/>
                <a:latin typeface="Söhne"/>
              </a:rPr>
              <a:t> et al. 2017).</a:t>
            </a:r>
            <a:endParaRPr lang="en-IN" sz="1800" dirty="0"/>
          </a:p>
        </p:txBody>
      </p:sp>
      <p:graphicFrame>
        <p:nvGraphicFramePr>
          <p:cNvPr id="4" name="Diagram 3">
            <a:extLst>
              <a:ext uri="{FF2B5EF4-FFF2-40B4-BE49-F238E27FC236}">
                <a16:creationId xmlns:a16="http://schemas.microsoft.com/office/drawing/2014/main" id="{DA7F72FE-0243-2683-BCD2-099111077503}"/>
              </a:ext>
            </a:extLst>
          </p:cNvPr>
          <p:cNvGraphicFramePr/>
          <p:nvPr>
            <p:extLst>
              <p:ext uri="{D42A27DB-BD31-4B8C-83A1-F6EECF244321}">
                <p14:modId xmlns:p14="http://schemas.microsoft.com/office/powerpoint/2010/main" val="2851703900"/>
              </p:ext>
            </p:extLst>
          </p:nvPr>
        </p:nvGraphicFramePr>
        <p:xfrm>
          <a:off x="1731498" y="4855279"/>
          <a:ext cx="9084388" cy="11617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025789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BDEB0B-AB7A-F8A5-2CC0-47F37E415A32}"/>
              </a:ext>
            </a:extLst>
          </p:cNvPr>
          <p:cNvSpPr>
            <a:spLocks noGrp="1"/>
          </p:cNvSpPr>
          <p:nvPr>
            <p:ph type="title"/>
          </p:nvPr>
        </p:nvSpPr>
        <p:spPr/>
        <p:txBody>
          <a:bodyPr/>
          <a:lstStyle/>
          <a:p>
            <a:r>
              <a:rPr lang="en-IN" b="0" i="0" dirty="0">
                <a:solidFill>
                  <a:srgbClr val="343541"/>
                </a:solidFill>
                <a:effectLst/>
                <a:latin typeface="Söhne"/>
              </a:rPr>
              <a:t>Market Gap</a:t>
            </a:r>
            <a:endParaRPr lang="en-IN" dirty="0"/>
          </a:p>
        </p:txBody>
      </p:sp>
      <p:sp>
        <p:nvSpPr>
          <p:cNvPr id="3" name="Content Placeholder 2">
            <a:extLst>
              <a:ext uri="{FF2B5EF4-FFF2-40B4-BE49-F238E27FC236}">
                <a16:creationId xmlns:a16="http://schemas.microsoft.com/office/drawing/2014/main" id="{3F220DD4-4972-5387-CC8B-680FD32060F4}"/>
              </a:ext>
            </a:extLst>
          </p:cNvPr>
          <p:cNvSpPr>
            <a:spLocks noGrp="1"/>
          </p:cNvSpPr>
          <p:nvPr>
            <p:ph idx="1"/>
          </p:nvPr>
        </p:nvSpPr>
        <p:spPr>
          <a:xfrm>
            <a:off x="1451579" y="2015733"/>
            <a:ext cx="9603275" cy="1413268"/>
          </a:xfrm>
        </p:spPr>
        <p:txBody>
          <a:bodyPr>
            <a:normAutofit/>
          </a:bodyPr>
          <a:lstStyle/>
          <a:p>
            <a:r>
              <a:rPr lang="en-US" sz="1800" b="0" i="0" dirty="0">
                <a:solidFill>
                  <a:srgbClr val="374151"/>
                </a:solidFill>
                <a:effectLst/>
                <a:latin typeface="Söhne"/>
              </a:rPr>
              <a:t>The global awareness of climate change fuels a rising demand for sustainable energy. However, a notable gap exists in the market for affordable and accessible renewable energy solutions, particularly in sun-rich regions. This presentation explores the need for bridging this gap and introduces the role of an Energy Efficiency Consulting Firm</a:t>
            </a:r>
            <a:endParaRPr lang="en-IN" sz="1800" dirty="0"/>
          </a:p>
        </p:txBody>
      </p:sp>
      <p:graphicFrame>
        <p:nvGraphicFramePr>
          <p:cNvPr id="4" name="Diagram 3">
            <a:extLst>
              <a:ext uri="{FF2B5EF4-FFF2-40B4-BE49-F238E27FC236}">
                <a16:creationId xmlns:a16="http://schemas.microsoft.com/office/drawing/2014/main" id="{496B051B-0D9F-F451-5215-44C0C37A0C17}"/>
              </a:ext>
            </a:extLst>
          </p:cNvPr>
          <p:cNvGraphicFramePr/>
          <p:nvPr>
            <p:extLst>
              <p:ext uri="{D42A27DB-BD31-4B8C-83A1-F6EECF244321}">
                <p14:modId xmlns:p14="http://schemas.microsoft.com/office/powerpoint/2010/main" val="2177737080"/>
              </p:ext>
            </p:extLst>
          </p:nvPr>
        </p:nvGraphicFramePr>
        <p:xfrm>
          <a:off x="0" y="3349690"/>
          <a:ext cx="8135257" cy="25927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a:extLst>
              <a:ext uri="{FF2B5EF4-FFF2-40B4-BE49-F238E27FC236}">
                <a16:creationId xmlns:a16="http://schemas.microsoft.com/office/drawing/2014/main" id="{034D75CD-5D7D-5465-4345-4B3E7215B19B}"/>
              </a:ext>
            </a:extLst>
          </p:cNvPr>
          <p:cNvPicPr>
            <a:picLocks noChangeAspect="1"/>
          </p:cNvPicPr>
          <p:nvPr/>
        </p:nvPicPr>
        <p:blipFill>
          <a:blip r:embed="rId7"/>
          <a:stretch>
            <a:fillRect/>
          </a:stretch>
        </p:blipFill>
        <p:spPr>
          <a:xfrm>
            <a:off x="6764694" y="3455295"/>
            <a:ext cx="4938810" cy="2460801"/>
          </a:xfrm>
          <a:prstGeom prst="rect">
            <a:avLst/>
          </a:prstGeom>
        </p:spPr>
      </p:pic>
    </p:spTree>
    <p:extLst>
      <p:ext uri="{BB962C8B-B14F-4D97-AF65-F5344CB8AC3E}">
        <p14:creationId xmlns:p14="http://schemas.microsoft.com/office/powerpoint/2010/main" val="7131579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119D52C-423D-C6AE-980E-FA88CE853771}"/>
              </a:ext>
            </a:extLst>
          </p:cNvPr>
          <p:cNvSpPr>
            <a:spLocks noGrp="1"/>
          </p:cNvSpPr>
          <p:nvPr>
            <p:ph type="title"/>
          </p:nvPr>
        </p:nvSpPr>
        <p:spPr/>
        <p:txBody>
          <a:bodyPr/>
          <a:lstStyle/>
          <a:p>
            <a:r>
              <a:rPr lang="en-IN" b="1" i="0" dirty="0">
                <a:effectLst/>
                <a:latin typeface="Söhne"/>
              </a:rPr>
              <a:t>Location and Legal Structure</a:t>
            </a:r>
            <a:endParaRPr lang="en-IN" dirty="0"/>
          </a:p>
        </p:txBody>
      </p:sp>
      <p:sp>
        <p:nvSpPr>
          <p:cNvPr id="5" name="Content Placeholder 4">
            <a:extLst>
              <a:ext uri="{FF2B5EF4-FFF2-40B4-BE49-F238E27FC236}">
                <a16:creationId xmlns:a16="http://schemas.microsoft.com/office/drawing/2014/main" id="{1091CB84-454C-5B0C-1365-0E227E8F4F66}"/>
              </a:ext>
            </a:extLst>
          </p:cNvPr>
          <p:cNvSpPr>
            <a:spLocks noGrp="1"/>
          </p:cNvSpPr>
          <p:nvPr>
            <p:ph sz="half" idx="1"/>
          </p:nvPr>
        </p:nvSpPr>
        <p:spPr>
          <a:xfrm>
            <a:off x="1028034" y="3883601"/>
            <a:ext cx="4645152" cy="2437368"/>
          </a:xfrm>
        </p:spPr>
        <p:txBody>
          <a:bodyPr>
            <a:normAutofit/>
          </a:bodyPr>
          <a:lstStyle/>
          <a:p>
            <a:pPr marL="0" indent="0" algn="l">
              <a:buNone/>
            </a:pPr>
            <a:r>
              <a:rPr lang="en-US" b="1" i="0" dirty="0">
                <a:solidFill>
                  <a:srgbClr val="374151"/>
                </a:solidFill>
                <a:effectLst/>
                <a:latin typeface="Söhne"/>
              </a:rPr>
              <a:t>Location in the UK </a:t>
            </a:r>
          </a:p>
          <a:p>
            <a:r>
              <a:rPr lang="en-IN" dirty="0"/>
              <a:t>Sustainable Choice</a:t>
            </a:r>
          </a:p>
          <a:p>
            <a:pPr marL="0" indent="0">
              <a:buNone/>
            </a:pPr>
            <a:endParaRPr lang="en-IN" dirty="0"/>
          </a:p>
          <a:p>
            <a:r>
              <a:rPr lang="en-IN" dirty="0"/>
              <a:t>Abundant Solar Potential</a:t>
            </a:r>
          </a:p>
        </p:txBody>
      </p:sp>
      <p:sp>
        <p:nvSpPr>
          <p:cNvPr id="6" name="Content Placeholder 5">
            <a:extLst>
              <a:ext uri="{FF2B5EF4-FFF2-40B4-BE49-F238E27FC236}">
                <a16:creationId xmlns:a16="http://schemas.microsoft.com/office/drawing/2014/main" id="{5DD1EACE-52E6-4D4A-CD7B-A1EA18965ADC}"/>
              </a:ext>
            </a:extLst>
          </p:cNvPr>
          <p:cNvSpPr>
            <a:spLocks noGrp="1"/>
          </p:cNvSpPr>
          <p:nvPr>
            <p:ph sz="half" idx="2"/>
          </p:nvPr>
        </p:nvSpPr>
        <p:spPr>
          <a:xfrm>
            <a:off x="5309643" y="1888554"/>
            <a:ext cx="3756596" cy="2004151"/>
          </a:xfrm>
        </p:spPr>
        <p:txBody>
          <a:bodyPr>
            <a:normAutofit/>
          </a:bodyPr>
          <a:lstStyle/>
          <a:p>
            <a:pPr marL="0" indent="0">
              <a:buNone/>
            </a:pPr>
            <a:r>
              <a:rPr lang="en-IN" b="1" dirty="0">
                <a:solidFill>
                  <a:srgbClr val="374151"/>
                </a:solidFill>
                <a:latin typeface="Söhne"/>
              </a:rPr>
              <a:t>Legal Entity</a:t>
            </a:r>
          </a:p>
          <a:p>
            <a:r>
              <a:rPr lang="en-IN" dirty="0"/>
              <a:t>Strategic Alignment</a:t>
            </a:r>
          </a:p>
          <a:p>
            <a:pPr marL="0" indent="0">
              <a:buNone/>
            </a:pPr>
            <a:endParaRPr lang="en-IN" dirty="0"/>
          </a:p>
          <a:p>
            <a:r>
              <a:rPr lang="en-IN" dirty="0"/>
              <a:t>Legal Protection &amp; Flexibility</a:t>
            </a:r>
          </a:p>
        </p:txBody>
      </p:sp>
      <p:pic>
        <p:nvPicPr>
          <p:cNvPr id="7" name="Picture 6">
            <a:extLst>
              <a:ext uri="{FF2B5EF4-FFF2-40B4-BE49-F238E27FC236}">
                <a16:creationId xmlns:a16="http://schemas.microsoft.com/office/drawing/2014/main" id="{F3185CD7-E1DD-F7B2-610D-3E8F94240ED8}"/>
              </a:ext>
            </a:extLst>
          </p:cNvPr>
          <p:cNvPicPr>
            <a:picLocks noChangeAspect="1"/>
          </p:cNvPicPr>
          <p:nvPr/>
        </p:nvPicPr>
        <p:blipFill>
          <a:blip r:embed="rId2"/>
          <a:stretch>
            <a:fillRect/>
          </a:stretch>
        </p:blipFill>
        <p:spPr>
          <a:xfrm>
            <a:off x="2227141" y="2014854"/>
            <a:ext cx="2246938" cy="1751550"/>
          </a:xfrm>
          <a:prstGeom prst="rect">
            <a:avLst/>
          </a:prstGeom>
        </p:spPr>
      </p:pic>
      <p:pic>
        <p:nvPicPr>
          <p:cNvPr id="8" name="Picture 7">
            <a:extLst>
              <a:ext uri="{FF2B5EF4-FFF2-40B4-BE49-F238E27FC236}">
                <a16:creationId xmlns:a16="http://schemas.microsoft.com/office/drawing/2014/main" id="{DB38844C-451A-E109-E124-178B401E3CBB}"/>
              </a:ext>
            </a:extLst>
          </p:cNvPr>
          <p:cNvPicPr>
            <a:picLocks noChangeAspect="1"/>
          </p:cNvPicPr>
          <p:nvPr/>
        </p:nvPicPr>
        <p:blipFill>
          <a:blip r:embed="rId3"/>
          <a:stretch>
            <a:fillRect/>
          </a:stretch>
        </p:blipFill>
        <p:spPr>
          <a:xfrm>
            <a:off x="7358192" y="3883601"/>
            <a:ext cx="3947399" cy="2220412"/>
          </a:xfrm>
          <a:prstGeom prst="rect">
            <a:avLst/>
          </a:prstGeom>
        </p:spPr>
      </p:pic>
    </p:spTree>
    <p:extLst>
      <p:ext uri="{BB962C8B-B14F-4D97-AF65-F5344CB8AC3E}">
        <p14:creationId xmlns:p14="http://schemas.microsoft.com/office/powerpoint/2010/main" val="33208798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6243F4-A498-B72B-F756-2C52D0A304D0}"/>
              </a:ext>
            </a:extLst>
          </p:cNvPr>
          <p:cNvSpPr>
            <a:spLocks noGrp="1"/>
          </p:cNvSpPr>
          <p:nvPr>
            <p:ph type="title"/>
          </p:nvPr>
        </p:nvSpPr>
        <p:spPr/>
        <p:txBody>
          <a:bodyPr/>
          <a:lstStyle/>
          <a:p>
            <a:r>
              <a:rPr lang="en-IN" dirty="0"/>
              <a:t>SWOT Analysis </a:t>
            </a:r>
          </a:p>
        </p:txBody>
      </p:sp>
      <p:sp>
        <p:nvSpPr>
          <p:cNvPr id="3" name="Content Placeholder 2">
            <a:extLst>
              <a:ext uri="{FF2B5EF4-FFF2-40B4-BE49-F238E27FC236}">
                <a16:creationId xmlns:a16="http://schemas.microsoft.com/office/drawing/2014/main" id="{7A3C8B38-4D75-9DEA-50F3-F19561A08587}"/>
              </a:ext>
            </a:extLst>
          </p:cNvPr>
          <p:cNvSpPr>
            <a:spLocks noGrp="1"/>
          </p:cNvSpPr>
          <p:nvPr>
            <p:ph sz="half" idx="1"/>
          </p:nvPr>
        </p:nvSpPr>
        <p:spPr>
          <a:xfrm>
            <a:off x="1447331" y="2010878"/>
            <a:ext cx="2004996" cy="3448595"/>
          </a:xfrm>
        </p:spPr>
        <p:txBody>
          <a:bodyPr>
            <a:normAutofit fontScale="85000" lnSpcReduction="10000"/>
          </a:bodyPr>
          <a:lstStyle/>
          <a:p>
            <a:pPr marL="0" indent="0">
              <a:lnSpc>
                <a:spcPct val="107000"/>
              </a:lnSpc>
              <a:spcBef>
                <a:spcPts val="200"/>
              </a:spcBef>
              <a:buNone/>
            </a:pPr>
            <a:r>
              <a:rPr lang="en-IN" sz="1800" b="1" kern="10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Strengths</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Expertise in Renewable Energy Technology</a:t>
            </a:r>
          </a:p>
          <a:p>
            <a:pPr marL="342900" lvl="0" indent="-342900">
              <a:lnSpc>
                <a:spcPct val="107000"/>
              </a:lnSpc>
              <a:spcAft>
                <a:spcPts val="800"/>
              </a:spcAft>
              <a:buFont typeface="Symbol" panose="05050102010706020507" pitchFamily="18" charset="2"/>
              <a:buChar char=""/>
            </a:pP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Strong Network of Suppliers</a:t>
            </a:r>
          </a:p>
          <a:p>
            <a:pPr marL="342900" lvl="0" indent="-342900">
              <a:lnSpc>
                <a:spcPct val="107000"/>
              </a:lnSpc>
              <a:spcAft>
                <a:spcPts val="800"/>
              </a:spcAft>
              <a:buFont typeface="Symbol" panose="05050102010706020507" pitchFamily="18" charset="2"/>
              <a:buChar char=""/>
            </a:pP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Dedicated and Skilled Team</a:t>
            </a:r>
          </a:p>
          <a:p>
            <a:pPr marL="342900" lvl="0" indent="-342900">
              <a:lnSpc>
                <a:spcPct val="107000"/>
              </a:lnSpc>
              <a:spcAft>
                <a:spcPts val="800"/>
              </a:spcAft>
              <a:buFont typeface="Symbol" panose="05050102010706020507" pitchFamily="18" charset="2"/>
              <a:buChar char=""/>
            </a:pP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Growing Demand for Clean Energy:</a:t>
            </a:r>
            <a:endParaRPr lang="en-IN" dirty="0"/>
          </a:p>
        </p:txBody>
      </p:sp>
      <p:sp>
        <p:nvSpPr>
          <p:cNvPr id="4" name="Content Placeholder 3">
            <a:extLst>
              <a:ext uri="{FF2B5EF4-FFF2-40B4-BE49-F238E27FC236}">
                <a16:creationId xmlns:a16="http://schemas.microsoft.com/office/drawing/2014/main" id="{0AA873AA-A9EC-4C58-FBF8-BB1FB944BC80}"/>
              </a:ext>
            </a:extLst>
          </p:cNvPr>
          <p:cNvSpPr>
            <a:spLocks noGrp="1"/>
          </p:cNvSpPr>
          <p:nvPr>
            <p:ph sz="half" idx="2"/>
          </p:nvPr>
        </p:nvSpPr>
        <p:spPr>
          <a:xfrm>
            <a:off x="3694922" y="2017953"/>
            <a:ext cx="1802956" cy="3441520"/>
          </a:xfrm>
        </p:spPr>
        <p:txBody>
          <a:bodyPr>
            <a:normAutofit fontScale="85000" lnSpcReduction="10000"/>
          </a:bodyPr>
          <a:lstStyle/>
          <a:p>
            <a:pPr marL="0" indent="0">
              <a:lnSpc>
                <a:spcPct val="107000"/>
              </a:lnSpc>
              <a:spcBef>
                <a:spcPts val="200"/>
              </a:spcBef>
              <a:buNone/>
            </a:pPr>
            <a:r>
              <a:rPr lang="en-IN" sz="1800" b="1" kern="10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Weaknesses</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Initial High Capital Costs  </a:t>
            </a:r>
          </a:p>
          <a:p>
            <a:pPr marL="342900" lvl="0" indent="-342900">
              <a:lnSpc>
                <a:spcPct val="107000"/>
              </a:lnSpc>
              <a:spcAft>
                <a:spcPts val="800"/>
              </a:spcAft>
              <a:buFont typeface="Symbol" panose="05050102010706020507" pitchFamily="18" charset="2"/>
              <a:buChar char=""/>
            </a:pP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Dependence on Government Incentives  </a:t>
            </a:r>
          </a:p>
          <a:p>
            <a:pPr marL="342900" lvl="0" indent="-342900">
              <a:lnSpc>
                <a:spcPct val="107000"/>
              </a:lnSpc>
              <a:spcAft>
                <a:spcPts val="800"/>
              </a:spcAft>
              <a:buFont typeface="Symbol" panose="05050102010706020507" pitchFamily="18" charset="2"/>
              <a:buChar char=""/>
            </a:pP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Competition from Established Energy Providers</a:t>
            </a:r>
            <a:endParaRPr lang="en-IN" dirty="0"/>
          </a:p>
        </p:txBody>
      </p:sp>
      <p:sp>
        <p:nvSpPr>
          <p:cNvPr id="5" name="TextBox 4">
            <a:extLst>
              <a:ext uri="{FF2B5EF4-FFF2-40B4-BE49-F238E27FC236}">
                <a16:creationId xmlns:a16="http://schemas.microsoft.com/office/drawing/2014/main" id="{238CB7D8-C0FB-CC76-8F0B-91E6CAF2A38E}"/>
              </a:ext>
            </a:extLst>
          </p:cNvPr>
          <p:cNvSpPr txBox="1"/>
          <p:nvPr/>
        </p:nvSpPr>
        <p:spPr>
          <a:xfrm>
            <a:off x="5889763" y="2017953"/>
            <a:ext cx="2052735" cy="2914388"/>
          </a:xfrm>
          <a:prstGeom prst="rect">
            <a:avLst/>
          </a:prstGeom>
          <a:noFill/>
        </p:spPr>
        <p:txBody>
          <a:bodyPr wrap="square" rtlCol="0">
            <a:spAutoFit/>
          </a:bodyPr>
          <a:lstStyle/>
          <a:p>
            <a:pPr defTabSz="914400">
              <a:lnSpc>
                <a:spcPct val="97000"/>
              </a:lnSpc>
              <a:spcBef>
                <a:spcPts val="200"/>
              </a:spcBef>
              <a:buClr>
                <a:schemeClr val="accent1"/>
              </a:buClr>
              <a:buSzPct val="100000"/>
            </a:pPr>
            <a:r>
              <a:rPr lang="en-IN" sz="1500" b="1" kern="100" dirty="0">
                <a:solidFill>
                  <a:srgbClr val="2F5496"/>
                </a:solidFill>
                <a:latin typeface="Calibri Light" panose="020F0302020204030204" pitchFamily="34" charset="0"/>
                <a:cs typeface="Times New Roman" panose="02020603050405020304" pitchFamily="18" charset="0"/>
              </a:rPr>
              <a:t>Opportunities</a:t>
            </a:r>
            <a:endParaRPr lang="en-IN" sz="1500" kern="100" dirty="0">
              <a:latin typeface="Calibri" panose="020F0502020204030204" pitchFamily="34" charset="0"/>
              <a:ea typeface="Calibri" panose="020F0502020204030204" pitchFamily="34" charset="0"/>
              <a:cs typeface="Times New Roman" panose="02020603050405020304" pitchFamily="18" charset="0"/>
            </a:endParaRPr>
          </a:p>
          <a:p>
            <a:pPr marL="342900" indent="-342900" defTabSz="914400">
              <a:lnSpc>
                <a:spcPct val="97000"/>
              </a:lnSpc>
              <a:spcBef>
                <a:spcPts val="1000"/>
              </a:spcBef>
              <a:spcAft>
                <a:spcPts val="800"/>
              </a:spcAft>
              <a:buClr>
                <a:schemeClr val="accent1"/>
              </a:buClr>
              <a:buSzPct val="100000"/>
              <a:buFont typeface="Symbol" panose="05050102010706020507" pitchFamily="18" charset="2"/>
              <a:buChar char=""/>
            </a:pPr>
            <a:r>
              <a:rPr lang="en-IN" sz="1500" kern="100" dirty="0">
                <a:latin typeface="Calibri" panose="020F0502020204030204" pitchFamily="34" charset="0"/>
                <a:ea typeface="Calibri" panose="020F0502020204030204" pitchFamily="34" charset="0"/>
                <a:cs typeface="Times New Roman" panose="02020603050405020304" pitchFamily="18" charset="0"/>
              </a:rPr>
              <a:t>Increasing Government Support for Renewable Energy</a:t>
            </a:r>
          </a:p>
          <a:p>
            <a:pPr marL="342900" indent="-342900" defTabSz="914400">
              <a:lnSpc>
                <a:spcPct val="97000"/>
              </a:lnSpc>
              <a:spcBef>
                <a:spcPts val="1000"/>
              </a:spcBef>
              <a:spcAft>
                <a:spcPts val="800"/>
              </a:spcAft>
              <a:buClr>
                <a:schemeClr val="accent1"/>
              </a:buClr>
              <a:buSzPct val="100000"/>
              <a:buFont typeface="Symbol" panose="05050102010706020507" pitchFamily="18" charset="2"/>
              <a:buChar char=""/>
            </a:pPr>
            <a:r>
              <a:rPr lang="en-IN" sz="1500" kern="100" dirty="0">
                <a:latin typeface="Calibri" panose="020F0502020204030204" pitchFamily="34" charset="0"/>
                <a:ea typeface="Calibri" panose="020F0502020204030204" pitchFamily="34" charset="0"/>
                <a:cs typeface="Times New Roman" panose="02020603050405020304" pitchFamily="18" charset="0"/>
              </a:rPr>
              <a:t>Rising Energy Costs</a:t>
            </a:r>
          </a:p>
          <a:p>
            <a:pPr marL="342900" indent="-342900" defTabSz="914400">
              <a:lnSpc>
                <a:spcPct val="97000"/>
              </a:lnSpc>
              <a:spcBef>
                <a:spcPts val="1000"/>
              </a:spcBef>
              <a:spcAft>
                <a:spcPts val="800"/>
              </a:spcAft>
              <a:buClr>
                <a:schemeClr val="accent1"/>
              </a:buClr>
              <a:buSzPct val="100000"/>
              <a:buFont typeface="Symbol" panose="05050102010706020507" pitchFamily="18" charset="2"/>
              <a:buChar char=""/>
            </a:pPr>
            <a:r>
              <a:rPr lang="en-IN" sz="1500" kern="100" dirty="0">
                <a:latin typeface="Calibri" panose="020F0502020204030204" pitchFamily="34" charset="0"/>
                <a:ea typeface="Calibri" panose="020F0502020204030204" pitchFamily="34" charset="0"/>
                <a:cs typeface="Times New Roman" panose="02020603050405020304" pitchFamily="18" charset="0"/>
              </a:rPr>
              <a:t>Growing Awareness of Environmental Issues</a:t>
            </a:r>
          </a:p>
        </p:txBody>
      </p:sp>
      <p:sp>
        <p:nvSpPr>
          <p:cNvPr id="6" name="TextBox 5">
            <a:extLst>
              <a:ext uri="{FF2B5EF4-FFF2-40B4-BE49-F238E27FC236}">
                <a16:creationId xmlns:a16="http://schemas.microsoft.com/office/drawing/2014/main" id="{7048A9AF-F59C-26FA-D9D4-A91C665123CF}"/>
              </a:ext>
            </a:extLst>
          </p:cNvPr>
          <p:cNvSpPr txBox="1"/>
          <p:nvPr/>
        </p:nvSpPr>
        <p:spPr>
          <a:xfrm>
            <a:off x="8334383" y="2027284"/>
            <a:ext cx="2612572" cy="1801775"/>
          </a:xfrm>
          <a:prstGeom prst="rect">
            <a:avLst/>
          </a:prstGeom>
          <a:noFill/>
        </p:spPr>
        <p:txBody>
          <a:bodyPr wrap="square" rtlCol="0">
            <a:spAutoFit/>
          </a:bodyPr>
          <a:lstStyle/>
          <a:p>
            <a:pPr defTabSz="914400">
              <a:lnSpc>
                <a:spcPct val="97000"/>
              </a:lnSpc>
              <a:spcBef>
                <a:spcPts val="200"/>
              </a:spcBef>
              <a:buClr>
                <a:schemeClr val="accent1"/>
              </a:buClr>
              <a:buSzPct val="100000"/>
            </a:pPr>
            <a:r>
              <a:rPr lang="en-IN" sz="1500" b="1" kern="100" dirty="0">
                <a:solidFill>
                  <a:srgbClr val="2F5496"/>
                </a:solidFill>
                <a:latin typeface="Calibri Light" panose="020F0302020204030204" pitchFamily="34" charset="0"/>
                <a:cs typeface="Times New Roman" panose="02020603050405020304" pitchFamily="18" charset="0"/>
              </a:rPr>
              <a:t>Threats</a:t>
            </a:r>
          </a:p>
          <a:p>
            <a:pPr marL="342900" lvl="0" indent="-342900" defTabSz="914400">
              <a:lnSpc>
                <a:spcPct val="97000"/>
              </a:lnSpc>
              <a:spcBef>
                <a:spcPts val="1000"/>
              </a:spcBef>
              <a:spcAft>
                <a:spcPts val="800"/>
              </a:spcAft>
              <a:buClr>
                <a:schemeClr val="accent1"/>
              </a:buClr>
              <a:buSzPct val="100000"/>
              <a:buFont typeface="Symbol" panose="05050102010706020507" pitchFamily="18" charset="2"/>
              <a:buChar char=""/>
            </a:pPr>
            <a:r>
              <a:rPr lang="en-IN" sz="1500" kern="100" dirty="0">
                <a:latin typeface="Calibri" panose="020F0502020204030204" pitchFamily="34" charset="0"/>
                <a:ea typeface="Calibri" panose="020F0502020204030204" pitchFamily="34" charset="0"/>
                <a:cs typeface="Times New Roman" panose="02020603050405020304" pitchFamily="18" charset="0"/>
              </a:rPr>
              <a:t>Regulatory Changes: </a:t>
            </a:r>
          </a:p>
          <a:p>
            <a:pPr marL="342900" lvl="0" indent="-342900" defTabSz="914400">
              <a:lnSpc>
                <a:spcPct val="97000"/>
              </a:lnSpc>
              <a:spcBef>
                <a:spcPts val="1000"/>
              </a:spcBef>
              <a:spcAft>
                <a:spcPts val="800"/>
              </a:spcAft>
              <a:buClr>
                <a:schemeClr val="accent1"/>
              </a:buClr>
              <a:buSzPct val="100000"/>
              <a:buFont typeface="Symbol" panose="05050102010706020507" pitchFamily="18" charset="2"/>
              <a:buChar char=""/>
            </a:pPr>
            <a:r>
              <a:rPr lang="en-IN" sz="1500" kern="100" dirty="0">
                <a:latin typeface="Calibri" panose="020F0502020204030204" pitchFamily="34" charset="0"/>
                <a:ea typeface="Calibri" panose="020F0502020204030204" pitchFamily="34" charset="0"/>
                <a:cs typeface="Times New Roman" panose="02020603050405020304" pitchFamily="18" charset="0"/>
              </a:rPr>
              <a:t>Market Volatility</a:t>
            </a:r>
          </a:p>
          <a:p>
            <a:pPr marL="342900" lvl="0" indent="-342900" defTabSz="914400">
              <a:lnSpc>
                <a:spcPct val="97000"/>
              </a:lnSpc>
              <a:spcBef>
                <a:spcPts val="1000"/>
              </a:spcBef>
              <a:spcAft>
                <a:spcPts val="800"/>
              </a:spcAft>
              <a:buClr>
                <a:schemeClr val="accent1"/>
              </a:buClr>
              <a:buSzPct val="100000"/>
              <a:buFont typeface="Symbol" panose="05050102010706020507" pitchFamily="18" charset="2"/>
              <a:buChar char=""/>
            </a:pPr>
            <a:r>
              <a:rPr lang="en-IN" sz="1500" kern="100" dirty="0">
                <a:latin typeface="Calibri" panose="020F0502020204030204" pitchFamily="34" charset="0"/>
                <a:ea typeface="Calibri" panose="020F0502020204030204" pitchFamily="34" charset="0"/>
                <a:cs typeface="Times New Roman" panose="02020603050405020304" pitchFamily="18" charset="0"/>
              </a:rPr>
              <a:t>Potential Economic Downturns</a:t>
            </a:r>
          </a:p>
        </p:txBody>
      </p:sp>
      <p:pic>
        <p:nvPicPr>
          <p:cNvPr id="7" name="Picture 6">
            <a:extLst>
              <a:ext uri="{FF2B5EF4-FFF2-40B4-BE49-F238E27FC236}">
                <a16:creationId xmlns:a16="http://schemas.microsoft.com/office/drawing/2014/main" id="{5D4F2396-0C82-0349-72B1-721732415330}"/>
              </a:ext>
            </a:extLst>
          </p:cNvPr>
          <p:cNvPicPr>
            <a:picLocks noChangeAspect="1"/>
          </p:cNvPicPr>
          <p:nvPr/>
        </p:nvPicPr>
        <p:blipFill>
          <a:blip r:embed="rId2"/>
          <a:stretch>
            <a:fillRect/>
          </a:stretch>
        </p:blipFill>
        <p:spPr>
          <a:xfrm>
            <a:off x="7894346" y="3829059"/>
            <a:ext cx="4004797" cy="2301153"/>
          </a:xfrm>
          <a:prstGeom prst="rect">
            <a:avLst/>
          </a:prstGeom>
        </p:spPr>
      </p:pic>
    </p:spTree>
    <p:extLst>
      <p:ext uri="{BB962C8B-B14F-4D97-AF65-F5344CB8AC3E}">
        <p14:creationId xmlns:p14="http://schemas.microsoft.com/office/powerpoint/2010/main" val="6960252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7AAB9-1A40-2D74-87B2-12EA2BBB8ED6}"/>
              </a:ext>
            </a:extLst>
          </p:cNvPr>
          <p:cNvSpPr>
            <a:spLocks noGrp="1"/>
          </p:cNvSpPr>
          <p:nvPr>
            <p:ph type="title"/>
          </p:nvPr>
        </p:nvSpPr>
        <p:spPr/>
        <p:txBody>
          <a:bodyPr/>
          <a:lstStyle/>
          <a:p>
            <a:r>
              <a:rPr lang="en-IN" dirty="0"/>
              <a:t>Target Market</a:t>
            </a:r>
          </a:p>
        </p:txBody>
      </p:sp>
      <p:sp>
        <p:nvSpPr>
          <p:cNvPr id="3" name="Content Placeholder 2">
            <a:extLst>
              <a:ext uri="{FF2B5EF4-FFF2-40B4-BE49-F238E27FC236}">
                <a16:creationId xmlns:a16="http://schemas.microsoft.com/office/drawing/2014/main" id="{CA945EBE-5EB1-1604-20C4-7B1802402512}"/>
              </a:ext>
            </a:extLst>
          </p:cNvPr>
          <p:cNvSpPr>
            <a:spLocks noGrp="1"/>
          </p:cNvSpPr>
          <p:nvPr>
            <p:ph sz="half" idx="1"/>
          </p:nvPr>
        </p:nvSpPr>
        <p:spPr>
          <a:xfrm>
            <a:off x="1447331" y="2010878"/>
            <a:ext cx="3096677" cy="3448595"/>
          </a:xfrm>
        </p:spPr>
        <p:txBody>
          <a:bodyPr>
            <a:normAutofit/>
          </a:bodyPr>
          <a:lstStyle/>
          <a:p>
            <a:pPr marL="0" indent="0">
              <a:buNone/>
            </a:pPr>
            <a:r>
              <a:rPr lang="en-IN" b="1" dirty="0"/>
              <a:t>Residential Customers</a:t>
            </a:r>
          </a:p>
          <a:p>
            <a:pPr algn="l">
              <a:buFont typeface="Arial" panose="020B0604020202020204" pitchFamily="34" charset="0"/>
              <a:buChar char="•"/>
            </a:pPr>
            <a:r>
              <a:rPr lang="en-US" b="0" i="1" dirty="0">
                <a:solidFill>
                  <a:srgbClr val="374151"/>
                </a:solidFill>
                <a:effectLst/>
                <a:latin typeface="Söhne"/>
              </a:rPr>
              <a:t>Demographics</a:t>
            </a:r>
          </a:p>
          <a:p>
            <a:pPr algn="l">
              <a:buFont typeface="Arial" panose="020B0604020202020204" pitchFamily="34" charset="0"/>
              <a:buChar char="•"/>
            </a:pPr>
            <a:r>
              <a:rPr lang="en-US" b="0" i="1" dirty="0">
                <a:solidFill>
                  <a:srgbClr val="374151"/>
                </a:solidFill>
                <a:effectLst/>
                <a:latin typeface="Söhne"/>
              </a:rPr>
              <a:t>Energy Consumption Patterns</a:t>
            </a:r>
            <a:endParaRPr lang="en-US" b="0" i="0" dirty="0">
              <a:solidFill>
                <a:srgbClr val="374151"/>
              </a:solidFill>
              <a:effectLst/>
              <a:latin typeface="Söhne"/>
            </a:endParaRPr>
          </a:p>
          <a:p>
            <a:pPr algn="l">
              <a:buFont typeface="Arial" panose="020B0604020202020204" pitchFamily="34" charset="0"/>
              <a:buChar char="•"/>
            </a:pPr>
            <a:r>
              <a:rPr lang="en-US" b="0" i="1" dirty="0">
                <a:solidFill>
                  <a:srgbClr val="374151"/>
                </a:solidFill>
                <a:effectLst/>
                <a:latin typeface="Söhne"/>
              </a:rPr>
              <a:t>Cost-Conscious Solutions</a:t>
            </a:r>
            <a:endParaRPr lang="en-US" b="0" i="0" dirty="0">
              <a:solidFill>
                <a:srgbClr val="374151"/>
              </a:solidFill>
              <a:effectLst/>
              <a:latin typeface="Söhne"/>
            </a:endParaRPr>
          </a:p>
          <a:p>
            <a:pPr algn="l">
              <a:buFont typeface="Arial" panose="020B0604020202020204" pitchFamily="34" charset="0"/>
              <a:buChar char="•"/>
            </a:pPr>
            <a:r>
              <a:rPr lang="en-US" b="0" i="1" dirty="0">
                <a:solidFill>
                  <a:srgbClr val="374151"/>
                </a:solidFill>
                <a:effectLst/>
                <a:latin typeface="Söhne"/>
              </a:rPr>
              <a:t>Environmental Awareness</a:t>
            </a:r>
            <a:endParaRPr lang="en-US" b="0" i="0" dirty="0">
              <a:solidFill>
                <a:srgbClr val="374151"/>
              </a:solidFill>
              <a:effectLst/>
              <a:latin typeface="Söhne"/>
            </a:endParaRPr>
          </a:p>
          <a:p>
            <a:endParaRPr lang="en-IN" dirty="0"/>
          </a:p>
        </p:txBody>
      </p:sp>
      <p:sp>
        <p:nvSpPr>
          <p:cNvPr id="4" name="Content Placeholder 3">
            <a:extLst>
              <a:ext uri="{FF2B5EF4-FFF2-40B4-BE49-F238E27FC236}">
                <a16:creationId xmlns:a16="http://schemas.microsoft.com/office/drawing/2014/main" id="{09E5DA6B-4DCB-3663-6FF9-B4ED73DE049E}"/>
              </a:ext>
            </a:extLst>
          </p:cNvPr>
          <p:cNvSpPr>
            <a:spLocks noGrp="1"/>
          </p:cNvSpPr>
          <p:nvPr>
            <p:ph sz="half" idx="2"/>
          </p:nvPr>
        </p:nvSpPr>
        <p:spPr>
          <a:xfrm>
            <a:off x="8052497" y="2017953"/>
            <a:ext cx="3002355" cy="3441520"/>
          </a:xfrm>
        </p:spPr>
        <p:txBody>
          <a:bodyPr>
            <a:normAutofit/>
          </a:bodyPr>
          <a:lstStyle/>
          <a:p>
            <a:r>
              <a:rPr lang="en-IN" b="1" dirty="0"/>
              <a:t>Commercial Customers</a:t>
            </a:r>
          </a:p>
          <a:p>
            <a:pPr algn="l">
              <a:buFont typeface="Arial" panose="020B0604020202020204" pitchFamily="34" charset="0"/>
              <a:buChar char="•"/>
            </a:pPr>
            <a:r>
              <a:rPr lang="en-US" b="0" i="1" dirty="0">
                <a:solidFill>
                  <a:srgbClr val="374151"/>
                </a:solidFill>
                <a:effectLst/>
                <a:latin typeface="Söhne"/>
              </a:rPr>
              <a:t>Business Sectors</a:t>
            </a:r>
          </a:p>
          <a:p>
            <a:pPr algn="l">
              <a:buFont typeface="Arial" panose="020B0604020202020204" pitchFamily="34" charset="0"/>
              <a:buChar char="•"/>
            </a:pPr>
            <a:r>
              <a:rPr lang="en-US" b="0" i="1" dirty="0">
                <a:solidFill>
                  <a:srgbClr val="374151"/>
                </a:solidFill>
                <a:effectLst/>
                <a:latin typeface="Söhne"/>
              </a:rPr>
              <a:t>Sustainability Initiatives</a:t>
            </a:r>
          </a:p>
          <a:p>
            <a:pPr algn="l">
              <a:buFont typeface="Arial" panose="020B0604020202020204" pitchFamily="34" charset="0"/>
              <a:buChar char="•"/>
            </a:pPr>
            <a:r>
              <a:rPr lang="en-US" b="0" i="1" dirty="0">
                <a:solidFill>
                  <a:srgbClr val="374151"/>
                </a:solidFill>
                <a:effectLst/>
                <a:latin typeface="Söhne"/>
              </a:rPr>
              <a:t>Energy Efficiency Audits</a:t>
            </a:r>
          </a:p>
          <a:p>
            <a:pPr algn="l">
              <a:buFont typeface="Arial" panose="020B0604020202020204" pitchFamily="34" charset="0"/>
              <a:buChar char="•"/>
            </a:pPr>
            <a:r>
              <a:rPr lang="en-US" b="0" i="1" dirty="0">
                <a:solidFill>
                  <a:srgbClr val="374151"/>
                </a:solidFill>
                <a:effectLst/>
                <a:latin typeface="Söhne"/>
              </a:rPr>
              <a:t>Financial Benefits</a:t>
            </a:r>
            <a:endParaRPr lang="en-IN" dirty="0"/>
          </a:p>
        </p:txBody>
      </p:sp>
      <p:pic>
        <p:nvPicPr>
          <p:cNvPr id="5" name="Picture 4">
            <a:extLst>
              <a:ext uri="{FF2B5EF4-FFF2-40B4-BE49-F238E27FC236}">
                <a16:creationId xmlns:a16="http://schemas.microsoft.com/office/drawing/2014/main" id="{83A752B7-3CC8-9D1F-FE65-EA8EC15C9078}"/>
              </a:ext>
            </a:extLst>
          </p:cNvPr>
          <p:cNvPicPr>
            <a:picLocks noChangeAspect="1"/>
          </p:cNvPicPr>
          <p:nvPr/>
        </p:nvPicPr>
        <p:blipFill>
          <a:blip r:embed="rId2">
            <a:alphaModFix/>
            <a:extLst>
              <a:ext uri="{BEBA8EAE-BF5A-486C-A8C5-ECC9F3942E4B}">
                <a14:imgProps xmlns:a14="http://schemas.microsoft.com/office/drawing/2010/main">
                  <a14:imgLayer r:embed="rId3">
                    <a14:imgEffect>
                      <a14:sharpenSoften amount="-50000"/>
                    </a14:imgEffect>
                  </a14:imgLayer>
                </a14:imgProps>
              </a:ext>
            </a:extLst>
          </a:blip>
          <a:stretch>
            <a:fillRect/>
          </a:stretch>
        </p:blipFill>
        <p:spPr>
          <a:xfrm>
            <a:off x="4544008" y="2551961"/>
            <a:ext cx="3338345" cy="1964055"/>
          </a:xfrm>
          <a:prstGeom prst="rect">
            <a:avLst/>
          </a:prstGeom>
        </p:spPr>
      </p:pic>
    </p:spTree>
    <p:extLst>
      <p:ext uri="{BB962C8B-B14F-4D97-AF65-F5344CB8AC3E}">
        <p14:creationId xmlns:p14="http://schemas.microsoft.com/office/powerpoint/2010/main" val="35174304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4A4E0-EE3A-42A0-0EC9-DA8371699369}"/>
              </a:ext>
            </a:extLst>
          </p:cNvPr>
          <p:cNvSpPr>
            <a:spLocks noGrp="1"/>
          </p:cNvSpPr>
          <p:nvPr>
            <p:ph type="title"/>
          </p:nvPr>
        </p:nvSpPr>
        <p:spPr/>
        <p:txBody>
          <a:bodyPr/>
          <a:lstStyle/>
          <a:p>
            <a:r>
              <a:rPr lang="en-IN" dirty="0"/>
              <a:t>Target Strategies</a:t>
            </a:r>
          </a:p>
        </p:txBody>
      </p:sp>
      <p:sp>
        <p:nvSpPr>
          <p:cNvPr id="3" name="Content Placeholder 2">
            <a:extLst>
              <a:ext uri="{FF2B5EF4-FFF2-40B4-BE49-F238E27FC236}">
                <a16:creationId xmlns:a16="http://schemas.microsoft.com/office/drawing/2014/main" id="{44A0DE27-E333-1FE0-0E45-37D4146D09DF}"/>
              </a:ext>
            </a:extLst>
          </p:cNvPr>
          <p:cNvSpPr>
            <a:spLocks noGrp="1"/>
          </p:cNvSpPr>
          <p:nvPr>
            <p:ph sz="half" idx="1"/>
          </p:nvPr>
        </p:nvSpPr>
        <p:spPr>
          <a:xfrm>
            <a:off x="1447331" y="2010878"/>
            <a:ext cx="4645152" cy="4042233"/>
          </a:xfrm>
        </p:spPr>
        <p:txBody>
          <a:bodyPr>
            <a:normAutofit/>
          </a:bodyPr>
          <a:lstStyle/>
          <a:p>
            <a:r>
              <a:rPr lang="en-IN" b="0" i="1" dirty="0">
                <a:solidFill>
                  <a:srgbClr val="374151"/>
                </a:solidFill>
                <a:effectLst/>
                <a:latin typeface="Söhne"/>
              </a:rPr>
              <a:t>Market Segmentation</a:t>
            </a:r>
          </a:p>
          <a:p>
            <a:pPr marL="0" indent="0">
              <a:buNone/>
            </a:pPr>
            <a:endParaRPr lang="en-IN" b="0" i="1" dirty="0">
              <a:solidFill>
                <a:srgbClr val="374151"/>
              </a:solidFill>
              <a:effectLst/>
              <a:latin typeface="Söhne"/>
            </a:endParaRPr>
          </a:p>
          <a:p>
            <a:r>
              <a:rPr lang="en-IN" b="0" i="1" dirty="0">
                <a:solidFill>
                  <a:srgbClr val="374151"/>
                </a:solidFill>
                <a:effectLst/>
                <a:latin typeface="Söhne"/>
              </a:rPr>
              <a:t>Integrated Marketing Campaigns</a:t>
            </a:r>
          </a:p>
          <a:p>
            <a:pPr marL="0" indent="0">
              <a:buNone/>
            </a:pPr>
            <a:endParaRPr lang="en-IN" i="1" dirty="0">
              <a:solidFill>
                <a:srgbClr val="374151"/>
              </a:solidFill>
              <a:latin typeface="Söhne"/>
            </a:endParaRPr>
          </a:p>
          <a:p>
            <a:r>
              <a:rPr lang="en-IN" b="0" i="1" dirty="0">
                <a:solidFill>
                  <a:srgbClr val="374151"/>
                </a:solidFill>
                <a:effectLst/>
                <a:latin typeface="Söhne"/>
              </a:rPr>
              <a:t>Government Collaborations</a:t>
            </a:r>
          </a:p>
          <a:p>
            <a:pPr marL="0" indent="0">
              <a:buNone/>
            </a:pPr>
            <a:endParaRPr lang="en-IN" b="0" i="1" dirty="0">
              <a:solidFill>
                <a:srgbClr val="374151"/>
              </a:solidFill>
              <a:effectLst/>
              <a:latin typeface="Söhne"/>
            </a:endParaRPr>
          </a:p>
          <a:p>
            <a:r>
              <a:rPr lang="en-IN" b="0" i="1" dirty="0">
                <a:solidFill>
                  <a:srgbClr val="374151"/>
                </a:solidFill>
                <a:effectLst/>
                <a:latin typeface="Söhne"/>
              </a:rPr>
              <a:t>Flexible Financing Options</a:t>
            </a:r>
            <a:endParaRPr lang="en-IN" dirty="0"/>
          </a:p>
        </p:txBody>
      </p:sp>
      <p:pic>
        <p:nvPicPr>
          <p:cNvPr id="5" name="Content Placeholder 4">
            <a:extLst>
              <a:ext uri="{FF2B5EF4-FFF2-40B4-BE49-F238E27FC236}">
                <a16:creationId xmlns:a16="http://schemas.microsoft.com/office/drawing/2014/main" id="{FF1FB1F4-E718-56C8-93F9-FB1B36073109}"/>
              </a:ext>
            </a:extLst>
          </p:cNvPr>
          <p:cNvPicPr>
            <a:picLocks noGrp="1" noChangeAspect="1"/>
          </p:cNvPicPr>
          <p:nvPr>
            <p:ph sz="half" idx="2"/>
          </p:nvPr>
        </p:nvPicPr>
        <p:blipFill>
          <a:blip r:embed="rId2"/>
          <a:stretch>
            <a:fillRect/>
          </a:stretch>
        </p:blipFill>
        <p:spPr>
          <a:xfrm>
            <a:off x="6413500" y="2189152"/>
            <a:ext cx="4645025" cy="3098821"/>
          </a:xfrm>
          <a:prstGeom prst="rect">
            <a:avLst/>
          </a:prstGeom>
        </p:spPr>
      </p:pic>
    </p:spTree>
    <p:extLst>
      <p:ext uri="{BB962C8B-B14F-4D97-AF65-F5344CB8AC3E}">
        <p14:creationId xmlns:p14="http://schemas.microsoft.com/office/powerpoint/2010/main" val="17253331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62D035-55FC-E060-2D4D-071311006E71}"/>
              </a:ext>
            </a:extLst>
          </p:cNvPr>
          <p:cNvSpPr>
            <a:spLocks noGrp="1"/>
          </p:cNvSpPr>
          <p:nvPr>
            <p:ph type="title"/>
          </p:nvPr>
        </p:nvSpPr>
        <p:spPr/>
        <p:txBody>
          <a:bodyPr/>
          <a:lstStyle/>
          <a:p>
            <a:r>
              <a:rPr lang="en-IN" dirty="0"/>
              <a:t>Financial Planning and Funding</a:t>
            </a:r>
          </a:p>
        </p:txBody>
      </p:sp>
      <p:sp>
        <p:nvSpPr>
          <p:cNvPr id="3" name="Content Placeholder 2">
            <a:extLst>
              <a:ext uri="{FF2B5EF4-FFF2-40B4-BE49-F238E27FC236}">
                <a16:creationId xmlns:a16="http://schemas.microsoft.com/office/drawing/2014/main" id="{D38F105C-F803-2469-DC9C-FF5F2A4F3915}"/>
              </a:ext>
            </a:extLst>
          </p:cNvPr>
          <p:cNvSpPr>
            <a:spLocks noGrp="1"/>
          </p:cNvSpPr>
          <p:nvPr>
            <p:ph sz="half" idx="1"/>
          </p:nvPr>
        </p:nvSpPr>
        <p:spPr/>
        <p:txBody>
          <a:bodyPr>
            <a:normAutofit/>
          </a:bodyPr>
          <a:lstStyle/>
          <a:p>
            <a:pPr marL="0" indent="0" algn="l">
              <a:buNone/>
            </a:pPr>
            <a:r>
              <a:rPr lang="en-US" b="1" i="0" dirty="0">
                <a:solidFill>
                  <a:srgbClr val="374151"/>
                </a:solidFill>
                <a:effectLst/>
                <a:latin typeface="Söhne"/>
              </a:rPr>
              <a:t>Financial Fuel for Growth</a:t>
            </a:r>
            <a:endParaRPr lang="en-US" b="0" i="0" dirty="0">
              <a:solidFill>
                <a:srgbClr val="374151"/>
              </a:solidFill>
              <a:effectLst/>
              <a:latin typeface="Söhne"/>
            </a:endParaRPr>
          </a:p>
          <a:p>
            <a:pPr algn="l">
              <a:buFont typeface="Arial" panose="020B0604020202020204" pitchFamily="34" charset="0"/>
              <a:buChar char="•"/>
            </a:pPr>
            <a:r>
              <a:rPr lang="en-US" b="1" i="0" dirty="0">
                <a:solidFill>
                  <a:srgbClr val="374151"/>
                </a:solidFill>
                <a:effectLst/>
                <a:latin typeface="Söhne"/>
              </a:rPr>
              <a:t>Amount:</a:t>
            </a:r>
            <a:r>
              <a:rPr lang="en-US" b="0" i="0" dirty="0">
                <a:solidFill>
                  <a:srgbClr val="374151"/>
                </a:solidFill>
                <a:effectLst/>
                <a:latin typeface="Söhne"/>
              </a:rPr>
              <a:t> $2 million</a:t>
            </a:r>
          </a:p>
          <a:p>
            <a:pPr algn="l">
              <a:buFont typeface="Arial" panose="020B0604020202020204" pitchFamily="34" charset="0"/>
              <a:buChar char="•"/>
            </a:pPr>
            <a:r>
              <a:rPr lang="en-US" b="1" i="0" dirty="0">
                <a:solidFill>
                  <a:srgbClr val="374151"/>
                </a:solidFill>
                <a:effectLst/>
                <a:latin typeface="Söhne"/>
              </a:rPr>
              <a:t>Allocation:</a:t>
            </a:r>
            <a:endParaRPr lang="en-US" b="0" i="0" dirty="0">
              <a:solidFill>
                <a:srgbClr val="374151"/>
              </a:solidFill>
              <a:effectLst/>
              <a:latin typeface="Söhne"/>
            </a:endParaRPr>
          </a:p>
          <a:p>
            <a:pPr marL="742950" lvl="1" indent="-285750" algn="l">
              <a:buFont typeface="Arial" panose="020B0604020202020204" pitchFamily="34" charset="0"/>
              <a:buChar char="•"/>
            </a:pPr>
            <a:r>
              <a:rPr lang="en-US" b="0" i="0" dirty="0">
                <a:solidFill>
                  <a:srgbClr val="374151"/>
                </a:solidFill>
                <a:effectLst/>
                <a:latin typeface="Söhne"/>
              </a:rPr>
              <a:t>Covering capital expenditure</a:t>
            </a:r>
          </a:p>
          <a:p>
            <a:pPr marL="742950" lvl="1" indent="-285750" algn="l">
              <a:buFont typeface="Arial" panose="020B0604020202020204" pitchFamily="34" charset="0"/>
              <a:buChar char="•"/>
            </a:pPr>
            <a:r>
              <a:rPr lang="en-US" b="0" i="0" dirty="0">
                <a:solidFill>
                  <a:srgbClr val="374151"/>
                </a:solidFill>
                <a:effectLst/>
                <a:latin typeface="Söhne"/>
              </a:rPr>
              <a:t>Marketing initiatives</a:t>
            </a:r>
          </a:p>
          <a:p>
            <a:pPr marL="742950" lvl="1" indent="-285750" algn="l">
              <a:buFont typeface="Arial" panose="020B0604020202020204" pitchFamily="34" charset="0"/>
              <a:buChar char="•"/>
            </a:pPr>
            <a:r>
              <a:rPr lang="en-US" b="0" i="0" dirty="0">
                <a:solidFill>
                  <a:srgbClr val="374151"/>
                </a:solidFill>
                <a:effectLst/>
                <a:latin typeface="Söhne"/>
              </a:rPr>
              <a:t>Operational expenses</a:t>
            </a:r>
          </a:p>
          <a:p>
            <a:endParaRPr lang="en-IN" dirty="0"/>
          </a:p>
        </p:txBody>
      </p:sp>
      <p:sp>
        <p:nvSpPr>
          <p:cNvPr id="4" name="Content Placeholder 3">
            <a:extLst>
              <a:ext uri="{FF2B5EF4-FFF2-40B4-BE49-F238E27FC236}">
                <a16:creationId xmlns:a16="http://schemas.microsoft.com/office/drawing/2014/main" id="{EF2F7469-1631-FFD2-4479-E9BB88F5B0F0}"/>
              </a:ext>
            </a:extLst>
          </p:cNvPr>
          <p:cNvSpPr>
            <a:spLocks noGrp="1"/>
          </p:cNvSpPr>
          <p:nvPr>
            <p:ph sz="half" idx="2"/>
          </p:nvPr>
        </p:nvSpPr>
        <p:spPr/>
        <p:txBody>
          <a:bodyPr>
            <a:normAutofit/>
          </a:bodyPr>
          <a:lstStyle/>
          <a:p>
            <a:pPr marL="0" indent="0" algn="l">
              <a:buNone/>
            </a:pPr>
            <a:r>
              <a:rPr lang="en-US" b="1" i="0" dirty="0">
                <a:solidFill>
                  <a:srgbClr val="374151"/>
                </a:solidFill>
                <a:effectLst/>
                <a:latin typeface="Söhne"/>
              </a:rPr>
              <a:t>Potential Funding Sources</a:t>
            </a:r>
            <a:endParaRPr lang="en-US" b="0" i="0" dirty="0">
              <a:solidFill>
                <a:srgbClr val="374151"/>
              </a:solidFill>
              <a:effectLst/>
              <a:latin typeface="Söhne"/>
            </a:endParaRPr>
          </a:p>
          <a:p>
            <a:r>
              <a:rPr lang="en-US" b="0" i="1" dirty="0">
                <a:solidFill>
                  <a:srgbClr val="374151"/>
                </a:solidFill>
                <a:effectLst/>
                <a:latin typeface="Söhne"/>
              </a:rPr>
              <a:t>Private Investors</a:t>
            </a:r>
            <a:endParaRPr lang="en-US" b="0" i="0" dirty="0">
              <a:solidFill>
                <a:srgbClr val="374151"/>
              </a:solidFill>
              <a:effectLst/>
              <a:latin typeface="Söhne"/>
            </a:endParaRPr>
          </a:p>
          <a:p>
            <a:r>
              <a:rPr lang="en-US" b="0" i="1" dirty="0">
                <a:solidFill>
                  <a:srgbClr val="374151"/>
                </a:solidFill>
                <a:effectLst/>
                <a:latin typeface="Söhne"/>
              </a:rPr>
              <a:t>Government Grants</a:t>
            </a:r>
            <a:endParaRPr lang="en-US" b="0" i="0" dirty="0">
              <a:solidFill>
                <a:srgbClr val="374151"/>
              </a:solidFill>
              <a:effectLst/>
              <a:latin typeface="Söhne"/>
            </a:endParaRPr>
          </a:p>
          <a:p>
            <a:r>
              <a:rPr lang="en-US" b="0" i="1" dirty="0">
                <a:solidFill>
                  <a:srgbClr val="374151"/>
                </a:solidFill>
                <a:effectLst/>
                <a:latin typeface="Söhne"/>
              </a:rPr>
              <a:t>Green Energy-Focused Venture Capital Firms</a:t>
            </a:r>
            <a:endParaRPr lang="en-US" b="0" i="0" dirty="0">
              <a:solidFill>
                <a:srgbClr val="374151"/>
              </a:solidFill>
              <a:effectLst/>
              <a:latin typeface="Söhne"/>
            </a:endParaRPr>
          </a:p>
          <a:p>
            <a:endParaRPr lang="en-IN" dirty="0"/>
          </a:p>
        </p:txBody>
      </p:sp>
    </p:spTree>
    <p:extLst>
      <p:ext uri="{BB962C8B-B14F-4D97-AF65-F5344CB8AC3E}">
        <p14:creationId xmlns:p14="http://schemas.microsoft.com/office/powerpoint/2010/main" val="37888144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669BA59-C43C-9FC7-32F6-11D580B72028}"/>
              </a:ext>
            </a:extLst>
          </p:cNvPr>
          <p:cNvSpPr>
            <a:spLocks noGrp="1"/>
          </p:cNvSpPr>
          <p:nvPr>
            <p:ph type="title"/>
          </p:nvPr>
        </p:nvSpPr>
        <p:spPr/>
        <p:txBody>
          <a:bodyPr/>
          <a:lstStyle/>
          <a:p>
            <a:r>
              <a:rPr lang="en-IN" dirty="0"/>
              <a:t>Conclusion</a:t>
            </a:r>
          </a:p>
        </p:txBody>
      </p:sp>
      <p:sp>
        <p:nvSpPr>
          <p:cNvPr id="6" name="TextBox 5">
            <a:extLst>
              <a:ext uri="{FF2B5EF4-FFF2-40B4-BE49-F238E27FC236}">
                <a16:creationId xmlns:a16="http://schemas.microsoft.com/office/drawing/2014/main" id="{AB3F6DA0-37A5-32B8-1A37-6FC76A6D36FB}"/>
              </a:ext>
            </a:extLst>
          </p:cNvPr>
          <p:cNvSpPr txBox="1"/>
          <p:nvPr/>
        </p:nvSpPr>
        <p:spPr>
          <a:xfrm>
            <a:off x="1451579" y="2127380"/>
            <a:ext cx="9603275" cy="2308324"/>
          </a:xfrm>
          <a:prstGeom prst="rect">
            <a:avLst/>
          </a:prstGeom>
          <a:noFill/>
        </p:spPr>
        <p:txBody>
          <a:bodyPr wrap="square" rtlCol="0">
            <a:spAutoFit/>
          </a:bodyPr>
          <a:lstStyle/>
          <a:p>
            <a:r>
              <a:rPr lang="en-US" dirty="0">
                <a:solidFill>
                  <a:srgbClr val="374151"/>
                </a:solidFill>
                <a:latin typeface="Söhne"/>
              </a:rPr>
              <a:t>T</a:t>
            </a:r>
            <a:r>
              <a:rPr lang="en-US" b="0" i="0" dirty="0">
                <a:solidFill>
                  <a:srgbClr val="374151"/>
                </a:solidFill>
                <a:effectLst/>
                <a:latin typeface="Söhne"/>
              </a:rPr>
              <a:t>he growing demand for energy efficiency solutions amid climate change concerns, presenting a unique opportunity for the Energy Efficiency Consulting Firm. Focused on bridging market gaps with cost-effective solar solutions, strategically based in the UK, and adopting an LLC structure, the firm aims to leverage strengths in renewable energy expertise and a strong supplier network. The SWOT analysis acknowledges challenges but highlights opportunities in government support and environmental awareness. With tailored strategies targeting residential and commercial clients and a well-defined budget and funding plan, the firm is positioned to contribute significantly to a sustainable energy future.</a:t>
            </a:r>
            <a:endParaRPr lang="en-IN" dirty="0"/>
          </a:p>
        </p:txBody>
      </p:sp>
    </p:spTree>
    <p:extLst>
      <p:ext uri="{BB962C8B-B14F-4D97-AF65-F5344CB8AC3E}">
        <p14:creationId xmlns:p14="http://schemas.microsoft.com/office/powerpoint/2010/main" val="41317955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C8DA48-E1FE-0E66-C481-99E049A03A41}"/>
              </a:ext>
            </a:extLst>
          </p:cNvPr>
          <p:cNvSpPr>
            <a:spLocks noGrp="1"/>
          </p:cNvSpPr>
          <p:nvPr>
            <p:ph type="title"/>
          </p:nvPr>
        </p:nvSpPr>
        <p:spPr/>
        <p:txBody>
          <a:bodyPr/>
          <a:lstStyle/>
          <a:p>
            <a:r>
              <a:rPr lang="en-IN" dirty="0"/>
              <a:t>References</a:t>
            </a:r>
          </a:p>
        </p:txBody>
      </p:sp>
      <p:sp>
        <p:nvSpPr>
          <p:cNvPr id="3" name="TextBox 2">
            <a:extLst>
              <a:ext uri="{FF2B5EF4-FFF2-40B4-BE49-F238E27FC236}">
                <a16:creationId xmlns:a16="http://schemas.microsoft.com/office/drawing/2014/main" id="{8DD5FE50-54F0-CCE4-4E0A-51DAA6CD6D18}"/>
              </a:ext>
            </a:extLst>
          </p:cNvPr>
          <p:cNvSpPr txBox="1"/>
          <p:nvPr/>
        </p:nvSpPr>
        <p:spPr>
          <a:xfrm>
            <a:off x="1451579" y="2108718"/>
            <a:ext cx="9810470" cy="3888629"/>
          </a:xfrm>
          <a:prstGeom prst="rect">
            <a:avLst/>
          </a:prstGeom>
          <a:noFill/>
        </p:spPr>
        <p:txBody>
          <a:bodyPr wrap="square" rtlCol="0">
            <a:spAutoFit/>
          </a:bodyPr>
          <a:lstStyle/>
          <a:p>
            <a:pPr>
              <a:lnSpc>
                <a:spcPct val="107000"/>
              </a:lnSpc>
              <a:spcAft>
                <a:spcPts val="800"/>
              </a:spcAft>
            </a:pPr>
            <a:r>
              <a:rPr lang="en-IN" sz="1000" kern="100" dirty="0" err="1">
                <a:effectLst/>
                <a:latin typeface="Calibri" panose="020F0502020204030204" pitchFamily="34" charset="0"/>
                <a:ea typeface="Calibri" panose="020F0502020204030204" pitchFamily="34" charset="0"/>
                <a:cs typeface="Times New Roman" panose="02020603050405020304" pitchFamily="18" charset="0"/>
              </a:rPr>
              <a:t>Bigné</a:t>
            </a: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 E., </a:t>
            </a:r>
            <a:r>
              <a:rPr lang="en-IN" sz="1000" kern="100" dirty="0" err="1">
                <a:effectLst/>
                <a:latin typeface="Calibri" panose="020F0502020204030204" pitchFamily="34" charset="0"/>
                <a:ea typeface="Calibri" panose="020F0502020204030204" pitchFamily="34" charset="0"/>
                <a:cs typeface="Times New Roman" panose="02020603050405020304" pitchFamily="18" charset="0"/>
              </a:rPr>
              <a:t>Llinares</a:t>
            </a: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 C., &amp; </a:t>
            </a:r>
            <a:r>
              <a:rPr lang="en-IN" sz="1000" kern="100" dirty="0" err="1">
                <a:effectLst/>
                <a:latin typeface="Calibri" panose="020F0502020204030204" pitchFamily="34" charset="0"/>
                <a:ea typeface="Calibri" panose="020F0502020204030204" pitchFamily="34" charset="0"/>
                <a:cs typeface="Times New Roman" panose="02020603050405020304" pitchFamily="18" charset="0"/>
              </a:rPr>
              <a:t>Torrecilla</a:t>
            </a: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 C. (2016). Cognitive, affective, and conative effects of interactive advertising: A comprehensive examination of media priming effects. Journal of Interactive Marketing, 36, 1-16.</a:t>
            </a:r>
          </a:p>
          <a:p>
            <a:pPr>
              <a:lnSpc>
                <a:spcPct val="107000"/>
              </a:lnSpc>
              <a:spcAft>
                <a:spcPts val="800"/>
              </a:spcAft>
            </a:pP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Blankson, C., &amp; Stokes, D. (2002). Marketing communications effectiveness and the use of a marketing communications scorecard. Journal of Marketing Management, 18(3-4), 347-360.</a:t>
            </a:r>
          </a:p>
          <a:p>
            <a:pPr>
              <a:lnSpc>
                <a:spcPct val="107000"/>
              </a:lnSpc>
              <a:spcAft>
                <a:spcPts val="800"/>
              </a:spcAft>
            </a:pP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Bradshaw, M. J., Baker, E., &amp; McFarlane, J. (2019). Regulatory risk and the future of the electricity utility. Energy Policy, 128, 138-146.</a:t>
            </a:r>
          </a:p>
          <a:p>
            <a:pPr>
              <a:lnSpc>
                <a:spcPct val="107000"/>
              </a:lnSpc>
              <a:spcAft>
                <a:spcPts val="800"/>
              </a:spcAft>
            </a:pP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Busby, J. S., Leach, M., &amp; McManus, M. C. (2018). From an energy efficient concept to an energy efficient practice: A case study in UK higher education. Energy Policy, 120, 304-314.</a:t>
            </a:r>
          </a:p>
          <a:p>
            <a:pPr>
              <a:lnSpc>
                <a:spcPct val="107000"/>
              </a:lnSpc>
              <a:spcAft>
                <a:spcPts val="800"/>
              </a:spcAft>
            </a:pP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Chan, J. L., Frankel, R., &amp; Jung, M. (2018). Real effects of green bond certification. Journal of Financial Economics, 128(2), 250-268.</a:t>
            </a:r>
          </a:p>
          <a:p>
            <a:pPr>
              <a:lnSpc>
                <a:spcPct val="107000"/>
              </a:lnSpc>
              <a:spcAft>
                <a:spcPts val="800"/>
              </a:spcAft>
            </a:pP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Cumming, D., </a:t>
            </a:r>
            <a:r>
              <a:rPr lang="en-IN" sz="1000" kern="100" dirty="0" err="1">
                <a:effectLst/>
                <a:latin typeface="Calibri" panose="020F0502020204030204" pitchFamily="34" charset="0"/>
                <a:ea typeface="Calibri" panose="020F0502020204030204" pitchFamily="34" charset="0"/>
                <a:cs typeface="Times New Roman" panose="02020603050405020304" pitchFamily="18" charset="0"/>
              </a:rPr>
              <a:t>Knill</a:t>
            </a: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 A. M., &amp; </a:t>
            </a:r>
            <a:r>
              <a:rPr lang="en-IN" sz="1000" kern="100" dirty="0" err="1">
                <a:effectLst/>
                <a:latin typeface="Calibri" panose="020F0502020204030204" pitchFamily="34" charset="0"/>
                <a:ea typeface="Calibri" panose="020F0502020204030204" pitchFamily="34" charset="0"/>
                <a:cs typeface="Times New Roman" panose="02020603050405020304" pitchFamily="18" charset="0"/>
              </a:rPr>
              <a:t>Syvrud</a:t>
            </a: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 K. (2016). Do investors and entrepreneurs match? Evidence from angel and venture capitalist markets. Journal of Financial Economics, 120(1), 86-110.</a:t>
            </a:r>
          </a:p>
          <a:p>
            <a:pPr>
              <a:lnSpc>
                <a:spcPct val="107000"/>
              </a:lnSpc>
              <a:spcAft>
                <a:spcPts val="800"/>
              </a:spcAft>
            </a:pP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Cutler, D., &amp; Jarratt, C. (2019). Economic cycles and decarbonisation: A case study of four European countries. Energy Policy, 127, 380-393.</a:t>
            </a:r>
          </a:p>
          <a:p>
            <a:pPr>
              <a:lnSpc>
                <a:spcPct val="107000"/>
              </a:lnSpc>
              <a:spcAft>
                <a:spcPts val="800"/>
              </a:spcAft>
            </a:pP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 </a:t>
            </a:r>
          </a:p>
        </p:txBody>
      </p:sp>
    </p:spTree>
    <p:extLst>
      <p:ext uri="{BB962C8B-B14F-4D97-AF65-F5344CB8AC3E}">
        <p14:creationId xmlns:p14="http://schemas.microsoft.com/office/powerpoint/2010/main" val="34408635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6E1CE75-9351-1D83-96B9-241E99B682D1}"/>
              </a:ext>
            </a:extLst>
          </p:cNvPr>
          <p:cNvSpPr txBox="1"/>
          <p:nvPr/>
        </p:nvSpPr>
        <p:spPr>
          <a:xfrm>
            <a:off x="531845" y="494522"/>
            <a:ext cx="10842171" cy="4317079"/>
          </a:xfrm>
          <a:prstGeom prst="rect">
            <a:avLst/>
          </a:prstGeom>
          <a:noFill/>
        </p:spPr>
        <p:txBody>
          <a:bodyPr wrap="square" rtlCol="0">
            <a:spAutoFit/>
          </a:bodyPr>
          <a:lstStyle/>
          <a:p>
            <a:pPr>
              <a:lnSpc>
                <a:spcPct val="107000"/>
              </a:lnSpc>
              <a:spcAft>
                <a:spcPts val="800"/>
              </a:spcAft>
            </a:pP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Strachan, N., &amp; Lalith, R. A. (2019). The importance of commercial and industrial energy use in national climate change mitigation: A geospatial analysis. Journal of Cleaner Production, 213, 865-876.</a:t>
            </a:r>
          </a:p>
          <a:p>
            <a:pPr>
              <a:lnSpc>
                <a:spcPct val="107000"/>
              </a:lnSpc>
              <a:spcAft>
                <a:spcPts val="800"/>
              </a:spcAft>
            </a:pP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Strachan, N., &amp; Lalith, R. A. (2019). The importance of commercial and industrial energy use in national climate change mitigation: A geospatial analysis. Journal of Cleaner Production, 213, 865-876.</a:t>
            </a:r>
          </a:p>
          <a:p>
            <a:pPr>
              <a:lnSpc>
                <a:spcPct val="107000"/>
              </a:lnSpc>
              <a:spcAft>
                <a:spcPts val="800"/>
              </a:spcAft>
            </a:pP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Torres, J., </a:t>
            </a:r>
            <a:r>
              <a:rPr lang="en-IN" sz="1000" kern="100" dirty="0" err="1">
                <a:effectLst/>
                <a:latin typeface="Calibri" panose="020F0502020204030204" pitchFamily="34" charset="0"/>
                <a:ea typeface="Calibri" panose="020F0502020204030204" pitchFamily="34" charset="0"/>
                <a:cs typeface="Times New Roman" panose="02020603050405020304" pitchFamily="18" charset="0"/>
              </a:rPr>
              <a:t>Huentemilla</a:t>
            </a: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 A., &amp; Barrientos, G. (2019). Public-private partnerships in the promotion of renewable energy: The case of the Atacama Solar project in Chile. Energy Policy, 132, 614-622.</a:t>
            </a:r>
          </a:p>
          <a:p>
            <a:pPr>
              <a:lnSpc>
                <a:spcPct val="107000"/>
              </a:lnSpc>
              <a:spcAft>
                <a:spcPts val="800"/>
              </a:spcAft>
            </a:pP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UK Government. (2021). The Renewable Energy Roadmap. Retrieved from https://assets.publishing.service.gov.uk/government/uploads/system/uploads/attachment_data/file/10289/5592-renewable-energy-roadmap.pdf.</a:t>
            </a:r>
          </a:p>
          <a:p>
            <a:pPr>
              <a:lnSpc>
                <a:spcPct val="107000"/>
              </a:lnSpc>
              <a:spcAft>
                <a:spcPts val="800"/>
              </a:spcAft>
            </a:pP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Vasconcelos, L. A., Antunes, C. H., &amp; Martins, P. R. (2019). Expert assessment and multi-criteria analysis to model and evaluate renewable energy sources: A review. Renewable and Sustainable Energy Reviews, 112, 126-144.</a:t>
            </a:r>
          </a:p>
          <a:p>
            <a:pPr>
              <a:lnSpc>
                <a:spcPct val="107000"/>
              </a:lnSpc>
              <a:spcAft>
                <a:spcPts val="800"/>
              </a:spcAft>
            </a:pP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IN" sz="1000" kern="100" dirty="0" err="1">
                <a:effectLst/>
                <a:latin typeface="Calibri" panose="020F0502020204030204" pitchFamily="34" charset="0"/>
                <a:ea typeface="Calibri" panose="020F0502020204030204" pitchFamily="34" charset="0"/>
                <a:cs typeface="Times New Roman" panose="02020603050405020304" pitchFamily="18" charset="0"/>
              </a:rPr>
              <a:t>Verlinden</a:t>
            </a: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 M., Lamberts, R., </a:t>
            </a:r>
            <a:r>
              <a:rPr lang="en-IN" sz="1000" kern="100" dirty="0" err="1">
                <a:effectLst/>
                <a:latin typeface="Calibri" panose="020F0502020204030204" pitchFamily="34" charset="0"/>
                <a:ea typeface="Calibri" panose="020F0502020204030204" pitchFamily="34" charset="0"/>
                <a:cs typeface="Times New Roman" panose="02020603050405020304" pitchFamily="18" charset="0"/>
              </a:rPr>
              <a:t>Saelens</a:t>
            </a: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 D., &amp; </a:t>
            </a:r>
            <a:r>
              <a:rPr lang="en-IN" sz="1000" kern="100" dirty="0" err="1">
                <a:effectLst/>
                <a:latin typeface="Calibri" panose="020F0502020204030204" pitchFamily="34" charset="0"/>
                <a:ea typeface="Calibri" panose="020F0502020204030204" pitchFamily="34" charset="0"/>
                <a:cs typeface="Times New Roman" panose="02020603050405020304" pitchFamily="18" charset="0"/>
              </a:rPr>
              <a:t>Livramento</a:t>
            </a: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 J. (2017). Legal framework and financial analysis of energy efficiency in residential buildings. Energy and Buildings, 146, 149-159.</a:t>
            </a:r>
          </a:p>
          <a:p>
            <a:pPr>
              <a:lnSpc>
                <a:spcPct val="107000"/>
              </a:lnSpc>
              <a:spcAft>
                <a:spcPts val="800"/>
              </a:spcAft>
            </a:pP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IN" sz="1000" kern="100" dirty="0" err="1">
                <a:effectLst/>
                <a:latin typeface="Calibri" panose="020F0502020204030204" pitchFamily="34" charset="0"/>
                <a:ea typeface="Calibri" panose="020F0502020204030204" pitchFamily="34" charset="0"/>
                <a:cs typeface="Times New Roman" panose="02020603050405020304" pitchFamily="18" charset="0"/>
              </a:rPr>
              <a:t>Wolsink</a:t>
            </a: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 M. (2012). The research agenda on social acceptance of distributed generation in smart grids: Renewable as common pool resources. Renewable and Sustainable Energy Reviews, 16(2), 822-835.</a:t>
            </a:r>
          </a:p>
          <a:p>
            <a:endParaRPr lang="en-IN" sz="1000" dirty="0"/>
          </a:p>
        </p:txBody>
      </p:sp>
    </p:spTree>
    <p:extLst>
      <p:ext uri="{BB962C8B-B14F-4D97-AF65-F5344CB8AC3E}">
        <p14:creationId xmlns:p14="http://schemas.microsoft.com/office/powerpoint/2010/main" val="22466463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FB83AC3-6252-D4FC-C664-223789807DA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2667000" y="0"/>
            <a:ext cx="6858000" cy="6858000"/>
          </a:xfrm>
          <a:prstGeom prst="rect">
            <a:avLst/>
          </a:prstGeom>
        </p:spPr>
      </p:pic>
    </p:spTree>
    <p:extLst>
      <p:ext uri="{BB962C8B-B14F-4D97-AF65-F5344CB8AC3E}">
        <p14:creationId xmlns:p14="http://schemas.microsoft.com/office/powerpoint/2010/main" val="3954261910"/>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TM10001114[[fn=Gallery]]</Template>
  <TotalTime>1673</TotalTime>
  <Words>1066</Words>
  <Application>Microsoft Office PowerPoint</Application>
  <PresentationFormat>Widescreen</PresentationFormat>
  <Paragraphs>119</Paragraphs>
  <Slides>13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Calibri</vt:lpstr>
      <vt:lpstr>Calibri Light</vt:lpstr>
      <vt:lpstr>Gill Sans MT</vt:lpstr>
      <vt:lpstr>Söhne</vt:lpstr>
      <vt:lpstr>Symbol</vt:lpstr>
      <vt:lpstr>Gallery</vt:lpstr>
      <vt:lpstr>ENERGY EFFICIENCY CONSULTING FIRM </vt:lpstr>
      <vt:lpstr>Table Of Content </vt:lpstr>
      <vt:lpstr>Introduction</vt:lpstr>
      <vt:lpstr>Market Gap</vt:lpstr>
      <vt:lpstr>Location and Legal Structure</vt:lpstr>
      <vt:lpstr>SWOT Analysis </vt:lpstr>
      <vt:lpstr>Target Market</vt:lpstr>
      <vt:lpstr>Target Strategies</vt:lpstr>
      <vt:lpstr>Financial Planning and Funding</vt:lpstr>
      <vt:lpstr>Conclusion</vt:lpstr>
      <vt:lpstr>References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ENERGY EFFICIENCY CONSULTING FIRM</dc:title>
  <dc:creator>Jainam Dhrangadhariya</dc:creator>
  <cp:lastModifiedBy>Parmar Asutosh</cp:lastModifiedBy>
  <cp:revision>3</cp:revision>
  <dcterms:created xsi:type="dcterms:W3CDTF">2023-11-12T01:00:05Z</dcterms:created>
  <dcterms:modified xsi:type="dcterms:W3CDTF">2023-11-13T13:26:04Z</dcterms:modified>
</cp:coreProperties>
</file>