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8" r:id="rId2"/>
  </p:sldIdLst>
  <p:sldSz cx="6858000" cy="9906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667" autoAdjust="0"/>
    <p:restoredTop sz="98208" autoAdjust="0"/>
  </p:normalViewPr>
  <p:slideViewPr>
    <p:cSldViewPr snapToGrid="0">
      <p:cViewPr>
        <p:scale>
          <a:sx n="100" d="100"/>
          <a:sy n="100" d="100"/>
        </p:scale>
        <p:origin x="1618" y="58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A9C6B9-38C6-4E8B-AD74-2C956D4B1C2F}" type="datetimeFigureOut">
              <a:rPr lang="en-US" smtClean="0"/>
              <a:pPr/>
              <a:t>2/26/2023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6AAC9F-8208-435A-8C88-F6D2365961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5144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6AAC9F-8208-435A-8C88-F6D23659610B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94808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B08A9-3D0C-4290-AE88-F14EEDD9486F}" type="datetimeFigureOut">
              <a:rPr lang="en-US" smtClean="0"/>
              <a:pPr/>
              <a:t>2/26/2023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E6D4F-8135-48CD-8C44-FD6EEAB9C0E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76990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B08A9-3D0C-4290-AE88-F14EEDD9486F}" type="datetimeFigureOut">
              <a:rPr lang="en-US" smtClean="0"/>
              <a:pPr/>
              <a:t>2/26/2023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E6D4F-8135-48CD-8C44-FD6EEAB9C0E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73444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B08A9-3D0C-4290-AE88-F14EEDD9486F}" type="datetimeFigureOut">
              <a:rPr lang="en-US" smtClean="0"/>
              <a:pPr/>
              <a:t>2/26/2023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E6D4F-8135-48CD-8C44-FD6EEAB9C0E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06735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B08A9-3D0C-4290-AE88-F14EEDD9486F}" type="datetimeFigureOut">
              <a:rPr lang="en-US" smtClean="0"/>
              <a:pPr/>
              <a:t>2/26/2023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E6D4F-8135-48CD-8C44-FD6EEAB9C0E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98331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B08A9-3D0C-4290-AE88-F14EEDD9486F}" type="datetimeFigureOut">
              <a:rPr lang="en-US" smtClean="0"/>
              <a:pPr/>
              <a:t>2/26/2023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E6D4F-8135-48CD-8C44-FD6EEAB9C0E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63789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B08A9-3D0C-4290-AE88-F14EEDD9486F}" type="datetimeFigureOut">
              <a:rPr lang="en-US" smtClean="0"/>
              <a:pPr/>
              <a:t>2/26/2023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E6D4F-8135-48CD-8C44-FD6EEAB9C0E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80860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B08A9-3D0C-4290-AE88-F14EEDD9486F}" type="datetimeFigureOut">
              <a:rPr lang="en-US" smtClean="0"/>
              <a:pPr/>
              <a:t>2/26/2023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E6D4F-8135-48CD-8C44-FD6EEAB9C0E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72913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B08A9-3D0C-4290-AE88-F14EEDD9486F}" type="datetimeFigureOut">
              <a:rPr lang="en-US" smtClean="0"/>
              <a:pPr/>
              <a:t>2/26/2023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E6D4F-8135-48CD-8C44-FD6EEAB9C0E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80705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B08A9-3D0C-4290-AE88-F14EEDD9486F}" type="datetimeFigureOut">
              <a:rPr lang="en-US" smtClean="0"/>
              <a:pPr/>
              <a:t>2/26/2023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E6D4F-8135-48CD-8C44-FD6EEAB9C0E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64365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B08A9-3D0C-4290-AE88-F14EEDD9486F}" type="datetimeFigureOut">
              <a:rPr lang="en-US" smtClean="0"/>
              <a:pPr/>
              <a:t>2/26/2023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E6D4F-8135-48CD-8C44-FD6EEAB9C0E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14761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B08A9-3D0C-4290-AE88-F14EEDD9486F}" type="datetimeFigureOut">
              <a:rPr lang="en-US" smtClean="0"/>
              <a:pPr/>
              <a:t>2/26/2023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E6D4F-8135-48CD-8C44-FD6EEAB9C0E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74589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BB08A9-3D0C-4290-AE88-F14EEDD9486F}" type="datetimeFigureOut">
              <a:rPr lang="en-US" smtClean="0"/>
              <a:pPr/>
              <a:t>2/26/2023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6E6D4F-8135-48CD-8C44-FD6EEAB9C0E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72905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12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Picture 55" descr="Potted shrimp tart with shaved rainbow beet sala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23781" y="1866191"/>
            <a:ext cx="1827989" cy="166596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cxnSp>
        <p:nvCxnSpPr>
          <p:cNvPr id="2" name="Straight Connector 1"/>
          <p:cNvCxnSpPr/>
          <p:nvPr/>
        </p:nvCxnSpPr>
        <p:spPr>
          <a:xfrm>
            <a:off x="226786" y="189592"/>
            <a:ext cx="6388100" cy="635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Straight Connector 2"/>
          <p:cNvCxnSpPr/>
          <p:nvPr/>
        </p:nvCxnSpPr>
        <p:spPr>
          <a:xfrm>
            <a:off x="226786" y="9714592"/>
            <a:ext cx="6388100" cy="635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3"/>
          <p:cNvCxnSpPr/>
          <p:nvPr/>
        </p:nvCxnSpPr>
        <p:spPr>
          <a:xfrm>
            <a:off x="234406" y="188322"/>
            <a:ext cx="0" cy="951865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6614886" y="189592"/>
            <a:ext cx="0" cy="951865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 rot="16200000" flipH="1">
            <a:off x="-51521" y="5250056"/>
            <a:ext cx="6965908" cy="4862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243113" y="214569"/>
            <a:ext cx="63133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tabLst>
                <a:tab pos="631825" algn="l"/>
              </a:tabLst>
            </a:pPr>
            <a:r>
              <a:rPr lang="en-GB" sz="1000" dirty="0">
                <a:solidFill>
                  <a:schemeClr val="bg1"/>
                </a:solidFill>
                <a:latin typeface="Forte" pitchFamily="66" charset="0"/>
              </a:rPr>
              <a:t>Food  Beverage Operations, Module: BMIH4002</a:t>
            </a:r>
          </a:p>
          <a:p>
            <a:pPr algn="r">
              <a:tabLst>
                <a:tab pos="631825" algn="l"/>
              </a:tabLst>
            </a:pPr>
            <a:r>
              <a:rPr lang="en-GB" sz="1000" dirty="0">
                <a:solidFill>
                  <a:schemeClr val="bg1"/>
                </a:solidFill>
                <a:latin typeface="Forte" pitchFamily="66" charset="0"/>
              </a:rPr>
              <a:t>Student Name: Catalin Pocolin</a:t>
            </a:r>
          </a:p>
          <a:p>
            <a:pPr algn="r">
              <a:tabLst>
                <a:tab pos="631825" algn="l"/>
              </a:tabLst>
            </a:pPr>
            <a:r>
              <a:rPr lang="en-GB" sz="1000" dirty="0">
                <a:solidFill>
                  <a:schemeClr val="bg1"/>
                </a:solidFill>
                <a:latin typeface="Forte" pitchFamily="66" charset="0"/>
              </a:rPr>
              <a:t>ID: 2117502</a:t>
            </a:r>
          </a:p>
          <a:p>
            <a:pPr algn="r">
              <a:tabLst>
                <a:tab pos="631825" algn="l"/>
              </a:tabLst>
            </a:pPr>
            <a:r>
              <a:rPr lang="en-GB" sz="1000" dirty="0">
                <a:solidFill>
                  <a:schemeClr val="bg1"/>
                </a:solidFill>
                <a:latin typeface="Forte" pitchFamily="66" charset="0"/>
              </a:rPr>
              <a:t>Lecturer’s name: Ffion </a:t>
            </a:r>
            <a:r>
              <a:rPr lang="en-GB" sz="1000" dirty="0" err="1">
                <a:solidFill>
                  <a:schemeClr val="bg1"/>
                </a:solidFill>
                <a:latin typeface="Forte" pitchFamily="66" charset="0"/>
              </a:rPr>
              <a:t>Cumperpatch</a:t>
            </a:r>
            <a:endParaRPr lang="en-GB" sz="1000" dirty="0">
              <a:solidFill>
                <a:schemeClr val="bg1"/>
              </a:solidFill>
              <a:latin typeface="Forte" pitchFamily="66" charset="0"/>
            </a:endParaRPr>
          </a:p>
          <a:p>
            <a:pPr algn="ctr">
              <a:tabLst>
                <a:tab pos="631825" algn="l"/>
              </a:tabLst>
            </a:pPr>
            <a:r>
              <a:rPr lang="en-US" sz="1600" b="1" dirty="0">
                <a:solidFill>
                  <a:srgbClr val="FFFF00"/>
                </a:solidFill>
                <a:latin typeface="Berlin Sans FB" pitchFamily="34" charset="0"/>
              </a:rPr>
              <a:t>Hotel Trinity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51152" y="3504534"/>
            <a:ext cx="283568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0"/>
              </a:spcBef>
              <a:spcAft>
                <a:spcPts val="10"/>
              </a:spcAft>
            </a:pPr>
            <a:r>
              <a:rPr lang="en-US" sz="1200" b="1" dirty="0">
                <a:solidFill>
                  <a:schemeClr val="bg1"/>
                </a:solidFill>
                <a:latin typeface="Forte" pitchFamily="66" charset="0"/>
              </a:rPr>
              <a:t>Price: </a:t>
            </a:r>
            <a:r>
              <a:rPr lang="en-US" sz="1200" cap="none" spc="0" dirty="0">
                <a:ln w="0"/>
                <a:solidFill>
                  <a:schemeClr val="bg1"/>
                </a:solidFill>
                <a:latin typeface="Forte" pitchFamily="66" charset="0"/>
              </a:rPr>
              <a:t> 25.50</a:t>
            </a:r>
            <a:endParaRPr lang="en-US" sz="1200" b="1" dirty="0">
              <a:solidFill>
                <a:schemeClr val="bg1"/>
              </a:solidFill>
              <a:latin typeface="Forte" pitchFamily="66" charset="0"/>
            </a:endParaRPr>
          </a:p>
          <a:p>
            <a:pPr>
              <a:spcBef>
                <a:spcPts val="10"/>
              </a:spcBef>
              <a:spcAft>
                <a:spcPts val="10"/>
              </a:spcAft>
            </a:pPr>
            <a:r>
              <a:rPr lang="en-US" sz="1200" b="1" dirty="0">
                <a:solidFill>
                  <a:schemeClr val="bg1"/>
                </a:solidFill>
                <a:latin typeface="Forte" pitchFamily="66" charset="0"/>
              </a:rPr>
              <a:t>Calories</a:t>
            </a:r>
            <a:r>
              <a:rPr lang="en-US" sz="1200" dirty="0">
                <a:solidFill>
                  <a:schemeClr val="bg1"/>
                </a:solidFill>
                <a:latin typeface="Forte" pitchFamily="66" charset="0"/>
              </a:rPr>
              <a:t>: 480 KCAL (Fat  45gm)</a:t>
            </a:r>
          </a:p>
          <a:p>
            <a:pPr>
              <a:spcBef>
                <a:spcPts val="10"/>
              </a:spcBef>
              <a:spcAft>
                <a:spcPts val="10"/>
              </a:spcAft>
            </a:pPr>
            <a:r>
              <a:rPr lang="en-US" sz="1200" b="1" dirty="0">
                <a:solidFill>
                  <a:schemeClr val="bg1"/>
                </a:solidFill>
                <a:latin typeface="Forte" pitchFamily="66" charset="0"/>
              </a:rPr>
              <a:t>Allergens: </a:t>
            </a:r>
            <a:r>
              <a:rPr lang="en-US" sz="1200" dirty="0">
                <a:solidFill>
                  <a:schemeClr val="bg1"/>
                </a:solidFill>
                <a:latin typeface="Forte" pitchFamily="66" charset="0"/>
              </a:rPr>
              <a:t>quince paste</a:t>
            </a:r>
          </a:p>
          <a:p>
            <a:pPr>
              <a:spcBef>
                <a:spcPts val="10"/>
              </a:spcBef>
              <a:spcAft>
                <a:spcPts val="10"/>
              </a:spcAft>
            </a:pPr>
            <a:r>
              <a:rPr lang="en-US" sz="1200" b="1" dirty="0">
                <a:solidFill>
                  <a:schemeClr val="bg1"/>
                </a:solidFill>
                <a:latin typeface="Forte" pitchFamily="66" charset="0"/>
              </a:rPr>
              <a:t>Availability: </a:t>
            </a:r>
            <a:r>
              <a:rPr lang="en-US" sz="1200" dirty="0">
                <a:solidFill>
                  <a:schemeClr val="bg1"/>
                </a:solidFill>
                <a:latin typeface="Forte" pitchFamily="66" charset="0"/>
              </a:rPr>
              <a:t>07.30am-11.45am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433601" y="3426714"/>
            <a:ext cx="283568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0"/>
              </a:spcBef>
              <a:spcAft>
                <a:spcPts val="10"/>
              </a:spcAft>
            </a:pPr>
            <a:r>
              <a:rPr lang="en-US" sz="1200" b="1" dirty="0">
                <a:solidFill>
                  <a:schemeClr val="bg1"/>
                </a:solidFill>
                <a:latin typeface="Forte" pitchFamily="66" charset="0"/>
              </a:rPr>
              <a:t>Price: </a:t>
            </a:r>
            <a:r>
              <a:rPr lang="en-US" sz="1200" dirty="0">
                <a:ln w="0"/>
                <a:solidFill>
                  <a:schemeClr val="bg1"/>
                </a:solidFill>
                <a:latin typeface="Forte" pitchFamily="66" charset="0"/>
              </a:rPr>
              <a:t> 17.50</a:t>
            </a:r>
            <a:endParaRPr lang="en-US" sz="1200" b="1" dirty="0">
              <a:solidFill>
                <a:schemeClr val="bg1"/>
              </a:solidFill>
              <a:latin typeface="Forte" pitchFamily="66" charset="0"/>
            </a:endParaRPr>
          </a:p>
          <a:p>
            <a:pPr>
              <a:spcBef>
                <a:spcPts val="10"/>
              </a:spcBef>
              <a:spcAft>
                <a:spcPts val="10"/>
              </a:spcAft>
            </a:pPr>
            <a:r>
              <a:rPr lang="en-US" sz="1200" b="1" dirty="0">
                <a:solidFill>
                  <a:schemeClr val="bg1"/>
                </a:solidFill>
                <a:latin typeface="Forte" pitchFamily="66" charset="0"/>
              </a:rPr>
              <a:t>Calories: </a:t>
            </a:r>
            <a:r>
              <a:rPr lang="en-US" sz="1200" dirty="0">
                <a:solidFill>
                  <a:schemeClr val="bg1"/>
                </a:solidFill>
                <a:latin typeface="Forte" pitchFamily="66" charset="0"/>
              </a:rPr>
              <a:t>370 KCAL (Fat  15gm)</a:t>
            </a:r>
          </a:p>
          <a:p>
            <a:pPr>
              <a:spcBef>
                <a:spcPts val="10"/>
              </a:spcBef>
              <a:spcAft>
                <a:spcPts val="10"/>
              </a:spcAft>
            </a:pPr>
            <a:r>
              <a:rPr lang="en-US" sz="1200" b="1" dirty="0">
                <a:solidFill>
                  <a:schemeClr val="bg1"/>
                </a:solidFill>
                <a:latin typeface="Forte" pitchFamily="66" charset="0"/>
              </a:rPr>
              <a:t>Allergens: </a:t>
            </a:r>
            <a:r>
              <a:rPr lang="en-US" sz="1200" dirty="0">
                <a:solidFill>
                  <a:schemeClr val="bg1"/>
                </a:solidFill>
                <a:latin typeface="Forte" pitchFamily="66" charset="0"/>
              </a:rPr>
              <a:t>Shrimp</a:t>
            </a:r>
          </a:p>
          <a:p>
            <a:pPr>
              <a:spcBef>
                <a:spcPts val="10"/>
              </a:spcBef>
              <a:spcAft>
                <a:spcPts val="10"/>
              </a:spcAft>
            </a:pPr>
            <a:r>
              <a:rPr lang="en-US" sz="1200" b="1" dirty="0">
                <a:solidFill>
                  <a:schemeClr val="bg1"/>
                </a:solidFill>
                <a:latin typeface="Forte" pitchFamily="66" charset="0"/>
              </a:rPr>
              <a:t>Availability: </a:t>
            </a:r>
            <a:r>
              <a:rPr lang="en-US" sz="1200" dirty="0">
                <a:solidFill>
                  <a:schemeClr val="bg1"/>
                </a:solidFill>
                <a:latin typeface="Forte" pitchFamily="66" charset="0"/>
              </a:rPr>
              <a:t>07.30am-11.45am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25841" y="6781447"/>
            <a:ext cx="283568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0"/>
              </a:spcBef>
              <a:spcAft>
                <a:spcPts val="10"/>
              </a:spcAft>
            </a:pPr>
            <a:r>
              <a:rPr lang="en-US" sz="1200" b="1" dirty="0">
                <a:solidFill>
                  <a:schemeClr val="bg1"/>
                </a:solidFill>
                <a:latin typeface="Forte" pitchFamily="66" charset="0"/>
              </a:rPr>
              <a:t>Price: </a:t>
            </a:r>
            <a:r>
              <a:rPr lang="en-US" sz="1200" cap="none" spc="0" dirty="0">
                <a:ln w="0"/>
                <a:solidFill>
                  <a:schemeClr val="bg1"/>
                </a:solidFill>
                <a:latin typeface="Forte" pitchFamily="66" charset="0"/>
              </a:rPr>
              <a:t> 17.50</a:t>
            </a:r>
            <a:endParaRPr lang="en-US" sz="1200" b="1" dirty="0">
              <a:solidFill>
                <a:schemeClr val="bg1"/>
              </a:solidFill>
              <a:latin typeface="Forte" pitchFamily="66" charset="0"/>
            </a:endParaRPr>
          </a:p>
          <a:p>
            <a:pPr>
              <a:spcBef>
                <a:spcPts val="10"/>
              </a:spcBef>
              <a:spcAft>
                <a:spcPts val="10"/>
              </a:spcAft>
            </a:pPr>
            <a:r>
              <a:rPr lang="en-US" sz="1200" b="1" dirty="0">
                <a:solidFill>
                  <a:schemeClr val="bg1"/>
                </a:solidFill>
                <a:latin typeface="Forte" pitchFamily="66" charset="0"/>
              </a:rPr>
              <a:t>Calories: </a:t>
            </a:r>
            <a:r>
              <a:rPr lang="en-US" sz="1200" dirty="0">
                <a:solidFill>
                  <a:schemeClr val="bg1"/>
                </a:solidFill>
                <a:latin typeface="Forte" pitchFamily="66" charset="0"/>
              </a:rPr>
              <a:t>410 KCAL (Fat 10gm)</a:t>
            </a:r>
          </a:p>
          <a:p>
            <a:pPr>
              <a:spcBef>
                <a:spcPts val="10"/>
              </a:spcBef>
              <a:spcAft>
                <a:spcPts val="10"/>
              </a:spcAft>
            </a:pPr>
            <a:r>
              <a:rPr lang="en-US" sz="1200" b="1" dirty="0">
                <a:solidFill>
                  <a:schemeClr val="bg1"/>
                </a:solidFill>
                <a:latin typeface="Forte" pitchFamily="66" charset="0"/>
              </a:rPr>
              <a:t>Allergens: </a:t>
            </a:r>
            <a:r>
              <a:rPr lang="en-US" sz="1200" dirty="0">
                <a:solidFill>
                  <a:schemeClr val="bg1"/>
                </a:solidFill>
                <a:latin typeface="Forte" pitchFamily="66" charset="0"/>
              </a:rPr>
              <a:t>Beans</a:t>
            </a:r>
          </a:p>
          <a:p>
            <a:pPr>
              <a:spcBef>
                <a:spcPts val="10"/>
              </a:spcBef>
              <a:spcAft>
                <a:spcPts val="10"/>
              </a:spcAft>
            </a:pPr>
            <a:r>
              <a:rPr lang="en-US" sz="1200" b="1" dirty="0">
                <a:solidFill>
                  <a:schemeClr val="bg1"/>
                </a:solidFill>
                <a:latin typeface="Forte" pitchFamily="66" charset="0"/>
              </a:rPr>
              <a:t>Availability: </a:t>
            </a:r>
            <a:r>
              <a:rPr lang="en-US" sz="1200" dirty="0">
                <a:solidFill>
                  <a:schemeClr val="bg1"/>
                </a:solidFill>
                <a:latin typeface="Forte" pitchFamily="66" charset="0"/>
              </a:rPr>
              <a:t>07.30am- 10.00 pm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422717" y="6907923"/>
            <a:ext cx="283568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0"/>
              </a:spcBef>
              <a:spcAft>
                <a:spcPts val="10"/>
              </a:spcAft>
            </a:pPr>
            <a:r>
              <a:rPr lang="en-US" sz="1200" b="1" dirty="0">
                <a:solidFill>
                  <a:schemeClr val="bg1"/>
                </a:solidFill>
                <a:latin typeface="Forte" pitchFamily="66" charset="0"/>
              </a:rPr>
              <a:t>Price: </a:t>
            </a:r>
            <a:r>
              <a:rPr lang="en-US" sz="1200" cap="none" spc="0" dirty="0">
                <a:ln w="0"/>
                <a:solidFill>
                  <a:schemeClr val="bg1"/>
                </a:solidFill>
                <a:latin typeface="Forte" pitchFamily="66" charset="0"/>
              </a:rPr>
              <a:t> </a:t>
            </a:r>
            <a:r>
              <a:rPr lang="en-US" sz="1200" dirty="0">
                <a:ln w="0"/>
                <a:solidFill>
                  <a:schemeClr val="bg1"/>
                </a:solidFill>
                <a:latin typeface="Forte" pitchFamily="66" charset="0"/>
              </a:rPr>
              <a:t>26</a:t>
            </a:r>
            <a:r>
              <a:rPr lang="en-US" sz="1200" cap="none" spc="0" dirty="0">
                <a:ln w="0"/>
                <a:solidFill>
                  <a:schemeClr val="bg1"/>
                </a:solidFill>
                <a:latin typeface="Forte" pitchFamily="66" charset="0"/>
              </a:rPr>
              <a:t>.50</a:t>
            </a:r>
            <a:endParaRPr lang="en-US" sz="1200" b="1" dirty="0">
              <a:solidFill>
                <a:schemeClr val="bg1"/>
              </a:solidFill>
              <a:latin typeface="Forte" pitchFamily="66" charset="0"/>
            </a:endParaRPr>
          </a:p>
          <a:p>
            <a:pPr>
              <a:spcBef>
                <a:spcPts val="10"/>
              </a:spcBef>
              <a:spcAft>
                <a:spcPts val="10"/>
              </a:spcAft>
            </a:pPr>
            <a:r>
              <a:rPr lang="en-US" sz="1200" b="1" dirty="0">
                <a:solidFill>
                  <a:schemeClr val="bg1"/>
                </a:solidFill>
                <a:latin typeface="Forte" pitchFamily="66" charset="0"/>
              </a:rPr>
              <a:t>Calories: 5</a:t>
            </a:r>
            <a:r>
              <a:rPr lang="en-US" sz="1200" dirty="0">
                <a:solidFill>
                  <a:schemeClr val="bg1"/>
                </a:solidFill>
                <a:latin typeface="Forte" pitchFamily="66" charset="0"/>
              </a:rPr>
              <a:t>95 KCAL (Fat 11gm)</a:t>
            </a:r>
          </a:p>
          <a:p>
            <a:pPr>
              <a:spcBef>
                <a:spcPts val="10"/>
              </a:spcBef>
              <a:spcAft>
                <a:spcPts val="10"/>
              </a:spcAft>
            </a:pPr>
            <a:r>
              <a:rPr lang="en-US" sz="1200" b="1" dirty="0">
                <a:solidFill>
                  <a:schemeClr val="bg1"/>
                </a:solidFill>
                <a:latin typeface="Forte" pitchFamily="66" charset="0"/>
              </a:rPr>
              <a:t>Allergens: </a:t>
            </a:r>
            <a:r>
              <a:rPr lang="en-US" sz="1200" dirty="0">
                <a:solidFill>
                  <a:schemeClr val="bg1"/>
                </a:solidFill>
                <a:latin typeface="Forte" pitchFamily="66" charset="0"/>
              </a:rPr>
              <a:t>Beef</a:t>
            </a:r>
          </a:p>
          <a:p>
            <a:pPr>
              <a:spcBef>
                <a:spcPts val="10"/>
              </a:spcBef>
              <a:spcAft>
                <a:spcPts val="10"/>
              </a:spcAft>
            </a:pPr>
            <a:r>
              <a:rPr lang="en-US" sz="1200" b="1" dirty="0">
                <a:solidFill>
                  <a:schemeClr val="bg1"/>
                </a:solidFill>
                <a:latin typeface="Forte" pitchFamily="66" charset="0"/>
              </a:rPr>
              <a:t>Availability: </a:t>
            </a:r>
            <a:r>
              <a:rPr lang="en-US" sz="1200" dirty="0">
                <a:solidFill>
                  <a:schemeClr val="bg1"/>
                </a:solidFill>
                <a:latin typeface="Forte" pitchFamily="66" charset="0"/>
              </a:rPr>
              <a:t>05.00pm-10.00pm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0" y="8878831"/>
            <a:ext cx="6858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Berlin Sans FB" pitchFamily="34" charset="0"/>
              </a:rPr>
              <a:t>Hotel Trinity, Coast on Swansea, South Wales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4509" y="1114943"/>
            <a:ext cx="6858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>
                <a:solidFill>
                  <a:srgbClr val="FFFF00"/>
                </a:solidFill>
                <a:latin typeface="Forte" pitchFamily="66" charset="0"/>
              </a:rPr>
              <a:t>Quality you can taste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426781" y="7771134"/>
            <a:ext cx="319056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200" dirty="0">
                <a:solidFill>
                  <a:schemeClr val="accent4">
                    <a:lumMod val="20000"/>
                    <a:lumOff val="80000"/>
                  </a:schemeClr>
                </a:solidFill>
                <a:latin typeface="Forte" pitchFamily="66" charset="0"/>
              </a:rPr>
              <a:t>Home Delivery Available:</a:t>
            </a:r>
          </a:p>
          <a:p>
            <a:pPr algn="ctr"/>
            <a:r>
              <a:rPr lang="en-US" sz="1200" dirty="0" err="1">
                <a:solidFill>
                  <a:schemeClr val="accent4">
                    <a:lumMod val="20000"/>
                    <a:lumOff val="80000"/>
                  </a:schemeClr>
                </a:solidFill>
                <a:latin typeface="Forte" pitchFamily="66" charset="0"/>
              </a:rPr>
              <a:t>Uber</a:t>
            </a:r>
            <a:r>
              <a:rPr lang="en-US" sz="1200" dirty="0">
                <a:solidFill>
                  <a:schemeClr val="accent4">
                    <a:lumMod val="20000"/>
                    <a:lumOff val="80000"/>
                  </a:schemeClr>
                </a:solidFill>
                <a:latin typeface="Forte" pitchFamily="66" charset="0"/>
              </a:rPr>
              <a:t> Eats, Hungry house, </a:t>
            </a:r>
            <a:r>
              <a:rPr lang="en-US" sz="1200" dirty="0" err="1">
                <a:solidFill>
                  <a:schemeClr val="accent4">
                    <a:lumMod val="20000"/>
                    <a:lumOff val="80000"/>
                  </a:schemeClr>
                </a:solidFill>
                <a:latin typeface="Forte" pitchFamily="66" charset="0"/>
              </a:rPr>
              <a:t>Zomato</a:t>
            </a:r>
            <a:endParaRPr lang="en-US" sz="1200" dirty="0">
              <a:solidFill>
                <a:schemeClr val="accent4">
                  <a:lumMod val="20000"/>
                  <a:lumOff val="80000"/>
                </a:schemeClr>
              </a:solidFill>
              <a:latin typeface="Forte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424136" y="8541787"/>
            <a:ext cx="1371592" cy="3157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050" b="1" dirty="0">
                <a:solidFill>
                  <a:schemeClr val="accent4">
                    <a:lumMod val="20000"/>
                    <a:lumOff val="80000"/>
                  </a:schemeClr>
                </a:solidFill>
                <a:latin typeface="Rockwell" pitchFamily="18" charset="0"/>
              </a:rPr>
              <a:t>Payment Method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271299" y="1326862"/>
            <a:ext cx="32022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Rockwell" pitchFamily="18" charset="0"/>
              </a:rPr>
              <a:t>Roasted and grilled pork ribs with quince glaze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375784" y="1322312"/>
            <a:ext cx="31945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Rockwell" pitchFamily="18" charset="0"/>
              </a:rPr>
              <a:t>Potted shrimp tart with shaved rainbow beet salad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60162" y="4451335"/>
            <a:ext cx="32022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Rockwell" pitchFamily="18" charset="0"/>
              </a:rPr>
              <a:t>Low-calorie smoky chili with vegetables and beans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473509" y="4285962"/>
            <a:ext cx="29272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rgbClr val="FFFF00"/>
                </a:solidFill>
                <a:latin typeface="Rockwell" pitchFamily="18" charset="0"/>
              </a:rPr>
              <a:t>Special Dish</a:t>
            </a:r>
          </a:p>
          <a:p>
            <a:pPr algn="ctr"/>
            <a:r>
              <a:rPr lang="en-US" sz="12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Rockwell" pitchFamily="18" charset="0"/>
              </a:rPr>
              <a:t>Salt and pepper rib of beef with Bloody Mary sauce and roast potato wedges</a:t>
            </a:r>
          </a:p>
        </p:txBody>
      </p:sp>
      <p:pic>
        <p:nvPicPr>
          <p:cNvPr id="1032" name="Picture 8" descr="Vegan Asparagus Soup Recipe {Stove Top &amp; Instant Pot}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611022" y="5190118"/>
            <a:ext cx="2414281" cy="160952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" name="Rounded Rectangle 43"/>
          <p:cNvSpPr/>
          <p:nvPr/>
        </p:nvSpPr>
        <p:spPr>
          <a:xfrm>
            <a:off x="2619968" y="6364089"/>
            <a:ext cx="419100" cy="252377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7" name="Picture 46">
            <a:extLst>
              <a:ext uri="{FF2B5EF4-FFF2-40B4-BE49-F238E27FC236}">
                <a16:creationId xmlns:a16="http://schemas.microsoft.com/office/drawing/2014/main" id="{55DC169D-086E-45E6-9576-DED0731F2845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655416" y="6376152"/>
            <a:ext cx="385162" cy="191423"/>
          </a:xfrm>
          <a:prstGeom prst="rect">
            <a:avLst/>
          </a:prstGeom>
        </p:spPr>
      </p:pic>
      <p:sp>
        <p:nvSpPr>
          <p:cNvPr id="36" name="Rounded Rectangle 35"/>
          <p:cNvSpPr/>
          <p:nvPr/>
        </p:nvSpPr>
        <p:spPr>
          <a:xfrm>
            <a:off x="5376895" y="3128002"/>
            <a:ext cx="419100" cy="252377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1" name="Picture 50" descr="vegetarian-lasagne-96693-2.jpe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3793787" y="5379400"/>
            <a:ext cx="2052536" cy="16634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5" name="Rounded Rectangle 44"/>
          <p:cNvSpPr/>
          <p:nvPr/>
        </p:nvSpPr>
        <p:spPr>
          <a:xfrm>
            <a:off x="5428035" y="6743496"/>
            <a:ext cx="419100" cy="252377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6" name="Picture 45">
            <a:extLst>
              <a:ext uri="{FF2B5EF4-FFF2-40B4-BE49-F238E27FC236}">
                <a16:creationId xmlns:a16="http://schemas.microsoft.com/office/drawing/2014/main" id="{55DC169D-086E-45E6-9576-DED0731F2845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430724" y="6766004"/>
            <a:ext cx="385162" cy="191423"/>
          </a:xfrm>
          <a:prstGeom prst="rect">
            <a:avLst/>
          </a:prstGeom>
        </p:spPr>
      </p:pic>
      <p:pic>
        <p:nvPicPr>
          <p:cNvPr id="52" name="Picture 51" descr="IMG_0447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50195" y="1837432"/>
            <a:ext cx="2350874" cy="156724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7" name="Rounded Rectangle 26"/>
          <p:cNvSpPr/>
          <p:nvPr/>
        </p:nvSpPr>
        <p:spPr>
          <a:xfrm>
            <a:off x="2127602" y="3118293"/>
            <a:ext cx="419100" cy="252377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55DC169D-086E-45E6-9576-DED0731F2845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133866" y="3149813"/>
            <a:ext cx="385162" cy="191423"/>
          </a:xfrm>
          <a:prstGeom prst="rect">
            <a:avLst/>
          </a:prstGeom>
        </p:spPr>
      </p:pic>
      <p:pic>
        <p:nvPicPr>
          <p:cNvPr id="53" name="Picture 52" descr="payment-methods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713041" y="8575742"/>
            <a:ext cx="1843385" cy="307232"/>
          </a:xfrm>
          <a:prstGeom prst="rect">
            <a:avLst/>
          </a:prstGeom>
        </p:spPr>
      </p:pic>
      <p:sp>
        <p:nvSpPr>
          <p:cNvPr id="57" name="TextBox 56"/>
          <p:cNvSpPr txBox="1"/>
          <p:nvPr/>
        </p:nvSpPr>
        <p:spPr>
          <a:xfrm>
            <a:off x="408564" y="7645936"/>
            <a:ext cx="31420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solidFill>
                  <a:srgbClr val="FFFF00"/>
                </a:solidFill>
                <a:latin typeface="Rockwell" pitchFamily="18" charset="0"/>
              </a:rPr>
              <a:t>Live Music Show at Dinner</a:t>
            </a:r>
          </a:p>
          <a:p>
            <a:endParaRPr lang="en-US" sz="1200" dirty="0"/>
          </a:p>
        </p:txBody>
      </p:sp>
      <p:sp>
        <p:nvSpPr>
          <p:cNvPr id="62" name="TextBox 61"/>
          <p:cNvSpPr txBox="1"/>
          <p:nvPr/>
        </p:nvSpPr>
        <p:spPr>
          <a:xfrm>
            <a:off x="175100" y="9134281"/>
            <a:ext cx="64494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800" dirty="0">
                <a:solidFill>
                  <a:schemeClr val="bg1"/>
                </a:solidFill>
                <a:latin typeface="Rockwell" pitchFamily="18" charset="0"/>
              </a:rPr>
              <a:t>References</a:t>
            </a:r>
          </a:p>
          <a:p>
            <a:pPr algn="just"/>
            <a:r>
              <a:rPr lang="en-US" sz="800" dirty="0">
                <a:solidFill>
                  <a:schemeClr val="bg1"/>
                </a:solidFill>
                <a:latin typeface="Rockwell" pitchFamily="18" charset="0"/>
              </a:rPr>
              <a:t>Restaurant menu | </a:t>
            </a:r>
            <a:r>
              <a:rPr lang="en-US" sz="800" dirty="0" err="1">
                <a:solidFill>
                  <a:schemeClr val="bg1"/>
                </a:solidFill>
                <a:latin typeface="Rockwell" pitchFamily="18" charset="0"/>
              </a:rPr>
              <a:t>LearnEnglish</a:t>
            </a:r>
            <a:r>
              <a:rPr lang="en-US" sz="800" dirty="0">
                <a:solidFill>
                  <a:schemeClr val="bg1"/>
                </a:solidFill>
                <a:latin typeface="Rockwell" pitchFamily="18" charset="0"/>
              </a:rPr>
              <a:t> Kids (</a:t>
            </a:r>
            <a:r>
              <a:rPr lang="en-US" sz="800" dirty="0" err="1">
                <a:solidFill>
                  <a:schemeClr val="bg1"/>
                </a:solidFill>
                <a:latin typeface="Rockwell" pitchFamily="18" charset="0"/>
              </a:rPr>
              <a:t>n.d</a:t>
            </a:r>
            <a:r>
              <a:rPr lang="en-US" sz="800" dirty="0">
                <a:solidFill>
                  <a:schemeClr val="bg1"/>
                </a:solidFill>
                <a:latin typeface="Rockwell" pitchFamily="18" charset="0"/>
              </a:rPr>
              <a:t>.) Restaurant Menu | </a:t>
            </a:r>
            <a:r>
              <a:rPr lang="en-US" sz="800" dirty="0" err="1">
                <a:solidFill>
                  <a:schemeClr val="bg1"/>
                </a:solidFill>
                <a:latin typeface="Rockwell" pitchFamily="18" charset="0"/>
              </a:rPr>
              <a:t>LearnEnglish</a:t>
            </a:r>
            <a:r>
              <a:rPr lang="en-US" sz="800" dirty="0">
                <a:solidFill>
                  <a:schemeClr val="bg1"/>
                </a:solidFill>
                <a:latin typeface="Rockwell" pitchFamily="18" charset="0"/>
              </a:rPr>
              <a:t> Kids [Online]. Restaurant menu | </a:t>
            </a:r>
            <a:r>
              <a:rPr lang="en-US" sz="800" dirty="0" err="1">
                <a:solidFill>
                  <a:schemeClr val="bg1"/>
                </a:solidFill>
                <a:latin typeface="Rockwell" pitchFamily="18" charset="0"/>
              </a:rPr>
              <a:t>LearnEnglish</a:t>
            </a:r>
            <a:r>
              <a:rPr lang="en-US" sz="800" dirty="0">
                <a:solidFill>
                  <a:schemeClr val="bg1"/>
                </a:solidFill>
                <a:latin typeface="Rockwell" pitchFamily="18" charset="0"/>
              </a:rPr>
              <a:t> Kids. Available from: &lt;https://learnenglishkids.britishcouncil.org/writing-practice/restaurant-menu&gt; [Accessed 7 November 2022].</a:t>
            </a:r>
          </a:p>
          <a:p>
            <a:pPr algn="just"/>
            <a:r>
              <a:rPr lang="en-US" sz="800" dirty="0" err="1">
                <a:solidFill>
                  <a:schemeClr val="bg1"/>
                </a:solidFill>
                <a:latin typeface="Rockwell" pitchFamily="18" charset="0"/>
              </a:rPr>
              <a:t>Diemer</a:t>
            </a:r>
            <a:r>
              <a:rPr lang="en-US" sz="800" dirty="0">
                <a:solidFill>
                  <a:schemeClr val="bg1"/>
                </a:solidFill>
                <a:latin typeface="Rockwell" pitchFamily="18" charset="0"/>
              </a:rPr>
              <a:t>, S., (2016). Recipes and food discourse in English–a historical menu. Culinary linguistics: The chef’s special.</a:t>
            </a:r>
          </a:p>
          <a:p>
            <a:pPr algn="just"/>
            <a:endParaRPr lang="en-US" sz="800" dirty="0">
              <a:solidFill>
                <a:schemeClr val="bg1"/>
              </a:solidFill>
              <a:latin typeface="Rockwell" pitchFamily="18" charset="0"/>
            </a:endParaRPr>
          </a:p>
          <a:p>
            <a:pPr algn="just"/>
            <a:endParaRPr lang="en-US" sz="800" dirty="0">
              <a:solidFill>
                <a:schemeClr val="bg1"/>
              </a:solidFill>
              <a:latin typeface="Rockwell" pitchFamily="18" charset="0"/>
            </a:endParaRPr>
          </a:p>
        </p:txBody>
      </p:sp>
      <p:pic>
        <p:nvPicPr>
          <p:cNvPr id="37" name="Picture 36">
            <a:extLst>
              <a:ext uri="{FF2B5EF4-FFF2-40B4-BE49-F238E27FC236}">
                <a16:creationId xmlns:a16="http://schemas.microsoft.com/office/drawing/2014/main" id="{55DC169D-086E-45E6-9576-DED0731F2845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414993" y="3150524"/>
            <a:ext cx="385162" cy="191423"/>
          </a:xfrm>
          <a:prstGeom prst="rect">
            <a:avLst/>
          </a:prstGeom>
        </p:spPr>
      </p:pic>
      <p:pic>
        <p:nvPicPr>
          <p:cNvPr id="59" name="Picture 58" descr="winee.jpeg"/>
          <p:cNvPicPr>
            <a:picLocks noChangeAspect="1"/>
          </p:cNvPicPr>
          <p:nvPr/>
        </p:nvPicPr>
        <p:blipFill>
          <a:blip r:embed="rId9" cstate="print"/>
          <a:srcRect l="34338" r="34338"/>
          <a:stretch>
            <a:fillRect/>
          </a:stretch>
        </p:blipFill>
        <p:spPr>
          <a:xfrm>
            <a:off x="5856051" y="1737036"/>
            <a:ext cx="515566" cy="1645920"/>
          </a:xfrm>
          <a:prstGeom prst="rect">
            <a:avLst/>
          </a:prstGeom>
        </p:spPr>
      </p:pic>
      <p:pic>
        <p:nvPicPr>
          <p:cNvPr id="60" name="Picture 59" descr="winee.jpeg"/>
          <p:cNvPicPr>
            <a:picLocks noChangeAspect="1"/>
          </p:cNvPicPr>
          <p:nvPr/>
        </p:nvPicPr>
        <p:blipFill>
          <a:blip r:embed="rId9" cstate="print"/>
          <a:srcRect l="34338" r="34338"/>
          <a:stretch>
            <a:fillRect/>
          </a:stretch>
        </p:blipFill>
        <p:spPr>
          <a:xfrm>
            <a:off x="2662136" y="1821343"/>
            <a:ext cx="515566" cy="1645920"/>
          </a:xfrm>
          <a:prstGeom prst="rect">
            <a:avLst/>
          </a:prstGeom>
        </p:spPr>
      </p:pic>
      <p:pic>
        <p:nvPicPr>
          <p:cNvPr id="63" name="Picture 62" descr="non veg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3647872" y="5327522"/>
            <a:ext cx="447471" cy="447471"/>
          </a:xfrm>
          <a:prstGeom prst="rect">
            <a:avLst/>
          </a:prstGeom>
        </p:spPr>
      </p:pic>
      <p:pic>
        <p:nvPicPr>
          <p:cNvPr id="64" name="Picture 63" descr="non veg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3595992" y="1802861"/>
            <a:ext cx="447471" cy="447471"/>
          </a:xfrm>
          <a:prstGeom prst="rect">
            <a:avLst/>
          </a:prstGeom>
        </p:spPr>
      </p:pic>
      <p:pic>
        <p:nvPicPr>
          <p:cNvPr id="65" name="Picture 64" descr="images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62267" y="5086353"/>
            <a:ext cx="413223" cy="553804"/>
          </a:xfrm>
          <a:prstGeom prst="rect">
            <a:avLst/>
          </a:prstGeom>
        </p:spPr>
      </p:pic>
      <p:pic>
        <p:nvPicPr>
          <p:cNvPr id="68" name="Picture 67" descr="non veg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415048" y="1715312"/>
            <a:ext cx="447471" cy="447471"/>
          </a:xfrm>
          <a:prstGeom prst="rect">
            <a:avLst/>
          </a:prstGeom>
        </p:spPr>
      </p:pic>
      <p:pic>
        <p:nvPicPr>
          <p:cNvPr id="70" name="Picture 69" descr="winee.jpeg"/>
          <p:cNvPicPr>
            <a:picLocks noChangeAspect="1"/>
          </p:cNvPicPr>
          <p:nvPr/>
        </p:nvPicPr>
        <p:blipFill>
          <a:blip r:embed="rId9" cstate="print"/>
          <a:srcRect l="34338" r="34338"/>
          <a:stretch>
            <a:fillRect/>
          </a:stretch>
        </p:blipFill>
        <p:spPr>
          <a:xfrm>
            <a:off x="5940358" y="5323306"/>
            <a:ext cx="515566" cy="1645920"/>
          </a:xfrm>
          <a:prstGeom prst="rect">
            <a:avLst/>
          </a:prstGeom>
        </p:spPr>
      </p:pic>
      <p:pic>
        <p:nvPicPr>
          <p:cNvPr id="71" name="Picture 70" descr="bearded-man-acoustic-guitar-stage-sings-song-rock-star-unplugged-performance-d-looped-animation-alpha-channel-214246153.jpg"/>
          <p:cNvPicPr>
            <a:picLocks noChangeAspect="1"/>
          </p:cNvPicPr>
          <p:nvPr/>
        </p:nvPicPr>
        <p:blipFill>
          <a:blip r:embed="rId12"/>
          <a:srcRect t="6087" r="18994" b="12174"/>
          <a:stretch>
            <a:fillRect/>
          </a:stretch>
        </p:blipFill>
        <p:spPr>
          <a:xfrm>
            <a:off x="350196" y="7947495"/>
            <a:ext cx="2937753" cy="923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04195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803</TotalTime>
  <Words>236</Words>
  <Application>Microsoft Office PowerPoint</Application>
  <PresentationFormat>A4 Paper (210x297 mm)</PresentationFormat>
  <Paragraphs>36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Berlin Sans FB</vt:lpstr>
      <vt:lpstr>Calibri</vt:lpstr>
      <vt:lpstr>Calibri Light</vt:lpstr>
      <vt:lpstr>Forte</vt:lpstr>
      <vt:lpstr>Rockwell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Salman Ali</dc:creator>
  <cp:lastModifiedBy>Catalin Pocolin (2117502)</cp:lastModifiedBy>
  <cp:revision>48</cp:revision>
  <dcterms:created xsi:type="dcterms:W3CDTF">2022-05-23T13:46:07Z</dcterms:created>
  <dcterms:modified xsi:type="dcterms:W3CDTF">2023-02-26T12:55:49Z</dcterms:modified>
</cp:coreProperties>
</file>