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74" d="100"/>
          <a:sy n="74" d="100"/>
        </p:scale>
        <p:origin x="2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584969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62024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7412263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03175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04417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93902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71301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93452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94334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99803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35887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0508929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368152"/>
          </a:xfrm>
        </p:spPr>
        <p:txBody>
          <a:bodyPr>
            <a:normAutofit/>
          </a:bodyPr>
          <a:lstStyle/>
          <a:p>
            <a:r>
              <a:rPr lang="en-GB" dirty="0" smtClean="0">
                <a:solidFill>
                  <a:schemeClr val="bg1"/>
                </a:solidFill>
              </a:rPr>
              <a:t>Advanced Greek prose</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endParaRPr lang="en-GB" dirty="0">
              <a:solidFill>
                <a:schemeClr val="bg1"/>
              </a:solidFill>
            </a:endParaRPr>
          </a:p>
          <a:p>
            <a:endParaRPr lang="en-GB" b="1" dirty="0" smtClean="0">
              <a:solidFill>
                <a:schemeClr val="bg1"/>
              </a:solidFill>
            </a:endParaRPr>
          </a:p>
        </p:txBody>
      </p:sp>
      <p:sp>
        <p:nvSpPr>
          <p:cNvPr id="4" name="Subtitle 2"/>
          <p:cNvSpPr txBox="1">
            <a:spLocks/>
          </p:cNvSpPr>
          <p:nvPr/>
        </p:nvSpPr>
        <p:spPr>
          <a:xfrm>
            <a:off x="683568" y="2780928"/>
            <a:ext cx="8064896" cy="3168352"/>
          </a:xfrm>
          <a:prstGeom prst="rect">
            <a:avLst/>
          </a:prstGeom>
        </p:spPr>
        <p:txBody>
          <a:bodyPr vert="horz">
            <a:normAutofit fontScale="850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4300" b="1" dirty="0" err="1">
                <a:solidFill>
                  <a:prstClr val="black"/>
                </a:solidFill>
              </a:rPr>
              <a:t>Lysias</a:t>
            </a:r>
            <a:r>
              <a:rPr lang="en-GB" sz="4300" b="1" dirty="0">
                <a:solidFill>
                  <a:prstClr val="black"/>
                </a:solidFill>
              </a:rPr>
              <a:t> 1 – </a:t>
            </a:r>
            <a:r>
              <a:rPr lang="en-GB" sz="4300" b="1" i="1" dirty="0">
                <a:solidFill>
                  <a:prstClr val="black"/>
                </a:solidFill>
              </a:rPr>
              <a:t>On the </a:t>
            </a:r>
          </a:p>
          <a:p>
            <a:pPr algn="ctr">
              <a:spcBef>
                <a:spcPct val="20000"/>
              </a:spcBef>
              <a:buClr>
                <a:prstClr val="white">
                  <a:shade val="95000"/>
                </a:prstClr>
              </a:buClr>
              <a:buSzPct val="65000"/>
              <a:defRPr/>
            </a:pPr>
            <a:r>
              <a:rPr lang="en-GB" sz="4300" b="1" i="1" dirty="0">
                <a:solidFill>
                  <a:prstClr val="black"/>
                </a:solidFill>
              </a:rPr>
              <a:t>Murder of </a:t>
            </a:r>
            <a:r>
              <a:rPr lang="en-GB" sz="4300" b="1" i="1" dirty="0" smtClean="0">
                <a:solidFill>
                  <a:prstClr val="black"/>
                </a:solidFill>
              </a:rPr>
              <a:t>Eratosthenes </a:t>
            </a:r>
            <a:r>
              <a:rPr lang="en-GB" sz="4300" b="1" dirty="0" smtClean="0">
                <a:solidFill>
                  <a:prstClr val="black"/>
                </a:solidFill>
              </a:rPr>
              <a:t>(Women in Athens)</a:t>
            </a:r>
            <a:endParaRPr lang="en-GB" sz="4300" b="1" i="1" dirty="0">
              <a:solidFill>
                <a:prstClr val="black"/>
              </a:solidFill>
            </a:endParaRPr>
          </a:p>
          <a:p>
            <a:pPr algn="ctr">
              <a:spcBef>
                <a:spcPct val="20000"/>
              </a:spcBef>
              <a:buClr>
                <a:prstClr val="white">
                  <a:shade val="95000"/>
                </a:prstClr>
              </a:buClr>
              <a:buSzPct val="65000"/>
              <a:defRPr/>
            </a:pPr>
            <a:endParaRPr lang="en-GB" sz="4300" dirty="0">
              <a:solidFill>
                <a:prstClr val="black"/>
              </a:solidFill>
            </a:endParaRPr>
          </a:p>
          <a:p>
            <a:pPr algn="ctr">
              <a:spcBef>
                <a:spcPct val="20000"/>
              </a:spcBef>
              <a:buClr>
                <a:prstClr val="white">
                  <a:shade val="95000"/>
                </a:prstClr>
              </a:buClr>
              <a:buSzPct val="65000"/>
              <a:buFont typeface="Wingdings 2"/>
              <a:buNone/>
              <a:defRPr/>
            </a:pPr>
            <a:r>
              <a:rPr lang="en-GB" sz="4200" b="1" dirty="0">
                <a:solidFill>
                  <a:prstClr val="black"/>
                </a:solidFill>
              </a:rPr>
              <a:t>HPGR7004/7005 </a:t>
            </a:r>
            <a:endParaRPr lang="en-GB" sz="4200" b="1" dirty="0">
              <a:solidFill>
                <a:prstClr val="black"/>
              </a:solidFill>
            </a:endParaRPr>
          </a:p>
        </p:txBody>
      </p:sp>
    </p:spTree>
    <p:extLst>
      <p:ext uri="{BB962C8B-B14F-4D97-AF65-F5344CB8AC3E}">
        <p14:creationId xmlns:p14="http://schemas.microsoft.com/office/powerpoint/2010/main" val="3985674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dirty="0" smtClean="0">
                <a:solidFill>
                  <a:schemeClr val="bg1"/>
                </a:solidFill>
              </a:rPr>
              <a:t>Interpreting the Sources</a:t>
            </a:r>
            <a:endParaRPr lang="en-GB" dirty="0">
              <a:solidFill>
                <a:schemeClr val="bg1"/>
              </a:solidFill>
            </a:endParaRPr>
          </a:p>
        </p:txBody>
      </p:sp>
      <p:sp>
        <p:nvSpPr>
          <p:cNvPr id="3" name="Content Placeholder 2"/>
          <p:cNvSpPr>
            <a:spLocks noGrp="1"/>
          </p:cNvSpPr>
          <p:nvPr>
            <p:ph idx="1"/>
          </p:nvPr>
        </p:nvSpPr>
        <p:spPr>
          <a:xfrm>
            <a:off x="107504" y="1268760"/>
            <a:ext cx="8928992" cy="5589240"/>
          </a:xfrm>
        </p:spPr>
        <p:txBody>
          <a:bodyPr>
            <a:normAutofit fontScale="92500" lnSpcReduction="10000"/>
          </a:bodyPr>
          <a:lstStyle/>
          <a:p>
            <a:r>
              <a:rPr lang="en-GB" dirty="0" smtClean="0">
                <a:solidFill>
                  <a:schemeClr val="bg1"/>
                </a:solidFill>
              </a:rPr>
              <a:t>Can we always take what are sources tell us or show us at face value, especially where it concerns gender? </a:t>
            </a:r>
          </a:p>
          <a:p>
            <a:endParaRPr lang="en-GB" sz="500" dirty="0" smtClean="0">
              <a:solidFill>
                <a:schemeClr val="bg1"/>
              </a:solidFill>
            </a:endParaRPr>
          </a:p>
          <a:p>
            <a:r>
              <a:rPr lang="en-GB" dirty="0" smtClean="0">
                <a:solidFill>
                  <a:schemeClr val="bg1"/>
                </a:solidFill>
              </a:rPr>
              <a:t>Our literary sources are written predominately by (elite) men and would have been listened to or read mainly by men. </a:t>
            </a:r>
          </a:p>
          <a:p>
            <a:endParaRPr lang="en-GB" sz="500" dirty="0" smtClean="0">
              <a:solidFill>
                <a:schemeClr val="bg1"/>
              </a:solidFill>
            </a:endParaRPr>
          </a:p>
          <a:p>
            <a:r>
              <a:rPr lang="en-GB" dirty="0" smtClean="0">
                <a:solidFill>
                  <a:schemeClr val="bg1"/>
                </a:solidFill>
              </a:rPr>
              <a:t>Issues of social status and wealth – most of the population had to work by necessity</a:t>
            </a:r>
            <a:r>
              <a:rPr lang="en-GB" dirty="0">
                <a:solidFill>
                  <a:schemeClr val="bg1"/>
                </a:solidFill>
              </a:rPr>
              <a:t> - ideal </a:t>
            </a:r>
            <a:r>
              <a:rPr lang="en-GB" dirty="0" smtClean="0">
                <a:solidFill>
                  <a:schemeClr val="bg1"/>
                </a:solidFill>
              </a:rPr>
              <a:t>vs reality.</a:t>
            </a:r>
          </a:p>
          <a:p>
            <a:pPr marL="137160" indent="0">
              <a:buNone/>
            </a:pPr>
            <a:endParaRPr lang="en-GB" sz="500" dirty="0">
              <a:solidFill>
                <a:schemeClr val="bg1"/>
              </a:solidFill>
            </a:endParaRPr>
          </a:p>
          <a:p>
            <a:r>
              <a:rPr lang="en-GB" dirty="0">
                <a:solidFill>
                  <a:schemeClr val="bg1"/>
                </a:solidFill>
              </a:rPr>
              <a:t>Few literary works written by women (notable </a:t>
            </a:r>
            <a:r>
              <a:rPr lang="en-GB" dirty="0" smtClean="0">
                <a:solidFill>
                  <a:schemeClr val="bg1"/>
                </a:solidFill>
              </a:rPr>
              <a:t>exceptions include </a:t>
            </a:r>
            <a:r>
              <a:rPr lang="en-GB" dirty="0">
                <a:solidFill>
                  <a:schemeClr val="bg1"/>
                </a:solidFill>
              </a:rPr>
              <a:t>the poetry of Sappho). </a:t>
            </a:r>
          </a:p>
          <a:p>
            <a:endParaRPr lang="en-GB" sz="500" dirty="0">
              <a:solidFill>
                <a:schemeClr val="bg1"/>
              </a:solidFill>
            </a:endParaRPr>
          </a:p>
          <a:p>
            <a:r>
              <a:rPr lang="en-GB" dirty="0">
                <a:solidFill>
                  <a:schemeClr val="bg1"/>
                </a:solidFill>
              </a:rPr>
              <a:t>When “female” issues or opinions are stated these are either composed by or at least filtered by male authors. </a:t>
            </a:r>
          </a:p>
          <a:p>
            <a:endParaRPr lang="en-GB" sz="500" dirty="0">
              <a:solidFill>
                <a:schemeClr val="bg1"/>
              </a:solidFill>
            </a:endParaRPr>
          </a:p>
          <a:p>
            <a:r>
              <a:rPr lang="en-GB" dirty="0">
                <a:solidFill>
                  <a:schemeClr val="bg1"/>
                </a:solidFill>
              </a:rPr>
              <a:t>Male fears – adultery, illegitimate children, overbearing women. </a:t>
            </a:r>
          </a:p>
          <a:p>
            <a:endParaRPr lang="en-GB" dirty="0">
              <a:solidFill>
                <a:schemeClr val="bg1"/>
              </a:solidFill>
            </a:endParaRPr>
          </a:p>
          <a:p>
            <a:endParaRPr lang="en-GB" dirty="0" smtClean="0">
              <a:solidFill>
                <a:schemeClr val="bg1"/>
              </a:solidFill>
            </a:endParaRPr>
          </a:p>
          <a:p>
            <a:endParaRPr lang="en-GB" sz="700" dirty="0" smtClean="0"/>
          </a:p>
          <a:p>
            <a:endParaRPr lang="en-GB" dirty="0" smtClean="0">
              <a:solidFill>
                <a:schemeClr val="bg1"/>
              </a:solidFill>
            </a:endParaRPr>
          </a:p>
          <a:p>
            <a:endParaRPr lang="en-GB" dirty="0" smtClean="0">
              <a:solidFill>
                <a:schemeClr val="bg1"/>
              </a:solidFill>
            </a:endParaRPr>
          </a:p>
          <a:p>
            <a:endParaRPr lang="en-GB" dirty="0"/>
          </a:p>
        </p:txBody>
      </p:sp>
    </p:spTree>
    <p:extLst>
      <p:ext uri="{BB962C8B-B14F-4D97-AF65-F5344CB8AC3E}">
        <p14:creationId xmlns:p14="http://schemas.microsoft.com/office/powerpoint/2010/main" val="1840579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Source Material (1)</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fontScale="92500" lnSpcReduction="10000"/>
          </a:bodyPr>
          <a:lstStyle/>
          <a:p>
            <a:r>
              <a:rPr lang="en-GB" b="1" dirty="0">
                <a:solidFill>
                  <a:schemeClr val="bg1"/>
                </a:solidFill>
              </a:rPr>
              <a:t>Philosophical dialogues</a:t>
            </a:r>
            <a:r>
              <a:rPr lang="en-GB" dirty="0">
                <a:solidFill>
                  <a:schemeClr val="bg1"/>
                </a:solidFill>
              </a:rPr>
              <a:t>: discussion of women in atypical societies - </a:t>
            </a:r>
            <a:r>
              <a:rPr lang="en-GB" b="1" dirty="0">
                <a:solidFill>
                  <a:schemeClr val="bg1"/>
                </a:solidFill>
              </a:rPr>
              <a:t>Plato </a:t>
            </a:r>
            <a:r>
              <a:rPr lang="en-GB" b="1" i="1" dirty="0">
                <a:solidFill>
                  <a:schemeClr val="bg1"/>
                </a:solidFill>
              </a:rPr>
              <a:t>Republic</a:t>
            </a:r>
            <a:r>
              <a:rPr lang="en-GB" b="1" dirty="0">
                <a:solidFill>
                  <a:schemeClr val="bg1"/>
                </a:solidFill>
              </a:rPr>
              <a:t> 456b</a:t>
            </a:r>
            <a:r>
              <a:rPr lang="en-GB" dirty="0">
                <a:solidFill>
                  <a:schemeClr val="bg1"/>
                </a:solidFill>
              </a:rPr>
              <a:t>; or in idealised contexts -  </a:t>
            </a:r>
            <a:r>
              <a:rPr lang="en-GB" b="1" dirty="0">
                <a:solidFill>
                  <a:schemeClr val="bg1"/>
                </a:solidFill>
              </a:rPr>
              <a:t>Xenophon </a:t>
            </a:r>
            <a:r>
              <a:rPr lang="en-GB" b="1" i="1" dirty="0">
                <a:solidFill>
                  <a:schemeClr val="bg1"/>
                </a:solidFill>
              </a:rPr>
              <a:t>Symposium</a:t>
            </a:r>
            <a:r>
              <a:rPr lang="en-GB" b="1" dirty="0">
                <a:solidFill>
                  <a:schemeClr val="bg1"/>
                </a:solidFill>
              </a:rPr>
              <a:t> 2.9-10</a:t>
            </a:r>
            <a:r>
              <a:rPr lang="en-GB" dirty="0">
                <a:solidFill>
                  <a:schemeClr val="bg1"/>
                </a:solidFill>
              </a:rPr>
              <a:t>.</a:t>
            </a:r>
          </a:p>
          <a:p>
            <a:endParaRPr lang="en-GB" sz="1000" dirty="0">
              <a:solidFill>
                <a:schemeClr val="bg1"/>
              </a:solidFill>
            </a:endParaRPr>
          </a:p>
          <a:p>
            <a:r>
              <a:rPr lang="en-GB" b="1" dirty="0">
                <a:solidFill>
                  <a:schemeClr val="bg1"/>
                </a:solidFill>
              </a:rPr>
              <a:t>Women in </a:t>
            </a:r>
            <a:r>
              <a:rPr lang="en-GB" b="1" dirty="0" smtClean="0">
                <a:solidFill>
                  <a:schemeClr val="bg1"/>
                </a:solidFill>
              </a:rPr>
              <a:t>Tragedy</a:t>
            </a:r>
            <a:r>
              <a:rPr lang="en-GB" dirty="0" smtClean="0">
                <a:solidFill>
                  <a:schemeClr val="bg1"/>
                </a:solidFill>
              </a:rPr>
              <a:t>: </a:t>
            </a:r>
            <a:r>
              <a:rPr lang="en-GB" dirty="0">
                <a:solidFill>
                  <a:schemeClr val="bg1"/>
                </a:solidFill>
              </a:rPr>
              <a:t>m</a:t>
            </a:r>
            <a:r>
              <a:rPr lang="en-GB" dirty="0" smtClean="0">
                <a:solidFill>
                  <a:schemeClr val="bg1"/>
                </a:solidFill>
              </a:rPr>
              <a:t>any </a:t>
            </a:r>
            <a:r>
              <a:rPr lang="en-GB" dirty="0">
                <a:solidFill>
                  <a:schemeClr val="bg1"/>
                </a:solidFill>
              </a:rPr>
              <a:t>tragedies set in a mythic past </a:t>
            </a:r>
            <a:r>
              <a:rPr lang="en-GB" dirty="0" smtClean="0">
                <a:solidFill>
                  <a:schemeClr val="bg1"/>
                </a:solidFill>
              </a:rPr>
              <a:t>– unusually prominent women?:</a:t>
            </a:r>
            <a:endParaRPr lang="en-GB" dirty="0">
              <a:solidFill>
                <a:schemeClr val="bg1"/>
              </a:solidFill>
            </a:endParaRPr>
          </a:p>
          <a:p>
            <a:pPr lvl="1"/>
            <a:r>
              <a:rPr lang="en-GB" dirty="0" smtClean="0">
                <a:solidFill>
                  <a:schemeClr val="bg1"/>
                </a:solidFill>
              </a:rPr>
              <a:t>Dangerous women </a:t>
            </a:r>
            <a:r>
              <a:rPr lang="en-GB" dirty="0">
                <a:solidFill>
                  <a:schemeClr val="bg1"/>
                </a:solidFill>
              </a:rPr>
              <a:t>- Medea, Clytemnestra </a:t>
            </a:r>
            <a:r>
              <a:rPr lang="en-GB" dirty="0" smtClean="0">
                <a:solidFill>
                  <a:schemeClr val="bg1"/>
                </a:solidFill>
              </a:rPr>
              <a:t>– idealised women </a:t>
            </a:r>
            <a:r>
              <a:rPr lang="en-GB" dirty="0">
                <a:solidFill>
                  <a:schemeClr val="bg1"/>
                </a:solidFill>
              </a:rPr>
              <a:t>- Antigone, </a:t>
            </a:r>
            <a:r>
              <a:rPr lang="en-GB" dirty="0" smtClean="0">
                <a:solidFill>
                  <a:schemeClr val="bg1"/>
                </a:solidFill>
              </a:rPr>
              <a:t>Andromache. </a:t>
            </a:r>
          </a:p>
          <a:p>
            <a:endParaRPr lang="en-GB" sz="1000" dirty="0" smtClean="0">
              <a:solidFill>
                <a:schemeClr val="bg1"/>
              </a:solidFill>
            </a:endParaRPr>
          </a:p>
          <a:p>
            <a:r>
              <a:rPr lang="en-GB" b="1" dirty="0" smtClean="0">
                <a:solidFill>
                  <a:schemeClr val="bg1"/>
                </a:solidFill>
              </a:rPr>
              <a:t>Women in Comedy</a:t>
            </a:r>
            <a:r>
              <a:rPr lang="en-GB" dirty="0">
                <a:solidFill>
                  <a:schemeClr val="bg1"/>
                </a:solidFill>
              </a:rPr>
              <a:t>: </a:t>
            </a:r>
            <a:r>
              <a:rPr lang="en-GB" dirty="0" smtClean="0">
                <a:solidFill>
                  <a:schemeClr val="bg1"/>
                </a:solidFill>
              </a:rPr>
              <a:t>often </a:t>
            </a:r>
            <a:r>
              <a:rPr lang="en-GB" dirty="0">
                <a:solidFill>
                  <a:schemeClr val="bg1"/>
                </a:solidFill>
              </a:rPr>
              <a:t>set in a contemporary </a:t>
            </a:r>
            <a:r>
              <a:rPr lang="en-GB" dirty="0" smtClean="0">
                <a:solidFill>
                  <a:schemeClr val="bg1"/>
                </a:solidFill>
              </a:rPr>
              <a:t>context </a:t>
            </a:r>
            <a:r>
              <a:rPr lang="en-GB" dirty="0">
                <a:solidFill>
                  <a:schemeClr val="bg1"/>
                </a:solidFill>
              </a:rPr>
              <a:t>- </a:t>
            </a:r>
            <a:r>
              <a:rPr lang="en-GB" dirty="0" smtClean="0">
                <a:solidFill>
                  <a:schemeClr val="bg1"/>
                </a:solidFill>
              </a:rPr>
              <a:t>parodies </a:t>
            </a:r>
            <a:r>
              <a:rPr lang="en-GB" dirty="0">
                <a:solidFill>
                  <a:schemeClr val="bg1"/>
                </a:solidFill>
              </a:rPr>
              <a:t>or exaggerations for comic </a:t>
            </a:r>
            <a:r>
              <a:rPr lang="en-GB" dirty="0" smtClean="0">
                <a:solidFill>
                  <a:schemeClr val="bg1"/>
                </a:solidFill>
              </a:rPr>
              <a:t>effect </a:t>
            </a:r>
            <a:r>
              <a:rPr lang="en-GB" dirty="0">
                <a:solidFill>
                  <a:schemeClr val="bg1"/>
                </a:solidFill>
              </a:rPr>
              <a:t>- </a:t>
            </a:r>
            <a:r>
              <a:rPr lang="en-GB" dirty="0" smtClean="0">
                <a:solidFill>
                  <a:schemeClr val="bg1"/>
                </a:solidFill>
              </a:rPr>
              <a:t>value </a:t>
            </a:r>
            <a:r>
              <a:rPr lang="en-GB" dirty="0">
                <a:solidFill>
                  <a:schemeClr val="bg1"/>
                </a:solidFill>
              </a:rPr>
              <a:t>of incidental comments</a:t>
            </a:r>
            <a:r>
              <a:rPr lang="en-GB" dirty="0" smtClean="0">
                <a:solidFill>
                  <a:schemeClr val="bg1"/>
                </a:solidFill>
              </a:rPr>
              <a:t>?:</a:t>
            </a:r>
          </a:p>
          <a:p>
            <a:pPr lvl="1"/>
            <a:r>
              <a:rPr lang="en-GB" b="1" dirty="0">
                <a:solidFill>
                  <a:schemeClr val="bg1"/>
                </a:solidFill>
              </a:rPr>
              <a:t>Aristophanes </a:t>
            </a:r>
            <a:r>
              <a:rPr lang="en-GB" b="1" i="1" dirty="0" err="1">
                <a:solidFill>
                  <a:schemeClr val="bg1"/>
                </a:solidFill>
              </a:rPr>
              <a:t>Thesmophoriazousai</a:t>
            </a:r>
            <a:r>
              <a:rPr lang="en-GB" b="1" dirty="0">
                <a:solidFill>
                  <a:schemeClr val="bg1"/>
                </a:solidFill>
              </a:rPr>
              <a:t> </a:t>
            </a:r>
            <a:r>
              <a:rPr lang="en-GB" b="1" dirty="0" smtClean="0">
                <a:solidFill>
                  <a:schemeClr val="bg1"/>
                </a:solidFill>
              </a:rPr>
              <a:t>410-20 </a:t>
            </a:r>
            <a:r>
              <a:rPr lang="en-GB" dirty="0" smtClean="0">
                <a:solidFill>
                  <a:schemeClr val="bg1"/>
                </a:solidFill>
              </a:rPr>
              <a:t>– attacks on Euripides.</a:t>
            </a:r>
          </a:p>
          <a:p>
            <a:pPr lvl="1"/>
            <a:r>
              <a:rPr lang="en-GB" b="1" dirty="0" smtClean="0">
                <a:solidFill>
                  <a:schemeClr val="bg1"/>
                </a:solidFill>
              </a:rPr>
              <a:t>Aristophanes </a:t>
            </a:r>
            <a:r>
              <a:rPr lang="en-GB" b="1" i="1" dirty="0" err="1" smtClean="0">
                <a:solidFill>
                  <a:schemeClr val="bg1"/>
                </a:solidFill>
              </a:rPr>
              <a:t>Ecclesiazusae</a:t>
            </a:r>
            <a:r>
              <a:rPr lang="en-GB" dirty="0" smtClean="0">
                <a:solidFill>
                  <a:schemeClr val="bg1"/>
                </a:solidFill>
              </a:rPr>
              <a:t>.</a:t>
            </a:r>
            <a:endParaRPr lang="en-GB" i="1"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164121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Source Material </a:t>
            </a:r>
            <a:r>
              <a:rPr lang="en-GB" dirty="0" smtClean="0">
                <a:solidFill>
                  <a:schemeClr val="bg1"/>
                </a:solidFill>
              </a:rPr>
              <a:t>(2)</a:t>
            </a:r>
            <a:endParaRPr lang="en-GB" dirty="0"/>
          </a:p>
        </p:txBody>
      </p:sp>
      <p:sp>
        <p:nvSpPr>
          <p:cNvPr id="3" name="Content Placeholder 2"/>
          <p:cNvSpPr>
            <a:spLocks noGrp="1"/>
          </p:cNvSpPr>
          <p:nvPr>
            <p:ph idx="1"/>
          </p:nvPr>
        </p:nvSpPr>
        <p:spPr>
          <a:xfrm>
            <a:off x="107504" y="1340768"/>
            <a:ext cx="8928992" cy="4176464"/>
          </a:xfrm>
        </p:spPr>
        <p:txBody>
          <a:bodyPr>
            <a:normAutofit fontScale="92500" lnSpcReduction="20000"/>
          </a:bodyPr>
          <a:lstStyle/>
          <a:p>
            <a:r>
              <a:rPr lang="en-GB" b="1" dirty="0" smtClean="0">
                <a:solidFill>
                  <a:schemeClr val="bg1"/>
                </a:solidFill>
              </a:rPr>
              <a:t>Legal Speeches</a:t>
            </a:r>
            <a:r>
              <a:rPr lang="en-GB" dirty="0">
                <a:solidFill>
                  <a:schemeClr val="bg1"/>
                </a:solidFill>
              </a:rPr>
              <a:t>: </a:t>
            </a:r>
            <a:r>
              <a:rPr lang="en-GB" dirty="0" smtClean="0">
                <a:solidFill>
                  <a:schemeClr val="bg1"/>
                </a:solidFill>
              </a:rPr>
              <a:t>discuss </a:t>
            </a:r>
            <a:r>
              <a:rPr lang="en-GB" dirty="0">
                <a:solidFill>
                  <a:schemeClr val="bg1"/>
                </a:solidFill>
              </a:rPr>
              <a:t>actual events – although these are often presented in a manner best designed to help themselves and harm their opponents - </a:t>
            </a:r>
            <a:r>
              <a:rPr lang="en-GB" dirty="0" smtClean="0">
                <a:solidFill>
                  <a:schemeClr val="bg1"/>
                </a:solidFill>
              </a:rPr>
              <a:t>often </a:t>
            </a:r>
            <a:r>
              <a:rPr lang="en-GB" dirty="0">
                <a:solidFill>
                  <a:schemeClr val="bg1"/>
                </a:solidFill>
              </a:rPr>
              <a:t>only one litigant’s speech is </a:t>
            </a:r>
            <a:r>
              <a:rPr lang="en-GB" dirty="0" smtClean="0">
                <a:solidFill>
                  <a:schemeClr val="bg1"/>
                </a:solidFill>
              </a:rPr>
              <a:t>preserved.</a:t>
            </a:r>
          </a:p>
          <a:p>
            <a:pPr lvl="1"/>
            <a:r>
              <a:rPr lang="en-GB" b="1" dirty="0" err="1">
                <a:solidFill>
                  <a:schemeClr val="bg1"/>
                </a:solidFill>
              </a:rPr>
              <a:t>Lysias</a:t>
            </a:r>
            <a:r>
              <a:rPr lang="en-GB" b="1" dirty="0">
                <a:solidFill>
                  <a:schemeClr val="bg1"/>
                </a:solidFill>
              </a:rPr>
              <a:t> </a:t>
            </a:r>
            <a:r>
              <a:rPr lang="en-GB" b="1" i="1" dirty="0">
                <a:solidFill>
                  <a:schemeClr val="bg1"/>
                </a:solidFill>
              </a:rPr>
              <a:t>Against Simon </a:t>
            </a:r>
            <a:r>
              <a:rPr lang="en-GB" b="1" dirty="0" smtClean="0">
                <a:solidFill>
                  <a:schemeClr val="bg1"/>
                </a:solidFill>
              </a:rPr>
              <a:t>3.6 </a:t>
            </a:r>
            <a:r>
              <a:rPr lang="en-GB" dirty="0" smtClean="0">
                <a:solidFill>
                  <a:schemeClr val="bg1"/>
                </a:solidFill>
              </a:rPr>
              <a:t>– entering women’s quarters. </a:t>
            </a:r>
          </a:p>
          <a:p>
            <a:pPr lvl="1"/>
            <a:endParaRPr lang="en-GB" sz="1300" dirty="0">
              <a:solidFill>
                <a:schemeClr val="bg1"/>
              </a:solidFill>
            </a:endParaRPr>
          </a:p>
          <a:p>
            <a:r>
              <a:rPr lang="en-GB" b="1" dirty="0" smtClean="0">
                <a:solidFill>
                  <a:schemeClr val="bg1"/>
                </a:solidFill>
              </a:rPr>
              <a:t>Women on vases</a:t>
            </a:r>
            <a:r>
              <a:rPr lang="en-GB" dirty="0" smtClean="0">
                <a:solidFill>
                  <a:schemeClr val="bg1"/>
                </a:solidFill>
              </a:rPr>
              <a:t>:</a:t>
            </a:r>
          </a:p>
          <a:p>
            <a:pPr lvl="1"/>
            <a:r>
              <a:rPr lang="en-GB" dirty="0">
                <a:solidFill>
                  <a:schemeClr val="bg1"/>
                </a:solidFill>
              </a:rPr>
              <a:t>Idealism, reality or both? </a:t>
            </a:r>
          </a:p>
          <a:p>
            <a:pPr lvl="1"/>
            <a:r>
              <a:rPr lang="en-GB" dirty="0" smtClean="0">
                <a:solidFill>
                  <a:schemeClr val="bg1"/>
                </a:solidFill>
              </a:rPr>
              <a:t>Pieces </a:t>
            </a:r>
            <a:r>
              <a:rPr lang="en-GB" dirty="0">
                <a:solidFill>
                  <a:schemeClr val="bg1"/>
                </a:solidFill>
              </a:rPr>
              <a:t>of art or utilitarian objects, e.g. transport vessels, utensils, ceremonial vessels? </a:t>
            </a:r>
          </a:p>
          <a:p>
            <a:pPr lvl="1"/>
            <a:r>
              <a:rPr lang="en-GB" dirty="0" smtClean="0">
                <a:solidFill>
                  <a:schemeClr val="bg1"/>
                </a:solidFill>
              </a:rPr>
              <a:t>Largest number of </a:t>
            </a:r>
            <a:r>
              <a:rPr lang="en-GB" dirty="0">
                <a:solidFill>
                  <a:schemeClr val="bg1"/>
                </a:solidFill>
              </a:rPr>
              <a:t>Attic vases not found in </a:t>
            </a:r>
            <a:r>
              <a:rPr lang="en-GB" dirty="0" smtClean="0">
                <a:solidFill>
                  <a:schemeClr val="bg1"/>
                </a:solidFill>
              </a:rPr>
              <a:t>Athens but in Etruria</a:t>
            </a:r>
            <a:r>
              <a:rPr lang="en-GB" dirty="0">
                <a:solidFill>
                  <a:schemeClr val="bg1"/>
                </a:solidFill>
              </a:rPr>
              <a:t>.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5127193"/>
            <a:ext cx="1912813" cy="1650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5124539"/>
            <a:ext cx="2938719" cy="16532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95736" y="5085184"/>
            <a:ext cx="1368152" cy="169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5576" y="5314231"/>
            <a:ext cx="1152128" cy="1442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204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2"/>
          </p:nvPr>
        </p:nvSpPr>
        <p:spPr>
          <a:xfrm>
            <a:off x="57955" y="1700010"/>
            <a:ext cx="9028090" cy="5048519"/>
          </a:xfrm>
        </p:spPr>
        <p:txBody>
          <a:bodyPr>
            <a:normAutofit/>
          </a:bodyPr>
          <a:lstStyle/>
          <a:p>
            <a:r>
              <a:rPr lang="en-GB" dirty="0">
                <a:solidFill>
                  <a:schemeClr val="bg1"/>
                </a:solidFill>
              </a:rPr>
              <a:t>No right to actively participate in politics. </a:t>
            </a:r>
          </a:p>
          <a:p>
            <a:endParaRPr lang="en-GB" sz="700" dirty="0">
              <a:solidFill>
                <a:schemeClr val="bg1"/>
              </a:solidFill>
            </a:endParaRPr>
          </a:p>
          <a:p>
            <a:r>
              <a:rPr lang="en-GB" dirty="0">
                <a:solidFill>
                  <a:schemeClr val="bg1"/>
                </a:solidFill>
              </a:rPr>
              <a:t>No right to represent themselves in court, required a legal guardian (</a:t>
            </a:r>
            <a:r>
              <a:rPr lang="en-GB" i="1" dirty="0" err="1">
                <a:solidFill>
                  <a:schemeClr val="bg1"/>
                </a:solidFill>
              </a:rPr>
              <a:t>kyrios</a:t>
            </a:r>
            <a:r>
              <a:rPr lang="en-GB" dirty="0">
                <a:solidFill>
                  <a:schemeClr val="bg1"/>
                </a:solidFill>
              </a:rPr>
              <a:t>). </a:t>
            </a:r>
          </a:p>
          <a:p>
            <a:endParaRPr lang="en-GB" sz="700" dirty="0">
              <a:solidFill>
                <a:schemeClr val="bg1"/>
              </a:solidFill>
            </a:endParaRPr>
          </a:p>
          <a:p>
            <a:r>
              <a:rPr lang="en-GB" dirty="0">
                <a:solidFill>
                  <a:schemeClr val="bg1"/>
                </a:solidFill>
              </a:rPr>
              <a:t>A woman would have a guardian throughout her life – father, husband, son over age of 18, other relatives.</a:t>
            </a:r>
          </a:p>
          <a:p>
            <a:endParaRPr lang="en-GB" sz="600" dirty="0">
              <a:solidFill>
                <a:schemeClr val="bg1"/>
              </a:solidFill>
            </a:endParaRPr>
          </a:p>
          <a:p>
            <a:r>
              <a:rPr lang="en-GB" dirty="0">
                <a:solidFill>
                  <a:schemeClr val="bg1"/>
                </a:solidFill>
              </a:rPr>
              <a:t>Do not inherit property but are given a bridal dowry. </a:t>
            </a:r>
          </a:p>
          <a:p>
            <a:endParaRPr lang="en-GB" sz="600" dirty="0">
              <a:solidFill>
                <a:schemeClr val="bg1"/>
              </a:solidFill>
            </a:endParaRPr>
          </a:p>
          <a:p>
            <a:r>
              <a:rPr lang="en-GB" dirty="0">
                <a:solidFill>
                  <a:schemeClr val="bg1"/>
                </a:solidFill>
              </a:rPr>
              <a:t>Girls, at least among elite, often married </a:t>
            </a:r>
            <a:r>
              <a:rPr lang="en-GB" dirty="0" smtClean="0">
                <a:solidFill>
                  <a:schemeClr val="bg1"/>
                </a:solidFill>
              </a:rPr>
              <a:t>off </a:t>
            </a:r>
            <a:r>
              <a:rPr lang="en-GB" dirty="0">
                <a:solidFill>
                  <a:schemeClr val="bg1"/>
                </a:solidFill>
              </a:rPr>
              <a:t>at 14-16 years of </a:t>
            </a:r>
            <a:r>
              <a:rPr lang="en-GB" dirty="0" smtClean="0">
                <a:solidFill>
                  <a:schemeClr val="bg1"/>
                </a:solidFill>
              </a:rPr>
              <a:t>age. </a:t>
            </a:r>
            <a:endParaRPr lang="en-GB" dirty="0">
              <a:solidFill>
                <a:schemeClr val="bg1"/>
              </a:solidFill>
            </a:endParaRPr>
          </a:p>
          <a:p>
            <a:endParaRPr lang="en-GB" sz="600" dirty="0">
              <a:solidFill>
                <a:schemeClr val="bg1"/>
              </a:solidFill>
            </a:endParaRPr>
          </a:p>
          <a:p>
            <a:r>
              <a:rPr lang="en-GB" dirty="0">
                <a:solidFill>
                  <a:schemeClr val="bg1"/>
                </a:solidFill>
              </a:rPr>
              <a:t>Men often in twenties when they marry – usually have social circle of friends outside the household. </a:t>
            </a:r>
          </a:p>
          <a:p>
            <a:endParaRPr lang="en-GB" dirty="0"/>
          </a:p>
        </p:txBody>
      </p:sp>
      <p:sp>
        <p:nvSpPr>
          <p:cNvPr id="7" name="Title 1"/>
          <p:cNvSpPr>
            <a:spLocks noGrp="1"/>
          </p:cNvSpPr>
          <p:nvPr>
            <p:ph type="title"/>
          </p:nvPr>
        </p:nvSpPr>
        <p:spPr>
          <a:xfrm>
            <a:off x="457200" y="114920"/>
            <a:ext cx="8229600" cy="1420192"/>
          </a:xfrm>
        </p:spPr>
        <p:txBody>
          <a:bodyPr/>
          <a:lstStyle/>
          <a:p>
            <a:r>
              <a:rPr lang="en-GB" dirty="0" smtClean="0">
                <a:solidFill>
                  <a:schemeClr val="bg1"/>
                </a:solidFill>
              </a:rPr>
              <a:t>Women in Athens</a:t>
            </a:r>
            <a:endParaRPr lang="en-GB" dirty="0"/>
          </a:p>
        </p:txBody>
      </p:sp>
    </p:spTree>
    <p:extLst>
      <p:ext uri="{BB962C8B-B14F-4D97-AF65-F5344CB8AC3E}">
        <p14:creationId xmlns:p14="http://schemas.microsoft.com/office/powerpoint/2010/main" val="1432888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3"/>
            <a:ext cx="9144000" cy="1294779"/>
          </a:xfrm>
        </p:spPr>
        <p:txBody>
          <a:bodyPr/>
          <a:lstStyle/>
          <a:p>
            <a:r>
              <a:rPr lang="en-GB" dirty="0" smtClean="0">
                <a:solidFill>
                  <a:schemeClr val="bg1"/>
                </a:solidFill>
              </a:rPr>
              <a:t>Marriage in Athens</a:t>
            </a:r>
            <a:endParaRPr lang="en-GB" dirty="0">
              <a:solidFill>
                <a:schemeClr val="bg1"/>
              </a:solidFill>
            </a:endParaRPr>
          </a:p>
        </p:txBody>
      </p:sp>
      <p:sp>
        <p:nvSpPr>
          <p:cNvPr id="5" name="Content Placeholder 4"/>
          <p:cNvSpPr>
            <a:spLocks noGrp="1"/>
          </p:cNvSpPr>
          <p:nvPr>
            <p:ph sz="quarter" idx="2"/>
          </p:nvPr>
        </p:nvSpPr>
        <p:spPr>
          <a:xfrm>
            <a:off x="0" y="1537207"/>
            <a:ext cx="8963696" cy="5320793"/>
          </a:xfrm>
        </p:spPr>
        <p:txBody>
          <a:bodyPr>
            <a:normAutofit/>
          </a:bodyPr>
          <a:lstStyle/>
          <a:p>
            <a:r>
              <a:rPr lang="en-GB" sz="2800" dirty="0">
                <a:solidFill>
                  <a:schemeClr val="bg1"/>
                </a:solidFill>
              </a:rPr>
              <a:t>Marriages </a:t>
            </a:r>
            <a:r>
              <a:rPr lang="en-GB" sz="2800" dirty="0" smtClean="0">
                <a:solidFill>
                  <a:schemeClr val="bg1"/>
                </a:solidFill>
              </a:rPr>
              <a:t>often </a:t>
            </a:r>
            <a:r>
              <a:rPr lang="en-GB" sz="2800" dirty="0">
                <a:solidFill>
                  <a:schemeClr val="bg1"/>
                </a:solidFill>
              </a:rPr>
              <a:t>arranged </a:t>
            </a:r>
            <a:r>
              <a:rPr lang="en-GB" sz="2800" dirty="0" smtClean="0">
                <a:solidFill>
                  <a:schemeClr val="bg1"/>
                </a:solidFill>
              </a:rPr>
              <a:t>without input from </a:t>
            </a:r>
            <a:r>
              <a:rPr lang="en-GB" sz="2800" dirty="0">
                <a:solidFill>
                  <a:schemeClr val="bg1"/>
                </a:solidFill>
              </a:rPr>
              <a:t>the bride</a:t>
            </a:r>
            <a:r>
              <a:rPr lang="en-GB" sz="2800" dirty="0" smtClean="0">
                <a:solidFill>
                  <a:schemeClr val="bg1"/>
                </a:solidFill>
              </a:rPr>
              <a:t>.</a:t>
            </a:r>
          </a:p>
          <a:p>
            <a:pPr lvl="1"/>
            <a:r>
              <a:rPr lang="en-GB" dirty="0">
                <a:solidFill>
                  <a:schemeClr val="bg1"/>
                </a:solidFill>
              </a:rPr>
              <a:t>“</a:t>
            </a:r>
            <a:r>
              <a:rPr lang="en-GB" sz="2400" dirty="0">
                <a:solidFill>
                  <a:schemeClr val="bg1"/>
                </a:solidFill>
              </a:rPr>
              <a:t>It is my belief that young women in their fathers’ homes lead the sweetest of all lives. For ignorance always keeps children secure and </a:t>
            </a:r>
            <a:r>
              <a:rPr lang="en-GB" sz="2400" dirty="0" smtClean="0">
                <a:solidFill>
                  <a:schemeClr val="bg1"/>
                </a:solidFill>
              </a:rPr>
              <a:t>happy. </a:t>
            </a:r>
            <a:r>
              <a:rPr lang="en-GB" sz="2400" dirty="0">
                <a:solidFill>
                  <a:schemeClr val="bg1"/>
                </a:solidFill>
              </a:rPr>
              <a:t>But when we reach womanhood and gain some understanding we are thrust out and sold away from our ancestral gods and our parents. Some go to live with strangers, some with foreigners, some go to joyless homes, some to unfriendly ones. All these things, once a single night has yoked us to our husbands, we are obliged to praise, and consider a happy outcome.” – </a:t>
            </a:r>
            <a:r>
              <a:rPr lang="en-GB" sz="2400" b="1" dirty="0">
                <a:solidFill>
                  <a:schemeClr val="bg1"/>
                </a:solidFill>
              </a:rPr>
              <a:t>Sophocles </a:t>
            </a:r>
            <a:r>
              <a:rPr lang="en-GB" sz="2400" b="1" i="1" dirty="0" smtClean="0">
                <a:solidFill>
                  <a:schemeClr val="bg1"/>
                </a:solidFill>
              </a:rPr>
              <a:t>frag.</a:t>
            </a:r>
            <a:r>
              <a:rPr lang="en-GB" sz="2400" b="1" dirty="0" smtClean="0">
                <a:solidFill>
                  <a:schemeClr val="bg1"/>
                </a:solidFill>
              </a:rPr>
              <a:t> </a:t>
            </a:r>
            <a:r>
              <a:rPr lang="en-GB" sz="2400" b="1" dirty="0">
                <a:solidFill>
                  <a:schemeClr val="bg1"/>
                </a:solidFill>
              </a:rPr>
              <a:t>524</a:t>
            </a:r>
            <a:r>
              <a:rPr lang="en-GB" sz="2400" dirty="0">
                <a:solidFill>
                  <a:schemeClr val="bg1"/>
                </a:solidFill>
              </a:rPr>
              <a:t>.</a:t>
            </a:r>
          </a:p>
          <a:p>
            <a:pPr lvl="1"/>
            <a:endParaRPr lang="en-GB" dirty="0"/>
          </a:p>
          <a:p>
            <a:endParaRPr lang="en-GB" dirty="0"/>
          </a:p>
        </p:txBody>
      </p:sp>
    </p:spTree>
    <p:extLst>
      <p:ext uri="{BB962C8B-B14F-4D97-AF65-F5344CB8AC3E}">
        <p14:creationId xmlns:p14="http://schemas.microsoft.com/office/powerpoint/2010/main" val="1809433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dirty="0" smtClean="0">
                <a:solidFill>
                  <a:schemeClr val="bg1"/>
                </a:solidFill>
              </a:rPr>
              <a:t>The </a:t>
            </a:r>
            <a:r>
              <a:rPr lang="en-GB" dirty="0" smtClean="0">
                <a:solidFill>
                  <a:schemeClr val="bg1"/>
                </a:solidFill>
              </a:rPr>
              <a:t>Ceremony</a:t>
            </a:r>
            <a:endParaRPr lang="en-GB" dirty="0">
              <a:solidFill>
                <a:schemeClr val="bg1"/>
              </a:solidFill>
            </a:endParaRPr>
          </a:p>
        </p:txBody>
      </p:sp>
      <p:sp>
        <p:nvSpPr>
          <p:cNvPr id="3" name="Content Placeholder 2"/>
          <p:cNvSpPr>
            <a:spLocks noGrp="1"/>
          </p:cNvSpPr>
          <p:nvPr>
            <p:ph sz="half" idx="1"/>
          </p:nvPr>
        </p:nvSpPr>
        <p:spPr>
          <a:xfrm>
            <a:off x="0" y="1052735"/>
            <a:ext cx="8892480" cy="4242023"/>
          </a:xfrm>
        </p:spPr>
        <p:txBody>
          <a:bodyPr>
            <a:normAutofit fontScale="85000" lnSpcReduction="10000"/>
          </a:bodyPr>
          <a:lstStyle/>
          <a:p>
            <a:r>
              <a:rPr lang="en-GB" i="1" dirty="0" err="1" smtClean="0">
                <a:solidFill>
                  <a:schemeClr val="bg1"/>
                </a:solidFill>
              </a:rPr>
              <a:t>Engue</a:t>
            </a:r>
            <a:r>
              <a:rPr lang="en-GB" i="1" dirty="0" smtClean="0">
                <a:solidFill>
                  <a:schemeClr val="bg1"/>
                </a:solidFill>
              </a:rPr>
              <a:t> </a:t>
            </a:r>
            <a:r>
              <a:rPr lang="en-GB" dirty="0" smtClean="0">
                <a:solidFill>
                  <a:schemeClr val="bg1"/>
                </a:solidFill>
              </a:rPr>
              <a:t>– father of bride announces the following: ‘I hand over this woman to you for the ploughing of legitimate children.’</a:t>
            </a:r>
          </a:p>
          <a:p>
            <a:endParaRPr lang="en-GB" sz="1000" i="1" dirty="0">
              <a:solidFill>
                <a:schemeClr val="bg1"/>
              </a:solidFill>
            </a:endParaRPr>
          </a:p>
          <a:p>
            <a:r>
              <a:rPr lang="en-GB" dirty="0" smtClean="0">
                <a:solidFill>
                  <a:schemeClr val="bg1"/>
                </a:solidFill>
              </a:rPr>
              <a:t>Evening of wedding feast held at father / guardians house.</a:t>
            </a:r>
          </a:p>
          <a:p>
            <a:endParaRPr lang="en-GB" sz="1000" dirty="0">
              <a:solidFill>
                <a:schemeClr val="bg1"/>
              </a:solidFill>
            </a:endParaRPr>
          </a:p>
          <a:p>
            <a:r>
              <a:rPr lang="en-GB" dirty="0" smtClean="0">
                <a:solidFill>
                  <a:schemeClr val="bg1"/>
                </a:solidFill>
              </a:rPr>
              <a:t>At nightfall bride and groom transported to their new home on a cart. </a:t>
            </a:r>
          </a:p>
          <a:p>
            <a:endParaRPr lang="en-GB" sz="1100" dirty="0">
              <a:solidFill>
                <a:schemeClr val="bg1"/>
              </a:solidFill>
            </a:endParaRPr>
          </a:p>
          <a:p>
            <a:r>
              <a:rPr lang="en-GB" dirty="0" smtClean="0">
                <a:solidFill>
                  <a:schemeClr val="bg1"/>
                </a:solidFill>
              </a:rPr>
              <a:t>Groom’s mother carrying torches – rekindling family line.</a:t>
            </a:r>
          </a:p>
          <a:p>
            <a:endParaRPr lang="en-GB" sz="1100" dirty="0">
              <a:solidFill>
                <a:schemeClr val="bg1"/>
              </a:solidFill>
            </a:endParaRPr>
          </a:p>
          <a:p>
            <a:r>
              <a:rPr lang="en-GB" dirty="0" smtClean="0">
                <a:solidFill>
                  <a:schemeClr val="bg1"/>
                </a:solidFill>
              </a:rPr>
              <a:t>Bride led into house by groom, brought to hearth – couple showed with nuts and dried fruit. </a:t>
            </a:r>
          </a:p>
          <a:p>
            <a:endParaRPr lang="en-GB" sz="1100" dirty="0">
              <a:solidFill>
                <a:schemeClr val="bg1"/>
              </a:solidFill>
            </a:endParaRPr>
          </a:p>
          <a:p>
            <a:r>
              <a:rPr lang="en-GB" dirty="0" smtClean="0">
                <a:solidFill>
                  <a:schemeClr val="bg1"/>
                </a:solidFill>
              </a:rPr>
              <a:t>Groom leads bride to bedroom, and guests sing wedding hymns – bride eats a quince, and groom removes belt or girdle. </a:t>
            </a:r>
          </a:p>
          <a:p>
            <a:endParaRPr lang="en-GB" dirty="0">
              <a:solidFill>
                <a:schemeClr val="bg1"/>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294759"/>
            <a:ext cx="8496944" cy="1563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7023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0728"/>
          </a:xfrm>
        </p:spPr>
        <p:txBody>
          <a:bodyPr/>
          <a:lstStyle/>
          <a:p>
            <a:r>
              <a:rPr lang="en-GB" dirty="0" smtClean="0">
                <a:solidFill>
                  <a:schemeClr val="bg1"/>
                </a:solidFill>
              </a:rPr>
              <a:t>Dowry</a:t>
            </a:r>
            <a:endParaRPr lang="en-GB" dirty="0">
              <a:solidFill>
                <a:schemeClr val="bg1"/>
              </a:solidFill>
            </a:endParaRPr>
          </a:p>
        </p:txBody>
      </p:sp>
      <p:sp>
        <p:nvSpPr>
          <p:cNvPr id="3" name="Content Placeholder 2"/>
          <p:cNvSpPr>
            <a:spLocks noGrp="1"/>
          </p:cNvSpPr>
          <p:nvPr>
            <p:ph idx="1"/>
          </p:nvPr>
        </p:nvSpPr>
        <p:spPr>
          <a:xfrm>
            <a:off x="0" y="976221"/>
            <a:ext cx="9036496" cy="2805661"/>
          </a:xfrm>
        </p:spPr>
        <p:txBody>
          <a:bodyPr>
            <a:normAutofit fontScale="85000" lnSpcReduction="20000"/>
          </a:bodyPr>
          <a:lstStyle/>
          <a:p>
            <a:r>
              <a:rPr lang="en-GB" dirty="0" smtClean="0">
                <a:solidFill>
                  <a:schemeClr val="bg1"/>
                </a:solidFill>
              </a:rPr>
              <a:t>Spouses property remained distinct – except for the dowry which would be managed by the husband. </a:t>
            </a:r>
          </a:p>
          <a:p>
            <a:endParaRPr lang="en-GB" sz="600" dirty="0" smtClean="0">
              <a:solidFill>
                <a:schemeClr val="bg1"/>
              </a:solidFill>
            </a:endParaRPr>
          </a:p>
          <a:p>
            <a:r>
              <a:rPr lang="en-GB" dirty="0" smtClean="0">
                <a:solidFill>
                  <a:schemeClr val="bg1"/>
                </a:solidFill>
              </a:rPr>
              <a:t>A dowry was gift or payment given by </a:t>
            </a:r>
            <a:r>
              <a:rPr lang="en-GB" i="1" dirty="0" err="1" smtClean="0">
                <a:solidFill>
                  <a:schemeClr val="bg1"/>
                </a:solidFill>
              </a:rPr>
              <a:t>kurios</a:t>
            </a:r>
            <a:r>
              <a:rPr lang="en-GB" i="1" dirty="0" smtClean="0">
                <a:solidFill>
                  <a:schemeClr val="bg1"/>
                </a:solidFill>
              </a:rPr>
              <a:t> </a:t>
            </a:r>
            <a:r>
              <a:rPr lang="en-GB" dirty="0" smtClean="0">
                <a:solidFill>
                  <a:schemeClr val="bg1"/>
                </a:solidFill>
              </a:rPr>
              <a:t>or other friends and relatives. </a:t>
            </a:r>
          </a:p>
          <a:p>
            <a:endParaRPr lang="en-GB" sz="600" dirty="0" smtClean="0">
              <a:solidFill>
                <a:schemeClr val="bg1"/>
              </a:solidFill>
            </a:endParaRPr>
          </a:p>
          <a:p>
            <a:r>
              <a:rPr lang="en-GB" dirty="0" smtClean="0">
                <a:solidFill>
                  <a:schemeClr val="bg1"/>
                </a:solidFill>
              </a:rPr>
              <a:t>It should reflect the wealth of the family from which the bride had come from. </a:t>
            </a:r>
          </a:p>
          <a:p>
            <a:endParaRPr lang="en-GB" sz="600" dirty="0" smtClean="0">
              <a:solidFill>
                <a:schemeClr val="bg1"/>
              </a:solidFill>
            </a:endParaRPr>
          </a:p>
          <a:p>
            <a:r>
              <a:rPr lang="en-GB" dirty="0" smtClean="0">
                <a:solidFill>
                  <a:schemeClr val="bg1"/>
                </a:solidFill>
              </a:rPr>
              <a:t>The dowry should usually be returned in the case of divorce. </a:t>
            </a:r>
          </a:p>
          <a:p>
            <a:endParaRPr lang="en-GB" dirty="0"/>
          </a:p>
        </p:txBody>
      </p:sp>
      <p:sp>
        <p:nvSpPr>
          <p:cNvPr id="4" name="Rectangle 3"/>
          <p:cNvSpPr/>
          <p:nvPr/>
        </p:nvSpPr>
        <p:spPr>
          <a:xfrm>
            <a:off x="5950" y="3696236"/>
            <a:ext cx="9138050" cy="3170099"/>
          </a:xfrm>
          <a:prstGeom prst="rect">
            <a:avLst/>
          </a:prstGeom>
        </p:spPr>
        <p:txBody>
          <a:bodyPr wrap="square">
            <a:spAutoFit/>
          </a:bodyPr>
          <a:lstStyle/>
          <a:p>
            <a:r>
              <a:rPr lang="en-GB" sz="2000" dirty="0" smtClean="0">
                <a:solidFill>
                  <a:prstClr val="black"/>
                </a:solidFill>
              </a:rPr>
              <a:t>[</a:t>
            </a:r>
            <a:r>
              <a:rPr lang="en-GB" sz="2000" b="1" dirty="0" smtClean="0">
                <a:solidFill>
                  <a:prstClr val="black"/>
                </a:solidFill>
              </a:rPr>
              <a:t>FROM ROMAN PERIOD EGYPT, NOT CLASSICAL ATHENS</a:t>
            </a:r>
            <a:r>
              <a:rPr lang="en-GB" sz="2000" dirty="0" smtClean="0">
                <a:solidFill>
                  <a:prstClr val="black"/>
                </a:solidFill>
              </a:rPr>
              <a:t>] “..</a:t>
            </a:r>
            <a:r>
              <a:rPr lang="en-GB" sz="2000" dirty="0">
                <a:solidFill>
                  <a:prstClr val="black"/>
                </a:solidFill>
              </a:rPr>
              <a:t>Thermion [daughter of </a:t>
            </a:r>
            <a:r>
              <a:rPr lang="en-GB" sz="2000" dirty="0" err="1">
                <a:solidFill>
                  <a:prstClr val="black"/>
                </a:solidFill>
              </a:rPr>
              <a:t>Apio</a:t>
            </a:r>
            <a:r>
              <a:rPr lang="en-GB" sz="2000" dirty="0">
                <a:solidFill>
                  <a:prstClr val="black"/>
                </a:solidFill>
              </a:rPr>
              <a:t>] and Apollonius son of </a:t>
            </a:r>
            <a:r>
              <a:rPr lang="en-GB" sz="2000" dirty="0" err="1">
                <a:solidFill>
                  <a:prstClr val="black"/>
                </a:solidFill>
              </a:rPr>
              <a:t>Ptolemaeus</a:t>
            </a:r>
            <a:r>
              <a:rPr lang="en-GB" sz="2000" dirty="0">
                <a:solidFill>
                  <a:prstClr val="black"/>
                </a:solidFill>
              </a:rPr>
              <a:t> agree that they have come together to share a common life... Apollonius son of </a:t>
            </a:r>
            <a:r>
              <a:rPr lang="en-GB" sz="2000" dirty="0" err="1">
                <a:solidFill>
                  <a:prstClr val="black"/>
                </a:solidFill>
              </a:rPr>
              <a:t>Ptolemaeus</a:t>
            </a:r>
            <a:r>
              <a:rPr lang="en-GB" sz="2000" dirty="0">
                <a:solidFill>
                  <a:prstClr val="black"/>
                </a:solidFill>
              </a:rPr>
              <a:t> acknowledges that he has received from Thermion by hand from the house a dowry of a pair of gold earrings weighing three quarters and ... silver drachmas; and from now on Apollonius son of </a:t>
            </a:r>
            <a:r>
              <a:rPr lang="en-GB" sz="2000" dirty="0" err="1">
                <a:solidFill>
                  <a:prstClr val="black"/>
                </a:solidFill>
              </a:rPr>
              <a:t>Ptolemaeus</a:t>
            </a:r>
            <a:r>
              <a:rPr lang="en-GB" sz="2000" dirty="0">
                <a:solidFill>
                  <a:prstClr val="black"/>
                </a:solidFill>
              </a:rPr>
              <a:t> shall furnish to his wedded wife all necessaries and clothing in proportion to his means and shall not ill-treat her nor cast her out nor insult her nor bring in another wife, or else he shall straightaway forfeit the dowry increased by half...” – </a:t>
            </a:r>
            <a:r>
              <a:rPr lang="en-GB" sz="2000" b="1" dirty="0">
                <a:solidFill>
                  <a:prstClr val="black"/>
                </a:solidFill>
              </a:rPr>
              <a:t>Berlin Papyrus no. 1,052. </a:t>
            </a:r>
          </a:p>
        </p:txBody>
      </p:sp>
    </p:spTree>
    <p:extLst>
      <p:ext uri="{BB962C8B-B14F-4D97-AF65-F5344CB8AC3E}">
        <p14:creationId xmlns:p14="http://schemas.microsoft.com/office/powerpoint/2010/main" val="830578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GB" dirty="0" smtClean="0">
                <a:solidFill>
                  <a:schemeClr val="bg1"/>
                </a:solidFill>
              </a:rPr>
              <a:t>Women and Work</a:t>
            </a:r>
            <a:endParaRPr lang="en-GB" dirty="0">
              <a:solidFill>
                <a:schemeClr val="bg1"/>
              </a:solidFill>
            </a:endParaRPr>
          </a:p>
        </p:txBody>
      </p:sp>
      <p:sp>
        <p:nvSpPr>
          <p:cNvPr id="3" name="Content Placeholder 2"/>
          <p:cNvSpPr>
            <a:spLocks noGrp="1"/>
          </p:cNvSpPr>
          <p:nvPr>
            <p:ph idx="1"/>
          </p:nvPr>
        </p:nvSpPr>
        <p:spPr>
          <a:xfrm>
            <a:off x="107504" y="1009990"/>
            <a:ext cx="8784976" cy="864096"/>
          </a:xfrm>
        </p:spPr>
        <p:txBody>
          <a:bodyPr>
            <a:normAutofit/>
          </a:bodyPr>
          <a:lstStyle/>
          <a:p>
            <a:r>
              <a:rPr lang="en-GB" dirty="0" smtClean="0">
                <a:solidFill>
                  <a:schemeClr val="bg1"/>
                </a:solidFill>
              </a:rPr>
              <a:t>Poorer families often relied on the help of wives.</a:t>
            </a:r>
          </a:p>
          <a:p>
            <a:endParaRPr lang="en-GB" sz="600" dirty="0">
              <a:solidFill>
                <a:schemeClr val="bg1"/>
              </a:solidFill>
            </a:endParaRPr>
          </a:p>
        </p:txBody>
      </p:sp>
      <p:sp>
        <p:nvSpPr>
          <p:cNvPr id="4" name="Rectangle 3"/>
          <p:cNvSpPr/>
          <p:nvPr/>
        </p:nvSpPr>
        <p:spPr>
          <a:xfrm>
            <a:off x="205780" y="1420475"/>
            <a:ext cx="6292180" cy="707886"/>
          </a:xfrm>
          <a:prstGeom prst="rect">
            <a:avLst/>
          </a:prstGeom>
        </p:spPr>
        <p:txBody>
          <a:bodyPr wrap="square">
            <a:spAutoFit/>
          </a:bodyPr>
          <a:lstStyle/>
          <a:p>
            <a:pPr marL="342900" indent="-342900">
              <a:buFont typeface="Arial" panose="020B0604020202020204" pitchFamily="34" charset="0"/>
              <a:buChar char="•"/>
            </a:pPr>
            <a:endParaRPr lang="en-GB" sz="2000" dirty="0" smtClean="0">
              <a:solidFill>
                <a:prstClr val="black"/>
              </a:solidFill>
            </a:endParaRPr>
          </a:p>
          <a:p>
            <a:endParaRPr lang="en-GB" sz="2000" dirty="0">
              <a:solidFill>
                <a:prstClr val="black"/>
              </a:solidFill>
            </a:endParaRPr>
          </a:p>
        </p:txBody>
      </p:sp>
      <p:pic>
        <p:nvPicPr>
          <p:cNvPr id="2050" name="Picture 2"/>
          <p:cNvPicPr>
            <a:picLocks noChangeAspect="1" noChangeArrowheads="1"/>
          </p:cNvPicPr>
          <p:nvPr/>
        </p:nvPicPr>
        <p:blipFill>
          <a:blip r:embed="rId2" cstate="print"/>
          <a:srcRect/>
          <a:stretch>
            <a:fillRect/>
          </a:stretch>
        </p:blipFill>
        <p:spPr bwMode="auto">
          <a:xfrm>
            <a:off x="5632878" y="1637627"/>
            <a:ext cx="3259602" cy="4341608"/>
          </a:xfrm>
          <a:prstGeom prst="rect">
            <a:avLst/>
          </a:prstGeom>
          <a:noFill/>
          <a:ln w="9525">
            <a:noFill/>
            <a:miter lim="800000"/>
            <a:headEnd/>
            <a:tailEnd/>
          </a:ln>
        </p:spPr>
      </p:pic>
      <p:sp>
        <p:nvSpPr>
          <p:cNvPr id="6" name="Rectangle 5"/>
          <p:cNvSpPr/>
          <p:nvPr/>
        </p:nvSpPr>
        <p:spPr>
          <a:xfrm>
            <a:off x="5987959" y="6334780"/>
            <a:ext cx="3156041" cy="523220"/>
          </a:xfrm>
          <a:prstGeom prst="rect">
            <a:avLst/>
          </a:prstGeom>
        </p:spPr>
        <p:txBody>
          <a:bodyPr wrap="square">
            <a:spAutoFit/>
          </a:bodyPr>
          <a:lstStyle/>
          <a:p>
            <a:r>
              <a:rPr lang="en-GB" sz="1400" dirty="0">
                <a:solidFill>
                  <a:prstClr val="black"/>
                </a:solidFill>
              </a:rPr>
              <a:t>Hydria – vessels for carrying water – image of women collecting water. </a:t>
            </a:r>
          </a:p>
        </p:txBody>
      </p:sp>
      <p:sp>
        <p:nvSpPr>
          <p:cNvPr id="8" name="Content Placeholder 2"/>
          <p:cNvSpPr txBox="1">
            <a:spLocks/>
          </p:cNvSpPr>
          <p:nvPr/>
        </p:nvSpPr>
        <p:spPr>
          <a:xfrm>
            <a:off x="107504" y="1891871"/>
            <a:ext cx="5210243" cy="491131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Evidence from Athens:</a:t>
            </a:r>
          </a:p>
          <a:p>
            <a:r>
              <a:rPr lang="en-GB" dirty="0" smtClean="0">
                <a:solidFill>
                  <a:schemeClr val="bg1"/>
                </a:solidFill>
              </a:rPr>
              <a:t>Handcrafts / woodworking - Xenophon </a:t>
            </a:r>
            <a:r>
              <a:rPr lang="en-GB" i="1" dirty="0" smtClean="0">
                <a:solidFill>
                  <a:schemeClr val="bg1"/>
                </a:solidFill>
              </a:rPr>
              <a:t>Constitution of the</a:t>
            </a:r>
            <a:r>
              <a:rPr lang="en-GB" dirty="0" smtClean="0">
                <a:solidFill>
                  <a:schemeClr val="bg1"/>
                </a:solidFill>
              </a:rPr>
              <a:t> </a:t>
            </a:r>
            <a:r>
              <a:rPr lang="en-GB" i="1" dirty="0" err="1" smtClean="0">
                <a:solidFill>
                  <a:schemeClr val="bg1"/>
                </a:solidFill>
              </a:rPr>
              <a:t>Lakedaimonians</a:t>
            </a:r>
            <a:r>
              <a:rPr lang="en-GB" dirty="0" smtClean="0">
                <a:solidFill>
                  <a:schemeClr val="bg1"/>
                </a:solidFill>
              </a:rPr>
              <a:t> 1.3. </a:t>
            </a:r>
          </a:p>
          <a:p>
            <a:endParaRPr lang="en-GB" sz="600" dirty="0" smtClean="0">
              <a:solidFill>
                <a:schemeClr val="bg1"/>
              </a:solidFill>
            </a:endParaRPr>
          </a:p>
          <a:p>
            <a:r>
              <a:rPr lang="en-GB" dirty="0" smtClean="0">
                <a:solidFill>
                  <a:schemeClr val="bg1"/>
                </a:solidFill>
              </a:rPr>
              <a:t>Vending – garland seller - Aristophanes </a:t>
            </a:r>
            <a:r>
              <a:rPr lang="en-GB" i="1" dirty="0" err="1" smtClean="0">
                <a:solidFill>
                  <a:schemeClr val="bg1"/>
                </a:solidFill>
              </a:rPr>
              <a:t>Thesmophoriazousai</a:t>
            </a:r>
            <a:r>
              <a:rPr lang="en-GB" dirty="0" smtClean="0">
                <a:solidFill>
                  <a:schemeClr val="bg1"/>
                </a:solidFill>
              </a:rPr>
              <a:t> 446-454.</a:t>
            </a:r>
          </a:p>
          <a:p>
            <a:endParaRPr lang="en-GB" sz="600" dirty="0" smtClean="0">
              <a:solidFill>
                <a:schemeClr val="bg1"/>
              </a:solidFill>
            </a:endParaRPr>
          </a:p>
          <a:p>
            <a:r>
              <a:rPr lang="en-GB" dirty="0" smtClean="0">
                <a:solidFill>
                  <a:schemeClr val="bg1"/>
                </a:solidFill>
              </a:rPr>
              <a:t>Free women working as wet-nurses - Demosthenes 57.35. </a:t>
            </a:r>
          </a:p>
          <a:p>
            <a:endParaRPr lang="en-GB" dirty="0"/>
          </a:p>
        </p:txBody>
      </p:sp>
    </p:spTree>
    <p:extLst>
      <p:ext uri="{BB962C8B-B14F-4D97-AF65-F5344CB8AC3E}">
        <p14:creationId xmlns:p14="http://schemas.microsoft.com/office/powerpoint/2010/main" val="2965900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Women, Religion and Ritual</a:t>
            </a:r>
            <a:endParaRPr lang="en-GB" dirty="0">
              <a:solidFill>
                <a:schemeClr val="bg1"/>
              </a:solidFill>
            </a:endParaRPr>
          </a:p>
        </p:txBody>
      </p:sp>
      <p:sp>
        <p:nvSpPr>
          <p:cNvPr id="4" name="Content Placeholder 3"/>
          <p:cNvSpPr>
            <a:spLocks noGrp="1"/>
          </p:cNvSpPr>
          <p:nvPr>
            <p:ph sz="half" idx="1"/>
          </p:nvPr>
        </p:nvSpPr>
        <p:spPr>
          <a:xfrm>
            <a:off x="0" y="1700808"/>
            <a:ext cx="5220072" cy="5157192"/>
          </a:xfrm>
        </p:spPr>
        <p:txBody>
          <a:bodyPr>
            <a:normAutofit/>
          </a:bodyPr>
          <a:lstStyle/>
          <a:p>
            <a:r>
              <a:rPr lang="en-GB" sz="3000" dirty="0" smtClean="0">
                <a:solidFill>
                  <a:schemeClr val="bg1"/>
                </a:solidFill>
              </a:rPr>
              <a:t>Major cults with important priestesses – priesthood of Athena </a:t>
            </a:r>
            <a:r>
              <a:rPr lang="en-GB" sz="3000" dirty="0" err="1" smtClean="0">
                <a:solidFill>
                  <a:schemeClr val="bg1"/>
                </a:solidFill>
              </a:rPr>
              <a:t>Polias</a:t>
            </a:r>
            <a:r>
              <a:rPr lang="en-GB" sz="3000" dirty="0" smtClean="0">
                <a:solidFill>
                  <a:schemeClr val="bg1"/>
                </a:solidFill>
              </a:rPr>
              <a:t>. </a:t>
            </a:r>
          </a:p>
          <a:p>
            <a:endParaRPr lang="en-GB" sz="500" dirty="0" smtClean="0">
              <a:solidFill>
                <a:schemeClr val="bg1"/>
              </a:solidFill>
            </a:endParaRPr>
          </a:p>
          <a:p>
            <a:r>
              <a:rPr lang="en-GB" sz="3000" dirty="0" smtClean="0">
                <a:solidFill>
                  <a:schemeClr val="bg1"/>
                </a:solidFill>
              </a:rPr>
              <a:t>Women and men participating in religious processions </a:t>
            </a:r>
            <a:r>
              <a:rPr lang="en-GB" sz="3000" dirty="0" smtClean="0">
                <a:solidFill>
                  <a:schemeClr val="bg1"/>
                </a:solidFill>
              </a:rPr>
              <a:t>– </a:t>
            </a:r>
            <a:r>
              <a:rPr lang="en-GB" sz="3000" dirty="0" err="1" smtClean="0">
                <a:solidFill>
                  <a:schemeClr val="bg1"/>
                </a:solidFill>
              </a:rPr>
              <a:t>Panathenia</a:t>
            </a:r>
            <a:r>
              <a:rPr lang="en-GB" sz="3000" dirty="0" smtClean="0">
                <a:solidFill>
                  <a:schemeClr val="bg1"/>
                </a:solidFill>
              </a:rPr>
              <a:t>. </a:t>
            </a:r>
            <a:endParaRPr lang="en-GB" sz="3000" dirty="0" smtClean="0">
              <a:solidFill>
                <a:schemeClr val="bg1"/>
              </a:solidFill>
            </a:endParaRPr>
          </a:p>
          <a:p>
            <a:endParaRPr lang="en-GB" sz="500" dirty="0" smtClean="0">
              <a:solidFill>
                <a:schemeClr val="bg1"/>
              </a:solidFill>
            </a:endParaRPr>
          </a:p>
          <a:p>
            <a:r>
              <a:rPr lang="en-GB" sz="3000" dirty="0" smtClean="0">
                <a:solidFill>
                  <a:schemeClr val="bg1"/>
                </a:solidFill>
              </a:rPr>
              <a:t>Female only festivals – </a:t>
            </a:r>
            <a:r>
              <a:rPr lang="en-GB" sz="3000" dirty="0" err="1" smtClean="0">
                <a:solidFill>
                  <a:schemeClr val="bg1"/>
                </a:solidFill>
              </a:rPr>
              <a:t>Thesmophoria</a:t>
            </a:r>
            <a:r>
              <a:rPr lang="en-GB" sz="3000" dirty="0" smtClean="0">
                <a:solidFill>
                  <a:schemeClr val="bg1"/>
                </a:solidFill>
              </a:rPr>
              <a:t>, festival of </a:t>
            </a:r>
            <a:r>
              <a:rPr lang="en-GB" sz="3000" i="1" dirty="0" err="1" smtClean="0">
                <a:solidFill>
                  <a:schemeClr val="bg1"/>
                </a:solidFill>
              </a:rPr>
              <a:t>Arkteia</a:t>
            </a:r>
            <a:r>
              <a:rPr lang="en-GB" sz="3000" i="1" dirty="0" smtClean="0">
                <a:solidFill>
                  <a:schemeClr val="bg1"/>
                </a:solidFill>
              </a:rPr>
              <a:t> (</a:t>
            </a:r>
            <a:r>
              <a:rPr lang="en-GB" sz="3000" i="1" dirty="0" err="1" smtClean="0">
                <a:solidFill>
                  <a:schemeClr val="bg1"/>
                </a:solidFill>
              </a:rPr>
              <a:t>arktoi</a:t>
            </a:r>
            <a:r>
              <a:rPr lang="en-GB" sz="3000" i="1" dirty="0" smtClean="0">
                <a:solidFill>
                  <a:schemeClr val="bg1"/>
                </a:solidFill>
              </a:rPr>
              <a:t> – she-bears</a:t>
            </a:r>
            <a:r>
              <a:rPr lang="en-GB" sz="3000" i="1" dirty="0" smtClean="0">
                <a:solidFill>
                  <a:schemeClr val="bg1"/>
                </a:solidFill>
              </a:rPr>
              <a:t>).</a:t>
            </a:r>
            <a:endParaRPr lang="en-GB" sz="3000" i="1" dirty="0" smtClean="0">
              <a:solidFill>
                <a:schemeClr val="bg1"/>
              </a:solidFill>
            </a:endParaRPr>
          </a:p>
        </p:txBody>
      </p:sp>
      <p:pic>
        <p:nvPicPr>
          <p:cNvPr id="3074" name="Picture 2"/>
          <p:cNvPicPr>
            <a:picLocks noGrp="1" noChangeAspect="1" noChangeArrowheads="1"/>
          </p:cNvPicPr>
          <p:nvPr>
            <p:ph sz="half" idx="2"/>
          </p:nvPr>
        </p:nvPicPr>
        <p:blipFill>
          <a:blip r:embed="rId2" cstate="print"/>
          <a:srcRect/>
          <a:stretch>
            <a:fillRect/>
          </a:stretch>
        </p:blipFill>
        <p:spPr bwMode="auto">
          <a:xfrm>
            <a:off x="5364087" y="1700808"/>
            <a:ext cx="3535213" cy="5056472"/>
          </a:xfrm>
          <a:prstGeom prst="rect">
            <a:avLst/>
          </a:prstGeom>
          <a:noFill/>
          <a:ln w="9525">
            <a:noFill/>
            <a:miter lim="800000"/>
            <a:headEnd/>
            <a:tailEnd/>
          </a:ln>
        </p:spPr>
      </p:pic>
    </p:spTree>
    <p:extLst>
      <p:ext uri="{BB962C8B-B14F-4D97-AF65-F5344CB8AC3E}">
        <p14:creationId xmlns:p14="http://schemas.microsoft.com/office/powerpoint/2010/main" val="2184549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rmAutofit/>
          </a:bodyPr>
          <a:lstStyle/>
          <a:p>
            <a:r>
              <a:rPr lang="en-GB" sz="3200" dirty="0" smtClean="0">
                <a:solidFill>
                  <a:schemeClr val="bg1"/>
                </a:solidFill>
              </a:rPr>
              <a:t>Influential </a:t>
            </a:r>
            <a:r>
              <a:rPr lang="en-GB" sz="3200" dirty="0" smtClean="0">
                <a:solidFill>
                  <a:schemeClr val="bg1"/>
                </a:solidFill>
              </a:rPr>
              <a:t>Women and </a:t>
            </a:r>
            <a:r>
              <a:rPr lang="en-GB" sz="3200" i="1" dirty="0" err="1" smtClean="0">
                <a:solidFill>
                  <a:schemeClr val="bg1"/>
                </a:solidFill>
              </a:rPr>
              <a:t>hetairaei</a:t>
            </a:r>
            <a:endParaRPr lang="en-GB" sz="3200" i="1" dirty="0">
              <a:solidFill>
                <a:schemeClr val="bg1"/>
              </a:solidFill>
            </a:endParaRPr>
          </a:p>
        </p:txBody>
      </p:sp>
      <p:sp>
        <p:nvSpPr>
          <p:cNvPr id="3" name="Content Placeholder 2"/>
          <p:cNvSpPr>
            <a:spLocks noGrp="1"/>
          </p:cNvSpPr>
          <p:nvPr>
            <p:ph idx="1"/>
          </p:nvPr>
        </p:nvSpPr>
        <p:spPr>
          <a:xfrm>
            <a:off x="179512" y="1600200"/>
            <a:ext cx="8507288" cy="964704"/>
          </a:xfrm>
        </p:spPr>
        <p:txBody>
          <a:bodyPr>
            <a:normAutofit/>
          </a:bodyPr>
          <a:lstStyle/>
          <a:p>
            <a:r>
              <a:rPr lang="en-GB" sz="2600" i="1" dirty="0" err="1" smtClean="0">
                <a:solidFill>
                  <a:schemeClr val="bg1"/>
                </a:solidFill>
              </a:rPr>
              <a:t>hetairai</a:t>
            </a:r>
            <a:r>
              <a:rPr lang="en-GB" sz="2600" i="1" dirty="0" smtClean="0">
                <a:solidFill>
                  <a:schemeClr val="bg1"/>
                </a:solidFill>
              </a:rPr>
              <a:t> </a:t>
            </a:r>
            <a:r>
              <a:rPr lang="en-GB" sz="2600" dirty="0" smtClean="0">
                <a:solidFill>
                  <a:schemeClr val="bg1"/>
                </a:solidFill>
              </a:rPr>
              <a:t> </a:t>
            </a:r>
            <a:r>
              <a:rPr lang="en-GB" sz="2600" dirty="0" smtClean="0">
                <a:solidFill>
                  <a:schemeClr val="bg1"/>
                </a:solidFill>
              </a:rPr>
              <a:t>= courtesans – ideally educated and witty companions – contrast prostitutes and flute girls. </a:t>
            </a:r>
          </a:p>
          <a:p>
            <a:endParaRPr lang="en-GB" dirty="0"/>
          </a:p>
        </p:txBody>
      </p:sp>
      <p:sp>
        <p:nvSpPr>
          <p:cNvPr id="4" name="Rectangle 3"/>
          <p:cNvSpPr/>
          <p:nvPr/>
        </p:nvSpPr>
        <p:spPr>
          <a:xfrm>
            <a:off x="107504" y="2564904"/>
            <a:ext cx="4896544" cy="4154984"/>
          </a:xfrm>
          <a:prstGeom prst="rect">
            <a:avLst/>
          </a:prstGeom>
        </p:spPr>
        <p:txBody>
          <a:bodyPr wrap="square">
            <a:spAutoFit/>
          </a:bodyPr>
          <a:lstStyle/>
          <a:p>
            <a:r>
              <a:rPr lang="en-GB" sz="2200" dirty="0">
                <a:solidFill>
                  <a:prstClr val="black"/>
                </a:solidFill>
              </a:rPr>
              <a:t>“Aspasia… she managed as she pleased the foremost men of the state, and afforded the philosophers occasion to discuss her in exalted terms and at great length… the woman had the reputation of associating with many Athenians as a teacher of rhetoric… Twice a day, as they say, on going out and on coming in from the market-place, he [Pericles] would salute her with a loving kiss.” - </a:t>
            </a:r>
            <a:r>
              <a:rPr lang="en-GB" sz="2200" b="1" dirty="0">
                <a:solidFill>
                  <a:prstClr val="black"/>
                </a:solidFill>
              </a:rPr>
              <a:t>Plutarch </a:t>
            </a:r>
            <a:r>
              <a:rPr lang="en-GB" sz="2200" b="1" i="1" dirty="0">
                <a:solidFill>
                  <a:prstClr val="black"/>
                </a:solidFill>
              </a:rPr>
              <a:t>Life of Pericles </a:t>
            </a:r>
            <a:r>
              <a:rPr lang="en-GB" sz="2200" b="1" dirty="0">
                <a:solidFill>
                  <a:prstClr val="black"/>
                </a:solidFill>
              </a:rPr>
              <a:t>24. </a:t>
            </a:r>
            <a:endParaRPr lang="en-GB" sz="2200" dirty="0">
              <a:solidFill>
                <a:prstClr val="black"/>
              </a:solidFill>
            </a:endParaRPr>
          </a:p>
        </p:txBody>
      </p:sp>
      <p:sp>
        <p:nvSpPr>
          <p:cNvPr id="5" name="Rectangle 4"/>
          <p:cNvSpPr/>
          <p:nvPr/>
        </p:nvSpPr>
        <p:spPr>
          <a:xfrm>
            <a:off x="5076056" y="2564904"/>
            <a:ext cx="3888432" cy="4154984"/>
          </a:xfrm>
          <a:prstGeom prst="rect">
            <a:avLst/>
          </a:prstGeom>
        </p:spPr>
        <p:txBody>
          <a:bodyPr wrap="square">
            <a:spAutoFit/>
          </a:bodyPr>
          <a:lstStyle/>
          <a:p>
            <a:r>
              <a:rPr lang="en-GB" sz="2400" dirty="0">
                <a:solidFill>
                  <a:prstClr val="black"/>
                </a:solidFill>
              </a:rPr>
              <a:t>“… The old man was a wild beast at the party. Awful, simply awful! The worst piece of drunken behaviour I’ve ever seen!... [</a:t>
            </a:r>
            <a:r>
              <a:rPr lang="en-GB" sz="2400" dirty="0" err="1">
                <a:solidFill>
                  <a:prstClr val="black"/>
                </a:solidFill>
              </a:rPr>
              <a:t>Philocleon</a:t>
            </a:r>
            <a:r>
              <a:rPr lang="en-GB" sz="2400" dirty="0">
                <a:solidFill>
                  <a:prstClr val="black"/>
                </a:solidFill>
              </a:rPr>
              <a:t> has run off with the naked flute girl] … I’ll make you my number one mistress! – </a:t>
            </a:r>
            <a:r>
              <a:rPr lang="en-GB" sz="2400" b="1" dirty="0">
                <a:solidFill>
                  <a:prstClr val="black"/>
                </a:solidFill>
              </a:rPr>
              <a:t>Aristophanes </a:t>
            </a:r>
            <a:r>
              <a:rPr lang="en-GB" sz="2400" b="1" i="1" dirty="0">
                <a:solidFill>
                  <a:prstClr val="black"/>
                </a:solidFill>
              </a:rPr>
              <a:t>Wasps - </a:t>
            </a:r>
            <a:r>
              <a:rPr lang="en-GB" sz="2400" b="1" dirty="0">
                <a:solidFill>
                  <a:prstClr val="black"/>
                </a:solidFill>
              </a:rPr>
              <a:t>lines</a:t>
            </a:r>
            <a:r>
              <a:rPr lang="en-GB" sz="2400" b="1" i="1" dirty="0">
                <a:solidFill>
                  <a:prstClr val="black"/>
                </a:solidFill>
              </a:rPr>
              <a:t> </a:t>
            </a:r>
            <a:r>
              <a:rPr lang="en-GB" sz="2400" b="1" dirty="0">
                <a:solidFill>
                  <a:prstClr val="black"/>
                </a:solidFill>
              </a:rPr>
              <a:t>1300-1350. </a:t>
            </a:r>
            <a:endParaRPr lang="en-GB" sz="2400" dirty="0">
              <a:solidFill>
                <a:prstClr val="black"/>
              </a:solidFill>
            </a:endParaRPr>
          </a:p>
        </p:txBody>
      </p:sp>
    </p:spTree>
    <p:extLst>
      <p:ext uri="{BB962C8B-B14F-4D97-AF65-F5344CB8AC3E}">
        <p14:creationId xmlns:p14="http://schemas.microsoft.com/office/powerpoint/2010/main" val="1377587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dirty="0" smtClean="0">
                <a:solidFill>
                  <a:schemeClr val="bg1"/>
                </a:solidFill>
              </a:rPr>
              <a:t>Athens and Rome - Differences</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92500"/>
          </a:bodyPr>
          <a:lstStyle/>
          <a:p>
            <a:r>
              <a:rPr lang="en-GB" i="1" dirty="0" smtClean="0">
                <a:solidFill>
                  <a:schemeClr val="bg1"/>
                </a:solidFill>
              </a:rPr>
              <a:t>Sine </a:t>
            </a:r>
            <a:r>
              <a:rPr lang="en-GB" i="1" dirty="0" err="1" smtClean="0">
                <a:solidFill>
                  <a:schemeClr val="bg1"/>
                </a:solidFill>
              </a:rPr>
              <a:t>manu</a:t>
            </a:r>
            <a:r>
              <a:rPr lang="en-GB" i="1" dirty="0" smtClean="0">
                <a:solidFill>
                  <a:schemeClr val="bg1"/>
                </a:solidFill>
              </a:rPr>
              <a:t> – </a:t>
            </a:r>
            <a:r>
              <a:rPr lang="en-GB" dirty="0" smtClean="0">
                <a:solidFill>
                  <a:schemeClr val="bg1"/>
                </a:solidFill>
              </a:rPr>
              <a:t>a form of marriage leaving a wife outside her husband’s </a:t>
            </a:r>
            <a:r>
              <a:rPr lang="en-GB" i="1" dirty="0" err="1" smtClean="0">
                <a:solidFill>
                  <a:schemeClr val="bg1"/>
                </a:solidFill>
              </a:rPr>
              <a:t>familia</a:t>
            </a:r>
            <a:r>
              <a:rPr lang="en-GB" dirty="0" smtClean="0">
                <a:solidFill>
                  <a:schemeClr val="bg1"/>
                </a:solidFill>
              </a:rPr>
              <a:t>. </a:t>
            </a:r>
          </a:p>
          <a:p>
            <a:endParaRPr lang="en-GB" sz="600" dirty="0" smtClean="0">
              <a:solidFill>
                <a:schemeClr val="bg1"/>
              </a:solidFill>
            </a:endParaRPr>
          </a:p>
          <a:p>
            <a:r>
              <a:rPr lang="en-GB" dirty="0" smtClean="0">
                <a:solidFill>
                  <a:schemeClr val="bg1"/>
                </a:solidFill>
              </a:rPr>
              <a:t>Roman law did allow women to own a </a:t>
            </a:r>
            <a:r>
              <a:rPr lang="en-GB" i="1" dirty="0" err="1" smtClean="0">
                <a:solidFill>
                  <a:schemeClr val="bg1"/>
                </a:solidFill>
              </a:rPr>
              <a:t>domus</a:t>
            </a:r>
            <a:r>
              <a:rPr lang="en-GB" i="1" dirty="0" smtClean="0">
                <a:solidFill>
                  <a:schemeClr val="bg1"/>
                </a:solidFill>
              </a:rPr>
              <a:t> </a:t>
            </a:r>
            <a:r>
              <a:rPr lang="en-GB" dirty="0" smtClean="0">
                <a:solidFill>
                  <a:schemeClr val="bg1"/>
                </a:solidFill>
              </a:rPr>
              <a:t>encompassing the physical building and residents. </a:t>
            </a:r>
          </a:p>
          <a:p>
            <a:endParaRPr lang="en-GB" sz="600" dirty="0" smtClean="0">
              <a:solidFill>
                <a:schemeClr val="bg1"/>
              </a:solidFill>
            </a:endParaRPr>
          </a:p>
          <a:p>
            <a:r>
              <a:rPr lang="en-GB" dirty="0" smtClean="0">
                <a:solidFill>
                  <a:schemeClr val="bg1"/>
                </a:solidFill>
              </a:rPr>
              <a:t>Rights of three children. </a:t>
            </a:r>
          </a:p>
          <a:p>
            <a:endParaRPr lang="en-GB" sz="600" dirty="0" smtClean="0">
              <a:solidFill>
                <a:schemeClr val="bg1"/>
              </a:solidFill>
            </a:endParaRPr>
          </a:p>
          <a:p>
            <a:r>
              <a:rPr lang="en-GB" dirty="0" smtClean="0">
                <a:solidFill>
                  <a:schemeClr val="bg1"/>
                </a:solidFill>
              </a:rPr>
              <a:t>Any non-</a:t>
            </a:r>
            <a:r>
              <a:rPr lang="en-GB" dirty="0" err="1" smtClean="0">
                <a:solidFill>
                  <a:schemeClr val="bg1"/>
                </a:solidFill>
              </a:rPr>
              <a:t>dotal</a:t>
            </a:r>
            <a:r>
              <a:rPr lang="en-GB" dirty="0" smtClean="0">
                <a:solidFill>
                  <a:schemeClr val="bg1"/>
                </a:solidFill>
              </a:rPr>
              <a:t> property a woman inherited after the death of her father remained under her ownership. </a:t>
            </a:r>
          </a:p>
          <a:p>
            <a:endParaRPr lang="en-GB" sz="500" dirty="0" smtClean="0">
              <a:solidFill>
                <a:schemeClr val="bg1"/>
              </a:solidFill>
            </a:endParaRPr>
          </a:p>
          <a:p>
            <a:r>
              <a:rPr lang="en-GB" dirty="0" smtClean="0">
                <a:solidFill>
                  <a:schemeClr val="bg1"/>
                </a:solidFill>
              </a:rPr>
              <a:t>Women could write wills. </a:t>
            </a:r>
          </a:p>
          <a:p>
            <a:endParaRPr lang="en-GB" sz="500" dirty="0" smtClean="0">
              <a:solidFill>
                <a:schemeClr val="bg1"/>
              </a:solidFill>
            </a:endParaRPr>
          </a:p>
          <a:p>
            <a:r>
              <a:rPr lang="en-GB" dirty="0" smtClean="0">
                <a:solidFill>
                  <a:schemeClr val="bg1"/>
                </a:solidFill>
              </a:rPr>
              <a:t>Diverse multi-ethnic empire, various regional and cultural differences. </a:t>
            </a:r>
          </a:p>
          <a:p>
            <a:endParaRPr lang="en-GB" dirty="0"/>
          </a:p>
        </p:txBody>
      </p:sp>
    </p:spTree>
    <p:extLst>
      <p:ext uri="{BB962C8B-B14F-4D97-AF65-F5344CB8AC3E}">
        <p14:creationId xmlns:p14="http://schemas.microsoft.com/office/powerpoint/2010/main" val="31463616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11</TotalTime>
  <Words>1148</Words>
  <Application>Microsoft Office PowerPoint</Application>
  <PresentationFormat>On-screen Show (4:3)</PresentationFormat>
  <Paragraphs>106</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Book Antiqua</vt:lpstr>
      <vt:lpstr>Lucida Sans</vt:lpstr>
      <vt:lpstr>Wingdings</vt:lpstr>
      <vt:lpstr>Wingdings 2</vt:lpstr>
      <vt:lpstr>Wingdings 3</vt:lpstr>
      <vt:lpstr>Apex</vt:lpstr>
      <vt:lpstr>Advanced Greek prose</vt:lpstr>
      <vt:lpstr>Interpreting the Sources</vt:lpstr>
      <vt:lpstr>Source Material (1)</vt:lpstr>
      <vt:lpstr>Source Material (2)</vt:lpstr>
      <vt:lpstr>Women in Athens</vt:lpstr>
      <vt:lpstr>Marriage in Athens</vt:lpstr>
      <vt:lpstr>The Ceremony</vt:lpstr>
      <vt:lpstr>Dowry</vt:lpstr>
      <vt:lpstr>Women and Work</vt:lpstr>
      <vt:lpstr>Women, Religion and Ritual</vt:lpstr>
      <vt:lpstr>Influential Women and hetairaei</vt:lpstr>
      <vt:lpstr>Athens and Rome - Differences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dc:title>
  <dc:creator>Matthew Cobb</dc:creator>
  <cp:lastModifiedBy>Matthew Cobb</cp:lastModifiedBy>
  <cp:revision>12</cp:revision>
  <dcterms:created xsi:type="dcterms:W3CDTF">2019-01-15T17:00:51Z</dcterms:created>
  <dcterms:modified xsi:type="dcterms:W3CDTF">2019-01-15T17:12:08Z</dcterms:modified>
</cp:coreProperties>
</file>