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embeddedFontLst>
    <p:embeddedFont>
      <p:font typeface="Poppins" panose="020B060402020202020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6B267F9-2209-4660-9D1B-A98BFB16D236}">
  <a:tblStyle styleId="{56B267F9-2209-4660-9D1B-A98BFB16D236}" styleName="Table_0">
    <a:wholeTbl>
      <a:tcTxStyle>
        <a:font>
          <a:latin typeface="Arial"/>
          <a:ea typeface="Arial"/>
          <a:cs typeface="Arial"/>
        </a:font>
        <a:srgbClr val="000000"/>
      </a:tcTxStyle>
      <a:tcStyle>
        <a:tcBdr>
          <a:left>
            <a:ln cap="flat" cmpd="sng">
              <a:solidFill>
                <a:srgbClr val="000000"/>
              </a:solidFill>
              <a:prstDash val="solid"/>
              <a:round/>
              <a:headEnd type="none" w="sm" len="sm"/>
              <a:tailEnd type="none" w="sm" len="sm"/>
            </a:ln>
          </a:left>
          <a:right>
            <a:ln cap="flat" cmpd="sng">
              <a:solidFill>
                <a:srgbClr val="000000"/>
              </a:solidFill>
              <a:prstDash val="solid"/>
              <a:round/>
              <a:headEnd type="none" w="sm" len="sm"/>
              <a:tailEnd type="none" w="sm" len="sm"/>
            </a:ln>
          </a:right>
          <a:top>
            <a:ln cap="flat" cmpd="sng">
              <a:solidFill>
                <a:srgbClr val="000000"/>
              </a:solidFill>
              <a:prstDash val="solid"/>
              <a:round/>
              <a:headEnd type="none" w="sm" len="sm"/>
              <a:tailEnd type="none" w="sm" len="sm"/>
            </a:ln>
          </a:top>
          <a:bottom>
            <a:ln cap="flat" cmpd="sng">
              <a:solidFill>
                <a:srgbClr val="000000"/>
              </a:solidFill>
              <a:prstDash val="solid"/>
              <a:round/>
              <a:headEnd type="none" w="sm" len="sm"/>
              <a:tailEnd type="none" w="sm" len="sm"/>
            </a:ln>
          </a:bottom>
          <a:insideH>
            <a:ln cap="flat" cmpd="sng">
              <a:solidFill>
                <a:srgbClr val="000000"/>
              </a:solidFill>
              <a:prstDash val="solid"/>
              <a:round/>
              <a:headEnd type="none" w="sm" len="sm"/>
              <a:tailEnd type="none" w="sm" len="sm"/>
            </a:ln>
          </a:insideH>
          <a:insideV>
            <a:ln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924"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97638004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7" name="Google Shape;87;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4146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 name="Google Shape;92;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05331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74502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4" name="Google Shape;104;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97191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76443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6" name="Google Shape;116;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58652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1526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8" name="Google Shape;128;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399027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4" name="Google Shape;134;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71303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581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Gantt chart</a:t>
            </a:r>
            <a:endParaRPr/>
          </a:p>
        </p:txBody>
      </p:sp>
      <p:sp>
        <p:nvSpPr>
          <p:cNvPr id="148" name="Google Shape;148;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67561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4" name="Google Shape;15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800500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3a6e63b0451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3" name="Google Shape;163;g3a6e63b0451_0_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472153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9" name="Google Shape;169;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57367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5" name="Google Shape;175;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58692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4" name="Google Shape;14;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26" name="Google Shape;26;p4"/>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27" name="Google Shape;27;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3" name="Google Shape;33;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39" name="Google Shape;39;p6"/>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0" name="Google Shape;40;p6"/>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1" name="Google Shape;41;p6"/>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2" name="Google Shape;42;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仅标题">
  <p:cSld name="仅标题">
    <p:spTree>
      <p:nvGrpSpPr>
        <p:cNvPr id="1" name="Shape 80"/>
        <p:cNvGrpSpPr/>
        <p:nvPr/>
      </p:nvGrpSpPr>
      <p:grpSpPr>
        <a:xfrm>
          <a:off x="0" y="0"/>
          <a:ext cx="0" cy="0"/>
          <a:chOff x="0" y="0"/>
          <a:chExt cx="0" cy="0"/>
        </a:xfrm>
      </p:grpSpPr>
      <p:sp>
        <p:nvSpPr>
          <p:cNvPr id="81" name="Google Shape;81;p13"/>
          <p:cNvSpPr txBox="1">
            <a:spLocks noGrp="1"/>
          </p:cNvSpPr>
          <p:nvPr>
            <p:ph type="title"/>
          </p:nvPr>
        </p:nvSpPr>
        <p:spPr>
          <a:xfrm>
            <a:off x="522000" y="1153054"/>
            <a:ext cx="8100000" cy="594000"/>
          </a:xfrm>
          <a:prstGeom prst="rect">
            <a:avLst/>
          </a:prstGeom>
          <a:noFill/>
          <a:ln>
            <a:noFill/>
          </a:ln>
        </p:spPr>
        <p:txBody>
          <a:bodyPr spcFirstLastPara="1" wrap="square" lIns="0" tIns="0" rIns="0" bIns="0" anchor="ctr" anchorCtr="0">
            <a:normAutofit/>
          </a:bodyPr>
          <a:lstStyle>
            <a:lvl1pPr lvl="0" algn="ctr">
              <a:lnSpc>
                <a:spcPct val="100000"/>
              </a:lnSpc>
              <a:spcBef>
                <a:spcPts val="0"/>
              </a:spcBef>
              <a:spcAft>
                <a:spcPts val="0"/>
              </a:spcAft>
              <a:buSzPts val="4400"/>
              <a:buNone/>
              <a:defRPr sz="2400">
                <a:solidFill>
                  <a:srgbClr val="262626"/>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1pPr>
            <a:lvl2pPr marL="0" lvl="1"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2pPr>
            <a:lvl3pPr marL="0" lvl="2"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3pPr>
            <a:lvl4pPr marL="0" lvl="3"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4pPr>
            <a:lvl5pPr marL="0" lvl="4"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5pPr>
            <a:lvl6pPr marL="0" lvl="5"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6pPr>
            <a:lvl7pPr marL="0" lvl="6"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7pPr>
            <a:lvl8pPr marL="0" lvl="7"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8pPr>
            <a:lvl9pPr marL="0" lvl="8" indent="0" algn="r">
              <a:lnSpc>
                <a:spcPct val="100000"/>
              </a:lnSpc>
              <a:spcBef>
                <a:spcPts val="0"/>
              </a:spcBef>
              <a:spcAft>
                <a:spcPts val="0"/>
              </a:spcAft>
              <a:buSzPts val="1200"/>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5.jpg"/><Relationship Id="rId4" Type="http://schemas.openxmlformats.org/officeDocument/2006/relationships/image" Target="../media/image4.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4"/>
          <p:cNvSpPr txBox="1">
            <a:spLocks noGrp="1"/>
          </p:cNvSpPr>
          <p:nvPr>
            <p:ph type="subTitle" idx="1"/>
          </p:nvPr>
        </p:nvSpPr>
        <p:spPr>
          <a:xfrm>
            <a:off x="1138904" y="2552700"/>
            <a:ext cx="6400800" cy="1752600"/>
          </a:xfrm>
          <a:prstGeom prst="rect">
            <a:avLst/>
          </a:prstGeom>
          <a:noFill/>
          <a:ln>
            <a:noFill/>
          </a:ln>
        </p:spPr>
        <p:txBody>
          <a:bodyPr spcFirstLastPara="1" wrap="square" lIns="91425" tIns="45700" rIns="91425" bIns="45700" anchor="t" anchorCtr="0">
            <a:normAutofit fontScale="92500" lnSpcReduction="20000"/>
          </a:bodyPr>
          <a:lstStyle/>
          <a:p>
            <a:pPr marL="0" lvl="0" indent="0" algn="ctr" rtl="0">
              <a:lnSpc>
                <a:spcPct val="100000"/>
              </a:lnSpc>
              <a:spcBef>
                <a:spcPts val="400"/>
              </a:spcBef>
              <a:spcAft>
                <a:spcPts val="0"/>
              </a:spcAft>
              <a:buClr>
                <a:srgbClr val="888888"/>
              </a:buClr>
              <a:buSzPct val="100000"/>
              <a:buNone/>
            </a:pPr>
            <a:r>
              <a:rPr lang="en-US" dirty="0"/>
              <a:t>Presentation </a:t>
            </a:r>
            <a:r>
              <a:rPr lang="en-US" dirty="0" smtClean="0"/>
              <a:t>Date:18-12-2025</a:t>
            </a:r>
            <a:endParaRPr dirty="0"/>
          </a:p>
          <a:p>
            <a:pPr marL="0" lvl="0" indent="0" algn="ctr" rtl="0">
              <a:lnSpc>
                <a:spcPct val="100000"/>
              </a:lnSpc>
              <a:spcBef>
                <a:spcPts val="400"/>
              </a:spcBef>
              <a:spcAft>
                <a:spcPts val="0"/>
              </a:spcAft>
              <a:buSzPct val="100000"/>
              <a:buNone/>
            </a:pPr>
            <a:r>
              <a:rPr lang="en-US" b="1" dirty="0"/>
              <a:t>Title</a:t>
            </a:r>
            <a:r>
              <a:rPr lang="en-US" dirty="0"/>
              <a:t>: Digital Forensic </a:t>
            </a:r>
            <a:r>
              <a:rPr lang="en-US" dirty="0" smtClean="0"/>
              <a:t>Investigation</a:t>
            </a:r>
            <a:r>
              <a:rPr lang="en-US" b="1" dirty="0" smtClean="0"/>
              <a:t> </a:t>
            </a:r>
            <a:r>
              <a:rPr lang="en-US" b="1" dirty="0" err="1" smtClean="0"/>
              <a:t>Name:Deep</a:t>
            </a:r>
            <a:r>
              <a:rPr lang="en-US" b="1" dirty="0" smtClean="0"/>
              <a:t> </a:t>
            </a:r>
            <a:r>
              <a:rPr lang="en-US" b="1" dirty="0" err="1" smtClean="0"/>
              <a:t>trivedi</a:t>
            </a:r>
            <a:r>
              <a:rPr lang="en-US" b="1" dirty="0"/>
              <a:t/>
            </a:r>
            <a:br>
              <a:rPr lang="en-US" b="1" dirty="0"/>
            </a:b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400"/>
              <a:buFont typeface="Calibri"/>
              <a:buNone/>
            </a:pPr>
            <a:r>
              <a:rPr lang="en-US" sz="2500" b="1" i="1" u="sng">
                <a:solidFill>
                  <a:schemeClr val="dk1"/>
                </a:solidFill>
                <a:latin typeface="Calibri"/>
                <a:ea typeface="Calibri"/>
                <a:cs typeface="Calibri"/>
                <a:sym typeface="Calibri"/>
              </a:rPr>
              <a:t>Presentation Overview</a:t>
            </a:r>
            <a:endParaRPr/>
          </a:p>
        </p:txBody>
      </p:sp>
      <p:sp>
        <p:nvSpPr>
          <p:cNvPr id="95" name="Google Shape;95;p15"/>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fontScale="77500" lnSpcReduction="20000"/>
          </a:bodyPr>
          <a:lstStyle/>
          <a:p>
            <a:pPr marL="457200" lvl="0" indent="-457200" algn="l" rtl="0">
              <a:lnSpc>
                <a:spcPct val="100000"/>
              </a:lnSpc>
              <a:spcBef>
                <a:spcPts val="0"/>
              </a:spcBef>
              <a:spcAft>
                <a:spcPts val="0"/>
              </a:spcAft>
              <a:buSzPct val="129032"/>
              <a:buChar char="•"/>
            </a:pPr>
            <a:r>
              <a:rPr lang="en-US" b="1" i="1" u="sng"/>
              <a:t>Introduction and Background</a:t>
            </a:r>
            <a:endParaRPr/>
          </a:p>
          <a:p>
            <a:pPr marL="457200" lvl="0" indent="-457200" algn="l" rtl="0">
              <a:lnSpc>
                <a:spcPct val="100000"/>
              </a:lnSpc>
              <a:spcBef>
                <a:spcPts val="0"/>
              </a:spcBef>
              <a:spcAft>
                <a:spcPts val="0"/>
              </a:spcAft>
              <a:buSzPct val="129032"/>
              <a:buChar char="•"/>
            </a:pPr>
            <a:r>
              <a:rPr lang="en-US" b="1" i="1" u="sng"/>
              <a:t>Objective of Investigation</a:t>
            </a:r>
            <a:endParaRPr sz="3200">
              <a:solidFill>
                <a:schemeClr val="dk1"/>
              </a:solidFill>
              <a:latin typeface="Calibri"/>
              <a:ea typeface="Calibri"/>
              <a:cs typeface="Calibri"/>
              <a:sym typeface="Calibri"/>
            </a:endParaRPr>
          </a:p>
          <a:p>
            <a:pPr marL="457200" lvl="0" indent="-457200" algn="l" rtl="0">
              <a:lnSpc>
                <a:spcPct val="100000"/>
              </a:lnSpc>
              <a:spcBef>
                <a:spcPts val="640"/>
              </a:spcBef>
              <a:spcAft>
                <a:spcPts val="0"/>
              </a:spcAft>
              <a:buSzPct val="129032"/>
              <a:buChar char="•"/>
            </a:pPr>
            <a:r>
              <a:rPr lang="en-US" b="1" i="1" u="sng"/>
              <a:t>Evidence Acquisition</a:t>
            </a:r>
            <a:endParaRPr sz="3200">
              <a:solidFill>
                <a:schemeClr val="dk1"/>
              </a:solidFill>
              <a:latin typeface="Calibri"/>
              <a:ea typeface="Calibri"/>
              <a:cs typeface="Calibri"/>
              <a:sym typeface="Calibri"/>
            </a:endParaRPr>
          </a:p>
          <a:p>
            <a:pPr marL="457200" lvl="0" indent="-457200" algn="l" rtl="0">
              <a:lnSpc>
                <a:spcPct val="100000"/>
              </a:lnSpc>
              <a:spcBef>
                <a:spcPts val="640"/>
              </a:spcBef>
              <a:spcAft>
                <a:spcPts val="0"/>
              </a:spcAft>
              <a:buSzPct val="129032"/>
              <a:buChar char="•"/>
            </a:pPr>
            <a:r>
              <a:rPr lang="en-US" b="1" i="1" u="sng"/>
              <a:t>Communication Logs Analysis</a:t>
            </a:r>
            <a:endParaRPr/>
          </a:p>
          <a:p>
            <a:pPr marL="457200" lvl="0" indent="-457200" algn="l" rtl="0">
              <a:lnSpc>
                <a:spcPct val="100000"/>
              </a:lnSpc>
              <a:spcBef>
                <a:spcPts val="640"/>
              </a:spcBef>
              <a:spcAft>
                <a:spcPts val="0"/>
              </a:spcAft>
              <a:buSzPct val="129032"/>
              <a:buChar char="•"/>
            </a:pPr>
            <a:r>
              <a:rPr lang="en-US" b="1" i="1" u="sng"/>
              <a:t>Email Analysis</a:t>
            </a:r>
            <a:endParaRPr/>
          </a:p>
          <a:p>
            <a:pPr marL="457200" lvl="0" indent="-457200" algn="l" rtl="0">
              <a:lnSpc>
                <a:spcPct val="100000"/>
              </a:lnSpc>
              <a:spcBef>
                <a:spcPts val="640"/>
              </a:spcBef>
              <a:spcAft>
                <a:spcPts val="0"/>
              </a:spcAft>
              <a:buSzPct val="129032"/>
              <a:buChar char="•"/>
            </a:pPr>
            <a:r>
              <a:rPr lang="en-US" b="1" i="1" u="sng"/>
              <a:t>Call Log Analysis</a:t>
            </a:r>
            <a:r>
              <a:rPr lang="en-US"/>
              <a:t> </a:t>
            </a:r>
            <a:endParaRPr sz="3200">
              <a:solidFill>
                <a:schemeClr val="dk1"/>
              </a:solidFill>
              <a:latin typeface="Calibri"/>
              <a:ea typeface="Calibri"/>
              <a:cs typeface="Calibri"/>
              <a:sym typeface="Calibri"/>
            </a:endParaRPr>
          </a:p>
          <a:p>
            <a:pPr marL="457200" lvl="0" indent="-457200" algn="l" rtl="0">
              <a:lnSpc>
                <a:spcPct val="100000"/>
              </a:lnSpc>
              <a:spcBef>
                <a:spcPts val="640"/>
              </a:spcBef>
              <a:spcAft>
                <a:spcPts val="0"/>
              </a:spcAft>
              <a:buSzPct val="129032"/>
              <a:buChar char="•"/>
            </a:pPr>
            <a:r>
              <a:rPr lang="en-US" b="1" i="1" u="sng"/>
              <a:t>Timeline Reconstruction</a:t>
            </a:r>
            <a:endParaRPr/>
          </a:p>
          <a:p>
            <a:pPr marL="457200" lvl="0" indent="-457200" algn="l" rtl="0">
              <a:lnSpc>
                <a:spcPct val="100000"/>
              </a:lnSpc>
              <a:spcBef>
                <a:spcPts val="640"/>
              </a:spcBef>
              <a:spcAft>
                <a:spcPts val="0"/>
              </a:spcAft>
              <a:buSzPct val="129032"/>
              <a:buChar char="•"/>
            </a:pPr>
            <a:r>
              <a:rPr lang="en-US" b="1" i="1" u="sng"/>
              <a:t>Suspect Profiling</a:t>
            </a:r>
            <a:endParaRPr/>
          </a:p>
          <a:p>
            <a:pPr marL="457200" lvl="0" indent="-457200" algn="l" rtl="0">
              <a:lnSpc>
                <a:spcPct val="100000"/>
              </a:lnSpc>
              <a:spcBef>
                <a:spcPts val="640"/>
              </a:spcBef>
              <a:spcAft>
                <a:spcPts val="0"/>
              </a:spcAft>
              <a:buSzPct val="129032"/>
              <a:buChar char="•"/>
            </a:pPr>
            <a:r>
              <a:rPr lang="en-US" b="1" i="1" u="sng"/>
              <a:t>Forensic Tools and Methodology</a:t>
            </a:r>
            <a:r>
              <a:rPr lang="en-US"/>
              <a:t>   </a:t>
            </a:r>
            <a:endParaRPr/>
          </a:p>
          <a:p>
            <a:pPr marL="457200" lvl="0" indent="-457200" algn="l" rtl="0">
              <a:lnSpc>
                <a:spcPct val="100000"/>
              </a:lnSpc>
              <a:spcBef>
                <a:spcPts val="640"/>
              </a:spcBef>
              <a:spcAft>
                <a:spcPts val="0"/>
              </a:spcAft>
              <a:buSzPct val="129032"/>
              <a:buChar char="•"/>
            </a:pPr>
            <a:r>
              <a:rPr lang="en-US" b="1" i="1" u="sng"/>
              <a:t>Findings</a:t>
            </a:r>
            <a:endParaRPr/>
          </a:p>
          <a:p>
            <a:pPr marL="457200" lvl="0" indent="-457200" algn="l" rtl="0">
              <a:lnSpc>
                <a:spcPct val="100000"/>
              </a:lnSpc>
              <a:spcBef>
                <a:spcPts val="640"/>
              </a:spcBef>
              <a:spcAft>
                <a:spcPts val="0"/>
              </a:spcAft>
              <a:buSzPct val="129032"/>
              <a:buChar char="•"/>
            </a:pPr>
            <a:r>
              <a:rPr lang="en-US" b="1" i="1" u="sng"/>
              <a:t>Conclusion and Recommendations</a:t>
            </a:r>
            <a:r>
              <a:rPr lang="en-US"/>
              <a:t> </a:t>
            </a:r>
            <a:endParaRPr/>
          </a:p>
          <a:p>
            <a:pPr marL="457200" lvl="0" indent="-457200" algn="l" rtl="0">
              <a:lnSpc>
                <a:spcPct val="100000"/>
              </a:lnSpc>
              <a:spcBef>
                <a:spcPts val="640"/>
              </a:spcBef>
              <a:spcAft>
                <a:spcPts val="0"/>
              </a:spcAft>
              <a:buSzPct val="129032"/>
              <a:buChar char="•"/>
            </a:pPr>
            <a:r>
              <a:rPr lang="en-US" b="1" i="1" u="sng"/>
              <a:t>References</a:t>
            </a:r>
            <a:endParaRPr sz="32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Introduction and Background</a:t>
            </a:r>
            <a:endParaRPr sz="2500" b="1" i="1" u="sng"/>
          </a:p>
        </p:txBody>
      </p:sp>
      <p:sp>
        <p:nvSpPr>
          <p:cNvPr id="101" name="Google Shape;101;p16"/>
          <p:cNvSpPr txBox="1">
            <a:spLocks noGrp="1"/>
          </p:cNvSpPr>
          <p:nvPr>
            <p:ph type="body" idx="1"/>
          </p:nvPr>
        </p:nvSpPr>
        <p:spPr>
          <a:xfrm>
            <a:off x="137677" y="1417638"/>
            <a:ext cx="8868645" cy="4525963"/>
          </a:xfrm>
          <a:prstGeom prst="rect">
            <a:avLst/>
          </a:prstGeom>
          <a:noFill/>
          <a:ln>
            <a:noFill/>
          </a:ln>
        </p:spPr>
        <p:txBody>
          <a:bodyPr spcFirstLastPara="1" wrap="square" lIns="91425" tIns="45700" rIns="91425" bIns="45700" anchor="t" anchorCtr="0">
            <a:noAutofit/>
          </a:bodyPr>
          <a:lstStyle/>
          <a:p>
            <a:pPr marL="457200" lvl="0" indent="-228600" algn="just" rtl="0">
              <a:lnSpc>
                <a:spcPct val="100000"/>
              </a:lnSpc>
              <a:spcBef>
                <a:spcPts val="560"/>
              </a:spcBef>
              <a:spcAft>
                <a:spcPts val="0"/>
              </a:spcAft>
              <a:buSzPts val="2800"/>
              <a:buNone/>
            </a:pPr>
            <a:endParaRPr sz="1800"/>
          </a:p>
          <a:p>
            <a:pPr marL="457200" lvl="0" indent="-406400" algn="just" rtl="0">
              <a:lnSpc>
                <a:spcPct val="100000"/>
              </a:lnSpc>
              <a:spcBef>
                <a:spcPts val="560"/>
              </a:spcBef>
              <a:spcAft>
                <a:spcPts val="0"/>
              </a:spcAft>
              <a:buSzPts val="2800"/>
              <a:buChar char="•"/>
            </a:pPr>
            <a:r>
              <a:rPr lang="en-US" sz="1800"/>
              <a:t>This investigation focuses on alleged spying by the corporate side in Quantum Tech, a leading AI company. The firm discovered that its private patent database was obtained without permission. The patent, QT AI-2025 provides a revolutionary AI chip with huge commercial potential. The main suspect is Emma is an engineer from Quantum Tech, is believed to have snatched the patent file. It is believed that she transferred them at NexGen Circuits through an intermediary, Joe, with Norman who is a buyer from NexGen as well, being part of the transaction. This talk aims at revealing the motives of each suspect on the basis of the evidence available on digital [1].</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Objective of Investigation</a:t>
            </a:r>
            <a:endParaRPr/>
          </a:p>
        </p:txBody>
      </p:sp>
      <p:sp>
        <p:nvSpPr>
          <p:cNvPr id="107" name="Google Shape;107;p17"/>
          <p:cNvSpPr txBox="1">
            <a:spLocks noGrp="1"/>
          </p:cNvSpPr>
          <p:nvPr>
            <p:ph type="body" idx="1"/>
          </p:nvPr>
        </p:nvSpPr>
        <p:spPr>
          <a:xfrm>
            <a:off x="161834" y="1795741"/>
            <a:ext cx="8820331" cy="4454953"/>
          </a:xfrm>
          <a:prstGeom prst="rect">
            <a:avLst/>
          </a:prstGeom>
          <a:noFill/>
          <a:ln>
            <a:noFill/>
          </a:ln>
        </p:spPr>
        <p:txBody>
          <a:bodyPr spcFirstLastPara="1" wrap="square" lIns="91425" tIns="45700" rIns="91425" bIns="45700" anchor="t" anchorCtr="0">
            <a:noAutofit/>
          </a:bodyPr>
          <a:lstStyle/>
          <a:p>
            <a:pPr marL="285750" lvl="0" indent="-285750" algn="just" rtl="0">
              <a:lnSpc>
                <a:spcPct val="100000"/>
              </a:lnSpc>
              <a:spcBef>
                <a:spcPts val="305"/>
              </a:spcBef>
              <a:spcAft>
                <a:spcPts val="0"/>
              </a:spcAft>
              <a:buSzPts val="3200"/>
              <a:buChar char="•"/>
            </a:pPr>
            <a:r>
              <a:rPr lang="en-US" sz="1800"/>
              <a:t>The aim of this probe is to employ digital tools for forensic analysis to prove or deny the allegations that patent theft has occurred. The investigation will examine communications as well as the device's data to determine an exact timeline, and connect the suspects. Through the analysis of data taken from diverse gadgets (smartphones as well as USBs) as well as digital communication (WhatsApp and emails, Instagram, and emails) The investigation will reveal the method by which Emma, Joe, and Norman took over the theft of QT-AI-2025 patent, and also their role in the plot [6].</a:t>
            </a:r>
            <a:endParaRPr sz="1800">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Evidence Acquisition</a:t>
            </a:r>
            <a:endParaRPr/>
          </a:p>
        </p:txBody>
      </p:sp>
      <p:sp>
        <p:nvSpPr>
          <p:cNvPr id="113" name="Google Shape;113;p18"/>
          <p:cNvSpPr txBox="1">
            <a:spLocks noGrp="1"/>
          </p:cNvSpPr>
          <p:nvPr>
            <p:ph type="body" idx="1"/>
          </p:nvPr>
        </p:nvSpPr>
        <p:spPr>
          <a:xfrm>
            <a:off x="181947" y="1736747"/>
            <a:ext cx="8780106" cy="4525963"/>
          </a:xfrm>
          <a:prstGeom prst="rect">
            <a:avLst/>
          </a:prstGeom>
          <a:noFill/>
          <a:ln>
            <a:noFill/>
          </a:ln>
        </p:spPr>
        <p:txBody>
          <a:bodyPr spcFirstLastPara="1" wrap="square" lIns="91425" tIns="45700" rIns="91425" bIns="45700" anchor="t" anchorCtr="0">
            <a:noAutofit/>
          </a:bodyPr>
          <a:lstStyle/>
          <a:p>
            <a:pPr marL="457200" lvl="0" indent="-406400" algn="l" rtl="0">
              <a:lnSpc>
                <a:spcPct val="100000"/>
              </a:lnSpc>
              <a:spcBef>
                <a:spcPts val="560"/>
              </a:spcBef>
              <a:spcAft>
                <a:spcPts val="0"/>
              </a:spcAft>
              <a:buClr>
                <a:schemeClr val="dk1"/>
              </a:buClr>
              <a:buSzPts val="2800"/>
              <a:buChar char="•"/>
            </a:pPr>
            <a:r>
              <a:rPr lang="en-US" sz="1800" b="1"/>
              <a:t>The gadgets involved in this investigation are:</a:t>
            </a:r>
            <a:endParaRPr/>
          </a:p>
          <a:p>
            <a:pPr marL="914400" lvl="1" indent="-381000" algn="l" rtl="0">
              <a:lnSpc>
                <a:spcPct val="100000"/>
              </a:lnSpc>
              <a:spcBef>
                <a:spcPts val="480"/>
              </a:spcBef>
              <a:spcAft>
                <a:spcPts val="0"/>
              </a:spcAft>
              <a:buSzPts val="2400"/>
              <a:buFont typeface="Arial"/>
              <a:buChar char="•"/>
            </a:pPr>
            <a:r>
              <a:rPr lang="en-US" sz="1800" b="1"/>
              <a:t>jOE's Samsung Galaxy A13 </a:t>
            </a:r>
            <a:r>
              <a:rPr lang="en-US" sz="1800"/>
              <a:t>- the main suspect's phone, which contains crucial information and communications [5].</a:t>
            </a:r>
            <a:endParaRPr/>
          </a:p>
          <a:p>
            <a:pPr marL="914400" lvl="1" indent="-381000" algn="l" rtl="0">
              <a:lnSpc>
                <a:spcPct val="100000"/>
              </a:lnSpc>
              <a:spcBef>
                <a:spcPts val="480"/>
              </a:spcBef>
              <a:spcAft>
                <a:spcPts val="0"/>
              </a:spcAft>
              <a:buSzPts val="2400"/>
              <a:buFont typeface="Arial"/>
              <a:buChar char="•"/>
            </a:pPr>
            <a:r>
              <a:rPr lang="en-US" sz="1800"/>
              <a:t>Norman's mobile phone is believed to have details relating to the acquisition and the transfer of the patent stolen [9].</a:t>
            </a:r>
            <a:endParaRPr/>
          </a:p>
          <a:p>
            <a:pPr marL="914400" lvl="1" indent="-381000" algn="l" rtl="0">
              <a:lnSpc>
                <a:spcPct val="100000"/>
              </a:lnSpc>
              <a:spcBef>
                <a:spcPts val="480"/>
              </a:spcBef>
              <a:spcAft>
                <a:spcPts val="0"/>
              </a:spcAft>
              <a:buSzPts val="2400"/>
              <a:buFont typeface="Arial"/>
              <a:buChar char="•"/>
            </a:pPr>
            <a:r>
              <a:rPr lang="en-US" sz="1800" b="1"/>
              <a:t>Emma's phone </a:t>
            </a:r>
            <a:r>
              <a:rPr lang="en-US" sz="1800"/>
              <a:t>- the intermediary's phone, whose messages may reveal the manner in which the theft of the patent [8].</a:t>
            </a:r>
            <a:br>
              <a:rPr lang="en-US" sz="1800"/>
            </a:br>
            <a:r>
              <a:rPr lang="en-US" sz="1800"/>
              <a:t>Forensic instruments like Cellebrite UFED are used to collect information from these devices, making sure that evidence is secure by ensuring secure handling and a correct chains of custody [2].</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1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Communication Logs Analysis</a:t>
            </a:r>
            <a:endParaRPr/>
          </a:p>
        </p:txBody>
      </p:sp>
      <p:sp>
        <p:nvSpPr>
          <p:cNvPr id="119" name="Google Shape;119;p19"/>
          <p:cNvSpPr txBox="1">
            <a:spLocks noGrp="1"/>
          </p:cNvSpPr>
          <p:nvPr>
            <p:ph type="body" idx="1"/>
          </p:nvPr>
        </p:nvSpPr>
        <p:spPr>
          <a:xfrm>
            <a:off x="457200" y="1728019"/>
            <a:ext cx="8229600" cy="4525963"/>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360"/>
              </a:spcBef>
              <a:spcAft>
                <a:spcPts val="0"/>
              </a:spcAft>
              <a:buClr>
                <a:schemeClr val="dk1"/>
              </a:buClr>
              <a:buSzPts val="1800"/>
              <a:buChar char="•"/>
            </a:pPr>
            <a:r>
              <a:rPr lang="en-US" sz="1800"/>
              <a:t>The analysis of the logs of communication particularly WhatsApp as well as Instagram's DMs gave insight into interactions between suspects [2].</a:t>
            </a:r>
            <a:endParaRPr/>
          </a:p>
          <a:p>
            <a:pPr marL="457200" lvl="0" indent="-342900" algn="l" rtl="0">
              <a:lnSpc>
                <a:spcPct val="100000"/>
              </a:lnSpc>
              <a:spcBef>
                <a:spcPts val="360"/>
              </a:spcBef>
              <a:spcAft>
                <a:spcPts val="0"/>
              </a:spcAft>
              <a:buClr>
                <a:schemeClr val="dk1"/>
              </a:buClr>
              <a:buSzPts val="1800"/>
              <a:buChar char="•"/>
            </a:pPr>
            <a:r>
              <a:rPr lang="en-US" sz="1800"/>
              <a:t>Emma Joe and Joe often communicated regarding the transfer of the patents that were stolen. The messages also included discussions on the security of file transfers as well as secure meetings arrangements as well as payment negotiation [3].</a:t>
            </a:r>
            <a:endParaRPr/>
          </a:p>
          <a:p>
            <a:pPr marL="457200" lvl="0" indent="-342900" algn="l" rtl="0">
              <a:lnSpc>
                <a:spcPct val="100000"/>
              </a:lnSpc>
              <a:spcBef>
                <a:spcPts val="360"/>
              </a:spcBef>
              <a:spcAft>
                <a:spcPts val="0"/>
              </a:spcAft>
              <a:buClr>
                <a:schemeClr val="dk1"/>
              </a:buClr>
              <a:buSzPts val="1800"/>
              <a:buChar char="•"/>
            </a:pPr>
            <a:r>
              <a:rPr lang="en-US" sz="1800"/>
              <a:t>Emma and Norman utilized encrypted channels to conclude their deal and confirm that the patent was sold [2].</a:t>
            </a:r>
            <a:br>
              <a:rPr lang="en-US" sz="1800"/>
            </a:br>
            <a:r>
              <a:rPr lang="en-US" sz="1800"/>
              <a:t>These communication, particularly payments and file transfer crucial in proving that the patent was stolen [4].</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1800"/>
              <a:buNone/>
            </a:pPr>
            <a:r>
              <a:rPr lang="en-US" sz="2500" b="1" i="1" u="sng"/>
              <a:t>Email Analysis</a:t>
            </a:r>
            <a:endParaRPr/>
          </a:p>
        </p:txBody>
      </p:sp>
      <p:sp>
        <p:nvSpPr>
          <p:cNvPr id="125" name="Google Shape;125;p20"/>
          <p:cNvSpPr txBox="1">
            <a:spLocks noGrp="1"/>
          </p:cNvSpPr>
          <p:nvPr>
            <p:ph type="body" idx="1"/>
          </p:nvPr>
        </p:nvSpPr>
        <p:spPr>
          <a:xfrm>
            <a:off x="-167148" y="1660848"/>
            <a:ext cx="9109587" cy="4922514"/>
          </a:xfrm>
          <a:prstGeom prst="rect">
            <a:avLst/>
          </a:prstGeom>
          <a:noFill/>
          <a:ln>
            <a:noFill/>
          </a:ln>
        </p:spPr>
        <p:txBody>
          <a:bodyPr spcFirstLastPara="1" wrap="square" lIns="91425" tIns="45700" rIns="91425" bIns="45700" anchor="t" anchorCtr="0">
            <a:noAutofit/>
          </a:bodyPr>
          <a:lstStyle/>
          <a:p>
            <a:pPr marL="914400" lvl="1" indent="-342900" algn="just" rtl="0">
              <a:lnSpc>
                <a:spcPct val="100000"/>
              </a:lnSpc>
              <a:spcBef>
                <a:spcPts val="360"/>
              </a:spcBef>
              <a:spcAft>
                <a:spcPts val="0"/>
              </a:spcAft>
              <a:buSzPts val="1800"/>
              <a:buFont typeface="Arial"/>
              <a:buChar char="•"/>
            </a:pPr>
            <a:r>
              <a:rPr lang="en-US" sz="1800"/>
              <a:t>Emails played an essential part in establishing the theft. The most important emails among Emma and Norman included attachments of documents stolen from the patent and also details concerning the purchase. The correspondence confirmed the fact that Norman knew about the stealing and willing to purchase the patent stolen. In addition, emails involving Vanessa (R&amp;D Director for R&amp;D at NexGen Circuits) indicated her involvement in the deal and suggested that she was a part of the corporate spying. After analyzing the emails, we could determine the timing as well as the motivation behind the theft could be determined [8].</a:t>
            </a:r>
            <a:endParaRPr sz="1800">
              <a:latin typeface="Poppins"/>
              <a:ea typeface="Poppins"/>
              <a:cs typeface="Poppins"/>
              <a:sym typeface="Poppi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Call Log Analysis</a:t>
            </a:r>
            <a:endParaRPr/>
          </a:p>
        </p:txBody>
      </p:sp>
      <p:sp>
        <p:nvSpPr>
          <p:cNvPr id="131" name="Google Shape;131;p21"/>
          <p:cNvSpPr txBox="1">
            <a:spLocks noGrp="1"/>
          </p:cNvSpPr>
          <p:nvPr>
            <p:ph type="body" idx="1"/>
          </p:nvPr>
        </p:nvSpPr>
        <p:spPr>
          <a:xfrm>
            <a:off x="578548" y="1560622"/>
            <a:ext cx="7986904" cy="4922514"/>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360"/>
              </a:spcBef>
              <a:spcAft>
                <a:spcPts val="0"/>
              </a:spcAft>
              <a:buClr>
                <a:schemeClr val="dk1"/>
              </a:buClr>
              <a:buSzPts val="1800"/>
              <a:buChar char="•"/>
            </a:pPr>
            <a:r>
              <a:rPr lang="en-US" sz="1800"/>
              <a:t>Analysis of the call's logs revealed more insight on the co-ordination between the suspects [1].</a:t>
            </a:r>
            <a:endParaRPr/>
          </a:p>
          <a:p>
            <a:pPr marL="457200" lvl="0" indent="-342900" algn="l" rtl="0">
              <a:lnSpc>
                <a:spcPct val="100000"/>
              </a:lnSpc>
              <a:spcBef>
                <a:spcPts val="360"/>
              </a:spcBef>
              <a:spcAft>
                <a:spcPts val="0"/>
              </a:spcAft>
              <a:buClr>
                <a:schemeClr val="dk1"/>
              </a:buClr>
              <a:buSzPts val="1800"/>
              <a:buChar char="•"/>
            </a:pPr>
            <a:r>
              <a:rPr lang="en-US" sz="1800"/>
              <a:t>Emma and Joe received multiple phone calls, many of which were about the planning of the theft's execution such as file transfer information as well as possible arrangements for a meeting [3].</a:t>
            </a:r>
            <a:endParaRPr/>
          </a:p>
          <a:p>
            <a:pPr marL="457200" lvl="0" indent="-342900" algn="l" rtl="0">
              <a:lnSpc>
                <a:spcPct val="100000"/>
              </a:lnSpc>
              <a:spcBef>
                <a:spcPts val="360"/>
              </a:spcBef>
              <a:spcAft>
                <a:spcPts val="0"/>
              </a:spcAft>
              <a:buClr>
                <a:schemeClr val="dk1"/>
              </a:buClr>
              <a:buSzPts val="1800"/>
              <a:buChar char="•"/>
            </a:pPr>
            <a:r>
              <a:rPr lang="en-US" sz="1800"/>
              <a:t>Emma and Norman talked about the details of the sale of patents in negotiations over the price, as well as concurring about how the documents will be handed over [5].</a:t>
            </a:r>
            <a:endParaRPr/>
          </a:p>
          <a:p>
            <a:pPr marL="457200" lvl="0" indent="-342900" algn="l" rtl="0">
              <a:lnSpc>
                <a:spcPct val="100000"/>
              </a:lnSpc>
              <a:spcBef>
                <a:spcPts val="360"/>
              </a:spcBef>
              <a:spcAft>
                <a:spcPts val="0"/>
              </a:spcAft>
              <a:buClr>
                <a:schemeClr val="dk1"/>
              </a:buClr>
              <a:buSzPts val="1800"/>
              <a:buChar char="•"/>
            </a:pPr>
            <a:r>
              <a:rPr lang="en-US" sz="1800"/>
              <a:t>Joe and Norman spoke to complete the sale, which revealed Joe's role as a mediator in the transaction. These conversations confirmed the intentions of the criminals as well as the timeframe for the execution of crime. [9]</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Timeline Reconstruction</a:t>
            </a:r>
            <a:endParaRPr/>
          </a:p>
        </p:txBody>
      </p:sp>
      <p:sp>
        <p:nvSpPr>
          <p:cNvPr id="137" name="Google Shape;137;p22"/>
          <p:cNvSpPr txBox="1">
            <a:spLocks noGrp="1"/>
          </p:cNvSpPr>
          <p:nvPr>
            <p:ph type="body" idx="1"/>
          </p:nvPr>
        </p:nvSpPr>
        <p:spPr>
          <a:xfrm>
            <a:off x="-113425" y="1205675"/>
            <a:ext cx="3661200" cy="4848000"/>
          </a:xfrm>
          <a:prstGeom prst="rect">
            <a:avLst/>
          </a:prstGeom>
          <a:noFill/>
          <a:ln>
            <a:noFill/>
          </a:ln>
        </p:spPr>
        <p:txBody>
          <a:bodyPr spcFirstLastPara="1" wrap="square" lIns="91425" tIns="45700" rIns="91425" bIns="45700" anchor="t" anchorCtr="0">
            <a:noAutofit/>
          </a:bodyPr>
          <a:lstStyle/>
          <a:p>
            <a:pPr marL="457200" lvl="0" indent="-323850" algn="l" rtl="0">
              <a:lnSpc>
                <a:spcPct val="100000"/>
              </a:lnSpc>
              <a:spcBef>
                <a:spcPts val="360"/>
              </a:spcBef>
              <a:spcAft>
                <a:spcPts val="0"/>
              </a:spcAft>
              <a:buClr>
                <a:schemeClr val="dk1"/>
              </a:buClr>
              <a:buSzPts val="1500"/>
              <a:buChar char="•"/>
            </a:pPr>
            <a:r>
              <a:rPr lang="en-US" sz="1500"/>
              <a:t>A reconstruction of the timeline was made using the communications and call logs [5].</a:t>
            </a:r>
            <a:endParaRPr sz="2900"/>
          </a:p>
          <a:p>
            <a:pPr marL="457200" lvl="0" indent="-323850" algn="l" rtl="0">
              <a:lnSpc>
                <a:spcPct val="100000"/>
              </a:lnSpc>
              <a:spcBef>
                <a:spcPts val="360"/>
              </a:spcBef>
              <a:spcAft>
                <a:spcPts val="0"/>
              </a:spcAft>
              <a:buClr>
                <a:schemeClr val="dk1"/>
              </a:buClr>
              <a:buSzPts val="1500"/>
              <a:buChar char="•"/>
            </a:pPr>
            <a:r>
              <a:rPr lang="en-US" sz="1500"/>
              <a:t>Initiative Contact initial contact between Emma Joe and Joe was the first sign of the scheme to take over the patent [1].</a:t>
            </a:r>
            <a:endParaRPr sz="2900"/>
          </a:p>
          <a:p>
            <a:pPr marL="457200" lvl="0" indent="-323850" algn="l" rtl="0">
              <a:lnSpc>
                <a:spcPct val="100000"/>
              </a:lnSpc>
              <a:spcBef>
                <a:spcPts val="360"/>
              </a:spcBef>
              <a:spcAft>
                <a:spcPts val="0"/>
              </a:spcAft>
              <a:buClr>
                <a:schemeClr val="dk1"/>
              </a:buClr>
              <a:buSzPts val="1500"/>
              <a:buChar char="•"/>
            </a:pPr>
            <a:r>
              <a:rPr lang="en-US" sz="1500"/>
              <a:t>Coordinating between Emma Joe and Emma Joe via emails, they affirmed the facts of the theft and arranged for the transfer of the files to Norman [2].</a:t>
            </a:r>
            <a:endParaRPr sz="2900"/>
          </a:p>
          <a:p>
            <a:pPr marL="457200" lvl="0" indent="-323850" algn="l" rtl="0">
              <a:lnSpc>
                <a:spcPct val="100000"/>
              </a:lnSpc>
              <a:spcBef>
                <a:spcPts val="360"/>
              </a:spcBef>
              <a:spcAft>
                <a:spcPts val="0"/>
              </a:spcAft>
              <a:buClr>
                <a:schemeClr val="dk1"/>
              </a:buClr>
              <a:buSzPts val="1500"/>
              <a:buChar char="•"/>
            </a:pPr>
            <a:r>
              <a:rPr lang="en-US" sz="1500"/>
              <a:t>Patent Transfer Emails with hyperlinks or attachments proved that the files stolen were transferred [6].</a:t>
            </a:r>
            <a:endParaRPr sz="2900"/>
          </a:p>
          <a:p>
            <a:pPr marL="457200" lvl="0" indent="-323850" algn="l" rtl="0">
              <a:lnSpc>
                <a:spcPct val="100000"/>
              </a:lnSpc>
              <a:spcBef>
                <a:spcPts val="360"/>
              </a:spcBef>
              <a:spcAft>
                <a:spcPts val="0"/>
              </a:spcAft>
              <a:buClr>
                <a:schemeClr val="dk1"/>
              </a:buClr>
              <a:buSzPts val="1500"/>
              <a:buChar char="•"/>
            </a:pPr>
            <a:r>
              <a:rPr lang="en-US" sz="1500"/>
              <a:t>Settlement of Payments: The payments were confirmed by email and WhatsApp to mark the completion of the fraudulent payment [7].</a:t>
            </a:r>
            <a:br>
              <a:rPr lang="en-US" sz="1500"/>
            </a:br>
            <a:r>
              <a:rPr lang="en-US" sz="1500"/>
              <a:t>This timeline provides a clearer picture of the sequence of events, and also highlighted the co-ordination and execution of the murder [6].</a:t>
            </a:r>
            <a:endParaRPr sz="2900"/>
          </a:p>
        </p:txBody>
      </p:sp>
      <p:pic>
        <p:nvPicPr>
          <p:cNvPr id="138" name="Google Shape;138;p22"/>
          <p:cNvPicPr preferRelativeResize="0"/>
          <p:nvPr/>
        </p:nvPicPr>
        <p:blipFill rotWithShape="1">
          <a:blip r:embed="rId3">
            <a:alphaModFix/>
          </a:blip>
          <a:srcRect l="2028" r="1381"/>
          <a:stretch/>
        </p:blipFill>
        <p:spPr>
          <a:xfrm>
            <a:off x="3430975" y="2486675"/>
            <a:ext cx="5667375" cy="2286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Suspect Profiling</a:t>
            </a:r>
            <a:endParaRPr/>
          </a:p>
        </p:txBody>
      </p:sp>
      <p:sp>
        <p:nvSpPr>
          <p:cNvPr id="144" name="Google Shape;144;p23"/>
          <p:cNvSpPr txBox="1">
            <a:spLocks noGrp="1"/>
          </p:cNvSpPr>
          <p:nvPr>
            <p:ph type="body" idx="1"/>
          </p:nvPr>
        </p:nvSpPr>
        <p:spPr>
          <a:xfrm>
            <a:off x="457200" y="1600200"/>
            <a:ext cx="5341800" cy="4526100"/>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360"/>
              </a:spcBef>
              <a:spcAft>
                <a:spcPts val="0"/>
              </a:spcAft>
              <a:buClr>
                <a:schemeClr val="dk1"/>
              </a:buClr>
              <a:buSzPts val="1800"/>
              <a:buChar char="•"/>
            </a:pPr>
            <a:r>
              <a:rPr lang="en-US" sz="1800" b="1"/>
              <a:t>Joe(Perpetrator): </a:t>
            </a:r>
            <a:r>
              <a:rPr lang="en-US" sz="1800"/>
              <a:t>Emma is an engineer who has privilege access to the QT AI-2025 patent, was the primary part in the theft. The way she communicated between Joe and Norman revealed her participation in the planning as well as implementation of the theft [5].</a:t>
            </a:r>
            <a:endParaRPr/>
          </a:p>
          <a:p>
            <a:pPr marL="457200" lvl="0" indent="-342900" algn="l" rtl="0">
              <a:lnSpc>
                <a:spcPct val="100000"/>
              </a:lnSpc>
              <a:spcBef>
                <a:spcPts val="360"/>
              </a:spcBef>
              <a:spcAft>
                <a:spcPts val="0"/>
              </a:spcAft>
              <a:buClr>
                <a:schemeClr val="dk1"/>
              </a:buClr>
              <a:buSzPts val="1800"/>
              <a:buChar char="•"/>
            </a:pPr>
            <a:r>
              <a:rPr lang="en-US" sz="1800" b="1"/>
              <a:t>Emma (Intermediary): </a:t>
            </a:r>
            <a:r>
              <a:rPr lang="en-US" sz="1800"/>
              <a:t>Joe was a mediator that assisted in the transfer of stolen information in between Emma Norman and Emma Norman. Logs of conversations and calls indicated that he was aware of the illicit nature of the exchange [7].</a:t>
            </a:r>
            <a:endParaRPr/>
          </a:p>
          <a:p>
            <a:pPr marL="457200" lvl="0" indent="-342900" algn="l" rtl="0">
              <a:lnSpc>
                <a:spcPct val="100000"/>
              </a:lnSpc>
              <a:spcBef>
                <a:spcPts val="360"/>
              </a:spcBef>
              <a:spcAft>
                <a:spcPts val="0"/>
              </a:spcAft>
              <a:buClr>
                <a:schemeClr val="dk1"/>
              </a:buClr>
              <a:buSzPts val="1800"/>
              <a:buChar char="•"/>
            </a:pPr>
            <a:r>
              <a:rPr lang="en-US" sz="1800" b="1"/>
              <a:t>Norman (Buyer): </a:t>
            </a:r>
            <a:r>
              <a:rPr lang="en-US" sz="1800"/>
              <a:t>Norman is a purchaser at NexGen Circuits, was the person who was supposed to receive the patent stolen. His conversations to Emma and Joe proved that he was part of the illicit purchase by sending emails outlining how he paid for the patent [6].</a:t>
            </a:r>
            <a:endParaRPr/>
          </a:p>
        </p:txBody>
      </p:sp>
      <p:pic>
        <p:nvPicPr>
          <p:cNvPr id="145" name="Google Shape;145;p23"/>
          <p:cNvPicPr preferRelativeResize="0"/>
          <p:nvPr/>
        </p:nvPicPr>
        <p:blipFill rotWithShape="1">
          <a:blip r:embed="rId3">
            <a:alphaModFix/>
          </a:blip>
          <a:srcRect l="3053" b="9682"/>
          <a:stretch/>
        </p:blipFill>
        <p:spPr>
          <a:xfrm>
            <a:off x="5798999" y="3583325"/>
            <a:ext cx="3095949" cy="158074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Forensic Tools and Methodology</a:t>
            </a:r>
            <a:endParaRPr/>
          </a:p>
        </p:txBody>
      </p:sp>
      <p:sp>
        <p:nvSpPr>
          <p:cNvPr id="151" name="Google Shape;151;p2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360"/>
              </a:spcBef>
              <a:spcAft>
                <a:spcPts val="0"/>
              </a:spcAft>
              <a:buClr>
                <a:schemeClr val="dk1"/>
              </a:buClr>
              <a:buSzPts val="1800"/>
              <a:buChar char="•"/>
            </a:pPr>
            <a:r>
              <a:rPr lang="en-US" sz="1800"/>
              <a:t>The tool Cellebrite </a:t>
            </a:r>
            <a:r>
              <a:rPr lang="en-US" sz="1800" b="1"/>
              <a:t>UFED</a:t>
            </a:r>
            <a:r>
              <a:rPr lang="en-US" sz="1800"/>
              <a:t> was utilized to retrieve the data of mobile phones, which ensures an uninvolved and safe process [5].</a:t>
            </a:r>
            <a:endParaRPr/>
          </a:p>
          <a:p>
            <a:pPr marL="457200" lvl="0" indent="-342900" algn="l" rtl="0">
              <a:lnSpc>
                <a:spcPct val="100000"/>
              </a:lnSpc>
              <a:spcBef>
                <a:spcPts val="360"/>
              </a:spcBef>
              <a:spcAft>
                <a:spcPts val="0"/>
              </a:spcAft>
              <a:buClr>
                <a:schemeClr val="dk1"/>
              </a:buClr>
              <a:buSzPts val="1800"/>
              <a:buChar char="•"/>
            </a:pPr>
            <a:r>
              <a:rPr lang="en-US" sz="1800"/>
              <a:t>Image Acquisition Cellebrite permitted the production of forensic images of devices, which ensured that there was no alteration of data in the process of extraction [4].</a:t>
            </a:r>
            <a:endParaRPr/>
          </a:p>
          <a:p>
            <a:pPr marL="457200" lvl="0" indent="-342900" algn="l" rtl="0">
              <a:lnSpc>
                <a:spcPct val="100000"/>
              </a:lnSpc>
              <a:spcBef>
                <a:spcPts val="360"/>
              </a:spcBef>
              <a:spcAft>
                <a:spcPts val="0"/>
              </a:spcAft>
              <a:buClr>
                <a:schemeClr val="dk1"/>
              </a:buClr>
              <a:buSzPts val="1800"/>
              <a:buChar char="•"/>
            </a:pPr>
            <a:r>
              <a:rPr lang="en-US" sz="1800" b="1"/>
              <a:t>Data Integrity</a:t>
            </a:r>
            <a:r>
              <a:rPr lang="en-US" sz="1800"/>
              <a:t>: The hash values (</a:t>
            </a:r>
            <a:r>
              <a:rPr lang="en-US" sz="1800" b="1"/>
              <a:t>MD5 and the SHA-1</a:t>
            </a:r>
            <a:r>
              <a:rPr lang="en-US" sz="1800"/>
              <a:t>) were computed in order to make sure that data integrity was not compromised [8].</a:t>
            </a:r>
            <a:endParaRPr/>
          </a:p>
          <a:p>
            <a:pPr marL="457200" lvl="0" indent="-342900" algn="l" rtl="0">
              <a:lnSpc>
                <a:spcPct val="100000"/>
              </a:lnSpc>
              <a:spcBef>
                <a:spcPts val="360"/>
              </a:spcBef>
              <a:spcAft>
                <a:spcPts val="0"/>
              </a:spcAft>
              <a:buClr>
                <a:schemeClr val="dk1"/>
              </a:buClr>
              <a:buSzPts val="1800"/>
              <a:buChar char="•"/>
            </a:pPr>
            <a:r>
              <a:rPr lang="en-US" sz="1800"/>
              <a:t>File Extraction Cellebrite has recovered deleted messages emails and even files, and revealed crucial evidence of the transfer of patent.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Findings</a:t>
            </a:r>
            <a:endParaRPr/>
          </a:p>
        </p:txBody>
      </p:sp>
      <p:sp>
        <p:nvSpPr>
          <p:cNvPr id="157" name="Google Shape;157;p25"/>
          <p:cNvSpPr txBox="1">
            <a:spLocks noGrp="1"/>
          </p:cNvSpPr>
          <p:nvPr>
            <p:ph type="body" idx="1"/>
          </p:nvPr>
        </p:nvSpPr>
        <p:spPr>
          <a:xfrm>
            <a:off x="369325" y="1227825"/>
            <a:ext cx="4080900" cy="4526100"/>
          </a:xfrm>
          <a:prstGeom prst="rect">
            <a:avLst/>
          </a:prstGeom>
          <a:noFill/>
          <a:ln>
            <a:noFill/>
          </a:ln>
        </p:spPr>
        <p:txBody>
          <a:bodyPr spcFirstLastPara="1" wrap="square" lIns="91425" tIns="45700" rIns="91425" bIns="45700" anchor="t" anchorCtr="0">
            <a:noAutofit/>
          </a:bodyPr>
          <a:lstStyle/>
          <a:p>
            <a:pPr marL="457200" lvl="0" indent="-381000" algn="l" rtl="0">
              <a:lnSpc>
                <a:spcPct val="100000"/>
              </a:lnSpc>
              <a:spcBef>
                <a:spcPts val="560"/>
              </a:spcBef>
              <a:spcAft>
                <a:spcPts val="0"/>
              </a:spcAft>
              <a:buClr>
                <a:schemeClr val="dk1"/>
              </a:buClr>
              <a:buSzPts val="2400"/>
              <a:buChar char="•"/>
            </a:pPr>
            <a:r>
              <a:rPr lang="en-US" sz="1400"/>
              <a:t>The investigation has confirmed the involvement of the suspects [6].</a:t>
            </a:r>
            <a:endParaRPr sz="2400"/>
          </a:p>
          <a:p>
            <a:pPr marL="914400" lvl="1" indent="-381000" algn="l" rtl="0">
              <a:lnSpc>
                <a:spcPct val="100000"/>
              </a:lnSpc>
              <a:spcBef>
                <a:spcPts val="560"/>
              </a:spcBef>
              <a:spcAft>
                <a:spcPts val="0"/>
              </a:spcAft>
              <a:buClr>
                <a:schemeClr val="dk1"/>
              </a:buClr>
              <a:buSzPts val="2400"/>
              <a:buChar char="–"/>
            </a:pPr>
            <a:r>
              <a:rPr lang="en-US" sz="1400"/>
              <a:t>Joe was discovered to have snatched the QT-AI-2025 patent documents, along with a letter that confirmed her intentions to offer for sale [4].</a:t>
            </a:r>
            <a:endParaRPr sz="2000"/>
          </a:p>
          <a:p>
            <a:pPr marL="914400" lvl="1" indent="-381000" algn="l" rtl="0">
              <a:lnSpc>
                <a:spcPct val="100000"/>
              </a:lnSpc>
              <a:spcBef>
                <a:spcPts val="560"/>
              </a:spcBef>
              <a:spcAft>
                <a:spcPts val="0"/>
              </a:spcAft>
              <a:buClr>
                <a:schemeClr val="dk1"/>
              </a:buClr>
              <a:buSzPts val="2400"/>
              <a:buChar char="–"/>
            </a:pPr>
            <a:r>
              <a:rPr lang="en-US" sz="1400"/>
              <a:t>Emma was the intermediary in the transaction, helping to facilitate it in between Norman and Joe[1].</a:t>
            </a:r>
            <a:endParaRPr sz="2000"/>
          </a:p>
          <a:p>
            <a:pPr marL="914400" lvl="1" indent="-381000" algn="l" rtl="0">
              <a:lnSpc>
                <a:spcPct val="100000"/>
              </a:lnSpc>
              <a:spcBef>
                <a:spcPts val="560"/>
              </a:spcBef>
              <a:spcAft>
                <a:spcPts val="0"/>
              </a:spcAft>
              <a:buClr>
                <a:schemeClr val="dk1"/>
              </a:buClr>
              <a:buSzPts val="2400"/>
              <a:buChar char="–"/>
            </a:pPr>
            <a:r>
              <a:rPr lang="en-US" sz="1400"/>
              <a:t>Norman was discovered to be the one who bought the stolen patent. He was also found to have email and call logs that confirmed his involvement in the robbery.</a:t>
            </a:r>
            <a:br>
              <a:rPr lang="en-US" sz="1400"/>
            </a:br>
            <a:r>
              <a:rPr lang="en-US" sz="1400"/>
              <a:t>The time-line and logs of communication provide clear proof of the plot, showing that the crime was planned as well as executed. The financial loss was resolved through these digital transactions [5].</a:t>
            </a:r>
            <a:endParaRPr sz="2000"/>
          </a:p>
        </p:txBody>
      </p:sp>
      <p:pic>
        <p:nvPicPr>
          <p:cNvPr id="158" name="Google Shape;158;p25"/>
          <p:cNvPicPr preferRelativeResize="0"/>
          <p:nvPr/>
        </p:nvPicPr>
        <p:blipFill rotWithShape="1">
          <a:blip r:embed="rId3">
            <a:alphaModFix/>
          </a:blip>
          <a:srcRect b="7002"/>
          <a:stretch/>
        </p:blipFill>
        <p:spPr>
          <a:xfrm>
            <a:off x="6245675" y="1227825"/>
            <a:ext cx="2715298" cy="1420351"/>
          </a:xfrm>
          <a:prstGeom prst="rect">
            <a:avLst/>
          </a:prstGeom>
          <a:noFill/>
          <a:ln>
            <a:noFill/>
          </a:ln>
        </p:spPr>
      </p:pic>
      <p:pic>
        <p:nvPicPr>
          <p:cNvPr id="159" name="Google Shape;159;p25"/>
          <p:cNvPicPr preferRelativeResize="0"/>
          <p:nvPr/>
        </p:nvPicPr>
        <p:blipFill rotWithShape="1">
          <a:blip r:embed="rId4">
            <a:alphaModFix/>
          </a:blip>
          <a:srcRect b="7002"/>
          <a:stretch/>
        </p:blipFill>
        <p:spPr>
          <a:xfrm>
            <a:off x="6245675" y="2892950"/>
            <a:ext cx="2715302" cy="1420351"/>
          </a:xfrm>
          <a:prstGeom prst="rect">
            <a:avLst/>
          </a:prstGeom>
          <a:noFill/>
          <a:ln>
            <a:noFill/>
          </a:ln>
        </p:spPr>
      </p:pic>
      <p:pic>
        <p:nvPicPr>
          <p:cNvPr id="160" name="Google Shape;160;p25"/>
          <p:cNvPicPr preferRelativeResize="0"/>
          <p:nvPr/>
        </p:nvPicPr>
        <p:blipFill rotWithShape="1">
          <a:blip r:embed="rId5">
            <a:alphaModFix/>
          </a:blip>
          <a:srcRect b="6603"/>
          <a:stretch/>
        </p:blipFill>
        <p:spPr>
          <a:xfrm>
            <a:off x="6245675" y="4624575"/>
            <a:ext cx="2715302" cy="185687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sz="2500" b="1" i="1" u="sng"/>
              <a:t>Findings</a:t>
            </a:r>
            <a:endParaRPr/>
          </a:p>
        </p:txBody>
      </p:sp>
      <p:graphicFrame>
        <p:nvGraphicFramePr>
          <p:cNvPr id="166" name="Google Shape;166;p26"/>
          <p:cNvGraphicFramePr/>
          <p:nvPr/>
        </p:nvGraphicFramePr>
        <p:xfrm>
          <a:off x="235425" y="1366325"/>
          <a:ext cx="3000000" cy="3000000"/>
        </p:xfrm>
        <a:graphic>
          <a:graphicData uri="http://schemas.openxmlformats.org/drawingml/2006/table">
            <a:tbl>
              <a:tblPr>
                <a:noFill/>
                <a:tableStyleId>{56B267F9-2209-4660-9D1B-A98BFB16D236}</a:tableStyleId>
              </a:tblPr>
              <a:tblGrid>
                <a:gridCol w="1146750"/>
                <a:gridCol w="1146750"/>
                <a:gridCol w="1146750"/>
                <a:gridCol w="1146750"/>
                <a:gridCol w="4232125"/>
              </a:tblGrid>
              <a:tr h="405225">
                <a:tc>
                  <a:txBody>
                    <a:bodyPr/>
                    <a:lstStyle/>
                    <a:p>
                      <a:pPr marL="0" lvl="0" indent="0" algn="ctr" rtl="0">
                        <a:lnSpc>
                          <a:spcPct val="115000"/>
                        </a:lnSpc>
                        <a:spcBef>
                          <a:spcPts val="0"/>
                        </a:spcBef>
                        <a:spcAft>
                          <a:spcPts val="0"/>
                        </a:spcAft>
                        <a:buNone/>
                      </a:pPr>
                      <a:r>
                        <a:rPr lang="en-US" sz="1200" b="1">
                          <a:latin typeface="Times New Roman"/>
                          <a:ea typeface="Times New Roman"/>
                          <a:cs typeface="Times New Roman"/>
                          <a:sym typeface="Times New Roman"/>
                        </a:rPr>
                        <a:t>Event</a:t>
                      </a:r>
                      <a:endParaRPr sz="1200">
                        <a:latin typeface="Times New Roman"/>
                        <a:ea typeface="Times New Roman"/>
                        <a:cs typeface="Times New Roman"/>
                        <a:sym typeface="Times New Roman"/>
                      </a:endParaRPr>
                    </a:p>
                  </a:txBody>
                  <a:tcPr marL="25400" marR="25400" marT="25400" marB="25400" anchor="b">
                    <a:lnL w="10150" cap="flat" cmpd="sng">
                      <a:solidFill>
                        <a:srgbClr val="000000"/>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000000"/>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US" sz="1200" b="1">
                          <a:latin typeface="Times New Roman"/>
                          <a:ea typeface="Times New Roman"/>
                          <a:cs typeface="Times New Roman"/>
                          <a:sym typeface="Times New Roman"/>
                        </a:rPr>
                        <a:t>Timestamp</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000000"/>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US" sz="1200" b="1">
                          <a:latin typeface="Times New Roman"/>
                          <a:ea typeface="Times New Roman"/>
                          <a:cs typeface="Times New Roman"/>
                          <a:sym typeface="Times New Roman"/>
                        </a:rPr>
                        <a:t>Phone Model Checked</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000000"/>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US" sz="1200" b="1">
                          <a:latin typeface="Times New Roman"/>
                          <a:ea typeface="Times New Roman"/>
                          <a:cs typeface="Times New Roman"/>
                          <a:sym typeface="Times New Roman"/>
                        </a:rPr>
                        <a:t>Proof Used</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000000"/>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US" sz="1200" b="1">
                          <a:latin typeface="Times New Roman"/>
                          <a:ea typeface="Times New Roman"/>
                          <a:cs typeface="Times New Roman"/>
                          <a:sym typeface="Times New Roman"/>
                        </a:rPr>
                        <a:t>Interpretation</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000000"/>
                      </a:solidFill>
                      <a:prstDash val="solid"/>
                      <a:round/>
                      <a:headEnd type="none" w="sm" len="sm"/>
                      <a:tailEnd type="none" w="sm" len="sm"/>
                    </a:lnR>
                    <a:lnT w="10150" cap="flat" cmpd="sng">
                      <a:solidFill>
                        <a:srgbClr val="000000"/>
                      </a:solidFill>
                      <a:prstDash val="solid"/>
                      <a:round/>
                      <a:headEnd type="none" w="sm" len="sm"/>
                      <a:tailEnd type="none" w="sm" len="sm"/>
                    </a:lnT>
                    <a:lnB w="10150" cap="flat" cmpd="sng">
                      <a:solidFill>
                        <a:srgbClr val="CCCCCC"/>
                      </a:solidFill>
                      <a:prstDash val="solid"/>
                      <a:round/>
                      <a:headEnd type="none" w="sm" len="sm"/>
                      <a:tailEnd type="none" w="sm" len="sm"/>
                    </a:lnB>
                  </a:tcPr>
                </a:tc>
              </a:tr>
              <a:tr h="766625">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Joe communicates with Emma (WhatsApp)</a:t>
                      </a:r>
                      <a:endParaRPr sz="1200">
                        <a:latin typeface="Times New Roman"/>
                        <a:ea typeface="Times New Roman"/>
                        <a:cs typeface="Times New Roman"/>
                        <a:sym typeface="Times New Roman"/>
                      </a:endParaRPr>
                    </a:p>
                  </a:txBody>
                  <a:tcPr marL="25400" marR="25400" marT="25400" marB="25400" anchor="b">
                    <a:lnL w="10150" cap="flat" cmpd="sng">
                      <a:solidFill>
                        <a:srgbClr val="000000"/>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r" rtl="0">
                        <a:lnSpc>
                          <a:spcPct val="115000"/>
                        </a:lnSpc>
                        <a:spcBef>
                          <a:spcPts val="0"/>
                        </a:spcBef>
                        <a:spcAft>
                          <a:spcPts val="0"/>
                        </a:spcAft>
                        <a:buNone/>
                      </a:pPr>
                      <a:r>
                        <a:rPr lang="en-US" sz="1200">
                          <a:latin typeface="Times New Roman"/>
                          <a:ea typeface="Times New Roman"/>
                          <a:cs typeface="Times New Roman"/>
                          <a:sym typeface="Times New Roman"/>
                        </a:rPr>
                        <a:t>2025-10-28 10:00</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Samsung SM-A137F Galaxy (Joe)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WhatsApp logs from Joe's 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 contacts Joe about the patent deal.</a:t>
                      </a:r>
                      <a:endParaRPr sz="1200">
                        <a:latin typeface="Times New Roman"/>
                        <a:ea typeface="Times New Roman"/>
                        <a:cs typeface="Times New Roman"/>
                        <a:sym typeface="Times New Roman"/>
                      </a:endParaRPr>
                    </a:p>
                  </a:txBody>
                  <a:tcPr marL="0" marR="0" marT="25400" marB="25400" anchor="b">
                    <a:lnL w="10150" cap="flat" cmpd="sng">
                      <a:solidFill>
                        <a:srgbClr val="CCCCCC"/>
                      </a:solidFill>
                      <a:prstDash val="solid"/>
                      <a:round/>
                      <a:headEnd type="none" w="sm" len="sm"/>
                      <a:tailEnd type="none" w="sm" len="sm"/>
                    </a:lnL>
                    <a:lnR w="10150" cap="flat" cmpd="sng">
                      <a:solidFill>
                        <a:srgbClr val="000000"/>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r>
              <a:tr h="703775">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 confirms receipt of files from Joe</a:t>
                      </a:r>
                      <a:endParaRPr sz="1200">
                        <a:latin typeface="Times New Roman"/>
                        <a:ea typeface="Times New Roman"/>
                        <a:cs typeface="Times New Roman"/>
                        <a:sym typeface="Times New Roman"/>
                      </a:endParaRPr>
                    </a:p>
                  </a:txBody>
                  <a:tcPr marL="25400" marR="25400" marT="25400" marB="25400" anchor="b">
                    <a:lnL w="10150" cap="flat" cmpd="sng">
                      <a:solidFill>
                        <a:srgbClr val="000000"/>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r" rtl="0">
                        <a:lnSpc>
                          <a:spcPct val="115000"/>
                        </a:lnSpc>
                        <a:spcBef>
                          <a:spcPts val="0"/>
                        </a:spcBef>
                        <a:spcAft>
                          <a:spcPts val="0"/>
                        </a:spcAft>
                        <a:buNone/>
                      </a:pPr>
                      <a:r>
                        <a:rPr lang="en-US" sz="1200">
                          <a:latin typeface="Times New Roman"/>
                          <a:ea typeface="Times New Roman"/>
                          <a:cs typeface="Times New Roman"/>
                          <a:sym typeface="Times New Roman"/>
                        </a:rPr>
                        <a:t>2025-10-28 11:00</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Emma's Smartphone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WhatsApp logs from Emma's 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 confirms that he has received the files from Joe and is preparing for transfer to Norman.</a:t>
                      </a:r>
                      <a:endParaRPr sz="1200">
                        <a:latin typeface="Times New Roman"/>
                        <a:ea typeface="Times New Roman"/>
                        <a:cs typeface="Times New Roman"/>
                        <a:sym typeface="Times New Roman"/>
                      </a:endParaRPr>
                    </a:p>
                  </a:txBody>
                  <a:tcPr marL="0" marR="0" marT="25400" marB="25400" anchor="b">
                    <a:lnL w="10150" cap="flat" cmpd="sng">
                      <a:solidFill>
                        <a:srgbClr val="CCCCCC"/>
                      </a:solidFill>
                      <a:prstDash val="solid"/>
                      <a:round/>
                      <a:headEnd type="none" w="sm" len="sm"/>
                      <a:tailEnd type="none" w="sm" len="sm"/>
                    </a:lnL>
                    <a:lnR w="10150" cap="flat" cmpd="sng">
                      <a:solidFill>
                        <a:srgbClr val="000000"/>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r>
              <a:tr h="766625">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 modifies patent files on her phone</a:t>
                      </a:r>
                      <a:endParaRPr sz="1200">
                        <a:latin typeface="Times New Roman"/>
                        <a:ea typeface="Times New Roman"/>
                        <a:cs typeface="Times New Roman"/>
                        <a:sym typeface="Times New Roman"/>
                      </a:endParaRPr>
                    </a:p>
                  </a:txBody>
                  <a:tcPr marL="25400" marR="25400" marT="25400" marB="25400" anchor="b">
                    <a:lnL w="10150" cap="flat" cmpd="sng">
                      <a:solidFill>
                        <a:srgbClr val="000000"/>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r" rtl="0">
                        <a:lnSpc>
                          <a:spcPct val="115000"/>
                        </a:lnSpc>
                        <a:spcBef>
                          <a:spcPts val="0"/>
                        </a:spcBef>
                        <a:spcAft>
                          <a:spcPts val="0"/>
                        </a:spcAft>
                        <a:buNone/>
                      </a:pPr>
                      <a:r>
                        <a:rPr lang="en-US" sz="1200">
                          <a:latin typeface="Times New Roman"/>
                          <a:ea typeface="Times New Roman"/>
                          <a:cs typeface="Times New Roman"/>
                          <a:sym typeface="Times New Roman"/>
                        </a:rPr>
                        <a:t>2025-10-28 12:00</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Emma’s 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File metadata Joe's 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 modifies the patent files on her phone, preparing them for illegal transfer.</a:t>
                      </a:r>
                      <a:endParaRPr sz="1200">
                        <a:latin typeface="Times New Roman"/>
                        <a:ea typeface="Times New Roman"/>
                        <a:cs typeface="Times New Roman"/>
                        <a:sym typeface="Times New Roman"/>
                      </a:endParaRPr>
                    </a:p>
                  </a:txBody>
                  <a:tcPr marL="0" marR="0" marT="25400" marB="25400" anchor="b">
                    <a:lnL w="10150" cap="flat" cmpd="sng">
                      <a:solidFill>
                        <a:srgbClr val="CCCCCC"/>
                      </a:solidFill>
                      <a:prstDash val="solid"/>
                      <a:round/>
                      <a:headEnd type="none" w="sm" len="sm"/>
                      <a:tailEnd type="none" w="sm" len="sm"/>
                    </a:lnL>
                    <a:lnR w="10150" cap="flat" cmpd="sng">
                      <a:solidFill>
                        <a:srgbClr val="000000"/>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r>
              <a:tr h="766625">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 coordinates with Norman for transfer</a:t>
                      </a:r>
                      <a:endParaRPr sz="1200">
                        <a:latin typeface="Times New Roman"/>
                        <a:ea typeface="Times New Roman"/>
                        <a:cs typeface="Times New Roman"/>
                        <a:sym typeface="Times New Roman"/>
                      </a:endParaRPr>
                    </a:p>
                  </a:txBody>
                  <a:tcPr marL="25400" marR="25400" marT="25400" marB="25400" anchor="b">
                    <a:lnL w="10150" cap="flat" cmpd="sng">
                      <a:solidFill>
                        <a:srgbClr val="000000"/>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r" rtl="0">
                        <a:lnSpc>
                          <a:spcPct val="115000"/>
                        </a:lnSpc>
                        <a:spcBef>
                          <a:spcPts val="0"/>
                        </a:spcBef>
                        <a:spcAft>
                          <a:spcPts val="0"/>
                        </a:spcAft>
                        <a:buNone/>
                      </a:pPr>
                      <a:r>
                        <a:rPr lang="en-US" sz="1200">
                          <a:latin typeface="Times New Roman"/>
                          <a:ea typeface="Times New Roman"/>
                          <a:cs typeface="Times New Roman"/>
                          <a:sym typeface="Times New Roman"/>
                        </a:rPr>
                        <a:t>2025-10-28 13:00</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Joe's Smartphone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WhatsApp logs from Joe's 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Emma coordinates the transfer with Norman, confirming the meeting details.</a:t>
                      </a:r>
                      <a:endParaRPr sz="1200">
                        <a:latin typeface="Times New Roman"/>
                        <a:ea typeface="Times New Roman"/>
                        <a:cs typeface="Times New Roman"/>
                        <a:sym typeface="Times New Roman"/>
                      </a:endParaRPr>
                    </a:p>
                  </a:txBody>
                  <a:tcPr marL="0" marR="0" marT="25400" marB="25400" anchor="b">
                    <a:lnL w="10150" cap="flat" cmpd="sng">
                      <a:solidFill>
                        <a:srgbClr val="CCCCCC"/>
                      </a:solidFill>
                      <a:prstDash val="solid"/>
                      <a:round/>
                      <a:headEnd type="none" w="sm" len="sm"/>
                      <a:tailEnd type="none" w="sm" len="sm"/>
                    </a:lnL>
                    <a:lnR w="10150" cap="flat" cmpd="sng">
                      <a:solidFill>
                        <a:srgbClr val="000000"/>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r>
              <a:tr h="766625">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Norman confirms receipt of files from Joe</a:t>
                      </a:r>
                      <a:endParaRPr sz="1200">
                        <a:latin typeface="Times New Roman"/>
                        <a:ea typeface="Times New Roman"/>
                        <a:cs typeface="Times New Roman"/>
                        <a:sym typeface="Times New Roman"/>
                      </a:endParaRPr>
                    </a:p>
                  </a:txBody>
                  <a:tcPr marL="25400" marR="25400" marT="25400" marB="25400" anchor="b">
                    <a:lnL w="10150" cap="flat" cmpd="sng">
                      <a:solidFill>
                        <a:srgbClr val="000000"/>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r" rtl="0">
                        <a:lnSpc>
                          <a:spcPct val="115000"/>
                        </a:lnSpc>
                        <a:spcBef>
                          <a:spcPts val="0"/>
                        </a:spcBef>
                        <a:spcAft>
                          <a:spcPts val="0"/>
                        </a:spcAft>
                        <a:buNone/>
                      </a:pPr>
                      <a:r>
                        <a:rPr lang="en-US" sz="1200">
                          <a:latin typeface="Times New Roman"/>
                          <a:ea typeface="Times New Roman"/>
                          <a:cs typeface="Times New Roman"/>
                          <a:sym typeface="Times New Roman"/>
                        </a:rPr>
                        <a:t>2025-10-28 14:00</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Nokia C2 2nd Edition (Norman)</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Email logs from Norman's 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Norman receives the stolen patent files from Joe and confirms the acquisition.</a:t>
                      </a:r>
                      <a:endParaRPr sz="1200">
                        <a:latin typeface="Times New Roman"/>
                        <a:ea typeface="Times New Roman"/>
                        <a:cs typeface="Times New Roman"/>
                        <a:sym typeface="Times New Roman"/>
                      </a:endParaRPr>
                    </a:p>
                  </a:txBody>
                  <a:tcPr marL="0" marR="0" marT="25400" marB="25400" anchor="b">
                    <a:lnL w="10150" cap="flat" cmpd="sng">
                      <a:solidFill>
                        <a:srgbClr val="CCCCCC"/>
                      </a:solidFill>
                      <a:prstDash val="solid"/>
                      <a:round/>
                      <a:headEnd type="none" w="sm" len="sm"/>
                      <a:tailEnd type="none" w="sm" len="sm"/>
                    </a:lnL>
                    <a:lnR w="10150" cap="flat" cmpd="sng">
                      <a:solidFill>
                        <a:srgbClr val="000000"/>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CCCCCC"/>
                      </a:solidFill>
                      <a:prstDash val="solid"/>
                      <a:round/>
                      <a:headEnd type="none" w="sm" len="sm"/>
                      <a:tailEnd type="none" w="sm" len="sm"/>
                    </a:lnB>
                  </a:tcPr>
                </a:tc>
              </a:tr>
              <a:tr h="947325">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Joe confirms patent transfer to Norman (Email)</a:t>
                      </a:r>
                      <a:endParaRPr sz="1200">
                        <a:latin typeface="Times New Roman"/>
                        <a:ea typeface="Times New Roman"/>
                        <a:cs typeface="Times New Roman"/>
                        <a:sym typeface="Times New Roman"/>
                      </a:endParaRPr>
                    </a:p>
                  </a:txBody>
                  <a:tcPr marL="25400" marR="25400" marT="25400" marB="25400" anchor="b">
                    <a:lnL w="10150" cap="flat" cmpd="sng">
                      <a:solidFill>
                        <a:srgbClr val="000000"/>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000000"/>
                      </a:solidFill>
                      <a:prstDash val="solid"/>
                      <a:round/>
                      <a:headEnd type="none" w="sm" len="sm"/>
                      <a:tailEnd type="none" w="sm" len="sm"/>
                    </a:lnB>
                  </a:tcPr>
                </a:tc>
                <a:tc>
                  <a:txBody>
                    <a:bodyPr/>
                    <a:lstStyle/>
                    <a:p>
                      <a:pPr marL="0" lvl="0" indent="0" algn="r" rtl="0">
                        <a:lnSpc>
                          <a:spcPct val="115000"/>
                        </a:lnSpc>
                        <a:spcBef>
                          <a:spcPts val="0"/>
                        </a:spcBef>
                        <a:spcAft>
                          <a:spcPts val="0"/>
                        </a:spcAft>
                        <a:buNone/>
                      </a:pPr>
                      <a:r>
                        <a:rPr lang="en-US" sz="1200">
                          <a:latin typeface="Times New Roman"/>
                          <a:ea typeface="Times New Roman"/>
                          <a:cs typeface="Times New Roman"/>
                          <a:sym typeface="Times New Roman"/>
                        </a:rPr>
                        <a:t>2025-10-28 15:00</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Samsung SM-A137F Galaxy (Joe)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Email logs from Joe's phone</a:t>
                      </a:r>
                      <a:endParaRPr sz="1200">
                        <a:latin typeface="Times New Roman"/>
                        <a:ea typeface="Times New Roman"/>
                        <a:cs typeface="Times New Roman"/>
                        <a:sym typeface="Times New Roman"/>
                      </a:endParaRPr>
                    </a:p>
                  </a:txBody>
                  <a:tcPr marL="25400" marR="25400" marT="25400" marB="25400" anchor="b">
                    <a:lnL w="10150" cap="flat" cmpd="sng">
                      <a:solidFill>
                        <a:srgbClr val="CCCCCC"/>
                      </a:solidFill>
                      <a:prstDash val="solid"/>
                      <a:round/>
                      <a:headEnd type="none" w="sm" len="sm"/>
                      <a:tailEnd type="none" w="sm" len="sm"/>
                    </a:lnL>
                    <a:lnR w="10150" cap="flat" cmpd="sng">
                      <a:solidFill>
                        <a:srgbClr val="CCCCCC"/>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200">
                          <a:latin typeface="Times New Roman"/>
                          <a:ea typeface="Times New Roman"/>
                          <a:cs typeface="Times New Roman"/>
                          <a:sym typeface="Times New Roman"/>
                        </a:rPr>
                        <a:t>Joe confirms that the patent transfer has been completed and payment will follow.</a:t>
                      </a:r>
                      <a:endParaRPr sz="1200">
                        <a:latin typeface="Times New Roman"/>
                        <a:ea typeface="Times New Roman"/>
                        <a:cs typeface="Times New Roman"/>
                        <a:sym typeface="Times New Roman"/>
                      </a:endParaRPr>
                    </a:p>
                  </a:txBody>
                  <a:tcPr marL="0" marR="0" marT="25400" marB="25400" anchor="b">
                    <a:lnL w="10150" cap="flat" cmpd="sng">
                      <a:solidFill>
                        <a:srgbClr val="CCCCCC"/>
                      </a:solidFill>
                      <a:prstDash val="solid"/>
                      <a:round/>
                      <a:headEnd type="none" w="sm" len="sm"/>
                      <a:tailEnd type="none" w="sm" len="sm"/>
                    </a:lnL>
                    <a:lnR w="10150" cap="flat" cmpd="sng">
                      <a:solidFill>
                        <a:srgbClr val="000000"/>
                      </a:solidFill>
                      <a:prstDash val="solid"/>
                      <a:round/>
                      <a:headEnd type="none" w="sm" len="sm"/>
                      <a:tailEnd type="none" w="sm" len="sm"/>
                    </a:lnR>
                    <a:lnT w="10150" cap="flat" cmpd="sng">
                      <a:solidFill>
                        <a:srgbClr val="CCCCCC"/>
                      </a:solidFill>
                      <a:prstDash val="solid"/>
                      <a:round/>
                      <a:headEnd type="none" w="sm" len="sm"/>
                      <a:tailEnd type="none" w="sm" len="sm"/>
                    </a:lnT>
                    <a:lnB w="10150" cap="flat" cmpd="sng">
                      <a:solidFill>
                        <a:srgbClr val="000000"/>
                      </a:solidFill>
                      <a:prstDash val="solid"/>
                      <a:round/>
                      <a:headEnd type="none" w="sm" len="sm"/>
                      <a:tailEnd type="none" w="sm" len="sm"/>
                    </a:lnB>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SzPts val="4400"/>
              <a:buNone/>
            </a:pPr>
            <a:r>
              <a:rPr lang="en-US" sz="2500" b="1" i="1" u="sng"/>
              <a:t>Conclusion and Recommendations</a:t>
            </a:r>
            <a:endParaRPr sz="2500" b="1" i="1" u="sng">
              <a:solidFill>
                <a:schemeClr val="dk1"/>
              </a:solidFill>
              <a:latin typeface="Calibri"/>
              <a:ea typeface="Calibri"/>
              <a:cs typeface="Calibri"/>
              <a:sym typeface="Calibri"/>
            </a:endParaRPr>
          </a:p>
        </p:txBody>
      </p:sp>
      <p:sp>
        <p:nvSpPr>
          <p:cNvPr id="172" name="Google Shape;172;p2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360"/>
              </a:spcBef>
              <a:spcAft>
                <a:spcPts val="0"/>
              </a:spcAft>
              <a:buClr>
                <a:schemeClr val="dk1"/>
              </a:buClr>
              <a:buSzPts val="1800"/>
              <a:buChar char="•"/>
            </a:pPr>
            <a:r>
              <a:rPr lang="en-US" sz="1800" b="1"/>
              <a:t>Conclusion:</a:t>
            </a:r>
            <a:r>
              <a:rPr lang="en-US" sz="1800"/>
              <a:t/>
            </a:r>
            <a:br>
              <a:rPr lang="en-US" sz="1800"/>
            </a:br>
            <a:r>
              <a:rPr lang="en-US" sz="1800"/>
              <a:t>This case reveals the fact that Emma, Joe, and Norman were associated with the piracy of the QT-AI-2025 patent from Quantum Tech. The evidence gathered from logs of communications as well as emails and phone evidence proved their participation as well as their actions during the corporate spying. The patent stolen was taken over by Quantum Tech to NexGen Circuits and was facilitated with the help of Emma as well as Joe [1].</a:t>
            </a:r>
            <a:endParaRPr sz="1800"/>
          </a:p>
          <a:p>
            <a:pPr marL="457200" lvl="0" indent="-342900" algn="l" rtl="0">
              <a:lnSpc>
                <a:spcPct val="100000"/>
              </a:lnSpc>
              <a:spcBef>
                <a:spcPts val="360"/>
              </a:spcBef>
              <a:spcAft>
                <a:spcPts val="0"/>
              </a:spcAft>
              <a:buClr>
                <a:schemeClr val="dk1"/>
              </a:buClr>
              <a:buSzPts val="1800"/>
              <a:buChar char="•"/>
            </a:pPr>
            <a:r>
              <a:rPr lang="en-US" sz="1800" b="1"/>
              <a:t>Recommendations:</a:t>
            </a:r>
            <a:endParaRPr sz="1800"/>
          </a:p>
          <a:p>
            <a:pPr marL="914400" lvl="1" indent="-342900" algn="l" rtl="0">
              <a:lnSpc>
                <a:spcPct val="100000"/>
              </a:lnSpc>
              <a:spcBef>
                <a:spcPts val="360"/>
              </a:spcBef>
              <a:spcAft>
                <a:spcPts val="0"/>
              </a:spcAft>
              <a:buSzPts val="1800"/>
              <a:buFont typeface="Arial"/>
              <a:buAutoNum type="arabicPeriod"/>
            </a:pPr>
            <a:r>
              <a:rPr lang="en-US" sz="1800"/>
              <a:t>Legal action: Quantum Tech should pursue the criminal prosecution of all people of involvement [2].</a:t>
            </a:r>
            <a:endParaRPr sz="1800"/>
          </a:p>
          <a:p>
            <a:pPr marL="914400" lvl="1" indent="-342900" algn="l" rtl="0">
              <a:lnSpc>
                <a:spcPct val="100000"/>
              </a:lnSpc>
              <a:spcBef>
                <a:spcPts val="360"/>
              </a:spcBef>
              <a:spcAft>
                <a:spcPts val="0"/>
              </a:spcAft>
              <a:buSzPts val="1800"/>
              <a:buFont typeface="Arial"/>
              <a:buAutoNum type="arabicPeriod"/>
            </a:pPr>
            <a:r>
              <a:rPr lang="en-US" sz="1800"/>
              <a:t>Security Enhancements Quantum Tech must implement stricter security protocols as well as access control to safeguard the value of intellectual property [5].</a:t>
            </a:r>
            <a:endParaRPr sz="1800"/>
          </a:p>
          <a:p>
            <a:pPr marL="914400" lvl="1" indent="-342900" algn="l" rtl="0">
              <a:lnSpc>
                <a:spcPct val="100000"/>
              </a:lnSpc>
              <a:spcBef>
                <a:spcPts val="360"/>
              </a:spcBef>
              <a:spcAft>
                <a:spcPts val="0"/>
              </a:spcAft>
              <a:buSzPts val="1800"/>
              <a:buFont typeface="Arial"/>
              <a:buAutoNum type="arabicPeriod"/>
            </a:pPr>
            <a:r>
              <a:rPr lang="en-US" sz="1800"/>
              <a:t>Additional Investigation The law enforcement agencies should broaden the scope of their investigation to encompass the possibility of involvement by other people or businesses involved in stealing the patent [6].</a:t>
            </a: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400"/>
              <a:buFont typeface="Calibri"/>
              <a:buNone/>
            </a:pPr>
            <a:r>
              <a:rPr lang="en-US" sz="2500" b="1" i="1" u="sng">
                <a:solidFill>
                  <a:schemeClr val="dk1"/>
                </a:solidFill>
                <a:latin typeface="Calibri"/>
                <a:ea typeface="Calibri"/>
                <a:cs typeface="Calibri"/>
                <a:sym typeface="Calibri"/>
              </a:rPr>
              <a:t>References</a:t>
            </a:r>
            <a:endParaRPr/>
          </a:p>
        </p:txBody>
      </p:sp>
      <p:sp>
        <p:nvSpPr>
          <p:cNvPr id="178" name="Google Shape;178;p28"/>
          <p:cNvSpPr txBox="1">
            <a:spLocks noGrp="1"/>
          </p:cNvSpPr>
          <p:nvPr>
            <p:ph type="body" idx="1"/>
          </p:nvPr>
        </p:nvSpPr>
        <p:spPr>
          <a:xfrm>
            <a:off x="233265" y="1270469"/>
            <a:ext cx="8910735" cy="5262979"/>
          </a:xfrm>
          <a:prstGeom prst="rect">
            <a:avLst/>
          </a:prstGeom>
          <a:noFill/>
          <a:ln>
            <a:noFill/>
          </a:ln>
        </p:spPr>
        <p:txBody>
          <a:bodyPr spcFirstLastPara="1" wrap="square" lIns="91425" tIns="45700" rIns="91425" bIns="45700" anchor="ctr" anchorCtr="0">
            <a:spAutoFit/>
          </a:bodyPr>
          <a:lstStyle/>
          <a:p>
            <a:pPr marL="457200" lvl="0" indent="-342900" algn="l" rtl="0">
              <a:lnSpc>
                <a:spcPct val="100000"/>
              </a:lnSpc>
              <a:spcBef>
                <a:spcPts val="360"/>
              </a:spcBef>
              <a:spcAft>
                <a:spcPts val="0"/>
              </a:spcAft>
              <a:buClr>
                <a:schemeClr val="dk1"/>
              </a:buClr>
              <a:buSzPts val="1800"/>
              <a:buChar char="•"/>
            </a:pPr>
            <a:r>
              <a:rPr lang="en-US" sz="1800"/>
              <a:t>[1] </a:t>
            </a:r>
            <a:r>
              <a:rPr lang="en-US" sz="1800" b="1"/>
              <a:t>Cellebrite</a:t>
            </a:r>
            <a:r>
              <a:rPr lang="en-US" sz="1800"/>
              <a:t>, “UFED Physical Analyzer 7.73.0.162: User Guide,” Cellebrite USA, 2020.</a:t>
            </a:r>
            <a:endParaRPr/>
          </a:p>
          <a:p>
            <a:pPr marL="457200" lvl="0" indent="-342900" algn="l" rtl="0">
              <a:lnSpc>
                <a:spcPct val="100000"/>
              </a:lnSpc>
              <a:spcBef>
                <a:spcPts val="360"/>
              </a:spcBef>
              <a:spcAft>
                <a:spcPts val="0"/>
              </a:spcAft>
              <a:buClr>
                <a:schemeClr val="dk1"/>
              </a:buClr>
              <a:buSzPts val="1800"/>
              <a:buChar char="•"/>
            </a:pPr>
            <a:r>
              <a:rPr lang="en-US" sz="1800"/>
              <a:t>[2] </a:t>
            </a:r>
            <a:r>
              <a:rPr lang="en-US" sz="1800" b="1"/>
              <a:t>Casey, E.</a:t>
            </a:r>
            <a:r>
              <a:rPr lang="en-US" sz="1800"/>
              <a:t>, </a:t>
            </a:r>
            <a:r>
              <a:rPr lang="en-US" sz="1800" i="1"/>
              <a:t>Digital Evidence and Computer Crime: Forensic Science, Computers, and the Internet</a:t>
            </a:r>
            <a:r>
              <a:rPr lang="en-US" sz="1800"/>
              <a:t>, 3rd ed. Academic Press, 2011.</a:t>
            </a:r>
            <a:endParaRPr/>
          </a:p>
          <a:p>
            <a:pPr marL="457200" lvl="0" indent="-342900" algn="l" rtl="0">
              <a:lnSpc>
                <a:spcPct val="100000"/>
              </a:lnSpc>
              <a:spcBef>
                <a:spcPts val="360"/>
              </a:spcBef>
              <a:spcAft>
                <a:spcPts val="0"/>
              </a:spcAft>
              <a:buClr>
                <a:schemeClr val="dk1"/>
              </a:buClr>
              <a:buSzPts val="1800"/>
              <a:buChar char="•"/>
            </a:pPr>
            <a:r>
              <a:rPr lang="en-US" sz="1800"/>
              <a:t>[3] </a:t>
            </a:r>
            <a:r>
              <a:rPr lang="en-US" sz="1800" b="1"/>
              <a:t>Carrier, B., and E. Spafford</a:t>
            </a:r>
            <a:r>
              <a:rPr lang="en-US" sz="1800"/>
              <a:t>, </a:t>
            </a:r>
            <a:r>
              <a:rPr lang="en-US" sz="1800" i="1"/>
              <a:t>Risks of Key Recovery in the Digital Forensics Process</a:t>
            </a:r>
            <a:r>
              <a:rPr lang="en-US" sz="1800"/>
              <a:t>, 2nd ed. ACM Press, 2003.</a:t>
            </a:r>
            <a:endParaRPr/>
          </a:p>
          <a:p>
            <a:pPr marL="457200" lvl="0" indent="-342900" algn="l" rtl="0">
              <a:lnSpc>
                <a:spcPct val="100000"/>
              </a:lnSpc>
              <a:spcBef>
                <a:spcPts val="360"/>
              </a:spcBef>
              <a:spcAft>
                <a:spcPts val="0"/>
              </a:spcAft>
              <a:buClr>
                <a:schemeClr val="dk1"/>
              </a:buClr>
              <a:buSzPts val="1800"/>
              <a:buChar char="•"/>
            </a:pPr>
            <a:r>
              <a:rPr lang="en-US" sz="1800"/>
              <a:t>[4] </a:t>
            </a:r>
            <a:r>
              <a:rPr lang="en-US" sz="1800" b="1"/>
              <a:t>Farrell, R., and G. McGrew</a:t>
            </a:r>
            <a:r>
              <a:rPr lang="en-US" sz="1800"/>
              <a:t>, “Practical mobile forensics,” </a:t>
            </a:r>
            <a:r>
              <a:rPr lang="en-US" sz="1800" i="1"/>
              <a:t>Forensic Sci. Int.</a:t>
            </a:r>
            <a:r>
              <a:rPr lang="en-US" sz="1800"/>
              <a:t>, vol. 240, pp. 1–8, 2014.</a:t>
            </a:r>
            <a:endParaRPr/>
          </a:p>
          <a:p>
            <a:pPr marL="457200" lvl="0" indent="-342900" algn="l" rtl="0">
              <a:lnSpc>
                <a:spcPct val="100000"/>
              </a:lnSpc>
              <a:spcBef>
                <a:spcPts val="360"/>
              </a:spcBef>
              <a:spcAft>
                <a:spcPts val="0"/>
              </a:spcAft>
              <a:buClr>
                <a:schemeClr val="dk1"/>
              </a:buClr>
              <a:buSzPts val="1800"/>
              <a:buChar char="•"/>
            </a:pPr>
            <a:r>
              <a:rPr lang="en-US" sz="1800"/>
              <a:t>[5] </a:t>
            </a:r>
            <a:r>
              <a:rPr lang="en-US" sz="1800" b="1"/>
              <a:t>Finkel, H.</a:t>
            </a:r>
            <a:r>
              <a:rPr lang="en-US" sz="1800"/>
              <a:t>, “The role of communication logs in mobile device forensics,” </a:t>
            </a:r>
            <a:r>
              <a:rPr lang="en-US" sz="1800" i="1"/>
              <a:t>J. Forensic Sci.</a:t>
            </a:r>
            <a:r>
              <a:rPr lang="en-US" sz="1800"/>
              <a:t>, vol. 54, no. 6, pp. 1264–1271, 2009.</a:t>
            </a:r>
            <a:endParaRPr/>
          </a:p>
          <a:p>
            <a:pPr marL="457200" lvl="0" indent="-342900" algn="l" rtl="0">
              <a:lnSpc>
                <a:spcPct val="100000"/>
              </a:lnSpc>
              <a:spcBef>
                <a:spcPts val="360"/>
              </a:spcBef>
              <a:spcAft>
                <a:spcPts val="0"/>
              </a:spcAft>
              <a:buClr>
                <a:schemeClr val="dk1"/>
              </a:buClr>
              <a:buSzPts val="1800"/>
              <a:buChar char="•"/>
            </a:pPr>
            <a:r>
              <a:rPr lang="en-US" sz="1800"/>
              <a:t>[6] </a:t>
            </a:r>
            <a:r>
              <a:rPr lang="en-US" sz="1800" b="1"/>
              <a:t>Garfinkel, S.</a:t>
            </a:r>
            <a:r>
              <a:rPr lang="en-US" sz="1800"/>
              <a:t>, “Digital forensics research: The next 10 years,” </a:t>
            </a:r>
            <a:r>
              <a:rPr lang="en-US" sz="1800" i="1"/>
              <a:t>Int. J. Digital Forensics &amp; Incident Analysis</a:t>
            </a:r>
            <a:r>
              <a:rPr lang="en-US" sz="1800"/>
              <a:t>, vol. 1, no. 2, pp. 2–12, 2010.</a:t>
            </a:r>
            <a:endParaRPr/>
          </a:p>
          <a:p>
            <a:pPr marL="457200" lvl="0" indent="-342900" algn="l" rtl="0">
              <a:lnSpc>
                <a:spcPct val="100000"/>
              </a:lnSpc>
              <a:spcBef>
                <a:spcPts val="360"/>
              </a:spcBef>
              <a:spcAft>
                <a:spcPts val="0"/>
              </a:spcAft>
              <a:buClr>
                <a:schemeClr val="dk1"/>
              </a:buClr>
              <a:buSzPts val="1800"/>
              <a:buChar char="•"/>
            </a:pPr>
            <a:r>
              <a:rPr lang="en-US" sz="1800"/>
              <a:t>[7] </a:t>
            </a:r>
            <a:r>
              <a:rPr lang="en-US" sz="1800" b="1"/>
              <a:t>Kuhn, G.</a:t>
            </a:r>
            <a:r>
              <a:rPr lang="en-US" sz="1800"/>
              <a:t>, “Digital forensics: The role of digital evidence in law enforcement,” </a:t>
            </a:r>
            <a:r>
              <a:rPr lang="en-US" sz="1800" i="1"/>
              <a:t>J. Digital Forensics</a:t>
            </a:r>
            <a:r>
              <a:rPr lang="en-US" sz="1800"/>
              <a:t>, vol. 1, no. 1, pp. 20–28, 2005.</a:t>
            </a:r>
            <a:endParaRPr/>
          </a:p>
          <a:p>
            <a:pPr marL="457200" lvl="0" indent="-342900" algn="l" rtl="0">
              <a:lnSpc>
                <a:spcPct val="100000"/>
              </a:lnSpc>
              <a:spcBef>
                <a:spcPts val="360"/>
              </a:spcBef>
              <a:spcAft>
                <a:spcPts val="0"/>
              </a:spcAft>
              <a:buClr>
                <a:schemeClr val="dk1"/>
              </a:buClr>
              <a:buSzPts val="1800"/>
              <a:buChar char="•"/>
            </a:pPr>
            <a:r>
              <a:rPr lang="en-US" sz="1800"/>
              <a:t>[8] </a:t>
            </a:r>
            <a:r>
              <a:rPr lang="en-US" sz="1800" b="1"/>
              <a:t>Boehm, M., and K. Boehm</a:t>
            </a:r>
            <a:r>
              <a:rPr lang="en-US" sz="1800"/>
              <a:t>, “The impact of file system structures in forensic investigations,” </a:t>
            </a:r>
            <a:r>
              <a:rPr lang="en-US" sz="1800" i="1"/>
              <a:t>J. Digit. Forensics, Security and Law</a:t>
            </a:r>
            <a:r>
              <a:rPr lang="en-US" sz="1800"/>
              <a:t>, vol. 2, no. 4, pp. 57–65, 2007.</a:t>
            </a:r>
            <a:endParaRPr/>
          </a:p>
          <a:p>
            <a:pPr marL="457200" lvl="0" indent="-342900" algn="l" rtl="0">
              <a:lnSpc>
                <a:spcPct val="100000"/>
              </a:lnSpc>
              <a:spcBef>
                <a:spcPts val="360"/>
              </a:spcBef>
              <a:spcAft>
                <a:spcPts val="0"/>
              </a:spcAft>
              <a:buClr>
                <a:schemeClr val="dk1"/>
              </a:buClr>
              <a:buSzPts val="1800"/>
              <a:buChar char="•"/>
            </a:pPr>
            <a:r>
              <a:rPr lang="en-US" sz="1800"/>
              <a:t>[9] </a:t>
            </a:r>
            <a:r>
              <a:rPr lang="en-US" sz="1800" b="1"/>
              <a:t>Bunting, S.</a:t>
            </a:r>
            <a:r>
              <a:rPr lang="en-US" sz="1800"/>
              <a:t>, “A comprehensive look at the role of file system analysis in data retrieval for forensics,” </a:t>
            </a:r>
            <a:r>
              <a:rPr lang="en-US" sz="1800" i="1"/>
              <a:t>Int. J. Digital Evidence</a:t>
            </a:r>
            <a:r>
              <a:rPr lang="en-US" sz="1800"/>
              <a:t>, vol. 7, no. 4, pp. 15–25, 2016.</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1185</Words>
  <Application>Microsoft Office PowerPoint</Application>
  <PresentationFormat>On-screen Show (4:3)</PresentationFormat>
  <Paragraphs>109</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Poppins</vt:lpstr>
      <vt:lpstr>Arial</vt:lpstr>
      <vt:lpstr>Calibri</vt:lpstr>
      <vt:lpstr>Times New Roman</vt:lpstr>
      <vt:lpstr>Office Theme</vt:lpstr>
      <vt:lpstr>PowerPoint Presentation</vt:lpstr>
      <vt:lpstr>Presentation Overview</vt:lpstr>
      <vt:lpstr>Introduction and Background</vt:lpstr>
      <vt:lpstr>Objective of Investigation</vt:lpstr>
      <vt:lpstr>Evidence Acquisition</vt:lpstr>
      <vt:lpstr>Communication Logs Analysis</vt:lpstr>
      <vt:lpstr>Email Analysis</vt:lpstr>
      <vt:lpstr>Call Log Analysis</vt:lpstr>
      <vt:lpstr>Timeline Reconstruction</vt:lpstr>
      <vt:lpstr>Suspect Profiling</vt:lpstr>
      <vt:lpstr>Forensic Tools and Methodology</vt:lpstr>
      <vt:lpstr>Findings</vt:lpstr>
      <vt:lpstr>Findings</vt:lpstr>
      <vt:lpstr>Conclusion and Recommendations</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DELL</cp:lastModifiedBy>
  <cp:revision>2</cp:revision>
  <dcterms:modified xsi:type="dcterms:W3CDTF">2025-12-15T20:23:16Z</dcterms:modified>
</cp:coreProperties>
</file>