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47"/>
  </p:notesMasterIdLst>
  <p:handoutMasterIdLst>
    <p:handoutMasterId r:id="rId48"/>
  </p:handoutMasterIdLst>
  <p:sldIdLst>
    <p:sldId id="256" r:id="rId10"/>
    <p:sldId id="307" r:id="rId11"/>
    <p:sldId id="308" r:id="rId12"/>
    <p:sldId id="321" r:id="rId13"/>
    <p:sldId id="323" r:id="rId14"/>
    <p:sldId id="324" r:id="rId15"/>
    <p:sldId id="325" r:id="rId16"/>
    <p:sldId id="327" r:id="rId17"/>
    <p:sldId id="326" r:id="rId18"/>
    <p:sldId id="328" r:id="rId19"/>
    <p:sldId id="309" r:id="rId20"/>
    <p:sldId id="312" r:id="rId21"/>
    <p:sldId id="329" r:id="rId22"/>
    <p:sldId id="330" r:id="rId23"/>
    <p:sldId id="313" r:id="rId24"/>
    <p:sldId id="314" r:id="rId25"/>
    <p:sldId id="331" r:id="rId26"/>
    <p:sldId id="333" r:id="rId27"/>
    <p:sldId id="332" r:id="rId28"/>
    <p:sldId id="335" r:id="rId29"/>
    <p:sldId id="336" r:id="rId30"/>
    <p:sldId id="337" r:id="rId31"/>
    <p:sldId id="334" r:id="rId32"/>
    <p:sldId id="315" r:id="rId33"/>
    <p:sldId id="316" r:id="rId34"/>
    <p:sldId id="338" r:id="rId35"/>
    <p:sldId id="339" r:id="rId36"/>
    <p:sldId id="340" r:id="rId37"/>
    <p:sldId id="341" r:id="rId38"/>
    <p:sldId id="342" r:id="rId39"/>
    <p:sldId id="343" r:id="rId40"/>
    <p:sldId id="344" r:id="rId41"/>
    <p:sldId id="345" r:id="rId42"/>
    <p:sldId id="317" r:id="rId43"/>
    <p:sldId id="318" r:id="rId44"/>
    <p:sldId id="346" r:id="rId45"/>
    <p:sldId id="347" r:id="rId46"/>
  </p:sldIdLst>
  <p:sldSz cx="9144000" cy="6858000" type="screen4x3"/>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B991"/>
    <a:srgbClr val="FF0066"/>
    <a:srgbClr val="009A46"/>
    <a:srgbClr val="00CC00"/>
    <a:srgbClr val="FF9900"/>
    <a:srgbClr val="FFFF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5033" autoAdjust="0"/>
  </p:normalViewPr>
  <p:slideViewPr>
    <p:cSldViewPr>
      <p:cViewPr varScale="1">
        <p:scale>
          <a:sx n="78" d="100"/>
          <a:sy n="78" d="100"/>
        </p:scale>
        <p:origin x="1814" y="7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tableStyles" Target="tableStyles.xml"/><Relationship Id="rId5" Type="http://schemas.openxmlformats.org/officeDocument/2006/relationships/slideMaster" Target="slideMasters/slideMaster5.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handoutMaster" Target="handoutMasters/handoutMaster1.xml"/><Relationship Id="rId8" Type="http://schemas.openxmlformats.org/officeDocument/2006/relationships/slideMaster" Target="slideMasters/slideMaster8.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25/06/2025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25/06/2025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25,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25,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25,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25,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25,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25,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25,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25,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25,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25,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25/06/2025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25/06/2025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25/06/2025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25,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25,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25,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25,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25,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25/06/2025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25/06/2025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25/06/2025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June 25,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June 25,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June 25,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June 25,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June 25,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June 25,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June 25,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June 25,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25,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June 25,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25,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25,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25,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June 25,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June 25,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June 25,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25,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25,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25,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25,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June 25,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25,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25,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25/06/2025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25,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25/06/2025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June 25,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June 25,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June 25,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June 25,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0.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2" Type="http://schemas.openxmlformats.org/officeDocument/2006/relationships/hyperlink" Target="http://www.ctext.org/mengzi/teng-wen-gong-i/ens" TargetMode="External"/><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2" Type="http://schemas.openxmlformats.org/officeDocument/2006/relationships/hyperlink" Target="http://www.ctext.org/mengzi/gaozi-i/ens" TargetMode="External"/><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90.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8.xml.rels><?xml version="1.0" encoding="UTF-8" standalone="yes"?>
<Relationships xmlns="http://schemas.openxmlformats.org/package/2006/relationships"><Relationship Id="rId3" Type="http://schemas.openxmlformats.org/officeDocument/2006/relationships/hyperlink" Target="http://www.pages.ucsd.edu/~dkjordan/chin/shiaw/shiaw00.html" TargetMode="External"/><Relationship Id="rId2" Type="http://schemas.openxmlformats.org/officeDocument/2006/relationships/image" Target="../media/image17.jpeg"/><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9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0.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90.xml"/><Relationship Id="rId4" Type="http://schemas.openxmlformats.org/officeDocument/2006/relationships/image" Target="../media/image26.jpeg"/></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90.xml"/><Relationship Id="rId4" Type="http://schemas.openxmlformats.org/officeDocument/2006/relationships/image" Target="../media/image26.jpeg"/></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90.xml"/><Relationship Id="rId4" Type="http://schemas.openxmlformats.org/officeDocument/2006/relationships/image" Target="../media/image26.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The Confucian Way: Principles and Leadership</a:t>
            </a:r>
          </a:p>
        </p:txBody>
      </p:sp>
      <p:sp>
        <p:nvSpPr>
          <p:cNvPr id="6" name="Subtitle 2"/>
          <p:cNvSpPr>
            <a:spLocks noGrp="1"/>
          </p:cNvSpPr>
          <p:nvPr>
            <p:ph type="subTitle" idx="1"/>
          </p:nvPr>
        </p:nvSpPr>
        <p:spPr>
          <a:xfrm>
            <a:off x="1295400" y="3200400"/>
            <a:ext cx="6400800" cy="2892896"/>
          </a:xfrm>
        </p:spPr>
        <p:txBody>
          <a:bodyPr>
            <a:normAutofit/>
          </a:bodyPr>
          <a:lstStyle/>
          <a:p>
            <a:endParaRPr lang="en-GB" dirty="0"/>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212B1-AD1A-686D-F2E9-9D433A3EB2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2C21AB-5D74-8E19-6E09-AFA7D9BD95AF}"/>
              </a:ext>
            </a:extLst>
          </p:cNvPr>
          <p:cNvSpPr>
            <a:spLocks noGrp="1"/>
          </p:cNvSpPr>
          <p:nvPr>
            <p:ph type="title"/>
          </p:nvPr>
        </p:nvSpPr>
        <p:spPr/>
        <p:txBody>
          <a:bodyPr>
            <a:normAutofit/>
          </a:bodyPr>
          <a:lstStyle/>
          <a:p>
            <a:r>
              <a:rPr lang="en-GB" b="1" dirty="0"/>
              <a:t>1. The Principle of Love (Ren): The Heart of Confucianism</a:t>
            </a:r>
          </a:p>
        </p:txBody>
      </p:sp>
      <p:sp>
        <p:nvSpPr>
          <p:cNvPr id="3" name="Text Placeholder 2">
            <a:extLst>
              <a:ext uri="{FF2B5EF4-FFF2-40B4-BE49-F238E27FC236}">
                <a16:creationId xmlns:a16="http://schemas.microsoft.com/office/drawing/2014/main" id="{636E6E18-1ADC-C792-CDE6-3EA5AD50F0F8}"/>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CC509A18-9256-542D-7F18-950DB7F62C9B}"/>
              </a:ext>
            </a:extLst>
          </p:cNvPr>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1882947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36885-3EE7-15E6-9EAD-D52F56ED0E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DBCCB-E9FD-51F6-91B0-F878CB3171DD}"/>
              </a:ext>
            </a:extLst>
          </p:cNvPr>
          <p:cNvSpPr>
            <a:spLocks noGrp="1"/>
          </p:cNvSpPr>
          <p:nvPr>
            <p:ph type="title"/>
          </p:nvPr>
        </p:nvSpPr>
        <p:spPr/>
        <p:txBody>
          <a:bodyPr/>
          <a:lstStyle/>
          <a:p>
            <a:r>
              <a:rPr lang="en-GB" dirty="0"/>
              <a:t>More Than Just Kindness</a:t>
            </a:r>
          </a:p>
        </p:txBody>
      </p:sp>
      <p:sp>
        <p:nvSpPr>
          <p:cNvPr id="3" name="Slide Number Placeholder 2">
            <a:extLst>
              <a:ext uri="{FF2B5EF4-FFF2-40B4-BE49-F238E27FC236}">
                <a16:creationId xmlns:a16="http://schemas.microsoft.com/office/drawing/2014/main" id="{68EBD170-1CF8-63CE-264A-B43845A48964}"/>
              </a:ext>
            </a:extLst>
          </p:cNvPr>
          <p:cNvSpPr>
            <a:spLocks noGrp="1"/>
          </p:cNvSpPr>
          <p:nvPr>
            <p:ph type="sldNum" sz="quarter" idx="12"/>
          </p:nvPr>
        </p:nvSpPr>
        <p:spPr/>
        <p:txBody>
          <a:bodyPr/>
          <a:lstStyle/>
          <a:p>
            <a:fld id="{F38DF745-7D3F-47F4-83A3-874385CFAA69}" type="slidenum">
              <a:rPr lang="en-US" smtClean="0"/>
              <a:pPr/>
              <a:t>3</a:t>
            </a:fld>
            <a:endParaRPr lang="en-US"/>
          </a:p>
        </p:txBody>
      </p:sp>
      <p:sp>
        <p:nvSpPr>
          <p:cNvPr id="4" name="Content Placeholder 3">
            <a:extLst>
              <a:ext uri="{FF2B5EF4-FFF2-40B4-BE49-F238E27FC236}">
                <a16:creationId xmlns:a16="http://schemas.microsoft.com/office/drawing/2014/main" id="{DDFB6DA4-09FA-203F-0DB5-94FD77C22AD5}"/>
              </a:ext>
            </a:extLst>
          </p:cNvPr>
          <p:cNvSpPr>
            <a:spLocks noGrp="1"/>
          </p:cNvSpPr>
          <p:nvPr>
            <p:ph sz="quarter" idx="1"/>
          </p:nvPr>
        </p:nvSpPr>
        <p:spPr/>
        <p:txBody>
          <a:bodyPr/>
          <a:lstStyle/>
          <a:p>
            <a:r>
              <a:rPr lang="en-GB" dirty="0"/>
              <a:t>Explanation of the concept of </a:t>
            </a:r>
            <a:r>
              <a:rPr lang="en-GB" i="1" dirty="0"/>
              <a:t>ren</a:t>
            </a:r>
            <a:r>
              <a:rPr lang="en-GB" dirty="0"/>
              <a:t> and its significance</a:t>
            </a:r>
          </a:p>
        </p:txBody>
      </p:sp>
      <p:pic>
        <p:nvPicPr>
          <p:cNvPr id="1026" name="Picture 2" descr="赵孟頫写的仁">
            <a:extLst>
              <a:ext uri="{FF2B5EF4-FFF2-40B4-BE49-F238E27FC236}">
                <a16:creationId xmlns:a16="http://schemas.microsoft.com/office/drawing/2014/main" id="{E1B99CF7-FC9B-AC96-FB9F-55E79CA783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200" y="2236236"/>
            <a:ext cx="4114800" cy="3981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赵孟頫秋兴赋中人的写法">
            <a:extLst>
              <a:ext uri="{FF2B5EF4-FFF2-40B4-BE49-F238E27FC236}">
                <a16:creationId xmlns:a16="http://schemas.microsoft.com/office/drawing/2014/main" id="{0CA97FBD-B734-C6C6-6A9B-3CAC1BAEDA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129" b="11393"/>
          <a:stretch>
            <a:fillRect/>
          </a:stretch>
        </p:blipFill>
        <p:spPr bwMode="auto">
          <a:xfrm>
            <a:off x="5652120" y="2236236"/>
            <a:ext cx="1970574" cy="15841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赵孟頫真草千字文中二的写法">
            <a:extLst>
              <a:ext uri="{FF2B5EF4-FFF2-40B4-BE49-F238E27FC236}">
                <a16:creationId xmlns:a16="http://schemas.microsoft.com/office/drawing/2014/main" id="{74E626DE-681F-E0E1-2650-2A3E9CC6DEF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228" b="9228"/>
          <a:stretch>
            <a:fillRect/>
          </a:stretch>
        </p:blipFill>
        <p:spPr bwMode="auto">
          <a:xfrm>
            <a:off x="5681402" y="4633510"/>
            <a:ext cx="1942728" cy="1584176"/>
          </a:xfrm>
          <a:prstGeom prst="rect">
            <a:avLst/>
          </a:prstGeom>
          <a:noFill/>
          <a:extLst>
            <a:ext uri="{909E8E84-426E-40DD-AFC4-6F175D3DCCD1}">
              <a14:hiddenFill xmlns:a14="http://schemas.microsoft.com/office/drawing/2010/main">
                <a:solidFill>
                  <a:srgbClr val="FFFFFF"/>
                </a:solidFill>
              </a14:hiddenFill>
            </a:ext>
          </a:extLst>
        </p:spPr>
      </p:pic>
      <p:sp>
        <p:nvSpPr>
          <p:cNvPr id="5" name="Cross 4">
            <a:extLst>
              <a:ext uri="{FF2B5EF4-FFF2-40B4-BE49-F238E27FC236}">
                <a16:creationId xmlns:a16="http://schemas.microsoft.com/office/drawing/2014/main" id="{F02BC5FE-FB72-F68C-DFB2-625FA19EA111}"/>
              </a:ext>
            </a:extLst>
          </p:cNvPr>
          <p:cNvSpPr/>
          <p:nvPr/>
        </p:nvSpPr>
        <p:spPr>
          <a:xfrm>
            <a:off x="6408807" y="4010937"/>
            <a:ext cx="457200" cy="432048"/>
          </a:xfrm>
          <a:prstGeom prst="plus">
            <a:avLst>
              <a:gd name="adj" fmla="val 41887"/>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1119FA7-F0E8-F4E6-6730-C4C30FBFBE2D}"/>
              </a:ext>
            </a:extLst>
          </p:cNvPr>
          <p:cNvSpPr txBox="1"/>
          <p:nvPr/>
        </p:nvSpPr>
        <p:spPr>
          <a:xfrm>
            <a:off x="1146404" y="2375317"/>
            <a:ext cx="3528392" cy="461665"/>
          </a:xfrm>
          <a:prstGeom prst="rect">
            <a:avLst/>
          </a:prstGeom>
          <a:noFill/>
        </p:spPr>
        <p:txBody>
          <a:bodyPr wrap="square" rtlCol="0">
            <a:spAutoFit/>
          </a:bodyPr>
          <a:lstStyle/>
          <a:p>
            <a:pPr algn="ctr"/>
            <a:r>
              <a:rPr lang="en-US" altLang="zh-CN" sz="2400" b="1" i="1" dirty="0"/>
              <a:t>Ren = </a:t>
            </a:r>
            <a:r>
              <a:rPr lang="en-US" altLang="zh-CN" sz="2400" b="1" dirty="0"/>
              <a:t>Benevolence, love</a:t>
            </a:r>
            <a:endParaRPr lang="en-GB" sz="2400" b="1" dirty="0"/>
          </a:p>
        </p:txBody>
      </p:sp>
      <p:sp>
        <p:nvSpPr>
          <p:cNvPr id="8" name="TextBox 7">
            <a:extLst>
              <a:ext uri="{FF2B5EF4-FFF2-40B4-BE49-F238E27FC236}">
                <a16:creationId xmlns:a16="http://schemas.microsoft.com/office/drawing/2014/main" id="{E46BE486-AEF1-CD3E-409A-5EF3474AEBA2}"/>
              </a:ext>
            </a:extLst>
          </p:cNvPr>
          <p:cNvSpPr txBox="1"/>
          <p:nvPr/>
        </p:nvSpPr>
        <p:spPr>
          <a:xfrm>
            <a:off x="7622694" y="2797491"/>
            <a:ext cx="1049726" cy="461665"/>
          </a:xfrm>
          <a:prstGeom prst="rect">
            <a:avLst/>
          </a:prstGeom>
          <a:noFill/>
        </p:spPr>
        <p:txBody>
          <a:bodyPr wrap="square" rtlCol="0">
            <a:spAutoFit/>
          </a:bodyPr>
          <a:lstStyle/>
          <a:p>
            <a:pPr algn="ctr"/>
            <a:r>
              <a:rPr lang="en-US" sz="2400" b="1" i="1" dirty="0"/>
              <a:t>Man</a:t>
            </a:r>
            <a:endParaRPr lang="en-GB" sz="2400" b="1" dirty="0"/>
          </a:p>
        </p:txBody>
      </p:sp>
      <p:sp>
        <p:nvSpPr>
          <p:cNvPr id="9" name="TextBox 8">
            <a:extLst>
              <a:ext uri="{FF2B5EF4-FFF2-40B4-BE49-F238E27FC236}">
                <a16:creationId xmlns:a16="http://schemas.microsoft.com/office/drawing/2014/main" id="{3F662DA6-7B6C-65A3-81DD-C8C54F4EC5C4}"/>
              </a:ext>
            </a:extLst>
          </p:cNvPr>
          <p:cNvSpPr txBox="1"/>
          <p:nvPr/>
        </p:nvSpPr>
        <p:spPr>
          <a:xfrm>
            <a:off x="7622694" y="5192012"/>
            <a:ext cx="1049726" cy="461665"/>
          </a:xfrm>
          <a:prstGeom prst="rect">
            <a:avLst/>
          </a:prstGeom>
          <a:noFill/>
        </p:spPr>
        <p:txBody>
          <a:bodyPr wrap="square" rtlCol="0">
            <a:spAutoFit/>
          </a:bodyPr>
          <a:lstStyle/>
          <a:p>
            <a:pPr algn="ctr"/>
            <a:r>
              <a:rPr lang="en-US" altLang="zh-CN" sz="2400" b="1" i="1" dirty="0"/>
              <a:t>Two</a:t>
            </a:r>
            <a:endParaRPr lang="en-GB" sz="2400" b="1" dirty="0"/>
          </a:p>
        </p:txBody>
      </p:sp>
    </p:spTree>
    <p:extLst>
      <p:ext uri="{BB962C8B-B14F-4D97-AF65-F5344CB8AC3E}">
        <p14:creationId xmlns:p14="http://schemas.microsoft.com/office/powerpoint/2010/main" val="3007022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1C141-E75D-C7C5-4AD4-E34356056C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060270-191F-3213-3365-CB35E41EBAE7}"/>
              </a:ext>
            </a:extLst>
          </p:cNvPr>
          <p:cNvSpPr>
            <a:spLocks noGrp="1"/>
          </p:cNvSpPr>
          <p:nvPr>
            <p:ph type="title"/>
          </p:nvPr>
        </p:nvSpPr>
        <p:spPr/>
        <p:txBody>
          <a:bodyPr/>
          <a:lstStyle/>
          <a:p>
            <a:r>
              <a:rPr lang="en-GB" dirty="0"/>
              <a:t>More Than Just Kindness</a:t>
            </a:r>
          </a:p>
        </p:txBody>
      </p:sp>
      <p:sp>
        <p:nvSpPr>
          <p:cNvPr id="3" name="Slide Number Placeholder 2">
            <a:extLst>
              <a:ext uri="{FF2B5EF4-FFF2-40B4-BE49-F238E27FC236}">
                <a16:creationId xmlns:a16="http://schemas.microsoft.com/office/drawing/2014/main" id="{715CE0EF-55B7-2241-E334-6E2E31ECB0FF}"/>
              </a:ext>
            </a:extLst>
          </p:cNvPr>
          <p:cNvSpPr>
            <a:spLocks noGrp="1"/>
          </p:cNvSpPr>
          <p:nvPr>
            <p:ph type="sldNum" sz="quarter" idx="12"/>
          </p:nvPr>
        </p:nvSpPr>
        <p:spPr/>
        <p:txBody>
          <a:bodyPr/>
          <a:lstStyle/>
          <a:p>
            <a:fld id="{F38DF745-7D3F-47F4-83A3-874385CFAA69}" type="slidenum">
              <a:rPr lang="en-US" smtClean="0"/>
              <a:pPr/>
              <a:t>4</a:t>
            </a:fld>
            <a:endParaRPr lang="en-US"/>
          </a:p>
        </p:txBody>
      </p:sp>
      <p:sp>
        <p:nvSpPr>
          <p:cNvPr id="4" name="Content Placeholder 3">
            <a:extLst>
              <a:ext uri="{FF2B5EF4-FFF2-40B4-BE49-F238E27FC236}">
                <a16:creationId xmlns:a16="http://schemas.microsoft.com/office/drawing/2014/main" id="{D2458F59-CA63-21D8-0370-8006187AB6D3}"/>
              </a:ext>
            </a:extLst>
          </p:cNvPr>
          <p:cNvSpPr>
            <a:spLocks noGrp="1"/>
          </p:cNvSpPr>
          <p:nvPr>
            <p:ph sz="quarter" idx="1"/>
          </p:nvPr>
        </p:nvSpPr>
        <p:spPr/>
        <p:txBody>
          <a:bodyPr/>
          <a:lstStyle/>
          <a:p>
            <a:r>
              <a:rPr lang="en-GB" dirty="0"/>
              <a:t>“Benevolence is the characteristic element of humanity. (</a:t>
            </a:r>
            <a:r>
              <a:rPr lang="en-GB" dirty="0" err="1"/>
              <a:t>仁者人也</a:t>
            </a:r>
            <a:r>
              <a:rPr lang="en-GB" dirty="0"/>
              <a:t>)”</a:t>
            </a:r>
          </a:p>
          <a:p>
            <a:pPr marL="0" indent="0">
              <a:buNone/>
            </a:pPr>
            <a:r>
              <a:rPr lang="en-GB" dirty="0"/>
              <a:t>					--- </a:t>
            </a:r>
            <a:r>
              <a:rPr lang="en-GB" i="1" dirty="0"/>
              <a:t>Book of Rites</a:t>
            </a:r>
          </a:p>
          <a:p>
            <a:r>
              <a:rPr lang="en-GB" b="1" dirty="0"/>
              <a:t>The Principle of Love</a:t>
            </a: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7" name="Scroll: Horizontal 6">
            <a:extLst>
              <a:ext uri="{FF2B5EF4-FFF2-40B4-BE49-F238E27FC236}">
                <a16:creationId xmlns:a16="http://schemas.microsoft.com/office/drawing/2014/main" id="{1DEA8B2F-6010-D5D5-34F6-FE62D0B8C366}"/>
              </a:ext>
            </a:extLst>
          </p:cNvPr>
          <p:cNvSpPr/>
          <p:nvPr/>
        </p:nvSpPr>
        <p:spPr>
          <a:xfrm>
            <a:off x="1259632" y="3356992"/>
            <a:ext cx="6969968" cy="1296144"/>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Love, or benevolence, is the inner nature of man - this is the principle of love.</a:t>
            </a:r>
          </a:p>
        </p:txBody>
      </p:sp>
    </p:spTree>
    <p:extLst>
      <p:ext uri="{BB962C8B-B14F-4D97-AF65-F5344CB8AC3E}">
        <p14:creationId xmlns:p14="http://schemas.microsoft.com/office/powerpoint/2010/main" val="2776413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6B2E0-E4C3-E436-C720-C10A37CD5C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0C00C-CE73-1652-8404-5E270B203361}"/>
              </a:ext>
            </a:extLst>
          </p:cNvPr>
          <p:cNvSpPr>
            <a:spLocks noGrp="1"/>
          </p:cNvSpPr>
          <p:nvPr>
            <p:ph type="title"/>
          </p:nvPr>
        </p:nvSpPr>
        <p:spPr/>
        <p:txBody>
          <a:bodyPr/>
          <a:lstStyle/>
          <a:p>
            <a:r>
              <a:rPr lang="en-GB" dirty="0"/>
              <a:t>The Inner Nature of Man</a:t>
            </a:r>
          </a:p>
        </p:txBody>
      </p:sp>
      <p:sp>
        <p:nvSpPr>
          <p:cNvPr id="3" name="Slide Number Placeholder 2">
            <a:extLst>
              <a:ext uri="{FF2B5EF4-FFF2-40B4-BE49-F238E27FC236}">
                <a16:creationId xmlns:a16="http://schemas.microsoft.com/office/drawing/2014/main" id="{9EE666FF-4521-1FA8-3F38-9CE51BD64F16}"/>
              </a:ext>
            </a:extLst>
          </p:cNvPr>
          <p:cNvSpPr>
            <a:spLocks noGrp="1"/>
          </p:cNvSpPr>
          <p:nvPr>
            <p:ph type="sldNum" sz="quarter" idx="12"/>
          </p:nvPr>
        </p:nvSpPr>
        <p:spPr/>
        <p:txBody>
          <a:bodyPr/>
          <a:lstStyle/>
          <a:p>
            <a:fld id="{F38DF745-7D3F-47F4-83A3-874385CFAA69}" type="slidenum">
              <a:rPr lang="en-US" smtClean="0"/>
              <a:pPr/>
              <a:t>5</a:t>
            </a:fld>
            <a:endParaRPr lang="en-US"/>
          </a:p>
        </p:txBody>
      </p:sp>
      <p:sp>
        <p:nvSpPr>
          <p:cNvPr id="4" name="Content Placeholder 3">
            <a:extLst>
              <a:ext uri="{FF2B5EF4-FFF2-40B4-BE49-F238E27FC236}">
                <a16:creationId xmlns:a16="http://schemas.microsoft.com/office/drawing/2014/main" id="{E8A0C54C-32C9-90DE-8191-254FE25ED47C}"/>
              </a:ext>
            </a:extLst>
          </p:cNvPr>
          <p:cNvSpPr>
            <a:spLocks noGrp="1"/>
          </p:cNvSpPr>
          <p:nvPr>
            <p:ph sz="quarter" idx="1"/>
          </p:nvPr>
        </p:nvSpPr>
        <p:spPr/>
        <p:txBody>
          <a:bodyPr/>
          <a:lstStyle/>
          <a:p>
            <a:r>
              <a:rPr lang="en-GB" dirty="0"/>
              <a:t>Is human born good or bad?</a:t>
            </a:r>
          </a:p>
          <a:p>
            <a:r>
              <a:rPr lang="en-GB" dirty="0"/>
              <a:t>According to the </a:t>
            </a:r>
            <a:r>
              <a:rPr lang="en-GB" i="1" dirty="0"/>
              <a:t>Three Character Classics</a:t>
            </a:r>
            <a:r>
              <a:rPr lang="en-GB" dirty="0"/>
              <a:t>:</a:t>
            </a:r>
          </a:p>
          <a:p>
            <a:pPr marL="320040" lvl="1" indent="0">
              <a:buNone/>
            </a:pPr>
            <a:r>
              <a:rPr lang="en-GB" i="1" dirty="0"/>
              <a:t>Men at their birth are naturally </a:t>
            </a:r>
            <a:r>
              <a:rPr lang="en-GB" b="1" i="1" dirty="0">
                <a:solidFill>
                  <a:srgbClr val="FF0000"/>
                </a:solidFill>
              </a:rPr>
              <a:t>good</a:t>
            </a:r>
            <a:r>
              <a:rPr lang="en-GB" dirty="0"/>
              <a:t>.</a:t>
            </a:r>
          </a:p>
          <a:p>
            <a:pPr marL="320040" lvl="1" indent="0">
              <a:buNone/>
            </a:pPr>
            <a:r>
              <a:rPr lang="ja-JP" altLang="en-US" dirty="0">
                <a:latin typeface="宋体" panose="02010600030101010101" pitchFamily="2" charset="-122"/>
                <a:ea typeface="宋体" panose="02010600030101010101" pitchFamily="2" charset="-122"/>
              </a:rPr>
              <a:t>人之初，性本</a:t>
            </a:r>
            <a:r>
              <a:rPr lang="ja-JP" altLang="en-US" b="1" dirty="0">
                <a:solidFill>
                  <a:srgbClr val="FF0000"/>
                </a:solidFill>
                <a:latin typeface="宋体" panose="02010600030101010101" pitchFamily="2" charset="-122"/>
                <a:ea typeface="宋体" panose="02010600030101010101" pitchFamily="2" charset="-122"/>
              </a:rPr>
              <a:t>善</a:t>
            </a:r>
            <a:endParaRPr lang="en-US" altLang="ja-JP" dirty="0">
              <a:latin typeface="宋体" panose="02010600030101010101" pitchFamily="2" charset="-122"/>
              <a:ea typeface="宋体" panose="02010600030101010101" pitchFamily="2" charset="-122"/>
            </a:endParaRPr>
          </a:p>
          <a:p>
            <a:pPr marL="320040" lvl="1" indent="0">
              <a:buNone/>
            </a:pPr>
            <a:r>
              <a:rPr lang="en-GB" i="1" dirty="0"/>
              <a:t>Their natures are much the same; their habits become widely different</a:t>
            </a:r>
            <a:r>
              <a:rPr lang="en-GB" dirty="0"/>
              <a:t>.</a:t>
            </a:r>
          </a:p>
          <a:p>
            <a:pPr marL="320040" lvl="1" indent="0">
              <a:buNone/>
            </a:pPr>
            <a:r>
              <a:rPr lang="ja-JP" altLang="en-US" dirty="0">
                <a:latin typeface="宋体" panose="02010600030101010101" pitchFamily="2" charset="-122"/>
                <a:ea typeface="宋体" panose="02010600030101010101" pitchFamily="2" charset="-122"/>
              </a:rPr>
              <a:t>性相近，习相远</a:t>
            </a:r>
            <a:endParaRPr lang="en-GB" dirty="0">
              <a:latin typeface="宋体" panose="02010600030101010101" pitchFamily="2" charset="-122"/>
              <a:ea typeface="宋体" panose="02010600030101010101" pitchFamily="2" charset="-122"/>
            </a:endParaRPr>
          </a:p>
          <a:p>
            <a:r>
              <a:rPr lang="en-GB" dirty="0"/>
              <a:t>“Good” is written as </a:t>
            </a:r>
            <a:r>
              <a:rPr lang="zh-CN" altLang="en-US" dirty="0"/>
              <a:t>“善”</a:t>
            </a:r>
            <a:r>
              <a:rPr lang="en-GB" altLang="zh-CN" dirty="0"/>
              <a:t>(</a:t>
            </a:r>
            <a:r>
              <a:rPr lang="en-GB" altLang="zh-CN" i="1" dirty="0" err="1"/>
              <a:t>shan</a:t>
            </a:r>
            <a:r>
              <a:rPr lang="en-GB" altLang="zh-CN" dirty="0"/>
              <a:t>), meaning good, virtuous, charitable, and kind.</a:t>
            </a:r>
            <a:endParaRPr lang="en-GB" dirty="0"/>
          </a:p>
          <a:p>
            <a:r>
              <a:rPr lang="en-GB" dirty="0"/>
              <a:t>In </a:t>
            </a:r>
            <a:r>
              <a:rPr lang="en-GB" i="1" dirty="0" err="1"/>
              <a:t>Shuowenjiezi</a:t>
            </a:r>
            <a:r>
              <a:rPr lang="en-GB" dirty="0"/>
              <a:t> Dictionary</a:t>
            </a:r>
          </a:p>
          <a:p>
            <a:pPr marL="0" indent="0">
              <a:buNone/>
            </a:pPr>
            <a:r>
              <a:rPr lang="en-GB" altLang="zh-CN" dirty="0"/>
              <a:t>	</a:t>
            </a:r>
            <a:r>
              <a:rPr lang="zh-CN" altLang="en-US" b="1" dirty="0"/>
              <a:t>善 </a:t>
            </a:r>
            <a:r>
              <a:rPr lang="en-GB" altLang="zh-CN" dirty="0"/>
              <a:t>(</a:t>
            </a:r>
            <a:r>
              <a:rPr lang="en-GB" altLang="zh-CN" i="1" dirty="0" err="1"/>
              <a:t>shan</a:t>
            </a:r>
            <a:r>
              <a:rPr lang="en-GB" altLang="zh-CN" dirty="0"/>
              <a:t>) = auspicious and advantageous, i.e. </a:t>
            </a:r>
            <a:r>
              <a:rPr lang="zh-CN" altLang="en-US" b="1" dirty="0"/>
              <a:t>吉</a:t>
            </a:r>
            <a:r>
              <a:rPr lang="zh-CN" altLang="en-US" dirty="0"/>
              <a:t> </a:t>
            </a:r>
            <a:r>
              <a:rPr lang="en-GB" altLang="zh-CN" dirty="0"/>
              <a:t>(</a:t>
            </a:r>
            <a:r>
              <a:rPr lang="en-GB" altLang="zh-CN" i="1" dirty="0"/>
              <a:t>ji</a:t>
            </a:r>
            <a:r>
              <a:rPr lang="en-GB" altLang="zh-CN" dirty="0"/>
              <a:t>)</a:t>
            </a:r>
            <a:endParaRPr lang="en-GB" b="1" dirty="0"/>
          </a:p>
          <a:p>
            <a:endParaRPr lang="en-GB" dirty="0"/>
          </a:p>
        </p:txBody>
      </p:sp>
    </p:spTree>
    <p:extLst>
      <p:ext uri="{BB962C8B-B14F-4D97-AF65-F5344CB8AC3E}">
        <p14:creationId xmlns:p14="http://schemas.microsoft.com/office/powerpoint/2010/main" val="1728948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91BC0-795D-0139-6165-86E293734E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54FDBF-7C54-473A-3493-30DEBA04BC00}"/>
              </a:ext>
            </a:extLst>
          </p:cNvPr>
          <p:cNvSpPr>
            <a:spLocks noGrp="1"/>
          </p:cNvSpPr>
          <p:nvPr>
            <p:ph type="title"/>
          </p:nvPr>
        </p:nvSpPr>
        <p:spPr/>
        <p:txBody>
          <a:bodyPr/>
          <a:lstStyle/>
          <a:p>
            <a:r>
              <a:rPr lang="en-GB" dirty="0"/>
              <a:t>The Inner Nature of Man</a:t>
            </a:r>
          </a:p>
        </p:txBody>
      </p:sp>
      <p:sp>
        <p:nvSpPr>
          <p:cNvPr id="3" name="Slide Number Placeholder 2">
            <a:extLst>
              <a:ext uri="{FF2B5EF4-FFF2-40B4-BE49-F238E27FC236}">
                <a16:creationId xmlns:a16="http://schemas.microsoft.com/office/drawing/2014/main" id="{045D015C-D8FE-8E54-945C-4DFE91614E82}"/>
              </a:ext>
            </a:extLst>
          </p:cNvPr>
          <p:cNvSpPr>
            <a:spLocks noGrp="1"/>
          </p:cNvSpPr>
          <p:nvPr>
            <p:ph type="sldNum" sz="quarter" idx="12"/>
          </p:nvPr>
        </p:nvSpPr>
        <p:spPr/>
        <p:txBody>
          <a:bodyPr/>
          <a:lstStyle/>
          <a:p>
            <a:fld id="{F38DF745-7D3F-47F4-83A3-874385CFAA69}" type="slidenum">
              <a:rPr lang="en-US" smtClean="0"/>
              <a:pPr/>
              <a:t>6</a:t>
            </a:fld>
            <a:endParaRPr lang="en-US"/>
          </a:p>
        </p:txBody>
      </p:sp>
      <p:sp>
        <p:nvSpPr>
          <p:cNvPr id="4" name="Content Placeholder 3">
            <a:extLst>
              <a:ext uri="{FF2B5EF4-FFF2-40B4-BE49-F238E27FC236}">
                <a16:creationId xmlns:a16="http://schemas.microsoft.com/office/drawing/2014/main" id="{AB537B82-5E1A-0193-41AD-859CB1E72B46}"/>
              </a:ext>
            </a:extLst>
          </p:cNvPr>
          <p:cNvSpPr>
            <a:spLocks noGrp="1"/>
          </p:cNvSpPr>
          <p:nvPr>
            <p:ph sz="quarter" idx="1"/>
          </p:nvPr>
        </p:nvSpPr>
        <p:spPr/>
        <p:txBody>
          <a:bodyPr/>
          <a:lstStyle/>
          <a:p>
            <a:r>
              <a:rPr lang="en-GB" dirty="0"/>
              <a:t>According to the </a:t>
            </a:r>
            <a:r>
              <a:rPr lang="en-GB" i="1" dirty="0"/>
              <a:t>Zhou Book of Changes</a:t>
            </a:r>
            <a:r>
              <a:rPr lang="en-GB" dirty="0"/>
              <a:t>:</a:t>
            </a:r>
          </a:p>
          <a:p>
            <a:pPr marL="320040" lvl="1" indent="0">
              <a:buNone/>
            </a:pPr>
            <a:r>
              <a:rPr lang="en-GB" i="1" dirty="0"/>
              <a:t>Help is given to him from Heaven. There will be good fortune and advantage in every respect.</a:t>
            </a:r>
          </a:p>
          <a:p>
            <a:pPr marL="320040" lvl="1" indent="0">
              <a:buNone/>
            </a:pPr>
            <a:r>
              <a:rPr lang="ja-JP" altLang="en-US" dirty="0">
                <a:latin typeface="宋体" panose="02010600030101010101" pitchFamily="2" charset="-122"/>
                <a:ea typeface="宋体" panose="02010600030101010101" pitchFamily="2" charset="-122"/>
              </a:rPr>
              <a:t>天佑之，吉无不利也</a:t>
            </a:r>
            <a:endParaRPr lang="en-GB" altLang="ja-JP" dirty="0">
              <a:latin typeface="宋体" panose="02010600030101010101" pitchFamily="2" charset="-122"/>
              <a:ea typeface="宋体" panose="02010600030101010101" pitchFamily="2" charset="-122"/>
            </a:endParaRPr>
          </a:p>
          <a:p>
            <a:r>
              <a:rPr lang="en-GB" altLang="ja-JP" dirty="0"/>
              <a:t>Therefore, auspiciousness transcends the narrow sense of “good vs bad” but extends to </a:t>
            </a:r>
            <a:r>
              <a:rPr lang="en-GB" altLang="ja-JP" b="1" dirty="0"/>
              <a:t>all human affairs</a:t>
            </a:r>
          </a:p>
          <a:p>
            <a:r>
              <a:rPr lang="en-GB" altLang="ja-JP" dirty="0"/>
              <a:t>Inner nature of man = auspiciousness = optimal state of </a:t>
            </a:r>
            <a:r>
              <a:rPr lang="en-GB" altLang="ja-JP" b="1" dirty="0"/>
              <a:t>human relations</a:t>
            </a:r>
            <a:r>
              <a:rPr lang="en-GB" altLang="ja-JP" dirty="0"/>
              <a:t> and </a:t>
            </a:r>
            <a:r>
              <a:rPr lang="en-GB" altLang="ja-JP" b="1" dirty="0"/>
              <a:t>human mind</a:t>
            </a:r>
            <a:endParaRPr lang="en-US" altLang="ja-JP" b="1" dirty="0"/>
          </a:p>
        </p:txBody>
      </p:sp>
    </p:spTree>
    <p:extLst>
      <p:ext uri="{BB962C8B-B14F-4D97-AF65-F5344CB8AC3E}">
        <p14:creationId xmlns:p14="http://schemas.microsoft.com/office/powerpoint/2010/main" val="1151048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85321-D0F5-8CDA-0E81-162DA19920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59AE17-4DE0-D213-2494-75481006A411}"/>
              </a:ext>
            </a:extLst>
          </p:cNvPr>
          <p:cNvSpPr>
            <a:spLocks noGrp="1"/>
          </p:cNvSpPr>
          <p:nvPr>
            <p:ph type="title"/>
          </p:nvPr>
        </p:nvSpPr>
        <p:spPr/>
        <p:txBody>
          <a:bodyPr/>
          <a:lstStyle/>
          <a:p>
            <a:r>
              <a:rPr lang="en-GB" dirty="0"/>
              <a:t>The Inner Nature of Man</a:t>
            </a:r>
          </a:p>
        </p:txBody>
      </p:sp>
      <p:sp>
        <p:nvSpPr>
          <p:cNvPr id="3" name="Slide Number Placeholder 2">
            <a:extLst>
              <a:ext uri="{FF2B5EF4-FFF2-40B4-BE49-F238E27FC236}">
                <a16:creationId xmlns:a16="http://schemas.microsoft.com/office/drawing/2014/main" id="{F3ED3E73-20A6-ED39-9480-F6F1B5DDDA6C}"/>
              </a:ext>
            </a:extLst>
          </p:cNvPr>
          <p:cNvSpPr>
            <a:spLocks noGrp="1"/>
          </p:cNvSpPr>
          <p:nvPr>
            <p:ph type="sldNum" sz="quarter" idx="12"/>
          </p:nvPr>
        </p:nvSpPr>
        <p:spPr/>
        <p:txBody>
          <a:bodyPr/>
          <a:lstStyle/>
          <a:p>
            <a:fld id="{F38DF745-7D3F-47F4-83A3-874385CFAA69}" type="slidenum">
              <a:rPr lang="en-US" smtClean="0"/>
              <a:pPr/>
              <a:t>7</a:t>
            </a:fld>
            <a:endParaRPr lang="en-US"/>
          </a:p>
        </p:txBody>
      </p:sp>
      <p:sp>
        <p:nvSpPr>
          <p:cNvPr id="4" name="Content Placeholder 3">
            <a:extLst>
              <a:ext uri="{FF2B5EF4-FFF2-40B4-BE49-F238E27FC236}">
                <a16:creationId xmlns:a16="http://schemas.microsoft.com/office/drawing/2014/main" id="{0D120AFC-8988-302F-496E-1D6765F2A859}"/>
              </a:ext>
            </a:extLst>
          </p:cNvPr>
          <p:cNvSpPr>
            <a:spLocks noGrp="1"/>
          </p:cNvSpPr>
          <p:nvPr>
            <p:ph sz="quarter" idx="1"/>
          </p:nvPr>
        </p:nvSpPr>
        <p:spPr>
          <a:xfrm>
            <a:off x="914400" y="1522800"/>
            <a:ext cx="7772400" cy="5144700"/>
          </a:xfrm>
        </p:spPr>
        <p:txBody>
          <a:bodyPr/>
          <a:lstStyle/>
          <a:p>
            <a:r>
              <a:rPr lang="en-GB" dirty="0"/>
              <a:t>We know our relations and minds are not always at their optimal</a:t>
            </a:r>
          </a:p>
          <a:p>
            <a:endParaRPr lang="en-GB" dirty="0"/>
          </a:p>
          <a:p>
            <a:endParaRPr lang="en-GB" dirty="0"/>
          </a:p>
          <a:p>
            <a:endParaRPr lang="en-GB" dirty="0"/>
          </a:p>
          <a:p>
            <a:endParaRPr lang="en-GB" dirty="0"/>
          </a:p>
          <a:p>
            <a:endParaRPr lang="en-GB" dirty="0"/>
          </a:p>
          <a:p>
            <a:endParaRPr lang="en-GB" dirty="0"/>
          </a:p>
          <a:p>
            <a:r>
              <a:rPr lang="en-GB" dirty="0"/>
              <a:t>How to return to the [good] inner nature?</a:t>
            </a:r>
          </a:p>
          <a:p>
            <a:r>
              <a:rPr lang="en-GB" dirty="0"/>
              <a:t>What exactly are human relations and human minds?</a:t>
            </a:r>
          </a:p>
        </p:txBody>
      </p:sp>
      <p:pic>
        <p:nvPicPr>
          <p:cNvPr id="7" name="Picture 6">
            <a:extLst>
              <a:ext uri="{FF2B5EF4-FFF2-40B4-BE49-F238E27FC236}">
                <a16:creationId xmlns:a16="http://schemas.microsoft.com/office/drawing/2014/main" id="{DAB6D6AE-D4FC-4C29-9680-E606EC4C49D2}"/>
              </a:ext>
            </a:extLst>
          </p:cNvPr>
          <p:cNvPicPr>
            <a:picLocks noChangeAspect="1"/>
          </p:cNvPicPr>
          <p:nvPr/>
        </p:nvPicPr>
        <p:blipFill>
          <a:blip r:embed="rId2"/>
          <a:stretch>
            <a:fillRect/>
          </a:stretch>
        </p:blipFill>
        <p:spPr>
          <a:xfrm>
            <a:off x="4716016" y="2492896"/>
            <a:ext cx="3744416" cy="2466505"/>
          </a:xfrm>
          <a:prstGeom prst="rect">
            <a:avLst/>
          </a:prstGeom>
        </p:spPr>
      </p:pic>
      <p:pic>
        <p:nvPicPr>
          <p:cNvPr id="9" name="Picture 8">
            <a:extLst>
              <a:ext uri="{FF2B5EF4-FFF2-40B4-BE49-F238E27FC236}">
                <a16:creationId xmlns:a16="http://schemas.microsoft.com/office/drawing/2014/main" id="{D6A53D35-0525-1A06-557E-19817B927836}"/>
              </a:ext>
            </a:extLst>
          </p:cNvPr>
          <p:cNvPicPr>
            <a:picLocks noChangeAspect="1"/>
          </p:cNvPicPr>
          <p:nvPr/>
        </p:nvPicPr>
        <p:blipFill>
          <a:blip r:embed="rId3"/>
          <a:stretch>
            <a:fillRect/>
          </a:stretch>
        </p:blipFill>
        <p:spPr>
          <a:xfrm>
            <a:off x="737067" y="2528935"/>
            <a:ext cx="3744416" cy="2430467"/>
          </a:xfrm>
          <a:prstGeom prst="rect">
            <a:avLst/>
          </a:prstGeom>
        </p:spPr>
      </p:pic>
    </p:spTree>
    <p:extLst>
      <p:ext uri="{BB962C8B-B14F-4D97-AF65-F5344CB8AC3E}">
        <p14:creationId xmlns:p14="http://schemas.microsoft.com/office/powerpoint/2010/main" val="2639865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1A561-41C7-A4F5-F21E-F081A3CE1F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1CB628-5897-1ECD-018A-608F28C47152}"/>
              </a:ext>
            </a:extLst>
          </p:cNvPr>
          <p:cNvSpPr>
            <a:spLocks noGrp="1"/>
          </p:cNvSpPr>
          <p:nvPr>
            <p:ph type="title"/>
          </p:nvPr>
        </p:nvSpPr>
        <p:spPr/>
        <p:txBody>
          <a:bodyPr/>
          <a:lstStyle/>
          <a:p>
            <a:r>
              <a:rPr lang="en-GB" dirty="0"/>
              <a:t>The Five Human Relations</a:t>
            </a:r>
          </a:p>
        </p:txBody>
      </p:sp>
      <p:sp>
        <p:nvSpPr>
          <p:cNvPr id="3" name="Slide Number Placeholder 2">
            <a:extLst>
              <a:ext uri="{FF2B5EF4-FFF2-40B4-BE49-F238E27FC236}">
                <a16:creationId xmlns:a16="http://schemas.microsoft.com/office/drawing/2014/main" id="{C3A731F5-1379-494D-9E66-88AC40935693}"/>
              </a:ext>
            </a:extLst>
          </p:cNvPr>
          <p:cNvSpPr>
            <a:spLocks noGrp="1"/>
          </p:cNvSpPr>
          <p:nvPr>
            <p:ph type="sldNum" sz="quarter" idx="12"/>
          </p:nvPr>
        </p:nvSpPr>
        <p:spPr/>
        <p:txBody>
          <a:bodyPr/>
          <a:lstStyle/>
          <a:p>
            <a:fld id="{F38DF745-7D3F-47F4-83A3-874385CFAA69}" type="slidenum">
              <a:rPr lang="en-US" smtClean="0"/>
              <a:pPr/>
              <a:t>8</a:t>
            </a:fld>
            <a:endParaRPr lang="en-US"/>
          </a:p>
        </p:txBody>
      </p:sp>
      <p:sp>
        <p:nvSpPr>
          <p:cNvPr id="4" name="Content Placeholder 3">
            <a:extLst>
              <a:ext uri="{FF2B5EF4-FFF2-40B4-BE49-F238E27FC236}">
                <a16:creationId xmlns:a16="http://schemas.microsoft.com/office/drawing/2014/main" id="{68F5415A-2610-5616-57E5-F1BE12EC8742}"/>
              </a:ext>
            </a:extLst>
          </p:cNvPr>
          <p:cNvSpPr>
            <a:spLocks noGrp="1"/>
          </p:cNvSpPr>
          <p:nvPr>
            <p:ph sz="quarter" idx="1"/>
          </p:nvPr>
        </p:nvSpPr>
        <p:spPr/>
        <p:txBody>
          <a:bodyPr/>
          <a:lstStyle/>
          <a:p>
            <a:r>
              <a:rPr lang="en-GB" dirty="0"/>
              <a:t>Read</a:t>
            </a:r>
          </a:p>
          <a:p>
            <a:pPr marL="320040" lvl="1" indent="0">
              <a:buNone/>
            </a:pPr>
            <a:r>
              <a:rPr lang="en-GB" dirty="0"/>
              <a:t>Item 4, chapter “Teng Wen Gong I” (lit. "Duke Wen of Teng I"), </a:t>
            </a:r>
            <a:r>
              <a:rPr lang="en-GB" i="1" dirty="0"/>
              <a:t>Book of Mencius </a:t>
            </a:r>
            <a:r>
              <a:rPr lang="en-GB" i="1" dirty="0">
                <a:hlinkClick r:id="rId2"/>
              </a:rPr>
              <a:t>www.ctext.org/mengzi/teng-wen-gong-i/ens</a:t>
            </a:r>
            <a:r>
              <a:rPr lang="en-GB" i="1" dirty="0"/>
              <a:t> </a:t>
            </a:r>
          </a:p>
          <a:p>
            <a:r>
              <a:rPr lang="en-US" altLang="zh-CN" b="1" dirty="0"/>
              <a:t>The Five Human Relations</a:t>
            </a:r>
            <a:endParaRPr lang="en-GB" b="1" dirty="0"/>
          </a:p>
          <a:p>
            <a:pPr lvl="1"/>
            <a:r>
              <a:rPr lang="en-GB" dirty="0"/>
              <a:t>Ruler and subordinates</a:t>
            </a:r>
          </a:p>
          <a:p>
            <a:pPr lvl="1"/>
            <a:r>
              <a:rPr lang="en-GB" dirty="0"/>
              <a:t>Parents and children</a:t>
            </a:r>
          </a:p>
          <a:p>
            <a:pPr lvl="1"/>
            <a:r>
              <a:rPr lang="en-GB" dirty="0"/>
              <a:t>Between siblings</a:t>
            </a:r>
          </a:p>
          <a:p>
            <a:pPr lvl="1"/>
            <a:r>
              <a:rPr lang="en-GB" dirty="0"/>
              <a:t>Husband and wife</a:t>
            </a:r>
          </a:p>
          <a:p>
            <a:pPr lvl="1"/>
            <a:r>
              <a:rPr lang="en-GB" dirty="0"/>
              <a:t>Between friends</a:t>
            </a:r>
          </a:p>
          <a:p>
            <a:endParaRPr lang="en-GB" i="1" dirty="0"/>
          </a:p>
        </p:txBody>
      </p:sp>
    </p:spTree>
    <p:extLst>
      <p:ext uri="{BB962C8B-B14F-4D97-AF65-F5344CB8AC3E}">
        <p14:creationId xmlns:p14="http://schemas.microsoft.com/office/powerpoint/2010/main" val="2771570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63764-6C0F-A827-4CD1-F29EF61EBC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E0C24E-75AA-FD68-01D5-5F8B85DF2F60}"/>
              </a:ext>
            </a:extLst>
          </p:cNvPr>
          <p:cNvSpPr>
            <a:spLocks noGrp="1"/>
          </p:cNvSpPr>
          <p:nvPr>
            <p:ph type="title"/>
          </p:nvPr>
        </p:nvSpPr>
        <p:spPr/>
        <p:txBody>
          <a:bodyPr/>
          <a:lstStyle/>
          <a:p>
            <a:r>
              <a:rPr lang="en-GB" dirty="0"/>
              <a:t>The Five Moral Constants</a:t>
            </a:r>
          </a:p>
        </p:txBody>
      </p:sp>
      <p:sp>
        <p:nvSpPr>
          <p:cNvPr id="3" name="Slide Number Placeholder 2">
            <a:extLst>
              <a:ext uri="{FF2B5EF4-FFF2-40B4-BE49-F238E27FC236}">
                <a16:creationId xmlns:a16="http://schemas.microsoft.com/office/drawing/2014/main" id="{960BF6CD-5568-96E2-7C23-AF91C35C7CEF}"/>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0421CACC-F802-87FF-DEBA-BD38503E6250}"/>
              </a:ext>
            </a:extLst>
          </p:cNvPr>
          <p:cNvSpPr>
            <a:spLocks noGrp="1"/>
          </p:cNvSpPr>
          <p:nvPr>
            <p:ph sz="quarter" idx="1"/>
          </p:nvPr>
        </p:nvSpPr>
        <p:spPr>
          <a:xfrm>
            <a:off x="914400" y="1522800"/>
            <a:ext cx="8050088" cy="5144700"/>
          </a:xfrm>
        </p:spPr>
        <p:txBody>
          <a:bodyPr>
            <a:normAutofit lnSpcReduction="10000"/>
          </a:bodyPr>
          <a:lstStyle/>
          <a:p>
            <a:r>
              <a:rPr lang="en-GB" dirty="0"/>
              <a:t>Read</a:t>
            </a:r>
          </a:p>
          <a:p>
            <a:pPr marL="320040" lvl="1" indent="0">
              <a:buNone/>
            </a:pPr>
            <a:r>
              <a:rPr lang="en-GB" dirty="0"/>
              <a:t>Item 6, chapter “</a:t>
            </a:r>
            <a:r>
              <a:rPr lang="en-GB" dirty="0" err="1"/>
              <a:t>Gaozi</a:t>
            </a:r>
            <a:r>
              <a:rPr lang="en-GB" dirty="0"/>
              <a:t> I”, </a:t>
            </a:r>
            <a:r>
              <a:rPr lang="en-GB" i="1" dirty="0"/>
              <a:t>Book of Mencius</a:t>
            </a:r>
          </a:p>
          <a:p>
            <a:pPr marL="320040" lvl="1" indent="0">
              <a:buNone/>
            </a:pPr>
            <a:r>
              <a:rPr lang="en-GB" i="1" dirty="0">
                <a:hlinkClick r:id="rId2"/>
              </a:rPr>
              <a:t>www.</a:t>
            </a:r>
            <a:r>
              <a:rPr lang="sv-SE" i="1" dirty="0">
                <a:hlinkClick r:id="rId2"/>
              </a:rPr>
              <a:t>ctext.org/mengzi/gaozi-i/ens</a:t>
            </a:r>
            <a:r>
              <a:rPr lang="en-GB" i="1" dirty="0"/>
              <a:t> </a:t>
            </a:r>
          </a:p>
          <a:p>
            <a:r>
              <a:rPr lang="en-US" altLang="zh-CN" b="1" dirty="0"/>
              <a:t>The Five Moral Constants</a:t>
            </a:r>
            <a:endParaRPr lang="en-GB" b="1" dirty="0"/>
          </a:p>
          <a:p>
            <a:pPr lvl="1"/>
            <a:r>
              <a:rPr lang="en-GB" dirty="0"/>
              <a:t>Benevolence</a:t>
            </a:r>
          </a:p>
          <a:p>
            <a:pPr lvl="1"/>
            <a:r>
              <a:rPr lang="en-GB" dirty="0"/>
              <a:t>Righteousness</a:t>
            </a:r>
          </a:p>
          <a:p>
            <a:pPr lvl="1"/>
            <a:r>
              <a:rPr lang="en-GB" dirty="0"/>
              <a:t>Rite</a:t>
            </a:r>
          </a:p>
          <a:p>
            <a:pPr lvl="1"/>
            <a:r>
              <a:rPr lang="en-GB" dirty="0"/>
              <a:t>Wisdom</a:t>
            </a:r>
          </a:p>
          <a:p>
            <a:pPr lvl="1"/>
            <a:r>
              <a:rPr lang="en-GB" dirty="0"/>
              <a:t>Sincerity.</a:t>
            </a:r>
          </a:p>
          <a:p>
            <a:r>
              <a:rPr lang="en-GB" dirty="0"/>
              <a:t>Although Mencius only mentioned the first four moral constants, “trust” was later added by Minister Dong </a:t>
            </a:r>
            <a:r>
              <a:rPr lang="en-GB" dirty="0" err="1"/>
              <a:t>Zhongshu</a:t>
            </a:r>
            <a:r>
              <a:rPr lang="en-GB" dirty="0"/>
              <a:t> (179 BCE - 104 BCE) of the Han dynasty, demonstrating it as a basic principle of being a good person.</a:t>
            </a:r>
          </a:p>
          <a:p>
            <a:endParaRPr lang="en-GB" i="1" dirty="0"/>
          </a:p>
        </p:txBody>
      </p:sp>
    </p:spTree>
    <p:extLst>
      <p:ext uri="{BB962C8B-B14F-4D97-AF65-F5344CB8AC3E}">
        <p14:creationId xmlns:p14="http://schemas.microsoft.com/office/powerpoint/2010/main" val="3315206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07BCF-EBA6-FEB4-1197-D6BF053690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2EA8C4-3417-D3D3-500D-DB566B94EFD4}"/>
              </a:ext>
            </a:extLst>
          </p:cNvPr>
          <p:cNvSpPr>
            <a:spLocks noGrp="1"/>
          </p:cNvSpPr>
          <p:nvPr>
            <p:ph type="title"/>
          </p:nvPr>
        </p:nvSpPr>
        <p:spPr/>
        <p:txBody>
          <a:bodyPr/>
          <a:lstStyle/>
          <a:p>
            <a:r>
              <a:rPr lang="en-GB" dirty="0"/>
              <a:t>In Class Reading</a:t>
            </a:r>
          </a:p>
        </p:txBody>
      </p:sp>
      <p:sp>
        <p:nvSpPr>
          <p:cNvPr id="3" name="Slide Number Placeholder 2">
            <a:extLst>
              <a:ext uri="{FF2B5EF4-FFF2-40B4-BE49-F238E27FC236}">
                <a16:creationId xmlns:a16="http://schemas.microsoft.com/office/drawing/2014/main" id="{280524AF-2078-965E-81B5-67B7180D56E0}"/>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4" name="Content Placeholder 3">
            <a:extLst>
              <a:ext uri="{FF2B5EF4-FFF2-40B4-BE49-F238E27FC236}">
                <a16:creationId xmlns:a16="http://schemas.microsoft.com/office/drawing/2014/main" id="{5DF7906B-1265-0618-378A-AE4FE4969F89}"/>
              </a:ext>
            </a:extLst>
          </p:cNvPr>
          <p:cNvSpPr>
            <a:spLocks noGrp="1"/>
          </p:cNvSpPr>
          <p:nvPr>
            <p:ph sz="quarter" idx="1"/>
          </p:nvPr>
        </p:nvSpPr>
        <p:spPr>
          <a:xfrm>
            <a:off x="914400" y="1522800"/>
            <a:ext cx="8050088" cy="5144700"/>
          </a:xfrm>
        </p:spPr>
        <p:txBody>
          <a:bodyPr>
            <a:normAutofit/>
          </a:bodyPr>
          <a:lstStyle/>
          <a:p>
            <a:r>
              <a:rPr lang="en-GB" i="1" dirty="0"/>
              <a:t>Traditional Chinese Culture’s Contribution to the World</a:t>
            </a:r>
            <a:r>
              <a:rPr lang="en-GB" dirty="0"/>
              <a:t>”. Speech by the Venerable Master Chin Kung, 2016</a:t>
            </a:r>
          </a:p>
          <a:p>
            <a:r>
              <a:rPr lang="en-GB" dirty="0"/>
              <a:t>Pay particular attention to the explanation of the “twelve virtues”.</a:t>
            </a:r>
          </a:p>
        </p:txBody>
      </p:sp>
    </p:spTree>
    <p:extLst>
      <p:ext uri="{BB962C8B-B14F-4D97-AF65-F5344CB8AC3E}">
        <p14:creationId xmlns:p14="http://schemas.microsoft.com/office/powerpoint/2010/main" val="1856561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E2B5A-5EA6-39A2-12BE-3DFADDB7AE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903E1-9E42-9581-1F58-6BC847A971C9}"/>
              </a:ext>
            </a:extLst>
          </p:cNvPr>
          <p:cNvSpPr>
            <a:spLocks noGrp="1"/>
          </p:cNvSpPr>
          <p:nvPr>
            <p:ph type="title"/>
          </p:nvPr>
        </p:nvSpPr>
        <p:spPr/>
        <p:txBody>
          <a:bodyPr>
            <a:normAutofit/>
          </a:bodyPr>
          <a:lstStyle/>
          <a:p>
            <a:r>
              <a:rPr lang="en-GB" b="1" dirty="0"/>
              <a:t>2. The Principle of Reciprocity (Shu): Putting Love into Action</a:t>
            </a:r>
          </a:p>
        </p:txBody>
      </p:sp>
      <p:sp>
        <p:nvSpPr>
          <p:cNvPr id="3" name="Text Placeholder 2">
            <a:extLst>
              <a:ext uri="{FF2B5EF4-FFF2-40B4-BE49-F238E27FC236}">
                <a16:creationId xmlns:a16="http://schemas.microsoft.com/office/drawing/2014/main" id="{DE3AB34D-3AD1-C1C3-E8B7-F49690B7FC33}"/>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9295BE59-6BB2-9D8B-D519-E1DB915B4240}"/>
              </a:ext>
            </a:extLst>
          </p:cNvPr>
          <p:cNvSpPr>
            <a:spLocks noGrp="1"/>
          </p:cNvSpPr>
          <p:nvPr>
            <p:ph type="sldNum" sz="quarter" idx="12"/>
          </p:nvPr>
        </p:nvSpPr>
        <p:spPr/>
        <p:txBody>
          <a:bodyPr/>
          <a:lstStyle/>
          <a:p>
            <a:fld id="{F38DF745-7D3F-47F4-83A3-874385CFAA69}" type="slidenum">
              <a:rPr lang="en-US" smtClean="0"/>
              <a:pPr/>
              <a:t>11</a:t>
            </a:fld>
            <a:endParaRPr lang="en-US" dirty="0"/>
          </a:p>
        </p:txBody>
      </p:sp>
    </p:spTree>
    <p:extLst>
      <p:ext uri="{BB962C8B-B14F-4D97-AF65-F5344CB8AC3E}">
        <p14:creationId xmlns:p14="http://schemas.microsoft.com/office/powerpoint/2010/main" val="2065684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B296D-AD1A-00B0-B446-5BF14B9F17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8D90C0-D5D8-64A7-644B-580EE62CA39C}"/>
              </a:ext>
            </a:extLst>
          </p:cNvPr>
          <p:cNvSpPr>
            <a:spLocks noGrp="1"/>
          </p:cNvSpPr>
          <p:nvPr>
            <p:ph type="title"/>
          </p:nvPr>
        </p:nvSpPr>
        <p:spPr/>
        <p:txBody>
          <a:bodyPr/>
          <a:lstStyle/>
          <a:p>
            <a:r>
              <a:rPr lang="en-GB" dirty="0"/>
              <a:t>The Golden Rule</a:t>
            </a:r>
          </a:p>
        </p:txBody>
      </p:sp>
      <p:sp>
        <p:nvSpPr>
          <p:cNvPr id="3" name="Slide Number Placeholder 2">
            <a:extLst>
              <a:ext uri="{FF2B5EF4-FFF2-40B4-BE49-F238E27FC236}">
                <a16:creationId xmlns:a16="http://schemas.microsoft.com/office/drawing/2014/main" id="{7C6AC117-B5E6-FD6A-C02B-F0B1656D24ED}"/>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6366F4A2-BF29-CE8D-E301-9DD2EA7249FB}"/>
              </a:ext>
            </a:extLst>
          </p:cNvPr>
          <p:cNvSpPr>
            <a:spLocks noGrp="1"/>
          </p:cNvSpPr>
          <p:nvPr>
            <p:ph sz="quarter" idx="1"/>
          </p:nvPr>
        </p:nvSpPr>
        <p:spPr>
          <a:xfrm>
            <a:off x="914400" y="1694200"/>
            <a:ext cx="7772400" cy="5335200"/>
          </a:xfrm>
        </p:spPr>
        <p:txBody>
          <a:bodyPr>
            <a:normAutofit fontScale="92500"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Zi Gong asked, saying, “Is there one word which may serve as a rule of practice for all one’s life?” Confucius said, “Is not </a:t>
            </a:r>
            <a:r>
              <a:rPr lang="en-GB" b="1" i="1" dirty="0"/>
              <a:t>RECIPROCITY</a:t>
            </a:r>
            <a:r>
              <a:rPr lang="en-GB" dirty="0"/>
              <a:t> such a word? What you do not want done to yourself, do not do to others.”</a:t>
            </a:r>
          </a:p>
          <a:p>
            <a:pPr marL="0" indent="0" algn="r">
              <a:buNone/>
            </a:pPr>
            <a:r>
              <a:rPr lang="en-GB" dirty="0"/>
              <a:t>--- </a:t>
            </a:r>
            <a:r>
              <a:rPr lang="en-US" altLang="zh-CN" i="1" dirty="0"/>
              <a:t>The Analects</a:t>
            </a:r>
            <a:endParaRPr lang="en-GB" i="1" dirty="0"/>
          </a:p>
        </p:txBody>
      </p:sp>
      <p:pic>
        <p:nvPicPr>
          <p:cNvPr id="1026" name="Picture 2">
            <a:extLst>
              <a:ext uri="{FF2B5EF4-FFF2-40B4-BE49-F238E27FC236}">
                <a16:creationId xmlns:a16="http://schemas.microsoft.com/office/drawing/2014/main" id="{1D5AD4B7-8113-9904-8714-5E5F1969D7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6444" y="1522800"/>
            <a:ext cx="4332312" cy="3249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819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F7A34-91F8-376C-4EFF-EC2E57C7F7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77E8D6-78B2-9A19-0D5F-DFE8F32537CB}"/>
              </a:ext>
            </a:extLst>
          </p:cNvPr>
          <p:cNvSpPr>
            <a:spLocks noGrp="1"/>
          </p:cNvSpPr>
          <p:nvPr>
            <p:ph type="title"/>
          </p:nvPr>
        </p:nvSpPr>
        <p:spPr/>
        <p:txBody>
          <a:bodyPr/>
          <a:lstStyle/>
          <a:p>
            <a:r>
              <a:rPr lang="en-GB" dirty="0"/>
              <a:t>The Golden Rule</a:t>
            </a:r>
          </a:p>
        </p:txBody>
      </p:sp>
      <p:sp>
        <p:nvSpPr>
          <p:cNvPr id="3" name="Slide Number Placeholder 2">
            <a:extLst>
              <a:ext uri="{FF2B5EF4-FFF2-40B4-BE49-F238E27FC236}">
                <a16:creationId xmlns:a16="http://schemas.microsoft.com/office/drawing/2014/main" id="{148AD410-8FA2-3574-B2FB-39FC992A57A1}"/>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1A7F03E0-FB89-BAE2-518A-B69B8CBE018B}"/>
              </a:ext>
            </a:extLst>
          </p:cNvPr>
          <p:cNvSpPr>
            <a:spLocks noGrp="1"/>
          </p:cNvSpPr>
          <p:nvPr>
            <p:ph sz="quarter" idx="1"/>
          </p:nvPr>
        </p:nvSpPr>
        <p:spPr>
          <a:xfrm>
            <a:off x="914400" y="1522800"/>
            <a:ext cx="8050088" cy="5144700"/>
          </a:xfrm>
        </p:spPr>
        <p:txBody>
          <a:bodyPr>
            <a:normAutofit/>
          </a:bodyPr>
          <a:lstStyle/>
          <a:p>
            <a:r>
              <a:rPr lang="en-GB" dirty="0"/>
              <a:t>Explanation of the concept of </a:t>
            </a:r>
            <a:r>
              <a:rPr lang="en-GB" i="1" dirty="0"/>
              <a:t>ren</a:t>
            </a:r>
            <a:r>
              <a:rPr lang="en-GB" dirty="0"/>
              <a:t> and its significance</a:t>
            </a:r>
          </a:p>
          <a:p>
            <a:endParaRPr lang="en-GB" dirty="0"/>
          </a:p>
        </p:txBody>
      </p:sp>
      <p:pic>
        <p:nvPicPr>
          <p:cNvPr id="7" name="Picture 6">
            <a:extLst>
              <a:ext uri="{FF2B5EF4-FFF2-40B4-BE49-F238E27FC236}">
                <a16:creationId xmlns:a16="http://schemas.microsoft.com/office/drawing/2014/main" id="{16D469CE-D44F-8216-D87B-1B03162BFE03}"/>
              </a:ext>
            </a:extLst>
          </p:cNvPr>
          <p:cNvPicPr>
            <a:picLocks noChangeAspect="1"/>
          </p:cNvPicPr>
          <p:nvPr/>
        </p:nvPicPr>
        <p:blipFill>
          <a:blip r:embed="rId2"/>
          <a:stretch>
            <a:fillRect/>
          </a:stretch>
        </p:blipFill>
        <p:spPr>
          <a:xfrm>
            <a:off x="1304366" y="2836982"/>
            <a:ext cx="3212468" cy="3221011"/>
          </a:xfrm>
          <a:prstGeom prst="rect">
            <a:avLst/>
          </a:prstGeom>
        </p:spPr>
      </p:pic>
      <p:sp>
        <p:nvSpPr>
          <p:cNvPr id="8" name="TextBox 7">
            <a:extLst>
              <a:ext uri="{FF2B5EF4-FFF2-40B4-BE49-F238E27FC236}">
                <a16:creationId xmlns:a16="http://schemas.microsoft.com/office/drawing/2014/main" id="{2FA35041-F7F9-70D2-0895-13CA71D880CD}"/>
              </a:ext>
            </a:extLst>
          </p:cNvPr>
          <p:cNvSpPr txBox="1"/>
          <p:nvPr/>
        </p:nvSpPr>
        <p:spPr>
          <a:xfrm>
            <a:off x="1146404" y="2375317"/>
            <a:ext cx="3528392" cy="461665"/>
          </a:xfrm>
          <a:prstGeom prst="rect">
            <a:avLst/>
          </a:prstGeom>
          <a:noFill/>
        </p:spPr>
        <p:txBody>
          <a:bodyPr wrap="square" rtlCol="0">
            <a:spAutoFit/>
          </a:bodyPr>
          <a:lstStyle/>
          <a:p>
            <a:pPr algn="ctr"/>
            <a:r>
              <a:rPr lang="en-US" altLang="zh-CN" sz="2400" b="1" i="1" dirty="0"/>
              <a:t>Shu = Reciprocity, tolerate</a:t>
            </a:r>
            <a:endParaRPr lang="en-GB" sz="2400" b="1" dirty="0"/>
          </a:p>
        </p:txBody>
      </p:sp>
      <p:sp>
        <p:nvSpPr>
          <p:cNvPr id="9" name="Cross 8">
            <a:extLst>
              <a:ext uri="{FF2B5EF4-FFF2-40B4-BE49-F238E27FC236}">
                <a16:creationId xmlns:a16="http://schemas.microsoft.com/office/drawing/2014/main" id="{D8EB21DC-D48F-C5E7-ADF3-8DCF82AAE91C}"/>
              </a:ext>
            </a:extLst>
          </p:cNvPr>
          <p:cNvSpPr/>
          <p:nvPr/>
        </p:nvSpPr>
        <p:spPr>
          <a:xfrm>
            <a:off x="6228651" y="4010937"/>
            <a:ext cx="457200" cy="432048"/>
          </a:xfrm>
          <a:prstGeom prst="plus">
            <a:avLst>
              <a:gd name="adj" fmla="val 41887"/>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2" descr="赵孟頫真草千字文中如的写法">
            <a:extLst>
              <a:ext uri="{FF2B5EF4-FFF2-40B4-BE49-F238E27FC236}">
                <a16:creationId xmlns:a16="http://schemas.microsoft.com/office/drawing/2014/main" id="{F7CCAB4C-CD41-95FB-D8C2-DDD4B2B9E3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151" b="11591"/>
          <a:stretch>
            <a:fillRect/>
          </a:stretch>
        </p:blipFill>
        <p:spPr bwMode="auto">
          <a:xfrm>
            <a:off x="5220072" y="2331572"/>
            <a:ext cx="2365293" cy="161322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赵孟頫真草千字文中心的写法">
            <a:extLst>
              <a:ext uri="{FF2B5EF4-FFF2-40B4-BE49-F238E27FC236}">
                <a16:creationId xmlns:a16="http://schemas.microsoft.com/office/drawing/2014/main" id="{01720F8E-2DA1-859A-8C3E-6DBEFCC2763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867" b="13645"/>
          <a:stretch>
            <a:fillRect/>
          </a:stretch>
        </p:blipFill>
        <p:spPr bwMode="auto">
          <a:xfrm>
            <a:off x="5295201" y="4526427"/>
            <a:ext cx="2324100" cy="155944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B0255FA-E3C8-8888-A529-98F407DEE0D5}"/>
              </a:ext>
            </a:extLst>
          </p:cNvPr>
          <p:cNvSpPr txBox="1"/>
          <p:nvPr/>
        </p:nvSpPr>
        <p:spPr>
          <a:xfrm>
            <a:off x="7622694" y="2797491"/>
            <a:ext cx="1049726" cy="461665"/>
          </a:xfrm>
          <a:prstGeom prst="rect">
            <a:avLst/>
          </a:prstGeom>
          <a:noFill/>
        </p:spPr>
        <p:txBody>
          <a:bodyPr wrap="square" rtlCol="0">
            <a:spAutoFit/>
          </a:bodyPr>
          <a:lstStyle/>
          <a:p>
            <a:pPr algn="ctr"/>
            <a:r>
              <a:rPr lang="en-US" sz="2400" b="1" i="1" dirty="0"/>
              <a:t>Seem</a:t>
            </a:r>
            <a:endParaRPr lang="en-GB" sz="2400" b="1" dirty="0"/>
          </a:p>
        </p:txBody>
      </p:sp>
      <p:sp>
        <p:nvSpPr>
          <p:cNvPr id="12" name="TextBox 11">
            <a:extLst>
              <a:ext uri="{FF2B5EF4-FFF2-40B4-BE49-F238E27FC236}">
                <a16:creationId xmlns:a16="http://schemas.microsoft.com/office/drawing/2014/main" id="{5A5D3E68-477B-5E9A-599D-ACE15EA73511}"/>
              </a:ext>
            </a:extLst>
          </p:cNvPr>
          <p:cNvSpPr txBox="1"/>
          <p:nvPr/>
        </p:nvSpPr>
        <p:spPr>
          <a:xfrm>
            <a:off x="7622694" y="5192012"/>
            <a:ext cx="1049726" cy="830997"/>
          </a:xfrm>
          <a:prstGeom prst="rect">
            <a:avLst/>
          </a:prstGeom>
          <a:noFill/>
        </p:spPr>
        <p:txBody>
          <a:bodyPr wrap="square" rtlCol="0">
            <a:spAutoFit/>
          </a:bodyPr>
          <a:lstStyle/>
          <a:p>
            <a:pPr algn="ctr"/>
            <a:r>
              <a:rPr lang="en-US" altLang="zh-CN" sz="2400" b="1" i="1" dirty="0"/>
              <a:t>Mind / </a:t>
            </a:r>
            <a:r>
              <a:rPr lang="en-US" sz="2400" b="1" i="1" dirty="0"/>
              <a:t>Heart</a:t>
            </a:r>
            <a:endParaRPr lang="en-GB" sz="2400" b="1" dirty="0"/>
          </a:p>
        </p:txBody>
      </p:sp>
    </p:spTree>
    <p:extLst>
      <p:ext uri="{BB962C8B-B14F-4D97-AF65-F5344CB8AC3E}">
        <p14:creationId xmlns:p14="http://schemas.microsoft.com/office/powerpoint/2010/main" val="1793865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385A5-6DB4-4F6C-9EDD-0340699565E9}"/>
              </a:ext>
            </a:extLst>
          </p:cNvPr>
          <p:cNvSpPr>
            <a:spLocks noGrp="1"/>
          </p:cNvSpPr>
          <p:nvPr>
            <p:ph type="title"/>
          </p:nvPr>
        </p:nvSpPr>
        <p:spPr/>
        <p:txBody>
          <a:bodyPr/>
          <a:lstStyle/>
          <a:p>
            <a:r>
              <a:rPr lang="en-GB" dirty="0"/>
              <a:t>The Golden Rule</a:t>
            </a:r>
          </a:p>
        </p:txBody>
      </p:sp>
      <p:sp>
        <p:nvSpPr>
          <p:cNvPr id="3" name="Slide Number Placeholder 2">
            <a:extLst>
              <a:ext uri="{FF2B5EF4-FFF2-40B4-BE49-F238E27FC236}">
                <a16:creationId xmlns:a16="http://schemas.microsoft.com/office/drawing/2014/main" id="{0316B61F-C2D2-164F-8D07-8D6086F8A57A}"/>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72D61630-E1E0-3D64-C249-69757D6E81EA}"/>
              </a:ext>
            </a:extLst>
          </p:cNvPr>
          <p:cNvSpPr>
            <a:spLocks noGrp="1"/>
          </p:cNvSpPr>
          <p:nvPr>
            <p:ph sz="quarter" idx="1"/>
          </p:nvPr>
        </p:nvSpPr>
        <p:spPr/>
        <p:txBody>
          <a:bodyPr/>
          <a:lstStyle/>
          <a:p>
            <a:r>
              <a:rPr lang="en-GB" dirty="0"/>
              <a:t>“The man who practices the principle of love, wishing to establish himself, seeks also to establish others; wishing to develop himself, he seeks also to develop others. To be able to take one’s inmost self for the judging of others may be called the art of applying the principle of love.”</a:t>
            </a:r>
          </a:p>
          <a:p>
            <a:endParaRPr lang="en-GB" dirty="0"/>
          </a:p>
          <a:p>
            <a:pPr marL="914400" lvl="2" indent="0" algn="r">
              <a:buNone/>
            </a:pPr>
            <a:r>
              <a:rPr lang="en-GB" sz="2600" dirty="0"/>
              <a:t>--- </a:t>
            </a:r>
            <a:r>
              <a:rPr lang="en-GB" sz="2600" i="1" dirty="0"/>
              <a:t>The Analects</a:t>
            </a:r>
          </a:p>
          <a:p>
            <a:endParaRPr lang="en-GB" dirty="0"/>
          </a:p>
          <a:p>
            <a:r>
              <a:rPr lang="en-GB" b="1" dirty="0"/>
              <a:t>With reciprocity in mind, how do you consider the aforementioned five human relations?</a:t>
            </a:r>
          </a:p>
        </p:txBody>
      </p:sp>
    </p:spTree>
    <p:extLst>
      <p:ext uri="{BB962C8B-B14F-4D97-AF65-F5344CB8AC3E}">
        <p14:creationId xmlns:p14="http://schemas.microsoft.com/office/powerpoint/2010/main" val="2074979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404D7-82E9-8883-8428-508023D798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F42F0E-CC7E-C17C-F6ED-A04B357D3898}"/>
              </a:ext>
            </a:extLst>
          </p:cNvPr>
          <p:cNvSpPr>
            <a:spLocks noGrp="1"/>
          </p:cNvSpPr>
          <p:nvPr>
            <p:ph type="title"/>
          </p:nvPr>
        </p:nvSpPr>
        <p:spPr>
          <a:xfrm>
            <a:off x="722312" y="952500"/>
            <a:ext cx="8098159" cy="1362075"/>
          </a:xfrm>
        </p:spPr>
        <p:txBody>
          <a:bodyPr>
            <a:normAutofit/>
          </a:bodyPr>
          <a:lstStyle/>
          <a:p>
            <a:r>
              <a:rPr lang="en-GB" b="1" dirty="0"/>
              <a:t>3. </a:t>
            </a:r>
            <a:r>
              <a:rPr lang="en-GB" b="1" i="1" dirty="0"/>
              <a:t>Junzi</a:t>
            </a:r>
            <a:r>
              <a:rPr lang="en-GB" b="1" dirty="0"/>
              <a:t> Leadership: </a:t>
            </a:r>
            <a:r>
              <a:rPr lang="en-US" altLang="zh-CN" b="1" dirty="0"/>
              <a:t>From</a:t>
            </a:r>
            <a:r>
              <a:rPr lang="en-GB" b="1" dirty="0"/>
              <a:t> Confucian Ideal to Official Selection</a:t>
            </a:r>
          </a:p>
        </p:txBody>
      </p:sp>
      <p:sp>
        <p:nvSpPr>
          <p:cNvPr id="3" name="Text Placeholder 2">
            <a:extLst>
              <a:ext uri="{FF2B5EF4-FFF2-40B4-BE49-F238E27FC236}">
                <a16:creationId xmlns:a16="http://schemas.microsoft.com/office/drawing/2014/main" id="{E5CDAC7F-1801-72F1-25B2-0CE21F97E834}"/>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FCB7451B-01F9-D0B9-0C13-B69EBB8A754E}"/>
              </a:ext>
            </a:extLst>
          </p:cNvPr>
          <p:cNvSpPr>
            <a:spLocks noGrp="1"/>
          </p:cNvSpPr>
          <p:nvPr>
            <p:ph type="sldNum" sz="quarter" idx="12"/>
          </p:nvPr>
        </p:nvSpPr>
        <p:spPr/>
        <p:txBody>
          <a:bodyPr/>
          <a:lstStyle/>
          <a:p>
            <a:fld id="{F38DF745-7D3F-47F4-83A3-874385CFAA69}" type="slidenum">
              <a:rPr lang="en-US" smtClean="0"/>
              <a:pPr/>
              <a:t>15</a:t>
            </a:fld>
            <a:endParaRPr lang="en-US" dirty="0"/>
          </a:p>
        </p:txBody>
      </p:sp>
    </p:spTree>
    <p:extLst>
      <p:ext uri="{BB962C8B-B14F-4D97-AF65-F5344CB8AC3E}">
        <p14:creationId xmlns:p14="http://schemas.microsoft.com/office/powerpoint/2010/main" val="355130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01994-3C00-5BAD-3AA5-386A209930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4A44D-0A8A-FF60-4405-23AAAE59265F}"/>
              </a:ext>
            </a:extLst>
          </p:cNvPr>
          <p:cNvSpPr>
            <a:spLocks noGrp="1"/>
          </p:cNvSpPr>
          <p:nvPr>
            <p:ph type="title"/>
          </p:nvPr>
        </p:nvSpPr>
        <p:spPr/>
        <p:txBody>
          <a:bodyPr/>
          <a:lstStyle/>
          <a:p>
            <a:r>
              <a:rPr lang="en-GB" dirty="0"/>
              <a:t>Who Is A </a:t>
            </a:r>
            <a:r>
              <a:rPr lang="en-GB" i="1" dirty="0"/>
              <a:t>Junzi</a:t>
            </a:r>
          </a:p>
        </p:txBody>
      </p:sp>
      <p:sp>
        <p:nvSpPr>
          <p:cNvPr id="3" name="Slide Number Placeholder 2">
            <a:extLst>
              <a:ext uri="{FF2B5EF4-FFF2-40B4-BE49-F238E27FC236}">
                <a16:creationId xmlns:a16="http://schemas.microsoft.com/office/drawing/2014/main" id="{8775A279-5E65-7284-9EDC-934744BB8793}"/>
              </a:ext>
            </a:extLst>
          </p:cNvPr>
          <p:cNvSpPr>
            <a:spLocks noGrp="1"/>
          </p:cNvSpPr>
          <p:nvPr>
            <p:ph type="sldNum" sz="quarter" idx="12"/>
          </p:nvPr>
        </p:nvSpPr>
        <p:spPr/>
        <p:txBody>
          <a:bodyPr/>
          <a:lstStyle/>
          <a:p>
            <a:fld id="{F38DF745-7D3F-47F4-83A3-874385CFAA69}" type="slidenum">
              <a:rPr lang="en-US" smtClean="0"/>
              <a:pPr/>
              <a:t>16</a:t>
            </a:fld>
            <a:endParaRPr lang="en-US"/>
          </a:p>
        </p:txBody>
      </p:sp>
      <p:sp>
        <p:nvSpPr>
          <p:cNvPr id="4" name="Content Placeholder 3">
            <a:extLst>
              <a:ext uri="{FF2B5EF4-FFF2-40B4-BE49-F238E27FC236}">
                <a16:creationId xmlns:a16="http://schemas.microsoft.com/office/drawing/2014/main" id="{C2F552E2-F94A-F1BC-9F36-BE0AA3B59CEB}"/>
              </a:ext>
            </a:extLst>
          </p:cNvPr>
          <p:cNvSpPr>
            <a:spLocks noGrp="1"/>
          </p:cNvSpPr>
          <p:nvPr>
            <p:ph sz="quarter" idx="1"/>
          </p:nvPr>
        </p:nvSpPr>
        <p:spPr/>
        <p:txBody>
          <a:bodyPr>
            <a:normAutofit/>
          </a:bodyPr>
          <a:lstStyle/>
          <a:p>
            <a:r>
              <a:rPr lang="en-GB" sz="2400" i="1" dirty="0"/>
              <a:t>Junzi</a:t>
            </a:r>
            <a:r>
              <a:rPr lang="en-GB" sz="2400" dirty="0"/>
              <a:t> </a:t>
            </a:r>
            <a:r>
              <a:rPr lang="zh-CN" altLang="en-US" sz="2400" dirty="0"/>
              <a:t>君子</a:t>
            </a:r>
            <a:r>
              <a:rPr lang="en-GB" altLang="zh-CN" sz="2400" dirty="0"/>
              <a:t>: a person of superior moral and intellectual attainment</a:t>
            </a:r>
          </a:p>
          <a:p>
            <a:pPr lvl="2"/>
            <a:endParaRPr lang="en-GB" altLang="zh-CN" sz="1800" dirty="0"/>
          </a:p>
          <a:p>
            <a:pPr lvl="2"/>
            <a:endParaRPr lang="en-GB" altLang="zh-CN" dirty="0"/>
          </a:p>
          <a:p>
            <a:pPr lvl="1"/>
            <a:endParaRPr lang="en-GB" altLang="zh-CN" sz="2200" dirty="0"/>
          </a:p>
          <a:p>
            <a:endParaRPr lang="en-GB" altLang="zh-CN" sz="2400" dirty="0"/>
          </a:p>
          <a:p>
            <a:pPr lvl="1"/>
            <a:endParaRPr lang="en-GB" altLang="zh-CN" sz="2200" dirty="0"/>
          </a:p>
          <a:p>
            <a:r>
              <a:rPr lang="en-GB" sz="2400" dirty="0"/>
              <a:t>Contrasted with </a:t>
            </a:r>
            <a:r>
              <a:rPr lang="en-GB" sz="2400" i="1" dirty="0" err="1"/>
              <a:t>xiaoren</a:t>
            </a:r>
            <a:r>
              <a:rPr lang="en-GB" sz="2400" dirty="0"/>
              <a:t> </a:t>
            </a:r>
            <a:r>
              <a:rPr lang="zh-CN" altLang="en-US" sz="2400" dirty="0"/>
              <a:t>小人</a:t>
            </a:r>
            <a:r>
              <a:rPr lang="en-GB" altLang="zh-CN" sz="2400" dirty="0"/>
              <a:t>: a petty person who is deficient both in judgment and in standards of behaviour</a:t>
            </a:r>
          </a:p>
        </p:txBody>
      </p:sp>
      <p:pic>
        <p:nvPicPr>
          <p:cNvPr id="4099" name="Picture 3">
            <a:extLst>
              <a:ext uri="{FF2B5EF4-FFF2-40B4-BE49-F238E27FC236}">
                <a16:creationId xmlns:a16="http://schemas.microsoft.com/office/drawing/2014/main" id="{A1A3BE22-86E1-8A9F-1868-36747E7E70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0477" y="2025803"/>
            <a:ext cx="3123045" cy="1737193"/>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历史上的高俅并非“六贼”之一，他是不是奸臣，最终结局如何-腾讯新闻">
            <a:extLst>
              <a:ext uri="{FF2B5EF4-FFF2-40B4-BE49-F238E27FC236}">
                <a16:creationId xmlns:a16="http://schemas.microsoft.com/office/drawing/2014/main" id="{D6FA30BB-56CC-64F8-47F6-8581305241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7212" y="4728567"/>
            <a:ext cx="2390775" cy="191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524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17BB8-8FA7-6DBD-6840-5761C302FF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A16CA9-B89F-1DE5-448B-835FE52CA540}"/>
              </a:ext>
            </a:extLst>
          </p:cNvPr>
          <p:cNvSpPr>
            <a:spLocks noGrp="1"/>
          </p:cNvSpPr>
          <p:nvPr>
            <p:ph type="title"/>
          </p:nvPr>
        </p:nvSpPr>
        <p:spPr/>
        <p:txBody>
          <a:bodyPr/>
          <a:lstStyle/>
          <a:p>
            <a:r>
              <a:rPr lang="en-GB" dirty="0"/>
              <a:t>Who Is A </a:t>
            </a:r>
            <a:r>
              <a:rPr lang="en-GB" i="1" dirty="0"/>
              <a:t>Junzi</a:t>
            </a:r>
          </a:p>
        </p:txBody>
      </p:sp>
      <p:sp>
        <p:nvSpPr>
          <p:cNvPr id="3" name="Slide Number Placeholder 2">
            <a:extLst>
              <a:ext uri="{FF2B5EF4-FFF2-40B4-BE49-F238E27FC236}">
                <a16:creationId xmlns:a16="http://schemas.microsoft.com/office/drawing/2014/main" id="{060B7E38-0BB8-2FAA-A92C-2D9C23D9637A}"/>
              </a:ext>
            </a:extLst>
          </p:cNvPr>
          <p:cNvSpPr>
            <a:spLocks noGrp="1"/>
          </p:cNvSpPr>
          <p:nvPr>
            <p:ph type="sldNum" sz="quarter" idx="12"/>
          </p:nvPr>
        </p:nvSpPr>
        <p:spPr/>
        <p:txBody>
          <a:bodyPr/>
          <a:lstStyle/>
          <a:p>
            <a:fld id="{F38DF745-7D3F-47F4-83A3-874385CFAA69}" type="slidenum">
              <a:rPr lang="en-US" smtClean="0"/>
              <a:pPr/>
              <a:t>17</a:t>
            </a:fld>
            <a:endParaRPr lang="en-US"/>
          </a:p>
        </p:txBody>
      </p:sp>
      <p:sp>
        <p:nvSpPr>
          <p:cNvPr id="4" name="Content Placeholder 3">
            <a:extLst>
              <a:ext uri="{FF2B5EF4-FFF2-40B4-BE49-F238E27FC236}">
                <a16:creationId xmlns:a16="http://schemas.microsoft.com/office/drawing/2014/main" id="{55C4D77A-F1F3-D6FD-A7EC-81FD8BC1FAC7}"/>
              </a:ext>
            </a:extLst>
          </p:cNvPr>
          <p:cNvSpPr>
            <a:spLocks noGrp="1"/>
          </p:cNvSpPr>
          <p:nvPr>
            <p:ph sz="quarter" idx="1"/>
          </p:nvPr>
        </p:nvSpPr>
        <p:spPr>
          <a:xfrm>
            <a:off x="914400" y="1522800"/>
            <a:ext cx="7772400" cy="4858528"/>
          </a:xfrm>
        </p:spPr>
        <p:txBody>
          <a:bodyPr>
            <a:normAutofit lnSpcReduction="10000"/>
          </a:bodyPr>
          <a:lstStyle/>
          <a:p>
            <a:r>
              <a:rPr lang="en-GB" dirty="0"/>
              <a:t>In traditional Chinese culture, the selection criteria for official positions are based on moral character. More specifically:</a:t>
            </a:r>
          </a:p>
          <a:p>
            <a:endParaRPr lang="en-GB" dirty="0"/>
          </a:p>
          <a:p>
            <a:endParaRPr lang="en-GB" dirty="0"/>
          </a:p>
          <a:p>
            <a:endParaRPr lang="en-GB" dirty="0"/>
          </a:p>
          <a:p>
            <a:endParaRPr lang="en-GB" dirty="0"/>
          </a:p>
          <a:p>
            <a:r>
              <a:rPr lang="en-US" altLang="zh-CN" dirty="0"/>
              <a:t>Filial piety stems from one of the five human relations mentioned earlier.</a:t>
            </a:r>
          </a:p>
          <a:p>
            <a:r>
              <a:rPr lang="en-US" b="1" dirty="0"/>
              <a:t>Can you think of why filial piety is relevant to official selection?</a:t>
            </a:r>
            <a:endParaRPr lang="en-GB" b="1" dirty="0"/>
          </a:p>
        </p:txBody>
      </p:sp>
      <p:sp>
        <p:nvSpPr>
          <p:cNvPr id="5" name="Rectangle: Rounded Corners 4">
            <a:extLst>
              <a:ext uri="{FF2B5EF4-FFF2-40B4-BE49-F238E27FC236}">
                <a16:creationId xmlns:a16="http://schemas.microsoft.com/office/drawing/2014/main" id="{13D371A6-14D9-6602-27DB-45E0481BDDE5}"/>
              </a:ext>
            </a:extLst>
          </p:cNvPr>
          <p:cNvSpPr/>
          <p:nvPr/>
        </p:nvSpPr>
        <p:spPr>
          <a:xfrm>
            <a:off x="2111152" y="2852936"/>
            <a:ext cx="2016224" cy="13681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Filial Piety</a:t>
            </a:r>
          </a:p>
        </p:txBody>
      </p:sp>
      <p:sp>
        <p:nvSpPr>
          <p:cNvPr id="6" name="Rectangle: Rounded Corners 5">
            <a:extLst>
              <a:ext uri="{FF2B5EF4-FFF2-40B4-BE49-F238E27FC236}">
                <a16:creationId xmlns:a16="http://schemas.microsoft.com/office/drawing/2014/main" id="{AB7FFCD2-F1BA-5BB5-1F0C-3BA037A62FB9}"/>
              </a:ext>
            </a:extLst>
          </p:cNvPr>
          <p:cNvSpPr/>
          <p:nvPr/>
        </p:nvSpPr>
        <p:spPr>
          <a:xfrm>
            <a:off x="4832136" y="2852936"/>
            <a:ext cx="2016224" cy="13681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Integrity</a:t>
            </a:r>
          </a:p>
        </p:txBody>
      </p:sp>
    </p:spTree>
    <p:extLst>
      <p:ext uri="{BB962C8B-B14F-4D97-AF65-F5344CB8AC3E}">
        <p14:creationId xmlns:p14="http://schemas.microsoft.com/office/powerpoint/2010/main" val="1747920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B211F-9CF1-27BE-C9E0-FFE3D0AD25E0}"/>
              </a:ext>
            </a:extLst>
          </p:cNvPr>
          <p:cNvSpPr>
            <a:spLocks noGrp="1"/>
          </p:cNvSpPr>
          <p:nvPr>
            <p:ph type="title"/>
          </p:nvPr>
        </p:nvSpPr>
        <p:spPr/>
        <p:txBody>
          <a:bodyPr/>
          <a:lstStyle/>
          <a:p>
            <a:r>
              <a:rPr lang="en-GB" dirty="0"/>
              <a:t>An Example of A Famous Official Known For Filial Piety</a:t>
            </a:r>
          </a:p>
        </p:txBody>
      </p:sp>
      <p:sp>
        <p:nvSpPr>
          <p:cNvPr id="3" name="Slide Number Placeholder 2">
            <a:extLst>
              <a:ext uri="{FF2B5EF4-FFF2-40B4-BE49-F238E27FC236}">
                <a16:creationId xmlns:a16="http://schemas.microsoft.com/office/drawing/2014/main" id="{F043322C-C6B0-EE9A-CD9B-B90863506325}"/>
              </a:ext>
            </a:extLst>
          </p:cNvPr>
          <p:cNvSpPr>
            <a:spLocks noGrp="1"/>
          </p:cNvSpPr>
          <p:nvPr>
            <p:ph type="sldNum" sz="quarter" idx="12"/>
          </p:nvPr>
        </p:nvSpPr>
        <p:spPr/>
        <p:txBody>
          <a:bodyPr/>
          <a:lstStyle/>
          <a:p>
            <a:fld id="{F38DF745-7D3F-47F4-83A3-874385CFAA69}" type="slidenum">
              <a:rPr lang="en-US" smtClean="0"/>
              <a:pPr/>
              <a:t>18</a:t>
            </a:fld>
            <a:endParaRPr lang="en-US"/>
          </a:p>
        </p:txBody>
      </p:sp>
      <p:sp>
        <p:nvSpPr>
          <p:cNvPr id="4" name="Content Placeholder 3">
            <a:extLst>
              <a:ext uri="{FF2B5EF4-FFF2-40B4-BE49-F238E27FC236}">
                <a16:creationId xmlns:a16="http://schemas.microsoft.com/office/drawing/2014/main" id="{1D84B63C-AA15-A533-F4F1-8E0F1CE440DA}"/>
              </a:ext>
            </a:extLst>
          </p:cNvPr>
          <p:cNvSpPr>
            <a:spLocks noGrp="1"/>
          </p:cNvSpPr>
          <p:nvPr>
            <p:ph sz="quarter" idx="1"/>
          </p:nvPr>
        </p:nvSpPr>
        <p:spPr/>
        <p:txBody>
          <a:bodyPr/>
          <a:lstStyle/>
          <a:p>
            <a:r>
              <a:rPr lang="en-GB" i="1" dirty="0"/>
              <a:t>The Twenty-four Filial Exemplars</a:t>
            </a:r>
            <a:r>
              <a:rPr lang="en-GB" dirty="0"/>
              <a:t> by Guo </a:t>
            </a:r>
            <a:r>
              <a:rPr lang="en-GB" dirty="0" err="1"/>
              <a:t>Jujing</a:t>
            </a:r>
            <a:r>
              <a:rPr lang="en-GB" dirty="0"/>
              <a:t> (1260-1368), translated by David K. Jordan (1873)</a:t>
            </a:r>
          </a:p>
        </p:txBody>
      </p:sp>
      <p:pic>
        <p:nvPicPr>
          <p:cNvPr id="6146" name="Picture 2" descr="File:WUL-chi04 06317 中国古代二十四孝全図.pdf">
            <a:extLst>
              <a:ext uri="{FF2B5EF4-FFF2-40B4-BE49-F238E27FC236}">
                <a16:creationId xmlns:a16="http://schemas.microsoft.com/office/drawing/2014/main" id="{696F088E-B9D1-415B-E419-B1B9B256D8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87" t="6344" r="7129" b="4847"/>
          <a:stretch>
            <a:fillRect/>
          </a:stretch>
        </p:blipFill>
        <p:spPr bwMode="auto">
          <a:xfrm>
            <a:off x="1920302" y="2472988"/>
            <a:ext cx="5364596" cy="37088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D101FB-F411-BED6-80D1-5FD7F094A05B}"/>
              </a:ext>
            </a:extLst>
          </p:cNvPr>
          <p:cNvSpPr txBox="1"/>
          <p:nvPr/>
        </p:nvSpPr>
        <p:spPr>
          <a:xfrm>
            <a:off x="1884276" y="6298168"/>
            <a:ext cx="5832648" cy="369332"/>
          </a:xfrm>
          <a:prstGeom prst="rect">
            <a:avLst/>
          </a:prstGeom>
          <a:noFill/>
        </p:spPr>
        <p:txBody>
          <a:bodyPr wrap="square" rtlCol="0">
            <a:spAutoFit/>
          </a:bodyPr>
          <a:lstStyle/>
          <a:p>
            <a:r>
              <a:rPr lang="en-GB" dirty="0"/>
              <a:t>See </a:t>
            </a:r>
            <a:r>
              <a:rPr lang="en-GB" dirty="0">
                <a:hlinkClick r:id="rId3"/>
              </a:rPr>
              <a:t>www.pages.ucsd.edu/~dkjordan/chin/shiaw/shiaw00.html</a:t>
            </a:r>
            <a:r>
              <a:rPr lang="en-GB" dirty="0"/>
              <a:t> </a:t>
            </a:r>
          </a:p>
        </p:txBody>
      </p:sp>
    </p:spTree>
    <p:extLst>
      <p:ext uri="{BB962C8B-B14F-4D97-AF65-F5344CB8AC3E}">
        <p14:creationId xmlns:p14="http://schemas.microsoft.com/office/powerpoint/2010/main" val="3629744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175C3-30EB-9022-C16C-B5B2E66CAA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8E8981-DF3A-3CF0-9D84-9BCCAC989382}"/>
              </a:ext>
            </a:extLst>
          </p:cNvPr>
          <p:cNvSpPr>
            <a:spLocks noGrp="1"/>
          </p:cNvSpPr>
          <p:nvPr>
            <p:ph type="title"/>
          </p:nvPr>
        </p:nvSpPr>
        <p:spPr/>
        <p:txBody>
          <a:bodyPr/>
          <a:lstStyle/>
          <a:p>
            <a:r>
              <a:rPr lang="en-GB" dirty="0"/>
              <a:t>An Example of A Famous Official Known For Filial Piety</a:t>
            </a:r>
            <a:endParaRPr lang="en-GB" i="1" dirty="0"/>
          </a:p>
        </p:txBody>
      </p:sp>
      <p:sp>
        <p:nvSpPr>
          <p:cNvPr id="3" name="Slide Number Placeholder 2">
            <a:extLst>
              <a:ext uri="{FF2B5EF4-FFF2-40B4-BE49-F238E27FC236}">
                <a16:creationId xmlns:a16="http://schemas.microsoft.com/office/drawing/2014/main" id="{C88479DB-2A51-60E6-65E7-458EDD729775}"/>
              </a:ext>
            </a:extLst>
          </p:cNvPr>
          <p:cNvSpPr>
            <a:spLocks noGrp="1"/>
          </p:cNvSpPr>
          <p:nvPr>
            <p:ph type="sldNum" sz="quarter" idx="12"/>
          </p:nvPr>
        </p:nvSpPr>
        <p:spPr/>
        <p:txBody>
          <a:bodyPr/>
          <a:lstStyle/>
          <a:p>
            <a:fld id="{F38DF745-7D3F-47F4-83A3-874385CFAA69}" type="slidenum">
              <a:rPr lang="en-US" smtClean="0"/>
              <a:pPr/>
              <a:t>19</a:t>
            </a:fld>
            <a:endParaRPr lang="en-US"/>
          </a:p>
        </p:txBody>
      </p:sp>
      <p:sp>
        <p:nvSpPr>
          <p:cNvPr id="4" name="Content Placeholder 3">
            <a:extLst>
              <a:ext uri="{FF2B5EF4-FFF2-40B4-BE49-F238E27FC236}">
                <a16:creationId xmlns:a16="http://schemas.microsoft.com/office/drawing/2014/main" id="{A301BCB0-F98F-E6C4-03C3-3A4FDFA1CC5C}"/>
              </a:ext>
            </a:extLst>
          </p:cNvPr>
          <p:cNvSpPr>
            <a:spLocks noGrp="1"/>
          </p:cNvSpPr>
          <p:nvPr>
            <p:ph sz="quarter" idx="1"/>
          </p:nvPr>
        </p:nvSpPr>
        <p:spPr>
          <a:xfrm>
            <a:off x="895350" y="1522800"/>
            <a:ext cx="7772400" cy="4497000"/>
          </a:xfrm>
        </p:spPr>
        <p:txBody>
          <a:bodyPr>
            <a:normAutofit/>
          </a:bodyPr>
          <a:lstStyle/>
          <a:p>
            <a:r>
              <a:rPr lang="en-GB" dirty="0"/>
              <a:t>Story no. 19: “He Fanned the Pillow &amp; Warmed the Quilt”</a:t>
            </a:r>
          </a:p>
          <a:p>
            <a:endParaRPr lang="en-GB" dirty="0"/>
          </a:p>
          <a:p>
            <a:endParaRPr lang="en-GB" dirty="0"/>
          </a:p>
          <a:p>
            <a:endParaRPr lang="en-GB" dirty="0"/>
          </a:p>
          <a:p>
            <a:endParaRPr lang="en-GB" dirty="0"/>
          </a:p>
          <a:p>
            <a:endParaRPr lang="en-GB" dirty="0"/>
          </a:p>
          <a:p>
            <a:endParaRPr lang="en-GB" dirty="0"/>
          </a:p>
        </p:txBody>
      </p:sp>
      <p:sp>
        <p:nvSpPr>
          <p:cNvPr id="7" name="Scroll: Horizontal 6">
            <a:extLst>
              <a:ext uri="{FF2B5EF4-FFF2-40B4-BE49-F238E27FC236}">
                <a16:creationId xmlns:a16="http://schemas.microsoft.com/office/drawing/2014/main" id="{48C09E57-ECF0-1D63-CB4F-FDA24E999788}"/>
              </a:ext>
            </a:extLst>
          </p:cNvPr>
          <p:cNvSpPr/>
          <p:nvPr/>
        </p:nvSpPr>
        <p:spPr>
          <a:xfrm>
            <a:off x="683104" y="2060848"/>
            <a:ext cx="8064896" cy="4322564"/>
          </a:xfrm>
          <a:prstGeom prst="horizontalScroll">
            <a:avLst>
              <a:gd name="adj" fmla="val 5932"/>
            </a:avLst>
          </a:prstGeom>
          <a:solidFill>
            <a:srgbClr val="C5B99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ysClr val="windowText" lastClr="000000"/>
                </a:solidFill>
              </a:rPr>
              <a:t>When Huáng </a:t>
            </a:r>
            <a:r>
              <a:rPr lang="en-GB" sz="2400" dirty="0" err="1">
                <a:solidFill>
                  <a:sysClr val="windowText" lastClr="000000"/>
                </a:solidFill>
              </a:rPr>
              <a:t>Xiāng</a:t>
            </a:r>
            <a:r>
              <a:rPr lang="en-GB" sz="2400" dirty="0">
                <a:solidFill>
                  <a:sysClr val="windowText" lastClr="000000"/>
                </a:solidFill>
              </a:rPr>
              <a:t> of the </a:t>
            </a:r>
            <a:r>
              <a:rPr lang="en-GB" sz="2400" dirty="0" err="1">
                <a:solidFill>
                  <a:sysClr val="windowText" lastClr="000000"/>
                </a:solidFill>
              </a:rPr>
              <a:t>Hàn</a:t>
            </a:r>
            <a:r>
              <a:rPr lang="en-GB" sz="2400" dirty="0">
                <a:solidFill>
                  <a:sysClr val="windowText" lastClr="000000"/>
                </a:solidFill>
              </a:rPr>
              <a:t> dynasty was nine years old, he lost his mother. He [continued to] think of her so much and with such love that the </a:t>
            </a:r>
            <a:r>
              <a:rPr lang="en-GB" sz="2400" dirty="0" err="1">
                <a:solidFill>
                  <a:sysClr val="windowText" lastClr="000000"/>
                </a:solidFill>
              </a:rPr>
              <a:t>neighbors</a:t>
            </a:r>
            <a:r>
              <a:rPr lang="en-GB" sz="2400" dirty="0">
                <a:solidFill>
                  <a:sysClr val="windowText" lastClr="000000"/>
                </a:solidFill>
              </a:rPr>
              <a:t> praised his filial devotion. </a:t>
            </a:r>
            <a:r>
              <a:rPr lang="en-GB" sz="2400" dirty="0" err="1">
                <a:solidFill>
                  <a:sysClr val="windowText" lastClr="000000"/>
                </a:solidFill>
              </a:rPr>
              <a:t>Xiāng</a:t>
            </a:r>
            <a:r>
              <a:rPr lang="en-GB" sz="2400" dirty="0">
                <a:solidFill>
                  <a:sysClr val="windowText" lastClr="000000"/>
                </a:solidFill>
              </a:rPr>
              <a:t> did diligent and painful work, and his one thought was to serve his father. In summer, when the weather was hot, he cooled his [father’s] pillow and mat with a fan. In winter, when the weather turned cold, he warmed his [father’s] quilts and cushions with his body. The prefect Liú </a:t>
            </a:r>
            <a:r>
              <a:rPr lang="en-GB" sz="2400" dirty="0" err="1">
                <a:solidFill>
                  <a:sysClr val="windowText" lastClr="000000"/>
                </a:solidFill>
              </a:rPr>
              <a:t>Hù</a:t>
            </a:r>
            <a:r>
              <a:rPr lang="en-GB" sz="2400" dirty="0">
                <a:solidFill>
                  <a:sysClr val="windowText" lastClr="000000"/>
                </a:solidFill>
              </a:rPr>
              <a:t> publicly </a:t>
            </a:r>
            <a:r>
              <a:rPr lang="en-GB" sz="2400" dirty="0" err="1">
                <a:solidFill>
                  <a:sysClr val="windowText" lastClr="000000"/>
                </a:solidFill>
              </a:rPr>
              <a:t>honored</a:t>
            </a:r>
            <a:r>
              <a:rPr lang="en-GB" sz="2400" dirty="0">
                <a:solidFill>
                  <a:sysClr val="windowText" lastClr="000000"/>
                </a:solidFill>
              </a:rPr>
              <a:t> and recognized him [for his rare filiality]. A verse praises him thus:</a:t>
            </a:r>
          </a:p>
        </p:txBody>
      </p:sp>
    </p:spTree>
    <p:extLst>
      <p:ext uri="{BB962C8B-B14F-4D97-AF65-F5344CB8AC3E}">
        <p14:creationId xmlns:p14="http://schemas.microsoft.com/office/powerpoint/2010/main" val="2707088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61ACB-208A-28D4-7017-E21BB4B34C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0C99DE-0224-E8E2-62B8-81935E59AA40}"/>
              </a:ext>
            </a:extLst>
          </p:cNvPr>
          <p:cNvSpPr>
            <a:spLocks noGrp="1"/>
          </p:cNvSpPr>
          <p:nvPr>
            <p:ph type="title"/>
          </p:nvPr>
        </p:nvSpPr>
        <p:spPr/>
        <p:txBody>
          <a:bodyPr/>
          <a:lstStyle/>
          <a:p>
            <a:r>
              <a:rPr lang="en-GB" dirty="0"/>
              <a:t>An Example of A Famous Official Known For Filial Piety</a:t>
            </a:r>
            <a:endParaRPr lang="en-GB" i="1" dirty="0"/>
          </a:p>
        </p:txBody>
      </p:sp>
      <p:sp>
        <p:nvSpPr>
          <p:cNvPr id="3" name="Slide Number Placeholder 2">
            <a:extLst>
              <a:ext uri="{FF2B5EF4-FFF2-40B4-BE49-F238E27FC236}">
                <a16:creationId xmlns:a16="http://schemas.microsoft.com/office/drawing/2014/main" id="{7AC0A515-8CAB-D254-E2F5-E960CAC41F73}"/>
              </a:ext>
            </a:extLst>
          </p:cNvPr>
          <p:cNvSpPr>
            <a:spLocks noGrp="1"/>
          </p:cNvSpPr>
          <p:nvPr>
            <p:ph type="sldNum" sz="quarter" idx="12"/>
          </p:nvPr>
        </p:nvSpPr>
        <p:spPr/>
        <p:txBody>
          <a:bodyPr/>
          <a:lstStyle/>
          <a:p>
            <a:fld id="{F38DF745-7D3F-47F4-83A3-874385CFAA69}" type="slidenum">
              <a:rPr lang="en-US" smtClean="0"/>
              <a:pPr/>
              <a:t>20</a:t>
            </a:fld>
            <a:endParaRPr lang="en-US"/>
          </a:p>
        </p:txBody>
      </p:sp>
      <p:sp>
        <p:nvSpPr>
          <p:cNvPr id="4" name="Content Placeholder 3">
            <a:extLst>
              <a:ext uri="{FF2B5EF4-FFF2-40B4-BE49-F238E27FC236}">
                <a16:creationId xmlns:a16="http://schemas.microsoft.com/office/drawing/2014/main" id="{1BDDEF95-00C0-FE72-87D4-B455AAE6F213}"/>
              </a:ext>
            </a:extLst>
          </p:cNvPr>
          <p:cNvSpPr>
            <a:spLocks noGrp="1"/>
          </p:cNvSpPr>
          <p:nvPr>
            <p:ph sz="quarter" idx="1"/>
          </p:nvPr>
        </p:nvSpPr>
        <p:spPr/>
        <p:txBody>
          <a:bodyPr>
            <a:normAutofit/>
          </a:bodyPr>
          <a:lstStyle/>
          <a:p>
            <a:r>
              <a:rPr lang="en-GB" dirty="0"/>
              <a:t>Story no. 19: “He Fanned the Pillow &amp; Warmed the Quilt”</a:t>
            </a:r>
          </a:p>
          <a:p>
            <a:endParaRPr lang="en-GB" dirty="0"/>
          </a:p>
          <a:p>
            <a:endParaRPr lang="en-GB" dirty="0"/>
          </a:p>
          <a:p>
            <a:endParaRPr lang="en-GB" dirty="0"/>
          </a:p>
          <a:p>
            <a:endParaRPr lang="en-GB" dirty="0"/>
          </a:p>
          <a:p>
            <a:endParaRPr lang="en-GB" dirty="0"/>
          </a:p>
          <a:p>
            <a:endParaRPr lang="en-GB" dirty="0"/>
          </a:p>
        </p:txBody>
      </p:sp>
      <p:sp>
        <p:nvSpPr>
          <p:cNvPr id="5" name="Scroll: Vertical 4">
            <a:extLst>
              <a:ext uri="{FF2B5EF4-FFF2-40B4-BE49-F238E27FC236}">
                <a16:creationId xmlns:a16="http://schemas.microsoft.com/office/drawing/2014/main" id="{FD823976-8571-FFA9-B1DD-23F416BD8239}"/>
              </a:ext>
            </a:extLst>
          </p:cNvPr>
          <p:cNvSpPr/>
          <p:nvPr/>
        </p:nvSpPr>
        <p:spPr>
          <a:xfrm>
            <a:off x="6251048" y="2217736"/>
            <a:ext cx="2746648" cy="3992564"/>
          </a:xfrm>
          <a:prstGeom prst="verticalScroll">
            <a:avLst>
              <a:gd name="adj" fmla="val 10848"/>
            </a:avLst>
          </a:prstGeom>
          <a:solidFill>
            <a:srgbClr val="C5B99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 winter he warms the quilts,</a:t>
            </a:r>
          </a:p>
          <a:p>
            <a:pPr algn="ctr"/>
            <a:r>
              <a:rPr lang="en-GB" dirty="0">
                <a:solidFill>
                  <a:schemeClr val="tx1"/>
                </a:solidFill>
              </a:rPr>
              <a:t>and In hot weather he fans the pillow to make it cool;</a:t>
            </a:r>
          </a:p>
          <a:p>
            <a:pPr algn="ctr"/>
            <a:r>
              <a:rPr lang="en-GB" dirty="0">
                <a:solidFill>
                  <a:schemeClr val="tx1"/>
                </a:solidFill>
              </a:rPr>
              <a:t>The child knows a son’s duty;</a:t>
            </a:r>
          </a:p>
          <a:p>
            <a:pPr algn="ctr"/>
            <a:r>
              <a:rPr lang="en-GB" dirty="0">
                <a:solidFill>
                  <a:schemeClr val="tx1"/>
                </a:solidFill>
              </a:rPr>
              <a:t>In a thousand ages there can be but one Huáng </a:t>
            </a:r>
            <a:r>
              <a:rPr lang="en-GB" dirty="0" err="1">
                <a:solidFill>
                  <a:schemeClr val="tx1"/>
                </a:solidFill>
              </a:rPr>
              <a:t>Xiāng</a:t>
            </a:r>
            <a:r>
              <a:rPr lang="en-GB" dirty="0">
                <a:solidFill>
                  <a:schemeClr val="tx1"/>
                </a:solidFill>
              </a:rPr>
              <a:t>.</a:t>
            </a:r>
          </a:p>
        </p:txBody>
      </p:sp>
      <p:pic>
        <p:nvPicPr>
          <p:cNvPr id="6" name="Picture 2" descr="故事荟萃|二十四孝】九岁黄香扇枕温衾| 民间故事| 净地书院| 传统文化| 新唐人电视台">
            <a:extLst>
              <a:ext uri="{FF2B5EF4-FFF2-40B4-BE49-F238E27FC236}">
                <a16:creationId xmlns:a16="http://schemas.microsoft.com/office/drawing/2014/main" id="{84F5F87B-259B-1FF1-F24A-32D35B4A37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9443"/>
          <a:stretch>
            <a:fillRect/>
          </a:stretch>
        </p:blipFill>
        <p:spPr bwMode="auto">
          <a:xfrm>
            <a:off x="647613" y="2291955"/>
            <a:ext cx="5508104" cy="384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4829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BF28D-E22F-E5EB-063E-34E5111F3F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2469F-06A4-6F1A-C59A-E105158B08EF}"/>
              </a:ext>
            </a:extLst>
          </p:cNvPr>
          <p:cNvSpPr>
            <a:spLocks noGrp="1"/>
          </p:cNvSpPr>
          <p:nvPr>
            <p:ph type="title"/>
          </p:nvPr>
        </p:nvSpPr>
        <p:spPr/>
        <p:txBody>
          <a:bodyPr/>
          <a:lstStyle/>
          <a:p>
            <a:r>
              <a:rPr lang="en-GB" dirty="0"/>
              <a:t>An Example of A Famous Official Known For Filial Piety</a:t>
            </a:r>
            <a:endParaRPr lang="en-GB" i="1" dirty="0"/>
          </a:p>
        </p:txBody>
      </p:sp>
      <p:sp>
        <p:nvSpPr>
          <p:cNvPr id="3" name="Slide Number Placeholder 2">
            <a:extLst>
              <a:ext uri="{FF2B5EF4-FFF2-40B4-BE49-F238E27FC236}">
                <a16:creationId xmlns:a16="http://schemas.microsoft.com/office/drawing/2014/main" id="{C39352B0-01B9-D9E9-B495-DBD839F61AEA}"/>
              </a:ext>
            </a:extLst>
          </p:cNvPr>
          <p:cNvSpPr>
            <a:spLocks noGrp="1"/>
          </p:cNvSpPr>
          <p:nvPr>
            <p:ph type="sldNum" sz="quarter" idx="12"/>
          </p:nvPr>
        </p:nvSpPr>
        <p:spPr/>
        <p:txBody>
          <a:bodyPr/>
          <a:lstStyle/>
          <a:p>
            <a:fld id="{F38DF745-7D3F-47F4-83A3-874385CFAA69}" type="slidenum">
              <a:rPr lang="en-US" smtClean="0"/>
              <a:pPr/>
              <a:t>21</a:t>
            </a:fld>
            <a:endParaRPr lang="en-US"/>
          </a:p>
        </p:txBody>
      </p:sp>
      <p:sp>
        <p:nvSpPr>
          <p:cNvPr id="4" name="Content Placeholder 3">
            <a:extLst>
              <a:ext uri="{FF2B5EF4-FFF2-40B4-BE49-F238E27FC236}">
                <a16:creationId xmlns:a16="http://schemas.microsoft.com/office/drawing/2014/main" id="{77F5591A-03CA-6A96-1D89-6E731A93F706}"/>
              </a:ext>
            </a:extLst>
          </p:cNvPr>
          <p:cNvSpPr>
            <a:spLocks noGrp="1"/>
          </p:cNvSpPr>
          <p:nvPr>
            <p:ph sz="quarter" idx="1"/>
          </p:nvPr>
        </p:nvSpPr>
        <p:spPr>
          <a:xfrm>
            <a:off x="914400" y="1522800"/>
            <a:ext cx="7772400" cy="1906200"/>
          </a:xfrm>
        </p:spPr>
        <p:txBody>
          <a:bodyPr>
            <a:normAutofit/>
          </a:bodyPr>
          <a:lstStyle/>
          <a:p>
            <a:r>
              <a:rPr lang="en-GB" dirty="0"/>
              <a:t>Huang Xiang later served as head of the secretariat of the imperial government and governor of Wei, known for giving his personal land to nearby farmers, donating his own emolument to victims of a flood disaster.</a:t>
            </a:r>
          </a:p>
        </p:txBody>
      </p:sp>
      <p:pic>
        <p:nvPicPr>
          <p:cNvPr id="8194" name="Picture 2" descr="黄香">
            <a:extLst>
              <a:ext uri="{FF2B5EF4-FFF2-40B4-BE49-F238E27FC236}">
                <a16:creationId xmlns:a16="http://schemas.microsoft.com/office/drawing/2014/main" id="{442E5CC4-62EF-F400-E945-20CC105537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8006" y="3573043"/>
            <a:ext cx="2301350" cy="306539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01280A7A-CC24-0613-A9B4-E2A9F244DD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2894400"/>
            <a:ext cx="2647697" cy="3744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540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4D8DA-BE3D-4392-6246-4DC011F760BE}"/>
              </a:ext>
            </a:extLst>
          </p:cNvPr>
          <p:cNvSpPr>
            <a:spLocks noGrp="1"/>
          </p:cNvSpPr>
          <p:nvPr>
            <p:ph type="title"/>
          </p:nvPr>
        </p:nvSpPr>
        <p:spPr/>
        <p:txBody>
          <a:bodyPr/>
          <a:lstStyle/>
          <a:p>
            <a:r>
              <a:rPr lang="en-GB" dirty="0"/>
              <a:t>An Example of A Famous Official Known For Filial Piety</a:t>
            </a:r>
          </a:p>
        </p:txBody>
      </p:sp>
      <p:sp>
        <p:nvSpPr>
          <p:cNvPr id="3" name="Slide Number Placeholder 2">
            <a:extLst>
              <a:ext uri="{FF2B5EF4-FFF2-40B4-BE49-F238E27FC236}">
                <a16:creationId xmlns:a16="http://schemas.microsoft.com/office/drawing/2014/main" id="{98D2BF19-59F2-54F2-438C-4EE1F95AD400}"/>
              </a:ext>
            </a:extLst>
          </p:cNvPr>
          <p:cNvSpPr>
            <a:spLocks noGrp="1"/>
          </p:cNvSpPr>
          <p:nvPr>
            <p:ph type="sldNum" sz="quarter" idx="12"/>
          </p:nvPr>
        </p:nvSpPr>
        <p:spPr/>
        <p:txBody>
          <a:bodyPr/>
          <a:lstStyle/>
          <a:p>
            <a:fld id="{F38DF745-7D3F-47F4-83A3-874385CFAA69}" type="slidenum">
              <a:rPr lang="en-US" smtClean="0"/>
              <a:pPr/>
              <a:t>22</a:t>
            </a:fld>
            <a:endParaRPr lang="en-US"/>
          </a:p>
        </p:txBody>
      </p:sp>
      <p:sp>
        <p:nvSpPr>
          <p:cNvPr id="4" name="Content Placeholder 3">
            <a:extLst>
              <a:ext uri="{FF2B5EF4-FFF2-40B4-BE49-F238E27FC236}">
                <a16:creationId xmlns:a16="http://schemas.microsoft.com/office/drawing/2014/main" id="{042E4CE8-736A-6501-FF11-BCA307A5CF6E}"/>
              </a:ext>
            </a:extLst>
          </p:cNvPr>
          <p:cNvSpPr>
            <a:spLocks noGrp="1"/>
          </p:cNvSpPr>
          <p:nvPr>
            <p:ph sz="quarter" idx="1"/>
          </p:nvPr>
        </p:nvSpPr>
        <p:spPr>
          <a:xfrm>
            <a:off x="914400" y="1522800"/>
            <a:ext cx="4824009" cy="4497000"/>
          </a:xfrm>
        </p:spPr>
        <p:txBody>
          <a:bodyPr/>
          <a:lstStyle/>
          <a:p>
            <a:r>
              <a:rPr lang="en-GB" dirty="0"/>
              <a:t>Recorded by the </a:t>
            </a:r>
            <a:r>
              <a:rPr lang="en-GB" i="1" dirty="0"/>
              <a:t>Biographies of Honest Officials </a:t>
            </a:r>
            <a:r>
              <a:rPr lang="en-GB" dirty="0"/>
              <a:t>(written in the Song dynasty, 960-1279)</a:t>
            </a:r>
          </a:p>
          <a:p>
            <a:r>
              <a:rPr lang="en-US" altLang="zh-CN" dirty="0"/>
              <a:t>Bestowed </a:t>
            </a:r>
            <a:r>
              <a:rPr lang="en-US" altLang="zh-CN" dirty="0" err="1"/>
              <a:t>honour</a:t>
            </a:r>
            <a:r>
              <a:rPr lang="en-US" altLang="zh-CN" dirty="0"/>
              <a:t> by Emperor Zhang of Han </a:t>
            </a:r>
            <a:endParaRPr lang="en-GB" dirty="0"/>
          </a:p>
          <a:p>
            <a:endParaRPr lang="en-GB" dirty="0"/>
          </a:p>
        </p:txBody>
      </p:sp>
      <p:pic>
        <p:nvPicPr>
          <p:cNvPr id="10242" name="Picture 2">
            <a:extLst>
              <a:ext uri="{FF2B5EF4-FFF2-40B4-BE49-F238E27FC236}">
                <a16:creationId xmlns:a16="http://schemas.microsoft.com/office/drawing/2014/main" id="{0A553FBA-D79B-F5AB-E09E-6C96E3B605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0704" y="3747555"/>
            <a:ext cx="3605035" cy="2691345"/>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A6D085CA-3ECD-814A-7501-45F9F974CB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006286"/>
            <a:ext cx="3383912" cy="4511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0500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972F4-C1B3-FB16-08EE-30C224364455}"/>
              </a:ext>
            </a:extLst>
          </p:cNvPr>
          <p:cNvSpPr>
            <a:spLocks noGrp="1"/>
          </p:cNvSpPr>
          <p:nvPr>
            <p:ph type="title"/>
          </p:nvPr>
        </p:nvSpPr>
        <p:spPr/>
        <p:txBody>
          <a:bodyPr/>
          <a:lstStyle/>
          <a:p>
            <a:r>
              <a:rPr lang="en-GB" i="1" dirty="0"/>
              <a:t>Junzi</a:t>
            </a:r>
            <a:r>
              <a:rPr lang="en-GB" dirty="0"/>
              <a:t> – A Pronoun</a:t>
            </a:r>
            <a:endParaRPr lang="en-GB" i="1" dirty="0"/>
          </a:p>
        </p:txBody>
      </p:sp>
      <p:sp>
        <p:nvSpPr>
          <p:cNvPr id="3" name="Slide Number Placeholder 2">
            <a:extLst>
              <a:ext uri="{FF2B5EF4-FFF2-40B4-BE49-F238E27FC236}">
                <a16:creationId xmlns:a16="http://schemas.microsoft.com/office/drawing/2014/main" id="{357D234E-E660-1B5A-72C2-E092C72241B2}"/>
              </a:ext>
            </a:extLst>
          </p:cNvPr>
          <p:cNvSpPr>
            <a:spLocks noGrp="1"/>
          </p:cNvSpPr>
          <p:nvPr>
            <p:ph type="sldNum" sz="quarter" idx="12"/>
          </p:nvPr>
        </p:nvSpPr>
        <p:spPr/>
        <p:txBody>
          <a:bodyPr/>
          <a:lstStyle/>
          <a:p>
            <a:fld id="{F38DF745-7D3F-47F4-83A3-874385CFAA69}" type="slidenum">
              <a:rPr lang="en-US" smtClean="0"/>
              <a:pPr/>
              <a:t>23</a:t>
            </a:fld>
            <a:endParaRPr lang="en-US"/>
          </a:p>
        </p:txBody>
      </p:sp>
      <p:sp>
        <p:nvSpPr>
          <p:cNvPr id="4" name="Content Placeholder 3">
            <a:extLst>
              <a:ext uri="{FF2B5EF4-FFF2-40B4-BE49-F238E27FC236}">
                <a16:creationId xmlns:a16="http://schemas.microsoft.com/office/drawing/2014/main" id="{9610B318-CA35-35A0-3967-9D70CF2452BA}"/>
              </a:ext>
            </a:extLst>
          </p:cNvPr>
          <p:cNvSpPr>
            <a:spLocks noGrp="1"/>
          </p:cNvSpPr>
          <p:nvPr>
            <p:ph sz="quarter" idx="1"/>
          </p:nvPr>
        </p:nvSpPr>
        <p:spPr/>
        <p:txBody>
          <a:bodyPr/>
          <a:lstStyle/>
          <a:p>
            <a:r>
              <a:rPr lang="en-GB" dirty="0"/>
              <a:t>As society recognises the qualities of </a:t>
            </a:r>
            <a:r>
              <a:rPr lang="en-GB" i="1" dirty="0"/>
              <a:t>junzi</a:t>
            </a:r>
            <a:r>
              <a:rPr lang="en-GB" dirty="0"/>
              <a:t> and raises their social status, the word </a:t>
            </a:r>
            <a:r>
              <a:rPr lang="en-GB" i="1" dirty="0"/>
              <a:t>junzi</a:t>
            </a:r>
            <a:r>
              <a:rPr lang="en-GB" dirty="0"/>
              <a:t> sometimes becomes a pronoun for a person occupying a high position.</a:t>
            </a:r>
          </a:p>
        </p:txBody>
      </p:sp>
    </p:spTree>
    <p:extLst>
      <p:ext uri="{BB962C8B-B14F-4D97-AF65-F5344CB8AC3E}">
        <p14:creationId xmlns:p14="http://schemas.microsoft.com/office/powerpoint/2010/main" val="4057872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445C0-9BFF-F88A-965E-1C5360772D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FC7FBE-07E5-863E-D693-7EF79EC57851}"/>
              </a:ext>
            </a:extLst>
          </p:cNvPr>
          <p:cNvSpPr>
            <a:spLocks noGrp="1"/>
          </p:cNvSpPr>
          <p:nvPr>
            <p:ph type="title"/>
          </p:nvPr>
        </p:nvSpPr>
        <p:spPr>
          <a:xfrm>
            <a:off x="722313" y="952500"/>
            <a:ext cx="7234064" cy="1362075"/>
          </a:xfrm>
        </p:spPr>
        <p:txBody>
          <a:bodyPr>
            <a:normAutofit/>
          </a:bodyPr>
          <a:lstStyle/>
          <a:p>
            <a:r>
              <a:rPr lang="en-GB" b="1" dirty="0"/>
              <a:t>4. </a:t>
            </a:r>
            <a:r>
              <a:rPr lang="en-GB" b="1" i="1" dirty="0"/>
              <a:t>Junzi</a:t>
            </a:r>
            <a:r>
              <a:rPr lang="en-GB" b="1" dirty="0"/>
              <a:t> Leadership: Deeper Operation</a:t>
            </a:r>
          </a:p>
        </p:txBody>
      </p:sp>
      <p:sp>
        <p:nvSpPr>
          <p:cNvPr id="3" name="Text Placeholder 2">
            <a:extLst>
              <a:ext uri="{FF2B5EF4-FFF2-40B4-BE49-F238E27FC236}">
                <a16:creationId xmlns:a16="http://schemas.microsoft.com/office/drawing/2014/main" id="{2AAE9F22-06FE-261E-8F3C-31F019482C01}"/>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195975E8-30E9-9764-C5B5-D307686D8311}"/>
              </a:ext>
            </a:extLst>
          </p:cNvPr>
          <p:cNvSpPr>
            <a:spLocks noGrp="1"/>
          </p:cNvSpPr>
          <p:nvPr>
            <p:ph type="sldNum" sz="quarter" idx="12"/>
          </p:nvPr>
        </p:nvSpPr>
        <p:spPr/>
        <p:txBody>
          <a:bodyPr/>
          <a:lstStyle/>
          <a:p>
            <a:fld id="{F38DF745-7D3F-47F4-83A3-874385CFAA69}" type="slidenum">
              <a:rPr lang="en-US" smtClean="0"/>
              <a:pPr/>
              <a:t>24</a:t>
            </a:fld>
            <a:endParaRPr lang="en-US" dirty="0"/>
          </a:p>
        </p:txBody>
      </p:sp>
    </p:spTree>
    <p:extLst>
      <p:ext uri="{BB962C8B-B14F-4D97-AF65-F5344CB8AC3E}">
        <p14:creationId xmlns:p14="http://schemas.microsoft.com/office/powerpoint/2010/main" val="40006754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DC9A4-CB21-4866-A688-454D0CC9DB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8D1BF9-1A5C-979E-7AC3-FF59C3473B32}"/>
              </a:ext>
            </a:extLst>
          </p:cNvPr>
          <p:cNvSpPr>
            <a:spLocks noGrp="1"/>
          </p:cNvSpPr>
          <p:nvPr>
            <p:ph type="title"/>
          </p:nvPr>
        </p:nvSpPr>
        <p:spPr/>
        <p:txBody>
          <a:bodyPr/>
          <a:lstStyle/>
          <a:p>
            <a:r>
              <a:rPr lang="en-GB" dirty="0"/>
              <a:t>Law &amp; Punishment vs Ethics &amp; Propriety</a:t>
            </a:r>
          </a:p>
        </p:txBody>
      </p:sp>
      <p:sp>
        <p:nvSpPr>
          <p:cNvPr id="3" name="Slide Number Placeholder 2">
            <a:extLst>
              <a:ext uri="{FF2B5EF4-FFF2-40B4-BE49-F238E27FC236}">
                <a16:creationId xmlns:a16="http://schemas.microsoft.com/office/drawing/2014/main" id="{BB764379-5D91-06E0-6F1E-5F4FDFBCE7A5}"/>
              </a:ext>
            </a:extLst>
          </p:cNvPr>
          <p:cNvSpPr>
            <a:spLocks noGrp="1"/>
          </p:cNvSpPr>
          <p:nvPr>
            <p:ph type="sldNum" sz="quarter" idx="12"/>
          </p:nvPr>
        </p:nvSpPr>
        <p:spPr/>
        <p:txBody>
          <a:bodyPr/>
          <a:lstStyle/>
          <a:p>
            <a:fld id="{F38DF745-7D3F-47F4-83A3-874385CFAA69}" type="slidenum">
              <a:rPr lang="en-US" smtClean="0"/>
              <a:pPr/>
              <a:t>25</a:t>
            </a:fld>
            <a:endParaRPr lang="en-US"/>
          </a:p>
        </p:txBody>
      </p:sp>
      <p:sp>
        <p:nvSpPr>
          <p:cNvPr id="4" name="Content Placeholder 3">
            <a:extLst>
              <a:ext uri="{FF2B5EF4-FFF2-40B4-BE49-F238E27FC236}">
                <a16:creationId xmlns:a16="http://schemas.microsoft.com/office/drawing/2014/main" id="{462D10BD-F7B1-D000-44B3-577BD63D4E98}"/>
              </a:ext>
            </a:extLst>
          </p:cNvPr>
          <p:cNvSpPr>
            <a:spLocks noGrp="1"/>
          </p:cNvSpPr>
          <p:nvPr>
            <p:ph sz="quarter" idx="1"/>
          </p:nvPr>
        </p:nvSpPr>
        <p:spPr/>
        <p:txBody>
          <a:bodyPr/>
          <a:lstStyle/>
          <a:p>
            <a:r>
              <a:rPr lang="en-GB" dirty="0"/>
              <a:t>Chapter 2 of </a:t>
            </a:r>
            <a:r>
              <a:rPr lang="en-GB" i="1" dirty="0"/>
              <a:t>The Analects</a:t>
            </a:r>
            <a:r>
              <a:rPr lang="en-GB" dirty="0"/>
              <a:t> is called </a:t>
            </a:r>
            <a:r>
              <a:rPr lang="en-GB" i="1" dirty="0" err="1"/>
              <a:t>weizheng</a:t>
            </a:r>
            <a:r>
              <a:rPr lang="en-GB" dirty="0"/>
              <a:t> </a:t>
            </a:r>
            <a:r>
              <a:rPr lang="zh-CN" altLang="en-US" dirty="0"/>
              <a:t>为政</a:t>
            </a:r>
            <a:r>
              <a:rPr lang="en-GB" dirty="0"/>
              <a:t>, meaning exercising government.</a:t>
            </a:r>
          </a:p>
          <a:p>
            <a:r>
              <a:rPr lang="en-US" altLang="zh-CN" dirty="0"/>
              <a:t>One important function of the government is to lay down the law.</a:t>
            </a:r>
          </a:p>
          <a:p>
            <a:r>
              <a:rPr lang="en-US" dirty="0"/>
              <a:t>As we will see in a later lecture on “financial crisis”, the act of crime is always one step ahead of legislation</a:t>
            </a:r>
            <a:r>
              <a:rPr lang="en-GB" dirty="0"/>
              <a:t>.</a:t>
            </a:r>
          </a:p>
          <a:p>
            <a:r>
              <a:rPr lang="en-GB" dirty="0"/>
              <a:t>Let’s think about the following questions:</a:t>
            </a:r>
          </a:p>
          <a:p>
            <a:pPr lvl="1"/>
            <a:r>
              <a:rPr lang="en-GB" dirty="0"/>
              <a:t>What is in the minds of people who successfully exploit the loopholes of the law?</a:t>
            </a:r>
          </a:p>
          <a:p>
            <a:pPr lvl="1"/>
            <a:r>
              <a:rPr lang="en-GB" dirty="0"/>
              <a:t>Can you give a few examples?</a:t>
            </a:r>
          </a:p>
        </p:txBody>
      </p:sp>
    </p:spTree>
    <p:extLst>
      <p:ext uri="{BB962C8B-B14F-4D97-AF65-F5344CB8AC3E}">
        <p14:creationId xmlns:p14="http://schemas.microsoft.com/office/powerpoint/2010/main" val="2045362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364C0-8F1E-76E0-FF1E-796E64D201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24247F-EF6E-0097-285E-6596BD3B43A5}"/>
              </a:ext>
            </a:extLst>
          </p:cNvPr>
          <p:cNvSpPr>
            <a:spLocks noGrp="1"/>
          </p:cNvSpPr>
          <p:nvPr>
            <p:ph type="title"/>
          </p:nvPr>
        </p:nvSpPr>
        <p:spPr/>
        <p:txBody>
          <a:bodyPr/>
          <a:lstStyle/>
          <a:p>
            <a:r>
              <a:rPr lang="en-GB" dirty="0"/>
              <a:t>Law &amp; Punishment vs Ethics &amp; Propriety</a:t>
            </a:r>
          </a:p>
        </p:txBody>
      </p:sp>
      <p:sp>
        <p:nvSpPr>
          <p:cNvPr id="3" name="Slide Number Placeholder 2">
            <a:extLst>
              <a:ext uri="{FF2B5EF4-FFF2-40B4-BE49-F238E27FC236}">
                <a16:creationId xmlns:a16="http://schemas.microsoft.com/office/drawing/2014/main" id="{3D13A659-93E7-FCAF-435C-C09A361D18DD}"/>
              </a:ext>
            </a:extLst>
          </p:cNvPr>
          <p:cNvSpPr>
            <a:spLocks noGrp="1"/>
          </p:cNvSpPr>
          <p:nvPr>
            <p:ph type="sldNum" sz="quarter" idx="12"/>
          </p:nvPr>
        </p:nvSpPr>
        <p:spPr/>
        <p:txBody>
          <a:bodyPr/>
          <a:lstStyle/>
          <a:p>
            <a:fld id="{F38DF745-7D3F-47F4-83A3-874385CFAA69}" type="slidenum">
              <a:rPr lang="en-US" smtClean="0"/>
              <a:pPr/>
              <a:t>26</a:t>
            </a:fld>
            <a:endParaRPr lang="en-US"/>
          </a:p>
        </p:txBody>
      </p:sp>
      <p:sp>
        <p:nvSpPr>
          <p:cNvPr id="4" name="Content Placeholder 3">
            <a:extLst>
              <a:ext uri="{FF2B5EF4-FFF2-40B4-BE49-F238E27FC236}">
                <a16:creationId xmlns:a16="http://schemas.microsoft.com/office/drawing/2014/main" id="{44FA83E5-E5D8-6AF5-6A72-A67D20F3B145}"/>
              </a:ext>
            </a:extLst>
          </p:cNvPr>
          <p:cNvSpPr>
            <a:spLocks noGrp="1"/>
          </p:cNvSpPr>
          <p:nvPr>
            <p:ph sz="quarter" idx="1"/>
          </p:nvPr>
        </p:nvSpPr>
        <p:spPr/>
        <p:txBody>
          <a:bodyPr/>
          <a:lstStyle/>
          <a:p>
            <a:r>
              <a:rPr lang="en-GB" dirty="0"/>
              <a:t>What are the differences between law and moral codes?</a:t>
            </a:r>
          </a:p>
          <a:p>
            <a:r>
              <a:rPr lang="en-GB" dirty="0"/>
              <a:t>If moral codes are not enforceable, why do people still abide by them?</a:t>
            </a:r>
          </a:p>
          <a:p>
            <a:r>
              <a:rPr lang="en-GB" dirty="0"/>
              <a:t>Confucius’s view on law and morality:</a:t>
            </a:r>
          </a:p>
          <a:p>
            <a:pPr lvl="1"/>
            <a:r>
              <a:rPr lang="en-GB" dirty="0"/>
              <a:t>“If the people be led by laws, and uniformity sought to be given them by punishments, they will try to avoid the punishment, but have no sense of shame. If they be led by virtue, and uniformity sought to be given them by the rules of propriety, they will have the sense of shame, and moreover will become good.”</a:t>
            </a:r>
          </a:p>
          <a:p>
            <a:pPr marL="320040" lvl="1" indent="0" algn="r">
              <a:buNone/>
            </a:pPr>
            <a:r>
              <a:rPr lang="en-GB" dirty="0"/>
              <a:t>------ </a:t>
            </a:r>
            <a:r>
              <a:rPr lang="en-GB" i="1" dirty="0" err="1"/>
              <a:t>Weizheng</a:t>
            </a:r>
            <a:r>
              <a:rPr lang="en-GB" i="1" dirty="0"/>
              <a:t>, The Analects</a:t>
            </a:r>
          </a:p>
        </p:txBody>
      </p:sp>
    </p:spTree>
    <p:extLst>
      <p:ext uri="{BB962C8B-B14F-4D97-AF65-F5344CB8AC3E}">
        <p14:creationId xmlns:p14="http://schemas.microsoft.com/office/powerpoint/2010/main" val="157584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3F366-AFA8-47BD-15CA-934F8B0381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73B831-6ADC-7C12-87C1-34CBECF16514}"/>
              </a:ext>
            </a:extLst>
          </p:cNvPr>
          <p:cNvSpPr>
            <a:spLocks noGrp="1"/>
          </p:cNvSpPr>
          <p:nvPr>
            <p:ph type="title"/>
          </p:nvPr>
        </p:nvSpPr>
        <p:spPr/>
        <p:txBody>
          <a:bodyPr/>
          <a:lstStyle/>
          <a:p>
            <a:r>
              <a:rPr lang="en-GB" dirty="0"/>
              <a:t>Law &amp; Punishment vs Ethics &amp; Propriety</a:t>
            </a:r>
          </a:p>
        </p:txBody>
      </p:sp>
      <p:sp>
        <p:nvSpPr>
          <p:cNvPr id="3" name="Slide Number Placeholder 2">
            <a:extLst>
              <a:ext uri="{FF2B5EF4-FFF2-40B4-BE49-F238E27FC236}">
                <a16:creationId xmlns:a16="http://schemas.microsoft.com/office/drawing/2014/main" id="{949F4837-1ED4-6DFD-B7F5-8C00EAEEAFEE}"/>
              </a:ext>
            </a:extLst>
          </p:cNvPr>
          <p:cNvSpPr>
            <a:spLocks noGrp="1"/>
          </p:cNvSpPr>
          <p:nvPr>
            <p:ph type="sldNum" sz="quarter" idx="12"/>
          </p:nvPr>
        </p:nvSpPr>
        <p:spPr/>
        <p:txBody>
          <a:bodyPr/>
          <a:lstStyle/>
          <a:p>
            <a:fld id="{F38DF745-7D3F-47F4-83A3-874385CFAA69}" type="slidenum">
              <a:rPr lang="en-US" smtClean="0"/>
              <a:pPr/>
              <a:t>27</a:t>
            </a:fld>
            <a:endParaRPr lang="en-US"/>
          </a:p>
        </p:txBody>
      </p:sp>
      <p:sp>
        <p:nvSpPr>
          <p:cNvPr id="4" name="Content Placeholder 3">
            <a:extLst>
              <a:ext uri="{FF2B5EF4-FFF2-40B4-BE49-F238E27FC236}">
                <a16:creationId xmlns:a16="http://schemas.microsoft.com/office/drawing/2014/main" id="{F0451356-1884-F940-1B56-67FC4D625DF0}"/>
              </a:ext>
            </a:extLst>
          </p:cNvPr>
          <p:cNvSpPr>
            <a:spLocks noGrp="1"/>
          </p:cNvSpPr>
          <p:nvPr>
            <p:ph sz="quarter" idx="1"/>
          </p:nvPr>
        </p:nvSpPr>
        <p:spPr>
          <a:xfrm>
            <a:off x="914400" y="1522800"/>
            <a:ext cx="7772400" cy="4930536"/>
          </a:xfrm>
        </p:spPr>
        <p:txBody>
          <a:bodyPr>
            <a:normAutofit/>
          </a:bodyPr>
          <a:lstStyle/>
          <a:p>
            <a:r>
              <a:rPr lang="en-GB" dirty="0"/>
              <a:t>The principle illustrated earlier is applicable to all human organisations, such as a state, a corporation, and even a family.</a:t>
            </a:r>
          </a:p>
          <a:p>
            <a:r>
              <a:rPr lang="en-GB" dirty="0"/>
              <a:t>Now, consider the following questions:</a:t>
            </a:r>
          </a:p>
          <a:p>
            <a:pPr lvl="1"/>
            <a:r>
              <a:rPr lang="en-GB" dirty="0"/>
              <a:t>Suppose we want to instruct a young child to show respect to elders. Is there such a law that punishes the child for being disrespectful? How to motivate the child to nurture respect using ethics?</a:t>
            </a:r>
          </a:p>
          <a:p>
            <a:pPr lvl="1"/>
            <a:r>
              <a:rPr lang="en-GB" dirty="0"/>
              <a:t>When dealing with company employees shirking from their duties, which method works better, punishment or ethical education?</a:t>
            </a:r>
          </a:p>
        </p:txBody>
      </p:sp>
    </p:spTree>
    <p:extLst>
      <p:ext uri="{BB962C8B-B14F-4D97-AF65-F5344CB8AC3E}">
        <p14:creationId xmlns:p14="http://schemas.microsoft.com/office/powerpoint/2010/main" val="4810255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1B89-23D7-2D57-8801-8BADAF60D444}"/>
              </a:ext>
            </a:extLst>
          </p:cNvPr>
          <p:cNvSpPr>
            <a:spLocks noGrp="1"/>
          </p:cNvSpPr>
          <p:nvPr>
            <p:ph type="title"/>
          </p:nvPr>
        </p:nvSpPr>
        <p:spPr/>
        <p:txBody>
          <a:bodyPr/>
          <a:lstStyle/>
          <a:p>
            <a:r>
              <a:rPr lang="en-GB" dirty="0"/>
              <a:t>Law &amp; Punishment vs Ethics &amp; Propriety</a:t>
            </a:r>
          </a:p>
        </p:txBody>
      </p:sp>
      <p:sp>
        <p:nvSpPr>
          <p:cNvPr id="3" name="Slide Number Placeholder 2">
            <a:extLst>
              <a:ext uri="{FF2B5EF4-FFF2-40B4-BE49-F238E27FC236}">
                <a16:creationId xmlns:a16="http://schemas.microsoft.com/office/drawing/2014/main" id="{F500B83A-30E5-3EFE-7B88-89CF9E18B296}"/>
              </a:ext>
            </a:extLst>
          </p:cNvPr>
          <p:cNvSpPr>
            <a:spLocks noGrp="1"/>
          </p:cNvSpPr>
          <p:nvPr>
            <p:ph type="sldNum" sz="quarter" idx="12"/>
          </p:nvPr>
        </p:nvSpPr>
        <p:spPr/>
        <p:txBody>
          <a:bodyPr/>
          <a:lstStyle/>
          <a:p>
            <a:fld id="{F38DF745-7D3F-47F4-83A3-874385CFAA69}" type="slidenum">
              <a:rPr lang="en-US" smtClean="0"/>
              <a:pPr/>
              <a:t>28</a:t>
            </a:fld>
            <a:endParaRPr lang="en-US"/>
          </a:p>
        </p:txBody>
      </p:sp>
      <p:sp>
        <p:nvSpPr>
          <p:cNvPr id="4" name="Content Placeholder 3">
            <a:extLst>
              <a:ext uri="{FF2B5EF4-FFF2-40B4-BE49-F238E27FC236}">
                <a16:creationId xmlns:a16="http://schemas.microsoft.com/office/drawing/2014/main" id="{FD8CAAC6-1B06-03F9-A15F-8D10730224B7}"/>
              </a:ext>
            </a:extLst>
          </p:cNvPr>
          <p:cNvSpPr>
            <a:spLocks noGrp="1"/>
          </p:cNvSpPr>
          <p:nvPr>
            <p:ph sz="quarter" idx="1"/>
          </p:nvPr>
        </p:nvSpPr>
        <p:spPr/>
        <p:txBody>
          <a:bodyPr/>
          <a:lstStyle/>
          <a:p>
            <a:r>
              <a:rPr lang="en-GB" dirty="0"/>
              <a:t>Since Confucius advocated for ethical education, does it mean that the law is not needed? If you were a policymaker, how would you make the trade-offs between law/punishment and ethics/propriety? How would you prioritise them?</a:t>
            </a:r>
          </a:p>
          <a:p>
            <a:endParaRPr lang="en-GB" dirty="0"/>
          </a:p>
        </p:txBody>
      </p:sp>
    </p:spTree>
    <p:extLst>
      <p:ext uri="{BB962C8B-B14F-4D97-AF65-F5344CB8AC3E}">
        <p14:creationId xmlns:p14="http://schemas.microsoft.com/office/powerpoint/2010/main" val="25322379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4C1B-0C0E-B9A8-BD63-7F64078BA0EA}"/>
              </a:ext>
            </a:extLst>
          </p:cNvPr>
          <p:cNvSpPr>
            <a:spLocks noGrp="1"/>
          </p:cNvSpPr>
          <p:nvPr>
            <p:ph type="title"/>
          </p:nvPr>
        </p:nvSpPr>
        <p:spPr/>
        <p:txBody>
          <a:bodyPr/>
          <a:lstStyle/>
          <a:p>
            <a:r>
              <a:rPr lang="en-GB" dirty="0"/>
              <a:t>The Condition of Effective Leadership</a:t>
            </a:r>
          </a:p>
        </p:txBody>
      </p:sp>
      <p:sp>
        <p:nvSpPr>
          <p:cNvPr id="3" name="Slide Number Placeholder 2">
            <a:extLst>
              <a:ext uri="{FF2B5EF4-FFF2-40B4-BE49-F238E27FC236}">
                <a16:creationId xmlns:a16="http://schemas.microsoft.com/office/drawing/2014/main" id="{C944E989-F959-F919-CA37-78EEC12088DC}"/>
              </a:ext>
            </a:extLst>
          </p:cNvPr>
          <p:cNvSpPr>
            <a:spLocks noGrp="1"/>
          </p:cNvSpPr>
          <p:nvPr>
            <p:ph type="sldNum" sz="quarter" idx="12"/>
          </p:nvPr>
        </p:nvSpPr>
        <p:spPr/>
        <p:txBody>
          <a:bodyPr/>
          <a:lstStyle/>
          <a:p>
            <a:fld id="{F38DF745-7D3F-47F4-83A3-874385CFAA69}" type="slidenum">
              <a:rPr lang="en-US" smtClean="0"/>
              <a:pPr/>
              <a:t>29</a:t>
            </a:fld>
            <a:endParaRPr lang="en-US"/>
          </a:p>
        </p:txBody>
      </p:sp>
      <p:sp>
        <p:nvSpPr>
          <p:cNvPr id="5" name="Thought Bubble: Cloud 4">
            <a:extLst>
              <a:ext uri="{FF2B5EF4-FFF2-40B4-BE49-F238E27FC236}">
                <a16:creationId xmlns:a16="http://schemas.microsoft.com/office/drawing/2014/main" id="{3E6D58B5-1652-462E-A6BA-A28C493C4DB9}"/>
              </a:ext>
            </a:extLst>
          </p:cNvPr>
          <p:cNvSpPr/>
          <p:nvPr/>
        </p:nvSpPr>
        <p:spPr>
          <a:xfrm>
            <a:off x="385192" y="1844824"/>
            <a:ext cx="8435280" cy="3888432"/>
          </a:xfrm>
          <a:prstGeom prst="cloudCallout">
            <a:avLst>
              <a:gd name="adj1" fmla="val -28175"/>
              <a:gd name="adj2" fmla="val 6578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Even though ethical education and rules of propriety are more fundamental and long-lasting than law and punishment, the big question is: “</a:t>
            </a:r>
            <a:r>
              <a:rPr lang="en-GB" sz="2800" b="1" dirty="0"/>
              <a:t>Why should people comply with the leaders’ instructions in the first place?</a:t>
            </a:r>
            <a:r>
              <a:rPr lang="en-GB" sz="2800" dirty="0"/>
              <a:t>”</a:t>
            </a:r>
          </a:p>
        </p:txBody>
      </p:sp>
    </p:spTree>
    <p:extLst>
      <p:ext uri="{BB962C8B-B14F-4D97-AF65-F5344CB8AC3E}">
        <p14:creationId xmlns:p14="http://schemas.microsoft.com/office/powerpoint/2010/main" val="42136582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961DA-1F78-E7F1-DBE9-1B8F573DDC9C}"/>
              </a:ext>
            </a:extLst>
          </p:cNvPr>
          <p:cNvSpPr>
            <a:spLocks noGrp="1"/>
          </p:cNvSpPr>
          <p:nvPr>
            <p:ph type="title"/>
          </p:nvPr>
        </p:nvSpPr>
        <p:spPr/>
        <p:txBody>
          <a:bodyPr/>
          <a:lstStyle/>
          <a:p>
            <a:r>
              <a:rPr lang="en-GB" dirty="0"/>
              <a:t>The Condition of Effective Leadership</a:t>
            </a:r>
          </a:p>
        </p:txBody>
      </p:sp>
      <p:sp>
        <p:nvSpPr>
          <p:cNvPr id="3" name="Slide Number Placeholder 2">
            <a:extLst>
              <a:ext uri="{FF2B5EF4-FFF2-40B4-BE49-F238E27FC236}">
                <a16:creationId xmlns:a16="http://schemas.microsoft.com/office/drawing/2014/main" id="{D1C5EED6-BB42-75C5-A3DC-3D7CDBEBDD36}"/>
              </a:ext>
            </a:extLst>
          </p:cNvPr>
          <p:cNvSpPr>
            <a:spLocks noGrp="1"/>
          </p:cNvSpPr>
          <p:nvPr>
            <p:ph type="sldNum" sz="quarter" idx="12"/>
          </p:nvPr>
        </p:nvSpPr>
        <p:spPr/>
        <p:txBody>
          <a:bodyPr/>
          <a:lstStyle/>
          <a:p>
            <a:fld id="{F38DF745-7D3F-47F4-83A3-874385CFAA69}" type="slidenum">
              <a:rPr lang="en-US" smtClean="0"/>
              <a:pPr/>
              <a:t>30</a:t>
            </a:fld>
            <a:endParaRPr lang="en-US"/>
          </a:p>
        </p:txBody>
      </p:sp>
      <p:sp>
        <p:nvSpPr>
          <p:cNvPr id="4" name="Content Placeholder 3">
            <a:extLst>
              <a:ext uri="{FF2B5EF4-FFF2-40B4-BE49-F238E27FC236}">
                <a16:creationId xmlns:a16="http://schemas.microsoft.com/office/drawing/2014/main" id="{FBCD2DFE-4310-7FAA-C122-5099511D8E79}"/>
              </a:ext>
            </a:extLst>
          </p:cNvPr>
          <p:cNvSpPr>
            <a:spLocks noGrp="1"/>
          </p:cNvSpPr>
          <p:nvPr>
            <p:ph sz="quarter" idx="1"/>
          </p:nvPr>
        </p:nvSpPr>
        <p:spPr/>
        <p:txBody>
          <a:bodyPr/>
          <a:lstStyle/>
          <a:p>
            <a:r>
              <a:rPr lang="en-GB" sz="2400" dirty="0"/>
              <a:t>The Duke Ai [of Lu] asked, saying, “What should be done in order to secure the submission of the people?” Confucius replied, “Advance the upright and set aside the crooked, then the people will submit. Advance the crooked and set aside the upright, then the people will not submit.”</a:t>
            </a:r>
          </a:p>
          <a:p>
            <a:pPr marL="0" indent="0" algn="r">
              <a:buNone/>
            </a:pPr>
            <a:r>
              <a:rPr lang="en-GB" sz="2400" dirty="0"/>
              <a:t>------ </a:t>
            </a:r>
            <a:r>
              <a:rPr lang="en-GB" sz="2400" i="1" dirty="0" err="1"/>
              <a:t>Weizheng</a:t>
            </a:r>
            <a:r>
              <a:rPr lang="en-GB" sz="2400" i="1" dirty="0"/>
              <a:t>, The Analects</a:t>
            </a:r>
            <a:endParaRPr lang="en-GB" dirty="0"/>
          </a:p>
        </p:txBody>
      </p:sp>
      <p:pic>
        <p:nvPicPr>
          <p:cNvPr id="11266" name="Picture 2" descr="论语》中问得最多的是什么？（一） - 每日头条">
            <a:extLst>
              <a:ext uri="{FF2B5EF4-FFF2-40B4-BE49-F238E27FC236}">
                <a16:creationId xmlns:a16="http://schemas.microsoft.com/office/drawing/2014/main" id="{829A0EA7-63DF-8FE3-0F45-9F0304EA01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06" b="3529"/>
          <a:stretch>
            <a:fillRect/>
          </a:stretch>
        </p:blipFill>
        <p:spPr bwMode="auto">
          <a:xfrm>
            <a:off x="1187624" y="3874679"/>
            <a:ext cx="4968552" cy="2849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54459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C439E-0F77-60FC-72FE-7C2499348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41ED8B-607C-0AF0-E4A9-3C0C9EC49FD6}"/>
              </a:ext>
            </a:extLst>
          </p:cNvPr>
          <p:cNvSpPr>
            <a:spLocks noGrp="1"/>
          </p:cNvSpPr>
          <p:nvPr>
            <p:ph type="title"/>
          </p:nvPr>
        </p:nvSpPr>
        <p:spPr/>
        <p:txBody>
          <a:bodyPr/>
          <a:lstStyle/>
          <a:p>
            <a:r>
              <a:rPr lang="en-GB" dirty="0"/>
              <a:t>The Condition of Effective Leadership</a:t>
            </a:r>
          </a:p>
        </p:txBody>
      </p:sp>
      <p:sp>
        <p:nvSpPr>
          <p:cNvPr id="3" name="Slide Number Placeholder 2">
            <a:extLst>
              <a:ext uri="{FF2B5EF4-FFF2-40B4-BE49-F238E27FC236}">
                <a16:creationId xmlns:a16="http://schemas.microsoft.com/office/drawing/2014/main" id="{C649354B-38FF-C36C-F63A-0F8F8F3E766A}"/>
              </a:ext>
            </a:extLst>
          </p:cNvPr>
          <p:cNvSpPr>
            <a:spLocks noGrp="1"/>
          </p:cNvSpPr>
          <p:nvPr>
            <p:ph type="sldNum" sz="quarter" idx="12"/>
          </p:nvPr>
        </p:nvSpPr>
        <p:spPr/>
        <p:txBody>
          <a:bodyPr/>
          <a:lstStyle/>
          <a:p>
            <a:fld id="{F38DF745-7D3F-47F4-83A3-874385CFAA69}" type="slidenum">
              <a:rPr lang="en-US" smtClean="0"/>
              <a:pPr/>
              <a:t>31</a:t>
            </a:fld>
            <a:endParaRPr lang="en-US"/>
          </a:p>
        </p:txBody>
      </p:sp>
      <p:sp>
        <p:nvSpPr>
          <p:cNvPr id="4" name="Content Placeholder 3">
            <a:extLst>
              <a:ext uri="{FF2B5EF4-FFF2-40B4-BE49-F238E27FC236}">
                <a16:creationId xmlns:a16="http://schemas.microsoft.com/office/drawing/2014/main" id="{81506010-0F8C-CFF6-3BCB-0002A7AC6545}"/>
              </a:ext>
            </a:extLst>
          </p:cNvPr>
          <p:cNvSpPr>
            <a:spLocks noGrp="1"/>
          </p:cNvSpPr>
          <p:nvPr>
            <p:ph sz="quarter" idx="1"/>
          </p:nvPr>
        </p:nvSpPr>
        <p:spPr/>
        <p:txBody>
          <a:bodyPr/>
          <a:lstStyle/>
          <a:p>
            <a:r>
              <a:rPr lang="en-GB" sz="2400" dirty="0"/>
              <a:t>This can be easily applied to a corporate setting.</a:t>
            </a:r>
          </a:p>
          <a:p>
            <a:r>
              <a:rPr lang="en-GB" sz="2400" dirty="0"/>
              <a:t>What characteristics should the leader demonstrate?</a:t>
            </a:r>
          </a:p>
          <a:p>
            <a:r>
              <a:rPr lang="en-GB" sz="2400" b="1" dirty="0"/>
              <a:t>Setting aside the crooked ≠ firing the crooked!</a:t>
            </a:r>
            <a:r>
              <a:rPr lang="en-GB" sz="2400" b="1" dirty="0">
                <a:solidFill>
                  <a:srgbClr val="FF0000"/>
                </a:solidFill>
              </a:rPr>
              <a:t> WHY?</a:t>
            </a:r>
          </a:p>
          <a:p>
            <a:endParaRPr lang="en-GB" dirty="0"/>
          </a:p>
        </p:txBody>
      </p:sp>
      <p:pic>
        <p:nvPicPr>
          <p:cNvPr id="1030" name="Picture 6" descr="The senior boss cartoon character sits in a chair and shows an ok, boss day  images, AI Generative 31610156 Stock Photo at Vecteezy">
            <a:extLst>
              <a:ext uri="{FF2B5EF4-FFF2-40B4-BE49-F238E27FC236}">
                <a16:creationId xmlns:a16="http://schemas.microsoft.com/office/drawing/2014/main" id="{6F330076-8C82-4FEA-F5BB-065E0FA2CE7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146304" y="3569947"/>
            <a:ext cx="2311475" cy="234733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rtoon Business Woman Images – Browse 1,084,895 Stock Photos, Vectors, and  Video | Adobe Stock">
            <a:extLst>
              <a:ext uri="{FF2B5EF4-FFF2-40B4-BE49-F238E27FC236}">
                <a16:creationId xmlns:a16="http://schemas.microsoft.com/office/drawing/2014/main" id="{566E697E-E0D6-C523-58EA-398C0BDA4D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0389" y="3187709"/>
            <a:ext cx="2183859" cy="149465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6+ Hundred Crooked Horn Royalty-Free Images, Stock Photos &amp; Pictures |  Shutterstock">
            <a:extLst>
              <a:ext uri="{FF2B5EF4-FFF2-40B4-BE49-F238E27FC236}">
                <a16:creationId xmlns:a16="http://schemas.microsoft.com/office/drawing/2014/main" id="{8F198D83-C562-B59A-1AC9-8B5C928B5F7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501"/>
          <a:stretch>
            <a:fillRect/>
          </a:stretch>
        </p:blipFill>
        <p:spPr bwMode="auto">
          <a:xfrm>
            <a:off x="4780110" y="5040950"/>
            <a:ext cx="1864419" cy="14273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07F7198-0817-5184-1C41-66624667C97E}"/>
              </a:ext>
            </a:extLst>
          </p:cNvPr>
          <p:cNvSpPr txBox="1"/>
          <p:nvPr/>
        </p:nvSpPr>
        <p:spPr>
          <a:xfrm>
            <a:off x="146304" y="3244334"/>
            <a:ext cx="1872208" cy="400110"/>
          </a:xfrm>
          <a:prstGeom prst="rect">
            <a:avLst/>
          </a:prstGeom>
          <a:noFill/>
        </p:spPr>
        <p:txBody>
          <a:bodyPr wrap="square" rtlCol="0">
            <a:spAutoFit/>
          </a:bodyPr>
          <a:lstStyle/>
          <a:p>
            <a:pPr algn="ctr"/>
            <a:r>
              <a:rPr lang="en-GB" sz="2000" b="1" dirty="0"/>
              <a:t>Company boss</a:t>
            </a:r>
          </a:p>
        </p:txBody>
      </p:sp>
      <p:sp>
        <p:nvSpPr>
          <p:cNvPr id="6" name="Arrow: Right 5">
            <a:extLst>
              <a:ext uri="{FF2B5EF4-FFF2-40B4-BE49-F238E27FC236}">
                <a16:creationId xmlns:a16="http://schemas.microsoft.com/office/drawing/2014/main" id="{F226481C-CD8B-4A0D-26D4-01F8C98F0652}"/>
              </a:ext>
            </a:extLst>
          </p:cNvPr>
          <p:cNvSpPr/>
          <p:nvPr/>
        </p:nvSpPr>
        <p:spPr>
          <a:xfrm>
            <a:off x="2205343" y="4705205"/>
            <a:ext cx="1646578" cy="3892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2DD2D87-0502-CCFD-17B2-B79B948F552E}"/>
              </a:ext>
            </a:extLst>
          </p:cNvPr>
          <p:cNvSpPr txBox="1"/>
          <p:nvPr/>
        </p:nvSpPr>
        <p:spPr>
          <a:xfrm>
            <a:off x="2092528" y="4019363"/>
            <a:ext cx="1872208" cy="707886"/>
          </a:xfrm>
          <a:prstGeom prst="rect">
            <a:avLst/>
          </a:prstGeom>
          <a:noFill/>
        </p:spPr>
        <p:txBody>
          <a:bodyPr wrap="square" rtlCol="0">
            <a:spAutoFit/>
          </a:bodyPr>
          <a:lstStyle/>
          <a:p>
            <a:pPr algn="ctr"/>
            <a:r>
              <a:rPr lang="en-US" altLang="zh-CN" sz="2000" b="1" dirty="0"/>
              <a:t>Personnel arrangement</a:t>
            </a:r>
            <a:endParaRPr lang="en-GB" sz="2000" b="1" dirty="0"/>
          </a:p>
        </p:txBody>
      </p:sp>
      <p:grpSp>
        <p:nvGrpSpPr>
          <p:cNvPr id="20" name="Group 19">
            <a:extLst>
              <a:ext uri="{FF2B5EF4-FFF2-40B4-BE49-F238E27FC236}">
                <a16:creationId xmlns:a16="http://schemas.microsoft.com/office/drawing/2014/main" id="{F7EFB2F1-3622-F965-0E15-A05286F3E618}"/>
              </a:ext>
            </a:extLst>
          </p:cNvPr>
          <p:cNvGrpSpPr/>
          <p:nvPr/>
        </p:nvGrpSpPr>
        <p:grpSpPr>
          <a:xfrm>
            <a:off x="6948264" y="3187709"/>
            <a:ext cx="506428" cy="3246823"/>
            <a:chOff x="7414346" y="3187709"/>
            <a:chExt cx="506428" cy="3246823"/>
          </a:xfrm>
        </p:grpSpPr>
        <p:sp>
          <p:nvSpPr>
            <p:cNvPr id="16" name="Isosceles Triangle 15">
              <a:extLst>
                <a:ext uri="{FF2B5EF4-FFF2-40B4-BE49-F238E27FC236}">
                  <a16:creationId xmlns:a16="http://schemas.microsoft.com/office/drawing/2014/main" id="{C129DD50-D5DC-5610-9D39-3CC5DFCAF0C6}"/>
                </a:ext>
              </a:extLst>
            </p:cNvPr>
            <p:cNvSpPr/>
            <p:nvPr/>
          </p:nvSpPr>
          <p:spPr>
            <a:xfrm rot="10800000">
              <a:off x="7444827" y="3187709"/>
              <a:ext cx="441674" cy="3163989"/>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Isosceles Triangle 16">
              <a:extLst>
                <a:ext uri="{FF2B5EF4-FFF2-40B4-BE49-F238E27FC236}">
                  <a16:creationId xmlns:a16="http://schemas.microsoft.com/office/drawing/2014/main" id="{93BCB968-71F6-779D-D200-1E5C4499AF02}"/>
                </a:ext>
              </a:extLst>
            </p:cNvPr>
            <p:cNvSpPr/>
            <p:nvPr/>
          </p:nvSpPr>
          <p:spPr>
            <a:xfrm rot="10800000">
              <a:off x="7414346" y="5930476"/>
              <a:ext cx="506428" cy="504056"/>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TextBox 17">
            <a:extLst>
              <a:ext uri="{FF2B5EF4-FFF2-40B4-BE49-F238E27FC236}">
                <a16:creationId xmlns:a16="http://schemas.microsoft.com/office/drawing/2014/main" id="{B5761AB9-7657-6531-1AD0-85DA97371B0F}"/>
              </a:ext>
            </a:extLst>
          </p:cNvPr>
          <p:cNvSpPr txBox="1"/>
          <p:nvPr/>
        </p:nvSpPr>
        <p:spPr>
          <a:xfrm>
            <a:off x="7472933" y="3734982"/>
            <a:ext cx="943598" cy="400110"/>
          </a:xfrm>
          <a:prstGeom prst="rect">
            <a:avLst/>
          </a:prstGeom>
          <a:noFill/>
        </p:spPr>
        <p:txBody>
          <a:bodyPr wrap="square" rtlCol="0">
            <a:spAutoFit/>
          </a:bodyPr>
          <a:lstStyle/>
          <a:p>
            <a:pPr algn="ctr"/>
            <a:r>
              <a:rPr lang="en-US" altLang="zh-CN" sz="2000" b="1" dirty="0"/>
              <a:t>Senior</a:t>
            </a:r>
            <a:endParaRPr lang="en-GB" sz="2000" b="1" dirty="0"/>
          </a:p>
        </p:txBody>
      </p:sp>
      <p:sp>
        <p:nvSpPr>
          <p:cNvPr id="21" name="TextBox 20">
            <a:extLst>
              <a:ext uri="{FF2B5EF4-FFF2-40B4-BE49-F238E27FC236}">
                <a16:creationId xmlns:a16="http://schemas.microsoft.com/office/drawing/2014/main" id="{5A6003B9-CF8A-D4E4-91DA-AEC6F6883E37}"/>
              </a:ext>
            </a:extLst>
          </p:cNvPr>
          <p:cNvSpPr txBox="1"/>
          <p:nvPr/>
        </p:nvSpPr>
        <p:spPr>
          <a:xfrm>
            <a:off x="7472933" y="5506692"/>
            <a:ext cx="943598" cy="400110"/>
          </a:xfrm>
          <a:prstGeom prst="rect">
            <a:avLst/>
          </a:prstGeom>
          <a:noFill/>
        </p:spPr>
        <p:txBody>
          <a:bodyPr wrap="square" rtlCol="0">
            <a:spAutoFit/>
          </a:bodyPr>
          <a:lstStyle/>
          <a:p>
            <a:pPr algn="ctr"/>
            <a:r>
              <a:rPr lang="en-US" altLang="zh-CN" sz="2000" b="1" dirty="0"/>
              <a:t>Junior</a:t>
            </a:r>
            <a:endParaRPr lang="en-GB" sz="2000" b="1" dirty="0"/>
          </a:p>
        </p:txBody>
      </p:sp>
      <p:sp>
        <p:nvSpPr>
          <p:cNvPr id="25" name="Rectangle 24">
            <a:extLst>
              <a:ext uri="{FF2B5EF4-FFF2-40B4-BE49-F238E27FC236}">
                <a16:creationId xmlns:a16="http://schemas.microsoft.com/office/drawing/2014/main" id="{3E54B056-E8A1-83E5-5719-D24C08933004}"/>
              </a:ext>
            </a:extLst>
          </p:cNvPr>
          <p:cNvSpPr/>
          <p:nvPr/>
        </p:nvSpPr>
        <p:spPr>
          <a:xfrm>
            <a:off x="4283968" y="2945264"/>
            <a:ext cx="4320480" cy="3742556"/>
          </a:xfrm>
          <a:prstGeom prst="rect">
            <a:avLst/>
          </a:prstGeom>
          <a:noFill/>
          <a:ln w="28575">
            <a:solidFill>
              <a:schemeClr val="tx1"/>
            </a:solidFill>
            <a:prstDash val="sysDash"/>
            <a:extLst>
              <a:ext uri="{C807C97D-BFC1-408E-A445-0C87EB9F89A2}">
                <ask:lineSketchStyleProps xmlns:ask="http://schemas.microsoft.com/office/drawing/2018/sketchyshapes" sd="2650216993">
                  <a:custGeom>
                    <a:avLst/>
                    <a:gdLst>
                      <a:gd name="connsiteX0" fmla="*/ 0 w 4320480"/>
                      <a:gd name="connsiteY0" fmla="*/ 0 h 3742556"/>
                      <a:gd name="connsiteX1" fmla="*/ 4320480 w 4320480"/>
                      <a:gd name="connsiteY1" fmla="*/ 0 h 3742556"/>
                      <a:gd name="connsiteX2" fmla="*/ 4320480 w 4320480"/>
                      <a:gd name="connsiteY2" fmla="*/ 3742556 h 3742556"/>
                      <a:gd name="connsiteX3" fmla="*/ 0 w 4320480"/>
                      <a:gd name="connsiteY3" fmla="*/ 3742556 h 3742556"/>
                      <a:gd name="connsiteX4" fmla="*/ 0 w 4320480"/>
                      <a:gd name="connsiteY4" fmla="*/ 0 h 3742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0480" h="3742556" extrusionOk="0">
                        <a:moveTo>
                          <a:pt x="0" y="0"/>
                        </a:moveTo>
                        <a:cubicBezTo>
                          <a:pt x="1483919" y="-5264"/>
                          <a:pt x="2881408" y="84467"/>
                          <a:pt x="4320480" y="0"/>
                        </a:cubicBezTo>
                        <a:cubicBezTo>
                          <a:pt x="4192307" y="1244899"/>
                          <a:pt x="4449630" y="2773925"/>
                          <a:pt x="4320480" y="3742556"/>
                        </a:cubicBezTo>
                        <a:cubicBezTo>
                          <a:pt x="2315851" y="3848876"/>
                          <a:pt x="1466314" y="3734907"/>
                          <a:pt x="0" y="3742556"/>
                        </a:cubicBezTo>
                        <a:cubicBezTo>
                          <a:pt x="160128" y="1983408"/>
                          <a:pt x="25049" y="1625455"/>
                          <a:pt x="0" y="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2378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B296E-D9B8-31A0-FCA3-C0C899AC84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D41C31-1B57-FBDD-5ED6-7083A887464A}"/>
              </a:ext>
            </a:extLst>
          </p:cNvPr>
          <p:cNvSpPr>
            <a:spLocks noGrp="1"/>
          </p:cNvSpPr>
          <p:nvPr>
            <p:ph type="title"/>
          </p:nvPr>
        </p:nvSpPr>
        <p:spPr/>
        <p:txBody>
          <a:bodyPr/>
          <a:lstStyle/>
          <a:p>
            <a:r>
              <a:rPr lang="en-GB" dirty="0"/>
              <a:t>The Condition of Effective Leadership</a:t>
            </a:r>
          </a:p>
        </p:txBody>
      </p:sp>
      <p:sp>
        <p:nvSpPr>
          <p:cNvPr id="3" name="Slide Number Placeholder 2">
            <a:extLst>
              <a:ext uri="{FF2B5EF4-FFF2-40B4-BE49-F238E27FC236}">
                <a16:creationId xmlns:a16="http://schemas.microsoft.com/office/drawing/2014/main" id="{B796C807-0FE6-A0C4-8C40-775FA1A92BFA}"/>
              </a:ext>
            </a:extLst>
          </p:cNvPr>
          <p:cNvSpPr>
            <a:spLocks noGrp="1"/>
          </p:cNvSpPr>
          <p:nvPr>
            <p:ph type="sldNum" sz="quarter" idx="12"/>
          </p:nvPr>
        </p:nvSpPr>
        <p:spPr/>
        <p:txBody>
          <a:bodyPr/>
          <a:lstStyle/>
          <a:p>
            <a:fld id="{F38DF745-7D3F-47F4-83A3-874385CFAA69}" type="slidenum">
              <a:rPr lang="en-US" smtClean="0"/>
              <a:pPr/>
              <a:t>32</a:t>
            </a:fld>
            <a:endParaRPr lang="en-US"/>
          </a:p>
        </p:txBody>
      </p:sp>
      <p:pic>
        <p:nvPicPr>
          <p:cNvPr id="12" name="Picture 6" descr="The senior boss cartoon character sits in a chair and shows an ok, boss day  images, AI Generative 31610156 Stock Photo at Vecteezy">
            <a:extLst>
              <a:ext uri="{FF2B5EF4-FFF2-40B4-BE49-F238E27FC236}">
                <a16:creationId xmlns:a16="http://schemas.microsoft.com/office/drawing/2014/main" id="{1E32092B-50FA-1B20-2AFC-A5B90F9568F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146304" y="3569947"/>
            <a:ext cx="2311475" cy="234733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Cartoon Business Woman Images – Browse 1,084,895 Stock Photos, Vectors, and  Video | Adobe Stock">
            <a:extLst>
              <a:ext uri="{FF2B5EF4-FFF2-40B4-BE49-F238E27FC236}">
                <a16:creationId xmlns:a16="http://schemas.microsoft.com/office/drawing/2014/main" id="{8C8DE77F-DD10-FC0D-2833-8C94748612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0389" y="3187709"/>
            <a:ext cx="2183859" cy="149465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6+ Hundred Crooked Horn Royalty-Free Images, Stock Photos &amp; Pictures |  Shutterstock">
            <a:extLst>
              <a:ext uri="{FF2B5EF4-FFF2-40B4-BE49-F238E27FC236}">
                <a16:creationId xmlns:a16="http://schemas.microsoft.com/office/drawing/2014/main" id="{288D0E72-6D23-D717-59E2-7C61754B22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501"/>
          <a:stretch>
            <a:fillRect/>
          </a:stretch>
        </p:blipFill>
        <p:spPr bwMode="auto">
          <a:xfrm>
            <a:off x="4780110" y="5040950"/>
            <a:ext cx="1864419" cy="142731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7D40374E-AF8B-4B86-346B-DBC5FB3B843B}"/>
              </a:ext>
            </a:extLst>
          </p:cNvPr>
          <p:cNvSpPr txBox="1"/>
          <p:nvPr/>
        </p:nvSpPr>
        <p:spPr>
          <a:xfrm>
            <a:off x="146304" y="3244334"/>
            <a:ext cx="1872208" cy="400110"/>
          </a:xfrm>
          <a:prstGeom prst="rect">
            <a:avLst/>
          </a:prstGeom>
          <a:noFill/>
        </p:spPr>
        <p:txBody>
          <a:bodyPr wrap="square" rtlCol="0">
            <a:spAutoFit/>
          </a:bodyPr>
          <a:lstStyle/>
          <a:p>
            <a:pPr algn="ctr"/>
            <a:r>
              <a:rPr lang="en-GB" sz="2000" b="1" dirty="0"/>
              <a:t>Company boss</a:t>
            </a:r>
          </a:p>
        </p:txBody>
      </p:sp>
      <p:sp>
        <p:nvSpPr>
          <p:cNvPr id="16" name="Arrow: Right 15">
            <a:extLst>
              <a:ext uri="{FF2B5EF4-FFF2-40B4-BE49-F238E27FC236}">
                <a16:creationId xmlns:a16="http://schemas.microsoft.com/office/drawing/2014/main" id="{142A08C8-E937-43B6-6E72-9EDD76A13F58}"/>
              </a:ext>
            </a:extLst>
          </p:cNvPr>
          <p:cNvSpPr/>
          <p:nvPr/>
        </p:nvSpPr>
        <p:spPr>
          <a:xfrm>
            <a:off x="2205343" y="4705205"/>
            <a:ext cx="1646578" cy="3892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98CA28A7-0527-FC73-FE25-52DAE9149D7C}"/>
              </a:ext>
            </a:extLst>
          </p:cNvPr>
          <p:cNvSpPr txBox="1"/>
          <p:nvPr/>
        </p:nvSpPr>
        <p:spPr>
          <a:xfrm>
            <a:off x="2092528" y="4019363"/>
            <a:ext cx="1872208" cy="707886"/>
          </a:xfrm>
          <a:prstGeom prst="rect">
            <a:avLst/>
          </a:prstGeom>
          <a:noFill/>
        </p:spPr>
        <p:txBody>
          <a:bodyPr wrap="square" rtlCol="0">
            <a:spAutoFit/>
          </a:bodyPr>
          <a:lstStyle/>
          <a:p>
            <a:pPr algn="ctr"/>
            <a:r>
              <a:rPr lang="en-US" altLang="zh-CN" sz="2000" b="1" dirty="0"/>
              <a:t>Personnel arrangement</a:t>
            </a:r>
            <a:endParaRPr lang="en-GB" sz="2000" b="1" dirty="0"/>
          </a:p>
        </p:txBody>
      </p:sp>
      <p:grpSp>
        <p:nvGrpSpPr>
          <p:cNvPr id="18" name="Group 17">
            <a:extLst>
              <a:ext uri="{FF2B5EF4-FFF2-40B4-BE49-F238E27FC236}">
                <a16:creationId xmlns:a16="http://schemas.microsoft.com/office/drawing/2014/main" id="{19959D9B-5DAA-D62D-03BE-1BF122BC2922}"/>
              </a:ext>
            </a:extLst>
          </p:cNvPr>
          <p:cNvGrpSpPr/>
          <p:nvPr/>
        </p:nvGrpSpPr>
        <p:grpSpPr>
          <a:xfrm>
            <a:off x="6948264" y="3187709"/>
            <a:ext cx="506428" cy="3246823"/>
            <a:chOff x="7414346" y="3187709"/>
            <a:chExt cx="506428" cy="3246823"/>
          </a:xfrm>
        </p:grpSpPr>
        <p:sp>
          <p:nvSpPr>
            <p:cNvPr id="19" name="Isosceles Triangle 18">
              <a:extLst>
                <a:ext uri="{FF2B5EF4-FFF2-40B4-BE49-F238E27FC236}">
                  <a16:creationId xmlns:a16="http://schemas.microsoft.com/office/drawing/2014/main" id="{ED4016FE-6ECD-D904-10BC-E3C5C8C75769}"/>
                </a:ext>
              </a:extLst>
            </p:cNvPr>
            <p:cNvSpPr/>
            <p:nvPr/>
          </p:nvSpPr>
          <p:spPr>
            <a:xfrm rot="10800000">
              <a:off x="7444827" y="3187709"/>
              <a:ext cx="441674" cy="3163989"/>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Isosceles Triangle 19">
              <a:extLst>
                <a:ext uri="{FF2B5EF4-FFF2-40B4-BE49-F238E27FC236}">
                  <a16:creationId xmlns:a16="http://schemas.microsoft.com/office/drawing/2014/main" id="{4240D635-7514-4216-DDA8-799A80EBAEEE}"/>
                </a:ext>
              </a:extLst>
            </p:cNvPr>
            <p:cNvSpPr/>
            <p:nvPr/>
          </p:nvSpPr>
          <p:spPr>
            <a:xfrm rot="10800000">
              <a:off x="7414346" y="5930476"/>
              <a:ext cx="506428" cy="504056"/>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A35DC1B5-5EBB-A59B-1129-93C8DC4C9E96}"/>
              </a:ext>
            </a:extLst>
          </p:cNvPr>
          <p:cNvSpPr txBox="1"/>
          <p:nvPr/>
        </p:nvSpPr>
        <p:spPr>
          <a:xfrm>
            <a:off x="7472933" y="3734982"/>
            <a:ext cx="943598" cy="400110"/>
          </a:xfrm>
          <a:prstGeom prst="rect">
            <a:avLst/>
          </a:prstGeom>
          <a:noFill/>
        </p:spPr>
        <p:txBody>
          <a:bodyPr wrap="square" rtlCol="0">
            <a:spAutoFit/>
          </a:bodyPr>
          <a:lstStyle/>
          <a:p>
            <a:pPr algn="ctr"/>
            <a:r>
              <a:rPr lang="en-US" altLang="zh-CN" sz="2000" b="1" dirty="0"/>
              <a:t>Senior</a:t>
            </a:r>
            <a:endParaRPr lang="en-GB" sz="2000" b="1" dirty="0"/>
          </a:p>
        </p:txBody>
      </p:sp>
      <p:sp>
        <p:nvSpPr>
          <p:cNvPr id="22" name="TextBox 21">
            <a:extLst>
              <a:ext uri="{FF2B5EF4-FFF2-40B4-BE49-F238E27FC236}">
                <a16:creationId xmlns:a16="http://schemas.microsoft.com/office/drawing/2014/main" id="{877EC07F-27C8-1715-09BF-44F3F2DEC803}"/>
              </a:ext>
            </a:extLst>
          </p:cNvPr>
          <p:cNvSpPr txBox="1"/>
          <p:nvPr/>
        </p:nvSpPr>
        <p:spPr>
          <a:xfrm>
            <a:off x="7472933" y="5506692"/>
            <a:ext cx="943598" cy="400110"/>
          </a:xfrm>
          <a:prstGeom prst="rect">
            <a:avLst/>
          </a:prstGeom>
          <a:noFill/>
        </p:spPr>
        <p:txBody>
          <a:bodyPr wrap="square" rtlCol="0">
            <a:spAutoFit/>
          </a:bodyPr>
          <a:lstStyle/>
          <a:p>
            <a:pPr algn="ctr"/>
            <a:r>
              <a:rPr lang="en-US" altLang="zh-CN" sz="2000" b="1" dirty="0"/>
              <a:t>Junior</a:t>
            </a:r>
            <a:endParaRPr lang="en-GB" sz="2000" b="1" dirty="0"/>
          </a:p>
        </p:txBody>
      </p:sp>
      <p:sp>
        <p:nvSpPr>
          <p:cNvPr id="23" name="Rectangle 22">
            <a:extLst>
              <a:ext uri="{FF2B5EF4-FFF2-40B4-BE49-F238E27FC236}">
                <a16:creationId xmlns:a16="http://schemas.microsoft.com/office/drawing/2014/main" id="{2B0F1D63-5CC5-672E-CD66-C2BD44F6B839}"/>
              </a:ext>
            </a:extLst>
          </p:cNvPr>
          <p:cNvSpPr/>
          <p:nvPr/>
        </p:nvSpPr>
        <p:spPr>
          <a:xfrm>
            <a:off x="4283968" y="2945264"/>
            <a:ext cx="4320480" cy="3742556"/>
          </a:xfrm>
          <a:prstGeom prst="rect">
            <a:avLst/>
          </a:prstGeom>
          <a:noFill/>
          <a:ln w="28575">
            <a:solidFill>
              <a:schemeClr val="tx1"/>
            </a:solidFill>
            <a:prstDash val="sysDash"/>
            <a:extLst>
              <a:ext uri="{C807C97D-BFC1-408E-A445-0C87EB9F89A2}">
                <ask:lineSketchStyleProps xmlns:ask="http://schemas.microsoft.com/office/drawing/2018/sketchyshapes" sd="2650216993">
                  <a:custGeom>
                    <a:avLst/>
                    <a:gdLst>
                      <a:gd name="connsiteX0" fmla="*/ 0 w 4320480"/>
                      <a:gd name="connsiteY0" fmla="*/ 0 h 3742556"/>
                      <a:gd name="connsiteX1" fmla="*/ 4320480 w 4320480"/>
                      <a:gd name="connsiteY1" fmla="*/ 0 h 3742556"/>
                      <a:gd name="connsiteX2" fmla="*/ 4320480 w 4320480"/>
                      <a:gd name="connsiteY2" fmla="*/ 3742556 h 3742556"/>
                      <a:gd name="connsiteX3" fmla="*/ 0 w 4320480"/>
                      <a:gd name="connsiteY3" fmla="*/ 3742556 h 3742556"/>
                      <a:gd name="connsiteX4" fmla="*/ 0 w 4320480"/>
                      <a:gd name="connsiteY4" fmla="*/ 0 h 3742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0480" h="3742556" extrusionOk="0">
                        <a:moveTo>
                          <a:pt x="0" y="0"/>
                        </a:moveTo>
                        <a:cubicBezTo>
                          <a:pt x="1483919" y="-5264"/>
                          <a:pt x="2881408" y="84467"/>
                          <a:pt x="4320480" y="0"/>
                        </a:cubicBezTo>
                        <a:cubicBezTo>
                          <a:pt x="4192307" y="1244899"/>
                          <a:pt x="4449630" y="2773925"/>
                          <a:pt x="4320480" y="3742556"/>
                        </a:cubicBezTo>
                        <a:cubicBezTo>
                          <a:pt x="2315851" y="3848876"/>
                          <a:pt x="1466314" y="3734907"/>
                          <a:pt x="0" y="3742556"/>
                        </a:cubicBezTo>
                        <a:cubicBezTo>
                          <a:pt x="160128" y="1983408"/>
                          <a:pt x="25049" y="1625455"/>
                          <a:pt x="0" y="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0B38E369-D20B-5F9D-AA91-5D8417E00272}"/>
              </a:ext>
            </a:extLst>
          </p:cNvPr>
          <p:cNvSpPr txBox="1"/>
          <p:nvPr/>
        </p:nvSpPr>
        <p:spPr>
          <a:xfrm>
            <a:off x="2519772" y="1495162"/>
            <a:ext cx="3528392" cy="954107"/>
          </a:xfrm>
          <a:prstGeom prst="rect">
            <a:avLst/>
          </a:prstGeom>
          <a:noFill/>
        </p:spPr>
        <p:txBody>
          <a:bodyPr wrap="square" rtlCol="0">
            <a:spAutoFit/>
          </a:bodyPr>
          <a:lstStyle/>
          <a:p>
            <a:pPr algn="ctr"/>
            <a:r>
              <a:rPr lang="en-US" sz="2800" b="1" dirty="0"/>
              <a:t>Who is the </a:t>
            </a:r>
            <a:r>
              <a:rPr lang="en-US" sz="2800" b="1" i="1" dirty="0"/>
              <a:t>junzi</a:t>
            </a:r>
            <a:r>
              <a:rPr lang="en-US" sz="2800" b="1" dirty="0"/>
              <a:t> in this scenario?</a:t>
            </a:r>
            <a:endParaRPr lang="en-GB" sz="2800" b="1" dirty="0"/>
          </a:p>
        </p:txBody>
      </p:sp>
      <p:cxnSp>
        <p:nvCxnSpPr>
          <p:cNvPr id="26" name="Straight Arrow Connector 25">
            <a:extLst>
              <a:ext uri="{FF2B5EF4-FFF2-40B4-BE49-F238E27FC236}">
                <a16:creationId xmlns:a16="http://schemas.microsoft.com/office/drawing/2014/main" id="{A2B988C2-7647-AB34-0658-5AA6FAF6A812}"/>
              </a:ext>
            </a:extLst>
          </p:cNvPr>
          <p:cNvCxnSpPr>
            <a:cxnSpLocks/>
            <a:stCxn id="24" idx="2"/>
          </p:cNvCxnSpPr>
          <p:nvPr/>
        </p:nvCxnSpPr>
        <p:spPr>
          <a:xfrm flipH="1">
            <a:off x="2092528" y="2449269"/>
            <a:ext cx="2191440" cy="1234435"/>
          </a:xfrm>
          <a:prstGeom prst="straightConnector1">
            <a:avLst/>
          </a:prstGeom>
          <a:ln w="38100">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28C2AC00-B136-6E62-2607-A16AC1B5D463}"/>
              </a:ext>
            </a:extLst>
          </p:cNvPr>
          <p:cNvCxnSpPr>
            <a:cxnSpLocks/>
            <a:stCxn id="24" idx="2"/>
          </p:cNvCxnSpPr>
          <p:nvPr/>
        </p:nvCxnSpPr>
        <p:spPr>
          <a:xfrm>
            <a:off x="4283968" y="2449269"/>
            <a:ext cx="884881" cy="1033045"/>
          </a:xfrm>
          <a:prstGeom prst="straightConnector1">
            <a:avLst/>
          </a:prstGeom>
          <a:ln w="38100">
            <a:solidFill>
              <a:schemeClr val="tx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968908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F1578-BFB8-0D32-B77F-BE53778E3D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BE50EF-99B1-33C7-EF8A-571D0F60A05B}"/>
              </a:ext>
            </a:extLst>
          </p:cNvPr>
          <p:cNvSpPr>
            <a:spLocks noGrp="1"/>
          </p:cNvSpPr>
          <p:nvPr>
            <p:ph type="title"/>
          </p:nvPr>
        </p:nvSpPr>
        <p:spPr/>
        <p:txBody>
          <a:bodyPr/>
          <a:lstStyle/>
          <a:p>
            <a:r>
              <a:rPr lang="en-GB" dirty="0"/>
              <a:t>The Condition of Effective Leadership</a:t>
            </a:r>
          </a:p>
        </p:txBody>
      </p:sp>
      <p:sp>
        <p:nvSpPr>
          <p:cNvPr id="3" name="Slide Number Placeholder 2">
            <a:extLst>
              <a:ext uri="{FF2B5EF4-FFF2-40B4-BE49-F238E27FC236}">
                <a16:creationId xmlns:a16="http://schemas.microsoft.com/office/drawing/2014/main" id="{30D8870F-7D74-8C68-6F47-B17BE9D0F047}"/>
              </a:ext>
            </a:extLst>
          </p:cNvPr>
          <p:cNvSpPr>
            <a:spLocks noGrp="1"/>
          </p:cNvSpPr>
          <p:nvPr>
            <p:ph type="sldNum" sz="quarter" idx="12"/>
          </p:nvPr>
        </p:nvSpPr>
        <p:spPr/>
        <p:txBody>
          <a:bodyPr/>
          <a:lstStyle/>
          <a:p>
            <a:fld id="{F38DF745-7D3F-47F4-83A3-874385CFAA69}" type="slidenum">
              <a:rPr lang="en-US" smtClean="0"/>
              <a:pPr/>
              <a:t>33</a:t>
            </a:fld>
            <a:endParaRPr lang="en-US"/>
          </a:p>
        </p:txBody>
      </p:sp>
      <p:pic>
        <p:nvPicPr>
          <p:cNvPr id="12" name="Picture 6" descr="The senior boss cartoon character sits in a chair and shows an ok, boss day  images, AI Generative 31610156 Stock Photo at Vecteezy">
            <a:extLst>
              <a:ext uri="{FF2B5EF4-FFF2-40B4-BE49-F238E27FC236}">
                <a16:creationId xmlns:a16="http://schemas.microsoft.com/office/drawing/2014/main" id="{6F77066C-41D2-9D4B-ACFF-673C9E026A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146304" y="3569947"/>
            <a:ext cx="2311475" cy="234733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Cartoon Business Woman Images – Browse 1,084,895 Stock Photos, Vectors, and  Video | Adobe Stock">
            <a:extLst>
              <a:ext uri="{FF2B5EF4-FFF2-40B4-BE49-F238E27FC236}">
                <a16:creationId xmlns:a16="http://schemas.microsoft.com/office/drawing/2014/main" id="{2F01EBB7-68CB-EABB-8A44-986A3D246E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0389" y="3187709"/>
            <a:ext cx="2183859" cy="149465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6+ Hundred Crooked Horn Royalty-Free Images, Stock Photos &amp; Pictures |  Shutterstock">
            <a:extLst>
              <a:ext uri="{FF2B5EF4-FFF2-40B4-BE49-F238E27FC236}">
                <a16:creationId xmlns:a16="http://schemas.microsoft.com/office/drawing/2014/main" id="{536AA16A-6269-3C15-D26B-05D89989873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501"/>
          <a:stretch>
            <a:fillRect/>
          </a:stretch>
        </p:blipFill>
        <p:spPr bwMode="auto">
          <a:xfrm>
            <a:off x="4780110" y="5040950"/>
            <a:ext cx="1864419" cy="142731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B61BF714-8B8C-F8C3-9831-DB58270B31F8}"/>
              </a:ext>
            </a:extLst>
          </p:cNvPr>
          <p:cNvSpPr txBox="1"/>
          <p:nvPr/>
        </p:nvSpPr>
        <p:spPr>
          <a:xfrm>
            <a:off x="146304" y="3244334"/>
            <a:ext cx="1872208" cy="400110"/>
          </a:xfrm>
          <a:prstGeom prst="rect">
            <a:avLst/>
          </a:prstGeom>
          <a:noFill/>
        </p:spPr>
        <p:txBody>
          <a:bodyPr wrap="square" rtlCol="0">
            <a:spAutoFit/>
          </a:bodyPr>
          <a:lstStyle/>
          <a:p>
            <a:pPr algn="ctr"/>
            <a:r>
              <a:rPr lang="en-GB" sz="2000" b="1" dirty="0"/>
              <a:t>Company boss</a:t>
            </a:r>
          </a:p>
        </p:txBody>
      </p:sp>
      <p:sp>
        <p:nvSpPr>
          <p:cNvPr id="16" name="Arrow: Right 15">
            <a:extLst>
              <a:ext uri="{FF2B5EF4-FFF2-40B4-BE49-F238E27FC236}">
                <a16:creationId xmlns:a16="http://schemas.microsoft.com/office/drawing/2014/main" id="{9709756C-2F60-1556-6ABE-A1F2406E4F1C}"/>
              </a:ext>
            </a:extLst>
          </p:cNvPr>
          <p:cNvSpPr/>
          <p:nvPr/>
        </p:nvSpPr>
        <p:spPr>
          <a:xfrm>
            <a:off x="2205343" y="4705205"/>
            <a:ext cx="1646578" cy="3892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375F428-550F-B748-CD4F-AD00F8A2FFBB}"/>
              </a:ext>
            </a:extLst>
          </p:cNvPr>
          <p:cNvSpPr txBox="1"/>
          <p:nvPr/>
        </p:nvSpPr>
        <p:spPr>
          <a:xfrm>
            <a:off x="2092528" y="4019363"/>
            <a:ext cx="1872208" cy="707886"/>
          </a:xfrm>
          <a:prstGeom prst="rect">
            <a:avLst/>
          </a:prstGeom>
          <a:noFill/>
        </p:spPr>
        <p:txBody>
          <a:bodyPr wrap="square" rtlCol="0">
            <a:spAutoFit/>
          </a:bodyPr>
          <a:lstStyle/>
          <a:p>
            <a:pPr algn="ctr"/>
            <a:r>
              <a:rPr lang="en-US" altLang="zh-CN" sz="2000" b="1" dirty="0"/>
              <a:t>Personnel arrangement</a:t>
            </a:r>
            <a:endParaRPr lang="en-GB" sz="2000" b="1" dirty="0"/>
          </a:p>
        </p:txBody>
      </p:sp>
      <p:grpSp>
        <p:nvGrpSpPr>
          <p:cNvPr id="18" name="Group 17">
            <a:extLst>
              <a:ext uri="{FF2B5EF4-FFF2-40B4-BE49-F238E27FC236}">
                <a16:creationId xmlns:a16="http://schemas.microsoft.com/office/drawing/2014/main" id="{67AFB0F6-FECC-98EC-7886-2CE93ED28D81}"/>
              </a:ext>
            </a:extLst>
          </p:cNvPr>
          <p:cNvGrpSpPr/>
          <p:nvPr/>
        </p:nvGrpSpPr>
        <p:grpSpPr>
          <a:xfrm>
            <a:off x="6948264" y="3187709"/>
            <a:ext cx="506428" cy="3246823"/>
            <a:chOff x="7414346" y="3187709"/>
            <a:chExt cx="506428" cy="3246823"/>
          </a:xfrm>
        </p:grpSpPr>
        <p:sp>
          <p:nvSpPr>
            <p:cNvPr id="19" name="Isosceles Triangle 18">
              <a:extLst>
                <a:ext uri="{FF2B5EF4-FFF2-40B4-BE49-F238E27FC236}">
                  <a16:creationId xmlns:a16="http://schemas.microsoft.com/office/drawing/2014/main" id="{36CF5DF4-FA50-E4ED-B4FC-4EF78C69E895}"/>
                </a:ext>
              </a:extLst>
            </p:cNvPr>
            <p:cNvSpPr/>
            <p:nvPr/>
          </p:nvSpPr>
          <p:spPr>
            <a:xfrm rot="10800000">
              <a:off x="7444827" y="3187709"/>
              <a:ext cx="441674" cy="3163989"/>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Isosceles Triangle 19">
              <a:extLst>
                <a:ext uri="{FF2B5EF4-FFF2-40B4-BE49-F238E27FC236}">
                  <a16:creationId xmlns:a16="http://schemas.microsoft.com/office/drawing/2014/main" id="{362C2FE5-0034-A06C-71C7-849E3A7C311D}"/>
                </a:ext>
              </a:extLst>
            </p:cNvPr>
            <p:cNvSpPr/>
            <p:nvPr/>
          </p:nvSpPr>
          <p:spPr>
            <a:xfrm rot="10800000">
              <a:off x="7414346" y="5930476"/>
              <a:ext cx="506428" cy="504056"/>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2D67142B-08FA-0593-0F97-393FF9782C4D}"/>
              </a:ext>
            </a:extLst>
          </p:cNvPr>
          <p:cNvSpPr txBox="1"/>
          <p:nvPr/>
        </p:nvSpPr>
        <p:spPr>
          <a:xfrm>
            <a:off x="7472933" y="3734982"/>
            <a:ext cx="943598" cy="400110"/>
          </a:xfrm>
          <a:prstGeom prst="rect">
            <a:avLst/>
          </a:prstGeom>
          <a:noFill/>
        </p:spPr>
        <p:txBody>
          <a:bodyPr wrap="square" rtlCol="0">
            <a:spAutoFit/>
          </a:bodyPr>
          <a:lstStyle/>
          <a:p>
            <a:pPr algn="ctr"/>
            <a:r>
              <a:rPr lang="en-US" altLang="zh-CN" sz="2000" b="1" dirty="0"/>
              <a:t>Senior</a:t>
            </a:r>
            <a:endParaRPr lang="en-GB" sz="2000" b="1" dirty="0"/>
          </a:p>
        </p:txBody>
      </p:sp>
      <p:sp>
        <p:nvSpPr>
          <p:cNvPr id="22" name="TextBox 21">
            <a:extLst>
              <a:ext uri="{FF2B5EF4-FFF2-40B4-BE49-F238E27FC236}">
                <a16:creationId xmlns:a16="http://schemas.microsoft.com/office/drawing/2014/main" id="{F1A17326-CED0-59E0-3044-21FC1F6AC259}"/>
              </a:ext>
            </a:extLst>
          </p:cNvPr>
          <p:cNvSpPr txBox="1"/>
          <p:nvPr/>
        </p:nvSpPr>
        <p:spPr>
          <a:xfrm>
            <a:off x="7472933" y="5506692"/>
            <a:ext cx="943598" cy="400110"/>
          </a:xfrm>
          <a:prstGeom prst="rect">
            <a:avLst/>
          </a:prstGeom>
          <a:noFill/>
        </p:spPr>
        <p:txBody>
          <a:bodyPr wrap="square" rtlCol="0">
            <a:spAutoFit/>
          </a:bodyPr>
          <a:lstStyle/>
          <a:p>
            <a:pPr algn="ctr"/>
            <a:r>
              <a:rPr lang="en-US" altLang="zh-CN" sz="2000" b="1" dirty="0"/>
              <a:t>Junior</a:t>
            </a:r>
            <a:endParaRPr lang="en-GB" sz="2000" b="1" dirty="0"/>
          </a:p>
        </p:txBody>
      </p:sp>
      <p:sp>
        <p:nvSpPr>
          <p:cNvPr id="23" name="Rectangle 22">
            <a:extLst>
              <a:ext uri="{FF2B5EF4-FFF2-40B4-BE49-F238E27FC236}">
                <a16:creationId xmlns:a16="http://schemas.microsoft.com/office/drawing/2014/main" id="{9230B970-BB57-2FA3-ECC1-7B15CDD23B81}"/>
              </a:ext>
            </a:extLst>
          </p:cNvPr>
          <p:cNvSpPr/>
          <p:nvPr/>
        </p:nvSpPr>
        <p:spPr>
          <a:xfrm>
            <a:off x="4283968" y="2945264"/>
            <a:ext cx="4320480" cy="3742556"/>
          </a:xfrm>
          <a:prstGeom prst="rect">
            <a:avLst/>
          </a:prstGeom>
          <a:noFill/>
          <a:ln w="28575">
            <a:solidFill>
              <a:schemeClr val="tx1"/>
            </a:solidFill>
            <a:prstDash val="sysDash"/>
            <a:extLst>
              <a:ext uri="{C807C97D-BFC1-408E-A445-0C87EB9F89A2}">
                <ask:lineSketchStyleProps xmlns:ask="http://schemas.microsoft.com/office/drawing/2018/sketchyshapes" sd="2650216993">
                  <a:custGeom>
                    <a:avLst/>
                    <a:gdLst>
                      <a:gd name="connsiteX0" fmla="*/ 0 w 4320480"/>
                      <a:gd name="connsiteY0" fmla="*/ 0 h 3742556"/>
                      <a:gd name="connsiteX1" fmla="*/ 4320480 w 4320480"/>
                      <a:gd name="connsiteY1" fmla="*/ 0 h 3742556"/>
                      <a:gd name="connsiteX2" fmla="*/ 4320480 w 4320480"/>
                      <a:gd name="connsiteY2" fmla="*/ 3742556 h 3742556"/>
                      <a:gd name="connsiteX3" fmla="*/ 0 w 4320480"/>
                      <a:gd name="connsiteY3" fmla="*/ 3742556 h 3742556"/>
                      <a:gd name="connsiteX4" fmla="*/ 0 w 4320480"/>
                      <a:gd name="connsiteY4" fmla="*/ 0 h 3742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0480" h="3742556" extrusionOk="0">
                        <a:moveTo>
                          <a:pt x="0" y="0"/>
                        </a:moveTo>
                        <a:cubicBezTo>
                          <a:pt x="1483919" y="-5264"/>
                          <a:pt x="2881408" y="84467"/>
                          <a:pt x="4320480" y="0"/>
                        </a:cubicBezTo>
                        <a:cubicBezTo>
                          <a:pt x="4192307" y="1244899"/>
                          <a:pt x="4449630" y="2773925"/>
                          <a:pt x="4320480" y="3742556"/>
                        </a:cubicBezTo>
                        <a:cubicBezTo>
                          <a:pt x="2315851" y="3848876"/>
                          <a:pt x="1466314" y="3734907"/>
                          <a:pt x="0" y="3742556"/>
                        </a:cubicBezTo>
                        <a:cubicBezTo>
                          <a:pt x="160128" y="1983408"/>
                          <a:pt x="25049" y="1625455"/>
                          <a:pt x="0" y="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17FA09D7-FB33-F121-6AE5-E5872B411D35}"/>
              </a:ext>
            </a:extLst>
          </p:cNvPr>
          <p:cNvSpPr txBox="1"/>
          <p:nvPr/>
        </p:nvSpPr>
        <p:spPr>
          <a:xfrm>
            <a:off x="2519772" y="1495162"/>
            <a:ext cx="3528392" cy="954107"/>
          </a:xfrm>
          <a:prstGeom prst="rect">
            <a:avLst/>
          </a:prstGeom>
          <a:noFill/>
        </p:spPr>
        <p:txBody>
          <a:bodyPr wrap="square" rtlCol="0">
            <a:spAutoFit/>
          </a:bodyPr>
          <a:lstStyle/>
          <a:p>
            <a:pPr algn="ctr"/>
            <a:r>
              <a:rPr lang="en-US" sz="2800" b="1" dirty="0"/>
              <a:t>Who is the </a:t>
            </a:r>
            <a:r>
              <a:rPr lang="en-US" sz="2800" b="1" dirty="0">
                <a:solidFill>
                  <a:srgbClr val="FF0000"/>
                </a:solidFill>
              </a:rPr>
              <a:t>GREATER</a:t>
            </a:r>
            <a:r>
              <a:rPr lang="en-US" sz="2800" b="1" dirty="0"/>
              <a:t> </a:t>
            </a:r>
            <a:r>
              <a:rPr lang="en-US" sz="2800" b="1" i="1" dirty="0"/>
              <a:t>junzi</a:t>
            </a:r>
            <a:r>
              <a:rPr lang="en-US" sz="2800" b="1" dirty="0"/>
              <a:t> in this scenario?</a:t>
            </a:r>
            <a:endParaRPr lang="en-GB" sz="2800" b="1" dirty="0"/>
          </a:p>
        </p:txBody>
      </p:sp>
      <p:cxnSp>
        <p:nvCxnSpPr>
          <p:cNvPr id="26" name="Straight Arrow Connector 25">
            <a:extLst>
              <a:ext uri="{FF2B5EF4-FFF2-40B4-BE49-F238E27FC236}">
                <a16:creationId xmlns:a16="http://schemas.microsoft.com/office/drawing/2014/main" id="{6FBEA472-1F61-F690-2767-0EA44FF18759}"/>
              </a:ext>
            </a:extLst>
          </p:cNvPr>
          <p:cNvCxnSpPr>
            <a:cxnSpLocks/>
            <a:stCxn id="24" idx="2"/>
          </p:cNvCxnSpPr>
          <p:nvPr/>
        </p:nvCxnSpPr>
        <p:spPr>
          <a:xfrm flipH="1">
            <a:off x="2092528" y="2449269"/>
            <a:ext cx="2191440" cy="1234435"/>
          </a:xfrm>
          <a:prstGeom prst="straightConnector1">
            <a:avLst/>
          </a:prstGeom>
          <a:ln w="38100">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96BAAF9A-9CF4-FF97-BBD2-D97EBAA0B437}"/>
              </a:ext>
            </a:extLst>
          </p:cNvPr>
          <p:cNvCxnSpPr>
            <a:cxnSpLocks/>
            <a:stCxn id="24" idx="2"/>
          </p:cNvCxnSpPr>
          <p:nvPr/>
        </p:nvCxnSpPr>
        <p:spPr>
          <a:xfrm>
            <a:off x="4283968" y="2449269"/>
            <a:ext cx="884881" cy="1033045"/>
          </a:xfrm>
          <a:prstGeom prst="straightConnector1">
            <a:avLst/>
          </a:prstGeom>
          <a:ln w="38100">
            <a:solidFill>
              <a:schemeClr val="tx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49841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3BAB6-6DFB-745D-A3EA-5EE601D7C7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08B7A1-5723-051F-D5FE-5170E397FE51}"/>
              </a:ext>
            </a:extLst>
          </p:cNvPr>
          <p:cNvSpPr>
            <a:spLocks noGrp="1"/>
          </p:cNvSpPr>
          <p:nvPr>
            <p:ph type="title"/>
          </p:nvPr>
        </p:nvSpPr>
        <p:spPr>
          <a:xfrm>
            <a:off x="722312" y="952500"/>
            <a:ext cx="7882135" cy="1362075"/>
          </a:xfrm>
        </p:spPr>
        <p:txBody>
          <a:bodyPr>
            <a:normAutofit/>
          </a:bodyPr>
          <a:lstStyle/>
          <a:p>
            <a:r>
              <a:rPr lang="en-GB" b="1" dirty="0"/>
              <a:t>5. The Essence of </a:t>
            </a:r>
            <a:r>
              <a:rPr lang="en-GB" b="1" i="1" dirty="0"/>
              <a:t>Junzi </a:t>
            </a:r>
            <a:r>
              <a:rPr lang="en-GB" b="1" dirty="0"/>
              <a:t>Leadership: Trust</a:t>
            </a:r>
          </a:p>
        </p:txBody>
      </p:sp>
      <p:sp>
        <p:nvSpPr>
          <p:cNvPr id="3" name="Text Placeholder 2">
            <a:extLst>
              <a:ext uri="{FF2B5EF4-FFF2-40B4-BE49-F238E27FC236}">
                <a16:creationId xmlns:a16="http://schemas.microsoft.com/office/drawing/2014/main" id="{4EF751A4-A16A-5FEC-002A-62402B6E3D01}"/>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B9205EF0-50B2-C561-B269-1523A2131A11}"/>
              </a:ext>
            </a:extLst>
          </p:cNvPr>
          <p:cNvSpPr>
            <a:spLocks noGrp="1"/>
          </p:cNvSpPr>
          <p:nvPr>
            <p:ph type="sldNum" sz="quarter" idx="12"/>
          </p:nvPr>
        </p:nvSpPr>
        <p:spPr/>
        <p:txBody>
          <a:bodyPr/>
          <a:lstStyle/>
          <a:p>
            <a:fld id="{F38DF745-7D3F-47F4-83A3-874385CFAA69}" type="slidenum">
              <a:rPr lang="en-US" smtClean="0"/>
              <a:pPr/>
              <a:t>34</a:t>
            </a:fld>
            <a:endParaRPr lang="en-US" dirty="0"/>
          </a:p>
        </p:txBody>
      </p:sp>
    </p:spTree>
    <p:extLst>
      <p:ext uri="{BB962C8B-B14F-4D97-AF65-F5344CB8AC3E}">
        <p14:creationId xmlns:p14="http://schemas.microsoft.com/office/powerpoint/2010/main" val="2136242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EB168-E3A2-9BD8-CB48-55CDFD9D88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1A7753-D6C3-96FE-82E3-ACD31373F869}"/>
              </a:ext>
            </a:extLst>
          </p:cNvPr>
          <p:cNvSpPr>
            <a:spLocks noGrp="1"/>
          </p:cNvSpPr>
          <p:nvPr>
            <p:ph type="title"/>
          </p:nvPr>
        </p:nvSpPr>
        <p:spPr/>
        <p:txBody>
          <a:bodyPr/>
          <a:lstStyle/>
          <a:p>
            <a:r>
              <a:rPr lang="en-GB" dirty="0"/>
              <a:t>What Is Trust</a:t>
            </a:r>
          </a:p>
        </p:txBody>
      </p:sp>
      <p:sp>
        <p:nvSpPr>
          <p:cNvPr id="3" name="Slide Number Placeholder 2">
            <a:extLst>
              <a:ext uri="{FF2B5EF4-FFF2-40B4-BE49-F238E27FC236}">
                <a16:creationId xmlns:a16="http://schemas.microsoft.com/office/drawing/2014/main" id="{301224B2-D7EF-F6D1-05DB-A8CBEF8028F9}"/>
              </a:ext>
            </a:extLst>
          </p:cNvPr>
          <p:cNvSpPr>
            <a:spLocks noGrp="1"/>
          </p:cNvSpPr>
          <p:nvPr>
            <p:ph type="sldNum" sz="quarter" idx="12"/>
          </p:nvPr>
        </p:nvSpPr>
        <p:spPr/>
        <p:txBody>
          <a:bodyPr/>
          <a:lstStyle/>
          <a:p>
            <a:fld id="{F38DF745-7D3F-47F4-83A3-874385CFAA69}" type="slidenum">
              <a:rPr lang="en-US" smtClean="0"/>
              <a:pPr/>
              <a:t>35</a:t>
            </a:fld>
            <a:endParaRPr lang="en-US"/>
          </a:p>
        </p:txBody>
      </p:sp>
      <p:sp>
        <p:nvSpPr>
          <p:cNvPr id="4" name="Content Placeholder 3">
            <a:extLst>
              <a:ext uri="{FF2B5EF4-FFF2-40B4-BE49-F238E27FC236}">
                <a16:creationId xmlns:a16="http://schemas.microsoft.com/office/drawing/2014/main" id="{C04AEBEF-86D7-DB47-6956-648A16F992AC}"/>
              </a:ext>
            </a:extLst>
          </p:cNvPr>
          <p:cNvSpPr>
            <a:spLocks noGrp="1"/>
          </p:cNvSpPr>
          <p:nvPr>
            <p:ph sz="quarter" idx="1"/>
          </p:nvPr>
        </p:nvSpPr>
        <p:spPr>
          <a:xfrm>
            <a:off x="914400" y="1522800"/>
            <a:ext cx="7772400" cy="5290576"/>
          </a:xfrm>
        </p:spPr>
        <p:txBody>
          <a:bodyPr>
            <a:normAutofit fontScale="92500" lnSpcReduction="10000"/>
          </a:bodyPr>
          <a:lstStyle/>
          <a:p>
            <a:r>
              <a:rPr lang="en-GB" dirty="0"/>
              <a:t>We will see direct statistical evidence on the value of trust to corporate governance. Now, let’s see Confucius’ teaching on this issue.</a:t>
            </a:r>
          </a:p>
          <a:p>
            <a:r>
              <a:rPr lang="en-GB" dirty="0"/>
              <a:t>Zi Gong asked about government. The Master said, “The requisites of government are that there be sufficiency of food, sufficiency of military equipment, and the confidence of the people in their ruler.” Zi Gong said, “If it cannot be helped, and one of these must be dispensed with, which of the three should be foregone first?” “The military equipment,” said the Master. Zi Gong again asked, “If it cannot be helped, and one of the remaining two must be dispensed with, which of them should be foregone?” The Master answered, “Part with the food. From of old, death has been the lot of all men; but if the people have no faith in their rulers, there is no standing for the state.”</a:t>
            </a:r>
          </a:p>
          <a:p>
            <a:pPr marL="0" indent="0" algn="r">
              <a:buNone/>
            </a:pPr>
            <a:r>
              <a:rPr lang="en-GB" dirty="0"/>
              <a:t>------ </a:t>
            </a:r>
            <a:r>
              <a:rPr lang="en-GB" i="1" dirty="0"/>
              <a:t>The Analects</a:t>
            </a:r>
          </a:p>
        </p:txBody>
      </p:sp>
    </p:spTree>
    <p:extLst>
      <p:ext uri="{BB962C8B-B14F-4D97-AF65-F5344CB8AC3E}">
        <p14:creationId xmlns:p14="http://schemas.microsoft.com/office/powerpoint/2010/main" val="41862061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B2BF9-602F-A2BC-864E-5CE0FC23B2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C490D0-6047-E71B-BC08-8F7C059CB83A}"/>
              </a:ext>
            </a:extLst>
          </p:cNvPr>
          <p:cNvSpPr>
            <a:spLocks noGrp="1"/>
          </p:cNvSpPr>
          <p:nvPr>
            <p:ph type="title"/>
          </p:nvPr>
        </p:nvSpPr>
        <p:spPr/>
        <p:txBody>
          <a:bodyPr/>
          <a:lstStyle/>
          <a:p>
            <a:r>
              <a:rPr lang="en-GB" dirty="0"/>
              <a:t>What Is Trust</a:t>
            </a:r>
          </a:p>
        </p:txBody>
      </p:sp>
      <p:sp>
        <p:nvSpPr>
          <p:cNvPr id="3" name="Slide Number Placeholder 2">
            <a:extLst>
              <a:ext uri="{FF2B5EF4-FFF2-40B4-BE49-F238E27FC236}">
                <a16:creationId xmlns:a16="http://schemas.microsoft.com/office/drawing/2014/main" id="{AC3AAA90-14A0-E387-5521-389E22AA4D4D}"/>
              </a:ext>
            </a:extLst>
          </p:cNvPr>
          <p:cNvSpPr>
            <a:spLocks noGrp="1"/>
          </p:cNvSpPr>
          <p:nvPr>
            <p:ph type="sldNum" sz="quarter" idx="12"/>
          </p:nvPr>
        </p:nvSpPr>
        <p:spPr/>
        <p:txBody>
          <a:bodyPr/>
          <a:lstStyle/>
          <a:p>
            <a:fld id="{F38DF745-7D3F-47F4-83A3-874385CFAA69}" type="slidenum">
              <a:rPr lang="en-US" smtClean="0"/>
              <a:pPr/>
              <a:t>36</a:t>
            </a:fld>
            <a:endParaRPr lang="en-US"/>
          </a:p>
        </p:txBody>
      </p:sp>
      <p:sp>
        <p:nvSpPr>
          <p:cNvPr id="4" name="Content Placeholder 3">
            <a:extLst>
              <a:ext uri="{FF2B5EF4-FFF2-40B4-BE49-F238E27FC236}">
                <a16:creationId xmlns:a16="http://schemas.microsoft.com/office/drawing/2014/main" id="{0C0FF94D-9619-21D0-7B22-5272980D620D}"/>
              </a:ext>
            </a:extLst>
          </p:cNvPr>
          <p:cNvSpPr>
            <a:spLocks noGrp="1"/>
          </p:cNvSpPr>
          <p:nvPr>
            <p:ph sz="quarter" idx="1"/>
          </p:nvPr>
        </p:nvSpPr>
        <p:spPr>
          <a:xfrm>
            <a:off x="914400" y="1522800"/>
            <a:ext cx="7772400" cy="5290576"/>
          </a:xfrm>
        </p:spPr>
        <p:txBody>
          <a:bodyPr>
            <a:normAutofit/>
          </a:bodyPr>
          <a:lstStyle/>
          <a:p>
            <a:r>
              <a:rPr lang="en-GB" dirty="0"/>
              <a:t>Trust is what holds together a country, a company, a partnership, and a family.</a:t>
            </a:r>
          </a:p>
          <a:p>
            <a:r>
              <a:rPr lang="en-GB" dirty="0"/>
              <a:t>For example:</a:t>
            </a:r>
          </a:p>
          <a:p>
            <a:pPr lvl="1"/>
            <a:r>
              <a:rPr lang="en-GB" dirty="0"/>
              <a:t>A family plagued with domestic dissensions can be ruined, even if it is wealthy. But a harmonious family can be a source of strength and happiness for everyone, even if it is impoverished. Albeit not a guarantee of nobility and prominence, a family like this is unlikely to fall apart.</a:t>
            </a:r>
          </a:p>
          <a:p>
            <a:pPr lvl="1"/>
            <a:r>
              <a:rPr lang="en-GB" dirty="0"/>
              <a:t>The trust in the family strength comes from trust in the head of the family.</a:t>
            </a:r>
          </a:p>
          <a:p>
            <a:pPr lvl="1"/>
            <a:r>
              <a:rPr lang="en-GB" dirty="0"/>
              <a:t>This principle also applies to cultivating solidarity in a company and the army.</a:t>
            </a:r>
          </a:p>
        </p:txBody>
      </p:sp>
    </p:spTree>
    <p:extLst>
      <p:ext uri="{BB962C8B-B14F-4D97-AF65-F5344CB8AC3E}">
        <p14:creationId xmlns:p14="http://schemas.microsoft.com/office/powerpoint/2010/main" val="15521913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1AF989-76E6-9946-751D-7A77737C9A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56C551-4DC1-D93C-EF25-DAC09AD0EDD7}"/>
              </a:ext>
            </a:extLst>
          </p:cNvPr>
          <p:cNvSpPr>
            <a:spLocks noGrp="1"/>
          </p:cNvSpPr>
          <p:nvPr>
            <p:ph type="title"/>
          </p:nvPr>
        </p:nvSpPr>
        <p:spPr/>
        <p:txBody>
          <a:bodyPr/>
          <a:lstStyle/>
          <a:p>
            <a:r>
              <a:rPr lang="en-GB" dirty="0"/>
              <a:t>Boardroom Simulation: The World Is Never Dichotomous</a:t>
            </a:r>
          </a:p>
        </p:txBody>
      </p:sp>
      <p:sp>
        <p:nvSpPr>
          <p:cNvPr id="3" name="Slide Number Placeholder 2">
            <a:extLst>
              <a:ext uri="{FF2B5EF4-FFF2-40B4-BE49-F238E27FC236}">
                <a16:creationId xmlns:a16="http://schemas.microsoft.com/office/drawing/2014/main" id="{3047B340-DCAF-3529-F3AE-53755E3D729A}"/>
              </a:ext>
            </a:extLst>
          </p:cNvPr>
          <p:cNvSpPr>
            <a:spLocks noGrp="1"/>
          </p:cNvSpPr>
          <p:nvPr>
            <p:ph type="sldNum" sz="quarter" idx="12"/>
          </p:nvPr>
        </p:nvSpPr>
        <p:spPr/>
        <p:txBody>
          <a:bodyPr/>
          <a:lstStyle/>
          <a:p>
            <a:fld id="{F38DF745-7D3F-47F4-83A3-874385CFAA69}" type="slidenum">
              <a:rPr lang="en-US" smtClean="0"/>
              <a:pPr/>
              <a:t>37</a:t>
            </a:fld>
            <a:endParaRPr lang="en-US"/>
          </a:p>
        </p:txBody>
      </p:sp>
      <p:sp>
        <p:nvSpPr>
          <p:cNvPr id="4" name="Content Placeholder 3">
            <a:extLst>
              <a:ext uri="{FF2B5EF4-FFF2-40B4-BE49-F238E27FC236}">
                <a16:creationId xmlns:a16="http://schemas.microsoft.com/office/drawing/2014/main" id="{7CFC30AF-C2E9-4748-06E7-20BC800976F6}"/>
              </a:ext>
            </a:extLst>
          </p:cNvPr>
          <p:cNvSpPr>
            <a:spLocks noGrp="1"/>
          </p:cNvSpPr>
          <p:nvPr>
            <p:ph sz="quarter" idx="1"/>
          </p:nvPr>
        </p:nvSpPr>
        <p:spPr>
          <a:xfrm>
            <a:off x="914400" y="1522800"/>
            <a:ext cx="7772400" cy="4858528"/>
          </a:xfrm>
        </p:spPr>
        <p:txBody>
          <a:bodyPr>
            <a:normAutofit/>
          </a:bodyPr>
          <a:lstStyle/>
          <a:p>
            <a:r>
              <a:rPr lang="en-GB" dirty="0"/>
              <a:t>Being a </a:t>
            </a:r>
            <a:r>
              <a:rPr lang="en-GB" i="1" dirty="0"/>
              <a:t>junzi</a:t>
            </a:r>
            <a:r>
              <a:rPr lang="en-GB" dirty="0"/>
              <a:t> leader means one must apply the principle of love and reciprocity carefully.</a:t>
            </a:r>
          </a:p>
          <a:p>
            <a:r>
              <a:rPr lang="en-GB" dirty="0"/>
              <a:t>Suppose you are the CEO of a large public company. Due to the difficult economic situation, you must choose between layoffs (to meet quarterly targets) or pay cuts (to save jobs). You are facing a potential boycott from both investors and laid-off workers. How would a </a:t>
            </a:r>
            <a:r>
              <a:rPr lang="en-GB" i="1" dirty="0"/>
              <a:t>junzi</a:t>
            </a:r>
            <a:r>
              <a:rPr lang="en-GB" dirty="0"/>
              <a:t> leader decide?</a:t>
            </a:r>
          </a:p>
          <a:p>
            <a:pPr lvl="1"/>
            <a:r>
              <a:rPr lang="en-GB" dirty="0"/>
              <a:t>Chapters 2 (Wei Zheng) and 12 (Yan Yuan) of </a:t>
            </a:r>
            <a:r>
              <a:rPr lang="en-GB" i="1" dirty="0"/>
              <a:t>The Analects</a:t>
            </a:r>
            <a:r>
              <a:rPr lang="en-GB" dirty="0"/>
              <a:t> focus on the foundation of governance and practical leadership. Read the two chapters and look for clues to help you reach a decision.</a:t>
            </a:r>
          </a:p>
        </p:txBody>
      </p:sp>
    </p:spTree>
    <p:extLst>
      <p:ext uri="{BB962C8B-B14F-4D97-AF65-F5344CB8AC3E}">
        <p14:creationId xmlns:p14="http://schemas.microsoft.com/office/powerpoint/2010/main" val="355193178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33611</TotalTime>
  <Words>2121</Words>
  <Application>Microsoft Office PowerPoint</Application>
  <PresentationFormat>On-screen Show (4:3)</PresentationFormat>
  <Paragraphs>239</Paragraphs>
  <Slides>37</Slides>
  <Notes>0</Notes>
  <HiddenSlides>0</HiddenSlides>
  <MMClips>0</MMClips>
  <ScaleCrop>false</ScaleCrop>
  <HeadingPairs>
    <vt:vector size="6" baseType="variant">
      <vt:variant>
        <vt:lpstr>Fonts Used</vt:lpstr>
      </vt:variant>
      <vt:variant>
        <vt:i4>10</vt:i4>
      </vt:variant>
      <vt:variant>
        <vt:lpstr>Theme</vt:lpstr>
      </vt:variant>
      <vt:variant>
        <vt:i4>9</vt:i4>
      </vt:variant>
      <vt:variant>
        <vt:lpstr>Slide Titles</vt:lpstr>
      </vt:variant>
      <vt:variant>
        <vt:i4>37</vt:i4>
      </vt:variant>
    </vt:vector>
  </HeadingPairs>
  <TitlesOfParts>
    <vt:vector size="56" baseType="lpstr">
      <vt:lpstr>宋体</vt: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The Confucian Way: Principles and Leadership</vt:lpstr>
      <vt:lpstr>1. The Principle of Love (Ren): The Heart of Confucianism</vt:lpstr>
      <vt:lpstr>More Than Just Kindness</vt:lpstr>
      <vt:lpstr>More Than Just Kindness</vt:lpstr>
      <vt:lpstr>The Inner Nature of Man</vt:lpstr>
      <vt:lpstr>The Inner Nature of Man</vt:lpstr>
      <vt:lpstr>The Inner Nature of Man</vt:lpstr>
      <vt:lpstr>The Five Human Relations</vt:lpstr>
      <vt:lpstr>The Five Moral Constants</vt:lpstr>
      <vt:lpstr>In Class Reading</vt:lpstr>
      <vt:lpstr>2. The Principle of Reciprocity (Shu): Putting Love into Action</vt:lpstr>
      <vt:lpstr>The Golden Rule</vt:lpstr>
      <vt:lpstr>The Golden Rule</vt:lpstr>
      <vt:lpstr>The Golden Rule</vt:lpstr>
      <vt:lpstr>3. Junzi Leadership: From Confucian Ideal to Official Selection</vt:lpstr>
      <vt:lpstr>Who Is A Junzi</vt:lpstr>
      <vt:lpstr>Who Is A Junzi</vt:lpstr>
      <vt:lpstr>An Example of A Famous Official Known For Filial Piety</vt:lpstr>
      <vt:lpstr>An Example of A Famous Official Known For Filial Piety</vt:lpstr>
      <vt:lpstr>An Example of A Famous Official Known For Filial Piety</vt:lpstr>
      <vt:lpstr>An Example of A Famous Official Known For Filial Piety</vt:lpstr>
      <vt:lpstr>An Example of A Famous Official Known For Filial Piety</vt:lpstr>
      <vt:lpstr>Junzi – A Pronoun</vt:lpstr>
      <vt:lpstr>4. Junzi Leadership: Deeper Operation</vt:lpstr>
      <vt:lpstr>Law &amp; Punishment vs Ethics &amp; Propriety</vt:lpstr>
      <vt:lpstr>Law &amp; Punishment vs Ethics &amp; Propriety</vt:lpstr>
      <vt:lpstr>Law &amp; Punishment vs Ethics &amp; Propriety</vt:lpstr>
      <vt:lpstr>Law &amp; Punishment vs Ethics &amp; Propriety</vt:lpstr>
      <vt:lpstr>The Condition of Effective Leadership</vt:lpstr>
      <vt:lpstr>The Condition of Effective Leadership</vt:lpstr>
      <vt:lpstr>The Condition of Effective Leadership</vt:lpstr>
      <vt:lpstr>The Condition of Effective Leadership</vt:lpstr>
      <vt:lpstr>The Condition of Effective Leadership</vt:lpstr>
      <vt:lpstr>5. The Essence of Junzi Leadership: Trust</vt:lpstr>
      <vt:lpstr>What Is Trust</vt:lpstr>
      <vt:lpstr>What Is Trust</vt:lpstr>
      <vt:lpstr>Boardroom Simulation: The World Is Never Dichotomous</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2566</cp:revision>
  <dcterms:created xsi:type="dcterms:W3CDTF">2014-09-10T15:36:00Z</dcterms:created>
  <dcterms:modified xsi:type="dcterms:W3CDTF">2025-06-25T15:02:39Z</dcterms:modified>
</cp:coreProperties>
</file>