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26" r:id="rId1"/>
  </p:sldMasterIdLst>
  <p:notesMasterIdLst>
    <p:notesMasterId r:id="rId12"/>
  </p:notesMasterIdLst>
  <p:sldIdLst>
    <p:sldId id="364" r:id="rId2"/>
    <p:sldId id="383" r:id="rId3"/>
    <p:sldId id="380" r:id="rId4"/>
    <p:sldId id="365" r:id="rId5"/>
    <p:sldId id="381" r:id="rId6"/>
    <p:sldId id="378" r:id="rId7"/>
    <p:sldId id="384" r:id="rId8"/>
    <p:sldId id="385" r:id="rId9"/>
    <p:sldId id="379" r:id="rId10"/>
    <p:sldId id="382"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BACC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E7B363B-087B-49E0-9EA0-FB40EF45CA9C}" v="10" dt="2025-10-01T10:54:21.21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08"/>
    <p:restoredTop sz="94974" autoAdjust="0"/>
  </p:normalViewPr>
  <p:slideViewPr>
    <p:cSldViewPr snapToGrid="0" showGuides="1">
      <p:cViewPr varScale="1">
        <p:scale>
          <a:sx n="82" d="100"/>
          <a:sy n="82" d="100"/>
        </p:scale>
        <p:origin x="691"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FBB1DB5-D0A4-4D47-9E06-DB3893803EC9}" type="doc">
      <dgm:prSet loTypeId="urn:microsoft.com/office/officeart/2005/8/layout/cycle7" loCatId="cycle" qsTypeId="urn:microsoft.com/office/officeart/2005/8/quickstyle/simple3" qsCatId="simple" csTypeId="urn:microsoft.com/office/officeart/2005/8/colors/accent0_3" csCatId="mainScheme" phldr="1"/>
      <dgm:spPr/>
      <dgm:t>
        <a:bodyPr/>
        <a:lstStyle/>
        <a:p>
          <a:endParaRPr lang="en-US"/>
        </a:p>
      </dgm:t>
    </dgm:pt>
    <dgm:pt modelId="{AA33F792-02CF-4B20-A8E7-BF80F1D881D0}">
      <dgm:prSet phldrT="[Text]" custT="1"/>
      <dgm:spPr/>
      <dgm:t>
        <a:bodyPr/>
        <a:lstStyle/>
        <a:p>
          <a:r>
            <a:rPr lang="en-US" sz="1600" b="1" dirty="0">
              <a:solidFill>
                <a:schemeClr val="tx1"/>
              </a:solidFill>
              <a:latin typeface="Times New Roman" panose="02020603050405020304" pitchFamily="18" charset="0"/>
              <a:cs typeface="Times New Roman" panose="02020603050405020304" pitchFamily="18" charset="0"/>
            </a:rPr>
            <a:t>Strengths</a:t>
          </a:r>
        </a:p>
      </dgm:t>
    </dgm:pt>
    <dgm:pt modelId="{BB4E6C18-2C8D-4BEE-AA70-4CDE5C6D6F0C}" type="parTrans" cxnId="{C8B8FBB2-0694-4204-8C62-7DA723B3950A}">
      <dgm:prSet/>
      <dgm:spPr/>
      <dgm:t>
        <a:bodyPr/>
        <a:lstStyle/>
        <a:p>
          <a:endParaRPr lang="en-US"/>
        </a:p>
      </dgm:t>
    </dgm:pt>
    <dgm:pt modelId="{D5B2D9E1-4E08-488F-A508-EA54F2134AFF}" type="sibTrans" cxnId="{C8B8FBB2-0694-4204-8C62-7DA723B3950A}">
      <dgm:prSet/>
      <dgm:spPr/>
      <dgm:t>
        <a:bodyPr/>
        <a:lstStyle/>
        <a:p>
          <a:endParaRPr lang="en-US"/>
        </a:p>
      </dgm:t>
    </dgm:pt>
    <dgm:pt modelId="{7934818B-D846-4381-A3A0-0B95DF498598}">
      <dgm:prSet phldrT="[Text]" custT="1"/>
      <dgm:spPr/>
      <dgm:t>
        <a:bodyPr/>
        <a:lstStyle/>
        <a:p>
          <a:r>
            <a:rPr lang="en-US" sz="1600" b="1" dirty="0">
              <a:solidFill>
                <a:schemeClr val="tx1"/>
              </a:solidFill>
              <a:latin typeface="Times New Roman" panose="02020603050405020304" pitchFamily="18" charset="0"/>
              <a:cs typeface="Times New Roman" panose="02020603050405020304" pitchFamily="18" charset="0"/>
            </a:rPr>
            <a:t> Weaknesses</a:t>
          </a:r>
        </a:p>
      </dgm:t>
    </dgm:pt>
    <dgm:pt modelId="{7CD493F4-ABAD-4AEF-BCF4-748C2756E7F0}" type="parTrans" cxnId="{D3DEAC3A-3A76-41A1-9876-7BC0B0A31166}">
      <dgm:prSet/>
      <dgm:spPr/>
      <dgm:t>
        <a:bodyPr/>
        <a:lstStyle/>
        <a:p>
          <a:endParaRPr lang="en-US"/>
        </a:p>
      </dgm:t>
    </dgm:pt>
    <dgm:pt modelId="{C03E6115-4D78-487F-BA79-A342346EBE3E}" type="sibTrans" cxnId="{D3DEAC3A-3A76-41A1-9876-7BC0B0A31166}">
      <dgm:prSet/>
      <dgm:spPr/>
      <dgm:t>
        <a:bodyPr/>
        <a:lstStyle/>
        <a:p>
          <a:endParaRPr lang="en-US"/>
        </a:p>
      </dgm:t>
    </dgm:pt>
    <dgm:pt modelId="{C17A0942-EC2E-4365-8894-95B7AE4E81E5}">
      <dgm:prSet phldrT="[Text]" custT="1"/>
      <dgm:spPr/>
      <dgm:t>
        <a:bodyPr/>
        <a:lstStyle/>
        <a:p>
          <a:r>
            <a:rPr lang="en-US" sz="1600" b="1" dirty="0">
              <a:solidFill>
                <a:schemeClr val="tx1"/>
              </a:solidFill>
              <a:latin typeface="Times New Roman" panose="02020603050405020304" pitchFamily="18" charset="0"/>
              <a:cs typeface="Times New Roman" panose="02020603050405020304" pitchFamily="18" charset="0"/>
            </a:rPr>
            <a:t> Opportunities</a:t>
          </a:r>
        </a:p>
      </dgm:t>
    </dgm:pt>
    <dgm:pt modelId="{46FD4FB4-8D00-45DA-917C-2CBB4C3443B3}" type="parTrans" cxnId="{8B77F13E-B5DC-41DB-A7A1-1B1DA8C46A39}">
      <dgm:prSet/>
      <dgm:spPr/>
      <dgm:t>
        <a:bodyPr/>
        <a:lstStyle/>
        <a:p>
          <a:endParaRPr lang="en-US"/>
        </a:p>
      </dgm:t>
    </dgm:pt>
    <dgm:pt modelId="{9553E4A7-C6BC-4B5A-82E3-0E11C561D341}" type="sibTrans" cxnId="{8B77F13E-B5DC-41DB-A7A1-1B1DA8C46A39}">
      <dgm:prSet/>
      <dgm:spPr/>
      <dgm:t>
        <a:bodyPr/>
        <a:lstStyle/>
        <a:p>
          <a:endParaRPr lang="en-US"/>
        </a:p>
      </dgm:t>
    </dgm:pt>
    <dgm:pt modelId="{CEAB5216-A69F-4F2A-8730-009444B96DD6}">
      <dgm:prSet phldrT="[Text]" custT="1"/>
      <dgm:spPr/>
      <dgm:t>
        <a:bodyPr/>
        <a:lstStyle/>
        <a:p>
          <a:r>
            <a:rPr lang="en-US" sz="1600" b="1" dirty="0">
              <a:solidFill>
                <a:schemeClr val="tx1"/>
              </a:solidFill>
              <a:latin typeface="Times New Roman" panose="02020603050405020304" pitchFamily="18" charset="0"/>
              <a:cs typeface="Times New Roman" panose="02020603050405020304" pitchFamily="18" charset="0"/>
            </a:rPr>
            <a:t> Threats</a:t>
          </a:r>
        </a:p>
      </dgm:t>
    </dgm:pt>
    <dgm:pt modelId="{5EBD4350-9BC0-4FF7-9556-13FBED9B0733}" type="parTrans" cxnId="{1CFF945C-8197-409E-9DEE-8318581043B2}">
      <dgm:prSet/>
      <dgm:spPr/>
      <dgm:t>
        <a:bodyPr/>
        <a:lstStyle/>
        <a:p>
          <a:endParaRPr lang="en-US"/>
        </a:p>
      </dgm:t>
    </dgm:pt>
    <dgm:pt modelId="{00FC4634-7FD2-4972-BAAC-49296E9BB435}" type="sibTrans" cxnId="{1CFF945C-8197-409E-9DEE-8318581043B2}">
      <dgm:prSet/>
      <dgm:spPr/>
      <dgm:t>
        <a:bodyPr/>
        <a:lstStyle/>
        <a:p>
          <a:endParaRPr lang="en-US"/>
        </a:p>
      </dgm:t>
    </dgm:pt>
    <dgm:pt modelId="{DC14DBC9-D05E-40B2-A8AA-B657FCC6B22F}" type="pres">
      <dgm:prSet presAssocID="{1FBB1DB5-D0A4-4D47-9E06-DB3893803EC9}" presName="Name0" presStyleCnt="0">
        <dgm:presLayoutVars>
          <dgm:dir/>
          <dgm:resizeHandles val="exact"/>
        </dgm:presLayoutVars>
      </dgm:prSet>
      <dgm:spPr/>
    </dgm:pt>
    <dgm:pt modelId="{78B705AD-1F1E-416A-BF64-FC9D2944F0EE}" type="pres">
      <dgm:prSet presAssocID="{AA33F792-02CF-4B20-A8E7-BF80F1D881D0}" presName="node" presStyleLbl="node1" presStyleIdx="0" presStyleCnt="4">
        <dgm:presLayoutVars>
          <dgm:bulletEnabled val="1"/>
        </dgm:presLayoutVars>
      </dgm:prSet>
      <dgm:spPr/>
    </dgm:pt>
    <dgm:pt modelId="{BDE9EBB3-B2A9-4E93-AD28-355C8B16D51D}" type="pres">
      <dgm:prSet presAssocID="{D5B2D9E1-4E08-488F-A508-EA54F2134AFF}" presName="sibTrans" presStyleLbl="sibTrans2D1" presStyleIdx="0" presStyleCnt="4"/>
      <dgm:spPr/>
    </dgm:pt>
    <dgm:pt modelId="{EA563402-D3DA-499D-AF49-6894D3B525A4}" type="pres">
      <dgm:prSet presAssocID="{D5B2D9E1-4E08-488F-A508-EA54F2134AFF}" presName="connectorText" presStyleLbl="sibTrans2D1" presStyleIdx="0" presStyleCnt="4"/>
      <dgm:spPr/>
    </dgm:pt>
    <dgm:pt modelId="{FF7C6FA9-F8CB-42DF-AC3E-7FBCDEE6D246}" type="pres">
      <dgm:prSet presAssocID="{7934818B-D846-4381-A3A0-0B95DF498598}" presName="node" presStyleLbl="node1" presStyleIdx="1" presStyleCnt="4">
        <dgm:presLayoutVars>
          <dgm:bulletEnabled val="1"/>
        </dgm:presLayoutVars>
      </dgm:prSet>
      <dgm:spPr/>
    </dgm:pt>
    <dgm:pt modelId="{42E10463-8FC8-48DB-AABF-B5D07F122ED8}" type="pres">
      <dgm:prSet presAssocID="{C03E6115-4D78-487F-BA79-A342346EBE3E}" presName="sibTrans" presStyleLbl="sibTrans2D1" presStyleIdx="1" presStyleCnt="4"/>
      <dgm:spPr/>
    </dgm:pt>
    <dgm:pt modelId="{8E9D07F4-E915-45F3-9668-0627F1AB1EBE}" type="pres">
      <dgm:prSet presAssocID="{C03E6115-4D78-487F-BA79-A342346EBE3E}" presName="connectorText" presStyleLbl="sibTrans2D1" presStyleIdx="1" presStyleCnt="4"/>
      <dgm:spPr/>
    </dgm:pt>
    <dgm:pt modelId="{531FD7E8-AD45-4C79-9875-87E04189D15D}" type="pres">
      <dgm:prSet presAssocID="{C17A0942-EC2E-4365-8894-95B7AE4E81E5}" presName="node" presStyleLbl="node1" presStyleIdx="2" presStyleCnt="4">
        <dgm:presLayoutVars>
          <dgm:bulletEnabled val="1"/>
        </dgm:presLayoutVars>
      </dgm:prSet>
      <dgm:spPr/>
    </dgm:pt>
    <dgm:pt modelId="{AE16ED66-CADA-40E2-B517-A7AD6C254F7C}" type="pres">
      <dgm:prSet presAssocID="{9553E4A7-C6BC-4B5A-82E3-0E11C561D341}" presName="sibTrans" presStyleLbl="sibTrans2D1" presStyleIdx="2" presStyleCnt="4"/>
      <dgm:spPr/>
    </dgm:pt>
    <dgm:pt modelId="{1DB29CDD-20B6-4D0C-877C-A1B7A6F4DA42}" type="pres">
      <dgm:prSet presAssocID="{9553E4A7-C6BC-4B5A-82E3-0E11C561D341}" presName="connectorText" presStyleLbl="sibTrans2D1" presStyleIdx="2" presStyleCnt="4"/>
      <dgm:spPr/>
    </dgm:pt>
    <dgm:pt modelId="{74BCE131-7AA3-40DB-9F79-A464D0B627A2}" type="pres">
      <dgm:prSet presAssocID="{CEAB5216-A69F-4F2A-8730-009444B96DD6}" presName="node" presStyleLbl="node1" presStyleIdx="3" presStyleCnt="4">
        <dgm:presLayoutVars>
          <dgm:bulletEnabled val="1"/>
        </dgm:presLayoutVars>
      </dgm:prSet>
      <dgm:spPr/>
    </dgm:pt>
    <dgm:pt modelId="{3EE4457B-A4C7-4413-8356-104CFFE025FA}" type="pres">
      <dgm:prSet presAssocID="{00FC4634-7FD2-4972-BAAC-49296E9BB435}" presName="sibTrans" presStyleLbl="sibTrans2D1" presStyleIdx="3" presStyleCnt="4"/>
      <dgm:spPr/>
    </dgm:pt>
    <dgm:pt modelId="{6F33426C-823E-42B0-BC94-5856D3E3FD79}" type="pres">
      <dgm:prSet presAssocID="{00FC4634-7FD2-4972-BAAC-49296E9BB435}" presName="connectorText" presStyleLbl="sibTrans2D1" presStyleIdx="3" presStyleCnt="4"/>
      <dgm:spPr/>
    </dgm:pt>
  </dgm:ptLst>
  <dgm:cxnLst>
    <dgm:cxn modelId="{50FB9206-C8B5-40A2-9E72-4CA9190A11AE}" type="presOf" srcId="{C03E6115-4D78-487F-BA79-A342346EBE3E}" destId="{8E9D07F4-E915-45F3-9668-0627F1AB1EBE}" srcOrd="1" destOrd="0" presId="urn:microsoft.com/office/officeart/2005/8/layout/cycle7"/>
    <dgm:cxn modelId="{C610D730-59E8-4B17-8426-81676A96F2CC}" type="presOf" srcId="{00FC4634-7FD2-4972-BAAC-49296E9BB435}" destId="{6F33426C-823E-42B0-BC94-5856D3E3FD79}" srcOrd="1" destOrd="0" presId="urn:microsoft.com/office/officeart/2005/8/layout/cycle7"/>
    <dgm:cxn modelId="{7C8F3C35-372A-498D-9E96-A4C9AE38812D}" type="presOf" srcId="{7934818B-D846-4381-A3A0-0B95DF498598}" destId="{FF7C6FA9-F8CB-42DF-AC3E-7FBCDEE6D246}" srcOrd="0" destOrd="0" presId="urn:microsoft.com/office/officeart/2005/8/layout/cycle7"/>
    <dgm:cxn modelId="{D3DEAC3A-3A76-41A1-9876-7BC0B0A31166}" srcId="{1FBB1DB5-D0A4-4D47-9E06-DB3893803EC9}" destId="{7934818B-D846-4381-A3A0-0B95DF498598}" srcOrd="1" destOrd="0" parTransId="{7CD493F4-ABAD-4AEF-BCF4-748C2756E7F0}" sibTransId="{C03E6115-4D78-487F-BA79-A342346EBE3E}"/>
    <dgm:cxn modelId="{8B77F13E-B5DC-41DB-A7A1-1B1DA8C46A39}" srcId="{1FBB1DB5-D0A4-4D47-9E06-DB3893803EC9}" destId="{C17A0942-EC2E-4365-8894-95B7AE4E81E5}" srcOrd="2" destOrd="0" parTransId="{46FD4FB4-8D00-45DA-917C-2CBB4C3443B3}" sibTransId="{9553E4A7-C6BC-4B5A-82E3-0E11C561D341}"/>
    <dgm:cxn modelId="{1CFF945C-8197-409E-9DEE-8318581043B2}" srcId="{1FBB1DB5-D0A4-4D47-9E06-DB3893803EC9}" destId="{CEAB5216-A69F-4F2A-8730-009444B96DD6}" srcOrd="3" destOrd="0" parTransId="{5EBD4350-9BC0-4FF7-9556-13FBED9B0733}" sibTransId="{00FC4634-7FD2-4972-BAAC-49296E9BB435}"/>
    <dgm:cxn modelId="{1E0A0E5E-C12C-42EC-BD05-1AD4428A6D19}" type="presOf" srcId="{9553E4A7-C6BC-4B5A-82E3-0E11C561D341}" destId="{AE16ED66-CADA-40E2-B517-A7AD6C254F7C}" srcOrd="0" destOrd="0" presId="urn:microsoft.com/office/officeart/2005/8/layout/cycle7"/>
    <dgm:cxn modelId="{58FD196F-76D4-4CA7-800D-C2EE01E82984}" type="presOf" srcId="{D5B2D9E1-4E08-488F-A508-EA54F2134AFF}" destId="{EA563402-D3DA-499D-AF49-6894D3B525A4}" srcOrd="1" destOrd="0" presId="urn:microsoft.com/office/officeart/2005/8/layout/cycle7"/>
    <dgm:cxn modelId="{BD404670-B9AE-47B5-B994-F61EDADC4E11}" type="presOf" srcId="{1FBB1DB5-D0A4-4D47-9E06-DB3893803EC9}" destId="{DC14DBC9-D05E-40B2-A8AA-B657FCC6B22F}" srcOrd="0" destOrd="0" presId="urn:microsoft.com/office/officeart/2005/8/layout/cycle7"/>
    <dgm:cxn modelId="{8ADF1753-6905-4998-B3E4-06AE8979114F}" type="presOf" srcId="{9553E4A7-C6BC-4B5A-82E3-0E11C561D341}" destId="{1DB29CDD-20B6-4D0C-877C-A1B7A6F4DA42}" srcOrd="1" destOrd="0" presId="urn:microsoft.com/office/officeart/2005/8/layout/cycle7"/>
    <dgm:cxn modelId="{B593C175-01F4-4457-B4D9-257D3CEE253B}" type="presOf" srcId="{00FC4634-7FD2-4972-BAAC-49296E9BB435}" destId="{3EE4457B-A4C7-4413-8356-104CFFE025FA}" srcOrd="0" destOrd="0" presId="urn:microsoft.com/office/officeart/2005/8/layout/cycle7"/>
    <dgm:cxn modelId="{689B5E7B-F007-4892-8BA5-CDAA4AB3093D}" type="presOf" srcId="{CEAB5216-A69F-4F2A-8730-009444B96DD6}" destId="{74BCE131-7AA3-40DB-9F79-A464D0B627A2}" srcOrd="0" destOrd="0" presId="urn:microsoft.com/office/officeart/2005/8/layout/cycle7"/>
    <dgm:cxn modelId="{FA1A7396-A3BE-4F28-B770-D5F6583D34BB}" type="presOf" srcId="{C03E6115-4D78-487F-BA79-A342346EBE3E}" destId="{42E10463-8FC8-48DB-AABF-B5D07F122ED8}" srcOrd="0" destOrd="0" presId="urn:microsoft.com/office/officeart/2005/8/layout/cycle7"/>
    <dgm:cxn modelId="{21226299-DA62-4FBA-84C2-8C38D2179BD8}" type="presOf" srcId="{C17A0942-EC2E-4365-8894-95B7AE4E81E5}" destId="{531FD7E8-AD45-4C79-9875-87E04189D15D}" srcOrd="0" destOrd="0" presId="urn:microsoft.com/office/officeart/2005/8/layout/cycle7"/>
    <dgm:cxn modelId="{C8B8FBB2-0694-4204-8C62-7DA723B3950A}" srcId="{1FBB1DB5-D0A4-4D47-9E06-DB3893803EC9}" destId="{AA33F792-02CF-4B20-A8E7-BF80F1D881D0}" srcOrd="0" destOrd="0" parTransId="{BB4E6C18-2C8D-4BEE-AA70-4CDE5C6D6F0C}" sibTransId="{D5B2D9E1-4E08-488F-A508-EA54F2134AFF}"/>
    <dgm:cxn modelId="{D48669C2-02A4-49D0-862F-859D67F4348A}" type="presOf" srcId="{D5B2D9E1-4E08-488F-A508-EA54F2134AFF}" destId="{BDE9EBB3-B2A9-4E93-AD28-355C8B16D51D}" srcOrd="0" destOrd="0" presId="urn:microsoft.com/office/officeart/2005/8/layout/cycle7"/>
    <dgm:cxn modelId="{E996DFF7-4620-4D22-80DA-E31A9114947E}" type="presOf" srcId="{AA33F792-02CF-4B20-A8E7-BF80F1D881D0}" destId="{78B705AD-1F1E-416A-BF64-FC9D2944F0EE}" srcOrd="0" destOrd="0" presId="urn:microsoft.com/office/officeart/2005/8/layout/cycle7"/>
    <dgm:cxn modelId="{C65D5B04-6845-48E9-AC78-A823FDFB0701}" type="presParOf" srcId="{DC14DBC9-D05E-40B2-A8AA-B657FCC6B22F}" destId="{78B705AD-1F1E-416A-BF64-FC9D2944F0EE}" srcOrd="0" destOrd="0" presId="urn:microsoft.com/office/officeart/2005/8/layout/cycle7"/>
    <dgm:cxn modelId="{C036942D-6760-43E6-97BE-52BDE46A0E31}" type="presParOf" srcId="{DC14DBC9-D05E-40B2-A8AA-B657FCC6B22F}" destId="{BDE9EBB3-B2A9-4E93-AD28-355C8B16D51D}" srcOrd="1" destOrd="0" presId="urn:microsoft.com/office/officeart/2005/8/layout/cycle7"/>
    <dgm:cxn modelId="{5DFE40DF-2DA2-4410-A079-CEA1AF2FB86A}" type="presParOf" srcId="{BDE9EBB3-B2A9-4E93-AD28-355C8B16D51D}" destId="{EA563402-D3DA-499D-AF49-6894D3B525A4}" srcOrd="0" destOrd="0" presId="urn:microsoft.com/office/officeart/2005/8/layout/cycle7"/>
    <dgm:cxn modelId="{DD889C49-CFB2-42EA-B72C-E8F474574162}" type="presParOf" srcId="{DC14DBC9-D05E-40B2-A8AA-B657FCC6B22F}" destId="{FF7C6FA9-F8CB-42DF-AC3E-7FBCDEE6D246}" srcOrd="2" destOrd="0" presId="urn:microsoft.com/office/officeart/2005/8/layout/cycle7"/>
    <dgm:cxn modelId="{6991B19C-782F-4894-8A84-3DFBB9A8F8BB}" type="presParOf" srcId="{DC14DBC9-D05E-40B2-A8AA-B657FCC6B22F}" destId="{42E10463-8FC8-48DB-AABF-B5D07F122ED8}" srcOrd="3" destOrd="0" presId="urn:microsoft.com/office/officeart/2005/8/layout/cycle7"/>
    <dgm:cxn modelId="{07CC5713-AEFD-4C24-A3FA-D7D91584FC56}" type="presParOf" srcId="{42E10463-8FC8-48DB-AABF-B5D07F122ED8}" destId="{8E9D07F4-E915-45F3-9668-0627F1AB1EBE}" srcOrd="0" destOrd="0" presId="urn:microsoft.com/office/officeart/2005/8/layout/cycle7"/>
    <dgm:cxn modelId="{D009B5CA-90B0-43DB-8C92-D91DF13A1794}" type="presParOf" srcId="{DC14DBC9-D05E-40B2-A8AA-B657FCC6B22F}" destId="{531FD7E8-AD45-4C79-9875-87E04189D15D}" srcOrd="4" destOrd="0" presId="urn:microsoft.com/office/officeart/2005/8/layout/cycle7"/>
    <dgm:cxn modelId="{BE9B1185-2355-4238-BC60-ADD96A546972}" type="presParOf" srcId="{DC14DBC9-D05E-40B2-A8AA-B657FCC6B22F}" destId="{AE16ED66-CADA-40E2-B517-A7AD6C254F7C}" srcOrd="5" destOrd="0" presId="urn:microsoft.com/office/officeart/2005/8/layout/cycle7"/>
    <dgm:cxn modelId="{1855F198-47F4-484A-A6D5-EBDEA6BE188B}" type="presParOf" srcId="{AE16ED66-CADA-40E2-B517-A7AD6C254F7C}" destId="{1DB29CDD-20B6-4D0C-877C-A1B7A6F4DA42}" srcOrd="0" destOrd="0" presId="urn:microsoft.com/office/officeart/2005/8/layout/cycle7"/>
    <dgm:cxn modelId="{F6801406-F189-4A74-9CEC-C700A53BB323}" type="presParOf" srcId="{DC14DBC9-D05E-40B2-A8AA-B657FCC6B22F}" destId="{74BCE131-7AA3-40DB-9F79-A464D0B627A2}" srcOrd="6" destOrd="0" presId="urn:microsoft.com/office/officeart/2005/8/layout/cycle7"/>
    <dgm:cxn modelId="{9F7D825B-8A2E-4BB1-AA29-C4CC117A9108}" type="presParOf" srcId="{DC14DBC9-D05E-40B2-A8AA-B657FCC6B22F}" destId="{3EE4457B-A4C7-4413-8356-104CFFE025FA}" srcOrd="7" destOrd="0" presId="urn:microsoft.com/office/officeart/2005/8/layout/cycle7"/>
    <dgm:cxn modelId="{3A9225EE-3CEF-476E-A834-DD7F72B2C22A}" type="presParOf" srcId="{3EE4457B-A4C7-4413-8356-104CFFE025FA}" destId="{6F33426C-823E-42B0-BC94-5856D3E3FD79}" srcOrd="0" destOrd="0" presId="urn:microsoft.com/office/officeart/2005/8/layout/cycle7"/>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8B705AD-1F1E-416A-BF64-FC9D2944F0EE}">
      <dsp:nvSpPr>
        <dsp:cNvPr id="0" name=""/>
        <dsp:cNvSpPr/>
      </dsp:nvSpPr>
      <dsp:spPr>
        <a:xfrm>
          <a:off x="1536947" y="11415"/>
          <a:ext cx="1599703" cy="799851"/>
        </a:xfrm>
        <a:prstGeom prst="roundRect">
          <a:avLst>
            <a:gd name="adj" fmla="val 10000"/>
          </a:avLst>
        </a:prstGeom>
        <a:gradFill rotWithShape="0">
          <a:gsLst>
            <a:gs pos="0">
              <a:schemeClr val="dk2">
                <a:hueOff val="0"/>
                <a:satOff val="0"/>
                <a:lumOff val="0"/>
                <a:alphaOff val="0"/>
                <a:tint val="64000"/>
                <a:lumMod val="118000"/>
              </a:schemeClr>
            </a:gs>
            <a:gs pos="100000">
              <a:schemeClr val="dk2">
                <a:hueOff val="0"/>
                <a:satOff val="0"/>
                <a:lumOff val="0"/>
                <a:alphaOff val="0"/>
                <a:tint val="92000"/>
                <a:alpha val="100000"/>
                <a:lumMod val="11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kern="1200" dirty="0">
              <a:solidFill>
                <a:schemeClr val="tx1"/>
              </a:solidFill>
              <a:latin typeface="Times New Roman" panose="02020603050405020304" pitchFamily="18" charset="0"/>
              <a:cs typeface="Times New Roman" panose="02020603050405020304" pitchFamily="18" charset="0"/>
            </a:rPr>
            <a:t>Strengths</a:t>
          </a:r>
        </a:p>
      </dsp:txBody>
      <dsp:txXfrm>
        <a:off x="1560374" y="34842"/>
        <a:ext cx="1552849" cy="752997"/>
      </dsp:txXfrm>
    </dsp:sp>
    <dsp:sp modelId="{BDE9EBB3-B2A9-4E93-AD28-355C8B16D51D}">
      <dsp:nvSpPr>
        <dsp:cNvPr id="0" name=""/>
        <dsp:cNvSpPr/>
      </dsp:nvSpPr>
      <dsp:spPr>
        <a:xfrm rot="2700000">
          <a:off x="2688396" y="1039170"/>
          <a:ext cx="832412" cy="279948"/>
        </a:xfrm>
        <a:prstGeom prst="leftRightArrow">
          <a:avLst>
            <a:gd name="adj1" fmla="val 60000"/>
            <a:gd name="adj2" fmla="val 50000"/>
          </a:avLst>
        </a:prstGeom>
        <a:gradFill rotWithShape="0">
          <a:gsLst>
            <a:gs pos="0">
              <a:schemeClr val="dk2">
                <a:tint val="60000"/>
                <a:hueOff val="0"/>
                <a:satOff val="0"/>
                <a:lumOff val="0"/>
                <a:alphaOff val="0"/>
                <a:tint val="64000"/>
                <a:lumMod val="118000"/>
              </a:schemeClr>
            </a:gs>
            <a:gs pos="100000">
              <a:schemeClr val="dk2">
                <a:tint val="60000"/>
                <a:hueOff val="0"/>
                <a:satOff val="0"/>
                <a:lumOff val="0"/>
                <a:alphaOff val="0"/>
                <a:tint val="92000"/>
                <a:alpha val="100000"/>
                <a:lumMod val="110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US" sz="1100" kern="1200"/>
        </a:p>
      </dsp:txBody>
      <dsp:txXfrm>
        <a:off x="2772380" y="1095160"/>
        <a:ext cx="664444" cy="167968"/>
      </dsp:txXfrm>
    </dsp:sp>
    <dsp:sp modelId="{FF7C6FA9-F8CB-42DF-AC3E-7FBCDEE6D246}">
      <dsp:nvSpPr>
        <dsp:cNvPr id="0" name=""/>
        <dsp:cNvSpPr/>
      </dsp:nvSpPr>
      <dsp:spPr>
        <a:xfrm>
          <a:off x="3072554" y="1547022"/>
          <a:ext cx="1599703" cy="799851"/>
        </a:xfrm>
        <a:prstGeom prst="roundRect">
          <a:avLst>
            <a:gd name="adj" fmla="val 10000"/>
          </a:avLst>
        </a:prstGeom>
        <a:gradFill rotWithShape="0">
          <a:gsLst>
            <a:gs pos="0">
              <a:schemeClr val="dk2">
                <a:hueOff val="0"/>
                <a:satOff val="0"/>
                <a:lumOff val="0"/>
                <a:alphaOff val="0"/>
                <a:tint val="64000"/>
                <a:lumMod val="118000"/>
              </a:schemeClr>
            </a:gs>
            <a:gs pos="100000">
              <a:schemeClr val="dk2">
                <a:hueOff val="0"/>
                <a:satOff val="0"/>
                <a:lumOff val="0"/>
                <a:alphaOff val="0"/>
                <a:tint val="92000"/>
                <a:alpha val="100000"/>
                <a:lumMod val="11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kern="1200" dirty="0">
              <a:solidFill>
                <a:schemeClr val="tx1"/>
              </a:solidFill>
              <a:latin typeface="Times New Roman" panose="02020603050405020304" pitchFamily="18" charset="0"/>
              <a:cs typeface="Times New Roman" panose="02020603050405020304" pitchFamily="18" charset="0"/>
            </a:rPr>
            <a:t> Weaknesses</a:t>
          </a:r>
        </a:p>
      </dsp:txBody>
      <dsp:txXfrm>
        <a:off x="3095981" y="1570449"/>
        <a:ext cx="1552849" cy="752997"/>
      </dsp:txXfrm>
    </dsp:sp>
    <dsp:sp modelId="{42E10463-8FC8-48DB-AABF-B5D07F122ED8}">
      <dsp:nvSpPr>
        <dsp:cNvPr id="0" name=""/>
        <dsp:cNvSpPr/>
      </dsp:nvSpPr>
      <dsp:spPr>
        <a:xfrm rot="8100000">
          <a:off x="2688396" y="2574777"/>
          <a:ext cx="832412" cy="279948"/>
        </a:xfrm>
        <a:prstGeom prst="leftRightArrow">
          <a:avLst>
            <a:gd name="adj1" fmla="val 60000"/>
            <a:gd name="adj2" fmla="val 50000"/>
          </a:avLst>
        </a:prstGeom>
        <a:gradFill rotWithShape="0">
          <a:gsLst>
            <a:gs pos="0">
              <a:schemeClr val="dk2">
                <a:tint val="60000"/>
                <a:hueOff val="0"/>
                <a:satOff val="0"/>
                <a:lumOff val="0"/>
                <a:alphaOff val="0"/>
                <a:tint val="64000"/>
                <a:lumMod val="118000"/>
              </a:schemeClr>
            </a:gs>
            <a:gs pos="100000">
              <a:schemeClr val="dk2">
                <a:tint val="60000"/>
                <a:hueOff val="0"/>
                <a:satOff val="0"/>
                <a:lumOff val="0"/>
                <a:alphaOff val="0"/>
                <a:tint val="92000"/>
                <a:alpha val="100000"/>
                <a:lumMod val="110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US" sz="1100" kern="1200"/>
        </a:p>
      </dsp:txBody>
      <dsp:txXfrm rot="10800000">
        <a:off x="2772380" y="2630767"/>
        <a:ext cx="664444" cy="167968"/>
      </dsp:txXfrm>
    </dsp:sp>
    <dsp:sp modelId="{531FD7E8-AD45-4C79-9875-87E04189D15D}">
      <dsp:nvSpPr>
        <dsp:cNvPr id="0" name=""/>
        <dsp:cNvSpPr/>
      </dsp:nvSpPr>
      <dsp:spPr>
        <a:xfrm>
          <a:off x="1536947" y="3082629"/>
          <a:ext cx="1599703" cy="799851"/>
        </a:xfrm>
        <a:prstGeom prst="roundRect">
          <a:avLst>
            <a:gd name="adj" fmla="val 10000"/>
          </a:avLst>
        </a:prstGeom>
        <a:gradFill rotWithShape="0">
          <a:gsLst>
            <a:gs pos="0">
              <a:schemeClr val="dk2">
                <a:hueOff val="0"/>
                <a:satOff val="0"/>
                <a:lumOff val="0"/>
                <a:alphaOff val="0"/>
                <a:tint val="64000"/>
                <a:lumMod val="118000"/>
              </a:schemeClr>
            </a:gs>
            <a:gs pos="100000">
              <a:schemeClr val="dk2">
                <a:hueOff val="0"/>
                <a:satOff val="0"/>
                <a:lumOff val="0"/>
                <a:alphaOff val="0"/>
                <a:tint val="92000"/>
                <a:alpha val="100000"/>
                <a:lumMod val="11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kern="1200" dirty="0">
              <a:solidFill>
                <a:schemeClr val="tx1"/>
              </a:solidFill>
              <a:latin typeface="Times New Roman" panose="02020603050405020304" pitchFamily="18" charset="0"/>
              <a:cs typeface="Times New Roman" panose="02020603050405020304" pitchFamily="18" charset="0"/>
            </a:rPr>
            <a:t> Opportunities</a:t>
          </a:r>
        </a:p>
      </dsp:txBody>
      <dsp:txXfrm>
        <a:off x="1560374" y="3106056"/>
        <a:ext cx="1552849" cy="752997"/>
      </dsp:txXfrm>
    </dsp:sp>
    <dsp:sp modelId="{AE16ED66-CADA-40E2-B517-A7AD6C254F7C}">
      <dsp:nvSpPr>
        <dsp:cNvPr id="0" name=""/>
        <dsp:cNvSpPr/>
      </dsp:nvSpPr>
      <dsp:spPr>
        <a:xfrm rot="13500000">
          <a:off x="1152789" y="2574777"/>
          <a:ext cx="832412" cy="279948"/>
        </a:xfrm>
        <a:prstGeom prst="leftRightArrow">
          <a:avLst>
            <a:gd name="adj1" fmla="val 60000"/>
            <a:gd name="adj2" fmla="val 50000"/>
          </a:avLst>
        </a:prstGeom>
        <a:gradFill rotWithShape="0">
          <a:gsLst>
            <a:gs pos="0">
              <a:schemeClr val="dk2">
                <a:tint val="60000"/>
                <a:hueOff val="0"/>
                <a:satOff val="0"/>
                <a:lumOff val="0"/>
                <a:alphaOff val="0"/>
                <a:tint val="64000"/>
                <a:lumMod val="118000"/>
              </a:schemeClr>
            </a:gs>
            <a:gs pos="100000">
              <a:schemeClr val="dk2">
                <a:tint val="60000"/>
                <a:hueOff val="0"/>
                <a:satOff val="0"/>
                <a:lumOff val="0"/>
                <a:alphaOff val="0"/>
                <a:tint val="92000"/>
                <a:alpha val="100000"/>
                <a:lumMod val="110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US" sz="1100" kern="1200"/>
        </a:p>
      </dsp:txBody>
      <dsp:txXfrm rot="10800000">
        <a:off x="1236773" y="2630767"/>
        <a:ext cx="664444" cy="167968"/>
      </dsp:txXfrm>
    </dsp:sp>
    <dsp:sp modelId="{74BCE131-7AA3-40DB-9F79-A464D0B627A2}">
      <dsp:nvSpPr>
        <dsp:cNvPr id="0" name=""/>
        <dsp:cNvSpPr/>
      </dsp:nvSpPr>
      <dsp:spPr>
        <a:xfrm>
          <a:off x="1340" y="1547022"/>
          <a:ext cx="1599703" cy="799851"/>
        </a:xfrm>
        <a:prstGeom prst="roundRect">
          <a:avLst>
            <a:gd name="adj" fmla="val 10000"/>
          </a:avLst>
        </a:prstGeom>
        <a:gradFill rotWithShape="0">
          <a:gsLst>
            <a:gs pos="0">
              <a:schemeClr val="dk2">
                <a:hueOff val="0"/>
                <a:satOff val="0"/>
                <a:lumOff val="0"/>
                <a:alphaOff val="0"/>
                <a:tint val="64000"/>
                <a:lumMod val="118000"/>
              </a:schemeClr>
            </a:gs>
            <a:gs pos="100000">
              <a:schemeClr val="dk2">
                <a:hueOff val="0"/>
                <a:satOff val="0"/>
                <a:lumOff val="0"/>
                <a:alphaOff val="0"/>
                <a:tint val="92000"/>
                <a:alpha val="100000"/>
                <a:lumMod val="11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kern="1200" dirty="0">
              <a:solidFill>
                <a:schemeClr val="tx1"/>
              </a:solidFill>
              <a:latin typeface="Times New Roman" panose="02020603050405020304" pitchFamily="18" charset="0"/>
              <a:cs typeface="Times New Roman" panose="02020603050405020304" pitchFamily="18" charset="0"/>
            </a:rPr>
            <a:t> Threats</a:t>
          </a:r>
        </a:p>
      </dsp:txBody>
      <dsp:txXfrm>
        <a:off x="24767" y="1570449"/>
        <a:ext cx="1552849" cy="752997"/>
      </dsp:txXfrm>
    </dsp:sp>
    <dsp:sp modelId="{3EE4457B-A4C7-4413-8356-104CFFE025FA}">
      <dsp:nvSpPr>
        <dsp:cNvPr id="0" name=""/>
        <dsp:cNvSpPr/>
      </dsp:nvSpPr>
      <dsp:spPr>
        <a:xfrm rot="18900000">
          <a:off x="1152789" y="1039170"/>
          <a:ext cx="832412" cy="279948"/>
        </a:xfrm>
        <a:prstGeom prst="leftRightArrow">
          <a:avLst>
            <a:gd name="adj1" fmla="val 60000"/>
            <a:gd name="adj2" fmla="val 50000"/>
          </a:avLst>
        </a:prstGeom>
        <a:gradFill rotWithShape="0">
          <a:gsLst>
            <a:gs pos="0">
              <a:schemeClr val="dk2">
                <a:tint val="60000"/>
                <a:hueOff val="0"/>
                <a:satOff val="0"/>
                <a:lumOff val="0"/>
                <a:alphaOff val="0"/>
                <a:tint val="64000"/>
                <a:lumMod val="118000"/>
              </a:schemeClr>
            </a:gs>
            <a:gs pos="100000">
              <a:schemeClr val="dk2">
                <a:tint val="60000"/>
                <a:hueOff val="0"/>
                <a:satOff val="0"/>
                <a:lumOff val="0"/>
                <a:alphaOff val="0"/>
                <a:tint val="92000"/>
                <a:alpha val="100000"/>
                <a:lumMod val="110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US" sz="1100" kern="1200"/>
        </a:p>
      </dsp:txBody>
      <dsp:txXfrm>
        <a:off x="1236773" y="1095160"/>
        <a:ext cx="664444" cy="167968"/>
      </dsp:txXfrm>
    </dsp:sp>
  </dsp:spTree>
</dsp:drawing>
</file>

<file path=ppt/diagrams/layout1.xml><?xml version="1.0" encoding="utf-8"?>
<dgm:layoutDef xmlns:dgm="http://schemas.openxmlformats.org/drawingml/2006/diagram" xmlns:a="http://schemas.openxmlformats.org/drawingml/2006/main" uniqueId="urn:microsoft.com/office/officeart/2005/8/layout/cycle7">
  <dgm:title val=""/>
  <dgm:desc val=""/>
  <dgm:catLst>
    <dgm:cat type="cycle" pri="6000"/>
  </dgm:catLst>
  <dgm:sampData>
    <dgm:dataModel>
      <dgm:ptLst>
        <dgm:pt modelId="0" type="doc"/>
        <dgm:pt modelId="1">
          <dgm:prSet phldr="1"/>
        </dgm:pt>
        <dgm:pt modelId="2">
          <dgm:prSet phldr="1"/>
        </dgm:pt>
        <dgm:pt modelId="3">
          <dgm:prSet phldr="1"/>
        </dgm:pt>
      </dgm:ptLst>
      <dgm:cxnLst>
        <dgm:cxn modelId="6" srcId="0" destId="1" srcOrd="0" destOrd="0"/>
        <dgm:cxn modelId="7" srcId="0" destId="2" srcOrd="1" destOrd="0"/>
        <dgm:cxn modelId="8" srcId="0" destId="3" srcOrd="2"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func="var" arg="dir" op="equ" val="norm">
        <dgm:alg type="cycle">
          <dgm:param type="stAng" val="0"/>
          <dgm:param type="spanAng" val="360"/>
        </dgm:alg>
      </dgm:if>
      <dgm:else name="Name3">
        <dgm:alg type="cycle">
          <dgm:param type="stAng" val="0"/>
          <dgm:param type="spanAng" val="-360"/>
        </dgm:alg>
      </dgm:else>
    </dgm:choose>
    <dgm:shape xmlns:r="http://schemas.openxmlformats.org/officeDocument/2006/relationships" r:blip="">
      <dgm:adjLst/>
    </dgm:shape>
    <dgm:presOf/>
    <dgm:constrLst>
      <dgm:constr type="diam" refType="w"/>
      <dgm:constr type="w" for="ch" ptType="node" refType="w"/>
      <dgm:constr type="primFontSz" for="ch" ptType="node" op="equ" val="65"/>
      <dgm:constr type="w" for="ch" forName="sibTrans" refType="w" refFor="ch" refPtType="node" op="equ" fact="0.35"/>
      <dgm:constr type="connDist" for="ch" forName="sibTrans" op="equ"/>
      <dgm:constr type="primFontSz" for="des" forName="connectorText" op="equ" val="55"/>
      <dgm:constr type="primFontSz" for="des" forName="connectorText" refType="primFontSz" refFor="ch" refPtType="node" op="lte" fact="0.8"/>
      <dgm:constr type="sibSp" refType="w" refFor="ch" refPtType="node" op="equ" fact="0.65"/>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4">
        <dgm:if name="Name5" axis="par ch" ptType="doc node" func="cnt" op="gt" val="1">
          <dgm:forEach name="sibTransForEach" axis="followSib" ptType="sibTrans" hideLastTrans="0" cnt="1">
            <dgm:layoutNode name="sibTrans">
              <dgm:choose name="Name6">
                <dgm:if name="Name7" axis="par ch" ptType="doc node" func="posEven" op="equ" val="1">
                  <dgm:alg type="conn">
                    <dgm:param type="begPts" val="radial"/>
                    <dgm:param type="endPts" val="radial"/>
                    <dgm:param type="begSty" val="arr"/>
                    <dgm:param type="endSty" val="arr"/>
                  </dgm:alg>
                </dgm:if>
                <dgm:else name="Name8">
                  <dgm:alg type="conn">
                    <dgm:param type="begPts" val="auto"/>
                    <dgm:param type="endPts" val="auto"/>
                    <dgm:param type="begSty" val="arr"/>
                    <dgm:param type="endSty" val="arr"/>
                  </dgm:alg>
                </dgm:else>
              </dgm:choose>
              <dgm:shape xmlns:r="http://schemas.openxmlformats.org/officeDocument/2006/relationships" type="conn" r:blip="">
                <dgm:adjLst/>
              </dgm:shape>
              <dgm:presOf axis="self"/>
              <dgm:constrLst>
                <dgm:constr type="h" refType="w" fact="0.5"/>
                <dgm:constr type="connDist"/>
                <dgm:constr type="begPad" refType="connDist" fact="0.1"/>
                <dgm:constr type="endPad" refType="connDist" fact="0.1"/>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9"/>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BB7E849-FE45-415B-B847-FF4F628E1AED}" type="datetimeFigureOut">
              <a:rPr lang="en-US" smtClean="0"/>
              <a:t>11/9/2025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57D1A88-CBB5-42CD-8708-77C5C6ABC132}" type="slidenum">
              <a:rPr lang="en-US" smtClean="0"/>
              <a:t>‹#›</a:t>
            </a:fld>
            <a:endParaRPr lang="en-US"/>
          </a:p>
        </p:txBody>
      </p:sp>
    </p:spTree>
    <p:extLst>
      <p:ext uri="{BB962C8B-B14F-4D97-AF65-F5344CB8AC3E}">
        <p14:creationId xmlns:p14="http://schemas.microsoft.com/office/powerpoint/2010/main" val="16179713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Introduction</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This particular presentation applies a SWOT analysis framework that helps me evaluate my preparedness for a career as a Healthcare Assistant. By doing that, it is possible to develop a set of plans based on weaknesses, threats, opportunities, and strengths that would help me enhance myself (Ellis, 2021).</a:t>
            </a:r>
          </a:p>
          <a:p>
            <a:r>
              <a:rPr lang="en-US" sz="1200" kern="1200" dirty="0">
                <a:solidFill>
                  <a:schemeClr val="tx1"/>
                </a:solidFill>
                <a:effectLst/>
                <a:latin typeface="+mn-lt"/>
                <a:ea typeface="+mn-ea"/>
                <a:cs typeface="+mn-cs"/>
              </a:rPr>
              <a:t>Being a prospective Healthcare Assistant, I have always had a deep passion for patient care and a preference for this role because of its ability to create a tangible and immediate difference within people’s lives as part of a clinical team. Healthcare Assistants are invaluable as they deliver bedside care and are an integral part of any hospital or community care environment (NHS, 2021).</a:t>
            </a:r>
          </a:p>
          <a:p>
            <a:endParaRPr lang="en-US" dirty="0"/>
          </a:p>
        </p:txBody>
      </p:sp>
      <p:sp>
        <p:nvSpPr>
          <p:cNvPr id="4" name="Slide Number Placeholder 3"/>
          <p:cNvSpPr>
            <a:spLocks noGrp="1"/>
          </p:cNvSpPr>
          <p:nvPr>
            <p:ph type="sldNum" sz="quarter" idx="5"/>
          </p:nvPr>
        </p:nvSpPr>
        <p:spPr/>
        <p:txBody>
          <a:bodyPr/>
          <a:lstStyle/>
          <a:p>
            <a:fld id="{857D1A88-CBB5-42CD-8708-77C5C6ABC132}" type="slidenum">
              <a:rPr lang="en-US" smtClean="0"/>
              <a:t>4</a:t>
            </a:fld>
            <a:endParaRPr lang="en-US"/>
          </a:p>
        </p:txBody>
      </p:sp>
    </p:spTree>
    <p:extLst>
      <p:ext uri="{BB962C8B-B14F-4D97-AF65-F5344CB8AC3E}">
        <p14:creationId xmlns:p14="http://schemas.microsoft.com/office/powerpoint/2010/main" val="42594917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SWOT analysis is a way of identifying one’s personal strengths, weaknesses, opportunities, and threats. It helps one think clearly and set goals effectively, as one is made to think about one’s present abilities and future potential. In the sector of health and social care, this is helpful for thinking about ways of extending one’s skills and development into a role such as that of a Healthcare Assistant. Evaluating one’s own actions helps one develop accountability and build confidence, especially when learning about patient and group interactions (Thompson, 2018).</a:t>
            </a:r>
          </a:p>
          <a:p>
            <a:endParaRPr lang="en-US" dirty="0"/>
          </a:p>
        </p:txBody>
      </p:sp>
      <p:sp>
        <p:nvSpPr>
          <p:cNvPr id="4" name="Slide Number Placeholder 3"/>
          <p:cNvSpPr>
            <a:spLocks noGrp="1"/>
          </p:cNvSpPr>
          <p:nvPr>
            <p:ph type="sldNum" sz="quarter" idx="5"/>
          </p:nvPr>
        </p:nvSpPr>
        <p:spPr/>
        <p:txBody>
          <a:bodyPr/>
          <a:lstStyle/>
          <a:p>
            <a:fld id="{857D1A88-CBB5-42CD-8708-77C5C6ABC132}" type="slidenum">
              <a:rPr lang="en-US" smtClean="0"/>
              <a:t>5</a:t>
            </a:fld>
            <a:endParaRPr lang="en-US"/>
          </a:p>
        </p:txBody>
      </p:sp>
    </p:spTree>
    <p:extLst>
      <p:ext uri="{BB962C8B-B14F-4D97-AF65-F5344CB8AC3E}">
        <p14:creationId xmlns:p14="http://schemas.microsoft.com/office/powerpoint/2010/main" val="2326591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Assistant.</a:t>
            </a:r>
          </a:p>
          <a:p>
            <a:r>
              <a:rPr lang="en-US" sz="1200" kern="1200" dirty="0">
                <a:solidFill>
                  <a:schemeClr val="tx1"/>
                </a:solidFill>
                <a:effectLst/>
                <a:latin typeface="+mn-lt"/>
                <a:ea typeface="+mn-ea"/>
                <a:cs typeface="+mn-cs"/>
              </a:rPr>
              <a:t>Structured training paths, such as the Care Certificate, provide new HCAs a solid platform for development as professionals (Royal College of Nursing, 2023). Pressured work environments within care can sometimes lead to stressed and emotionally drained carers, if this is not managed effectively (Mind, 2023).</a:t>
            </a:r>
          </a:p>
          <a:p>
            <a:endParaRPr lang="en-US" dirty="0"/>
          </a:p>
        </p:txBody>
      </p:sp>
      <p:sp>
        <p:nvSpPr>
          <p:cNvPr id="4" name="Slide Number Placeholder 3"/>
          <p:cNvSpPr>
            <a:spLocks noGrp="1"/>
          </p:cNvSpPr>
          <p:nvPr>
            <p:ph type="sldNum" sz="quarter" idx="5"/>
          </p:nvPr>
        </p:nvSpPr>
        <p:spPr/>
        <p:txBody>
          <a:bodyPr/>
          <a:lstStyle/>
          <a:p>
            <a:fld id="{857D1A88-CBB5-42CD-8708-77C5C6ABC132}" type="slidenum">
              <a:rPr lang="en-US" smtClean="0"/>
              <a:t>6</a:t>
            </a:fld>
            <a:endParaRPr lang="en-US"/>
          </a:p>
        </p:txBody>
      </p:sp>
    </p:spTree>
    <p:extLst>
      <p:ext uri="{BB962C8B-B14F-4D97-AF65-F5344CB8AC3E}">
        <p14:creationId xmlns:p14="http://schemas.microsoft.com/office/powerpoint/2010/main" val="9660408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marL="0" marR="0" algn="just">
              <a:lnSpc>
                <a:spcPct val="115000"/>
              </a:lnSpc>
              <a:spcAft>
                <a:spcPts val="800"/>
              </a:spcAft>
              <a:buNone/>
            </a:pPr>
            <a:r>
              <a:rPr lang="en-US" sz="1200" kern="100" dirty="0">
                <a:effectLst/>
                <a:latin typeface="Aptos" panose="020B0004020202020204" pitchFamily="34" charset="0"/>
                <a:ea typeface="Aptos" panose="020B0004020202020204" pitchFamily="34" charset="0"/>
                <a:cs typeface="Times New Roman" panose="02020603050405020304" pitchFamily="18" charset="0"/>
              </a:rPr>
              <a:t>Empathy is one of my greatest strengths, and this enables me to create a good relationship with patients, especially when I have no clinical experience. For instance, while on work experience, I helped an elderly patient who was nervous about a medical operation by explaining all that was going to happen and comforting them. Being patient and having good listening skills enables me to remain calm and think clearly during stressful situations, especially when responding to experienced practitioners' questions or comments aimed at improving me (Ellis, 2021).</a:t>
            </a:r>
          </a:p>
          <a:p>
            <a:endParaRPr lang="en-US" dirty="0"/>
          </a:p>
        </p:txBody>
      </p:sp>
      <p:sp>
        <p:nvSpPr>
          <p:cNvPr id="4" name="Slide Number Placeholder 3"/>
          <p:cNvSpPr>
            <a:spLocks noGrp="1"/>
          </p:cNvSpPr>
          <p:nvPr>
            <p:ph type="sldNum" sz="quarter" idx="5"/>
          </p:nvPr>
        </p:nvSpPr>
        <p:spPr/>
        <p:txBody>
          <a:bodyPr/>
          <a:lstStyle/>
          <a:p>
            <a:fld id="{857D1A88-CBB5-42CD-8708-77C5C6ABC132}" type="slidenum">
              <a:rPr lang="en-US" smtClean="0"/>
              <a:t>7</a:t>
            </a:fld>
            <a:endParaRPr lang="en-US"/>
          </a:p>
        </p:txBody>
      </p:sp>
    </p:spTree>
    <p:extLst>
      <p:ext uri="{BB962C8B-B14F-4D97-AF65-F5344CB8AC3E}">
        <p14:creationId xmlns:p14="http://schemas.microsoft.com/office/powerpoint/2010/main" val="34851504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marL="0" marR="0" algn="just">
              <a:lnSpc>
                <a:spcPct val="115000"/>
              </a:lnSpc>
              <a:spcAft>
                <a:spcPts val="800"/>
              </a:spcAft>
              <a:buNone/>
            </a:pPr>
            <a:r>
              <a:rPr lang="en-US" sz="1200" kern="100" dirty="0">
                <a:effectLst/>
                <a:latin typeface="Aptos" panose="020B0004020202020204" pitchFamily="34" charset="0"/>
                <a:ea typeface="Aptos" panose="020B0004020202020204" pitchFamily="34" charset="0"/>
                <a:cs typeface="Times New Roman" panose="02020603050405020304" pitchFamily="18" charset="0"/>
              </a:rPr>
              <a:t>My ability to communicate effectively helps me create opportunities that enable me to earn patient trust and collaborate effectively with clinical practitioners. Such opportunities lead me to undertake more tasks that boost my autonomy and build my confidence. Agility is one of my strong points, and it helps me learn quickly, which is essential during on-the-job training, as is required by Care Certificate. Such qualities and aptitudes that I possess help me achieve career goals through RCN’s resources, as outlined below (Royal College of Nursing, 2023).</a:t>
            </a:r>
          </a:p>
          <a:p>
            <a:endParaRPr lang="en-US" dirty="0"/>
          </a:p>
        </p:txBody>
      </p:sp>
      <p:sp>
        <p:nvSpPr>
          <p:cNvPr id="4" name="Slide Number Placeholder 3"/>
          <p:cNvSpPr>
            <a:spLocks noGrp="1"/>
          </p:cNvSpPr>
          <p:nvPr>
            <p:ph type="sldNum" sz="quarter" idx="5"/>
          </p:nvPr>
        </p:nvSpPr>
        <p:spPr/>
        <p:txBody>
          <a:bodyPr/>
          <a:lstStyle/>
          <a:p>
            <a:fld id="{857D1A88-CBB5-42CD-8708-77C5C6ABC132}" type="slidenum">
              <a:rPr lang="en-US" smtClean="0"/>
              <a:t>8</a:t>
            </a:fld>
            <a:endParaRPr lang="en-US"/>
          </a:p>
        </p:txBody>
      </p:sp>
    </p:spTree>
    <p:extLst>
      <p:ext uri="{BB962C8B-B14F-4D97-AF65-F5344CB8AC3E}">
        <p14:creationId xmlns:p14="http://schemas.microsoft.com/office/powerpoint/2010/main" val="13083982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dirty="0"/>
              <a:t>Undertaking this SWOT analysis has aided me in appreciating my potential as well as areas that need improvement on my part. Going ahead, I need to pursue formal care training, accumulate more practical experience, and work on my resilience levels. Stress management is crucial for sustaining success and happiness, especially within care environments. </a:t>
            </a:r>
          </a:p>
          <a:p>
            <a:endParaRPr lang="en-US" dirty="0"/>
          </a:p>
        </p:txBody>
      </p:sp>
      <p:sp>
        <p:nvSpPr>
          <p:cNvPr id="4" name="Slide Number Placeholder 3"/>
          <p:cNvSpPr>
            <a:spLocks noGrp="1"/>
          </p:cNvSpPr>
          <p:nvPr>
            <p:ph type="sldNum" sz="quarter" idx="5"/>
          </p:nvPr>
        </p:nvSpPr>
        <p:spPr/>
        <p:txBody>
          <a:bodyPr/>
          <a:lstStyle/>
          <a:p>
            <a:fld id="{857D1A88-CBB5-42CD-8708-77C5C6ABC132}" type="slidenum">
              <a:rPr lang="en-US" smtClean="0"/>
              <a:t>9</a:t>
            </a:fld>
            <a:endParaRPr lang="en-US"/>
          </a:p>
        </p:txBody>
      </p:sp>
    </p:spTree>
    <p:extLst>
      <p:ext uri="{BB962C8B-B14F-4D97-AF65-F5344CB8AC3E}">
        <p14:creationId xmlns:p14="http://schemas.microsoft.com/office/powerpoint/2010/main" val="276491693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US"/>
            </a:p>
          </p:txBody>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pPr>
              <a:defRPr/>
            </a:pPr>
            <a:fld id="{FA356D0D-2478-47FE-8DAB-B92005DC1F0F}" type="datetime1">
              <a:rPr lang="en-GB" altLang="en-US" smtClean="0"/>
              <a:pPr>
                <a:defRPr/>
              </a:pPr>
              <a:t>09/11/2025</a:t>
            </a:fld>
            <a:endParaRPr lang="en-GB" altLang="en-US"/>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pPr>
              <a:defRPr/>
            </a:pPr>
            <a:endParaRPr lang="en-GB" altLang="en-US"/>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2" name="Slide Number Placeholder 5"/>
          <p:cNvSpPr>
            <a:spLocks noGrp="1"/>
          </p:cNvSpPr>
          <p:nvPr>
            <p:ph type="sldNum" sz="quarter" idx="12"/>
          </p:nvPr>
        </p:nvSpPr>
        <p:spPr>
          <a:xfrm>
            <a:off x="10352540" y="295729"/>
            <a:ext cx="838199" cy="767687"/>
          </a:xfrm>
        </p:spPr>
        <p:txBody>
          <a:bodyPr/>
          <a:lstStyle/>
          <a:p>
            <a:pPr>
              <a:defRPr/>
            </a:pPr>
            <a:fld id="{A8346AB5-70ED-450A-9530-2033B8E8E0D8}" type="slidenum">
              <a:rPr lang="en-GB" altLang="en-US" smtClean="0"/>
              <a:pPr>
                <a:defRPr/>
              </a:pPr>
              <a:t>‹#›</a:t>
            </a:fld>
            <a:endParaRPr lang="en-GB" altLang="en-US"/>
          </a:p>
        </p:txBody>
      </p:sp>
    </p:spTree>
    <p:extLst>
      <p:ext uri="{BB962C8B-B14F-4D97-AF65-F5344CB8AC3E}">
        <p14:creationId xmlns:p14="http://schemas.microsoft.com/office/powerpoint/2010/main" val="6535611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30226994-B490-4403-8CE4-43D4FD570BBD}" type="datetime1">
              <a:rPr lang="en-GB" altLang="en-US" smtClean="0"/>
              <a:pPr>
                <a:defRPr/>
              </a:pPr>
              <a:t>09/11/2025</a:t>
            </a:fld>
            <a:endParaRPr lang="en-GB" altLang="en-US"/>
          </a:p>
        </p:txBody>
      </p:sp>
      <p:sp>
        <p:nvSpPr>
          <p:cNvPr id="5" name="Footer Placeholder 4"/>
          <p:cNvSpPr>
            <a:spLocks noGrp="1"/>
          </p:cNvSpPr>
          <p:nvPr>
            <p:ph type="ftr" sz="quarter" idx="11"/>
          </p:nvPr>
        </p:nvSpPr>
        <p:spPr/>
        <p:txBody>
          <a:bodyPr/>
          <a:lstStyle/>
          <a:p>
            <a:pPr>
              <a:defRPr/>
            </a:pPr>
            <a:endParaRPr lang="en-GB" altLang="en-US"/>
          </a:p>
        </p:txBody>
      </p:sp>
      <p:sp>
        <p:nvSpPr>
          <p:cNvPr id="6" name="Slide Number Placeholder 5"/>
          <p:cNvSpPr>
            <a:spLocks noGrp="1"/>
          </p:cNvSpPr>
          <p:nvPr>
            <p:ph type="sldNum" sz="quarter" idx="12"/>
          </p:nvPr>
        </p:nvSpPr>
        <p:spPr/>
        <p:txBody>
          <a:bodyPr/>
          <a:lstStyle/>
          <a:p>
            <a:pPr>
              <a:defRPr/>
            </a:pPr>
            <a:fld id="{9AFB928A-D6AD-4F2A-B2DD-923741E90643}" type="slidenum">
              <a:rPr lang="en-GB" altLang="en-US" smtClean="0"/>
              <a:pPr>
                <a:defRPr/>
              </a:pPr>
              <a:t>‹#›</a:t>
            </a:fld>
            <a:endParaRPr lang="en-GB" altLang="en-US"/>
          </a:p>
        </p:txBody>
      </p:sp>
    </p:spTree>
    <p:extLst>
      <p:ext uri="{BB962C8B-B14F-4D97-AF65-F5344CB8AC3E}">
        <p14:creationId xmlns:p14="http://schemas.microsoft.com/office/powerpoint/2010/main" val="23178817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txBody>
            <a:bodyPr/>
            <a:lstStyle/>
            <a:p>
              <a:endParaRPr lang="en-US"/>
            </a:p>
          </p:txBody>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US"/>
            </a:p>
          </p:txBody>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US"/>
            </a:p>
          </p:txBody>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031DCA91-53F4-49BC-9425-BD4ED78DF6F3}" type="datetime1">
              <a:rPr lang="en-GB" altLang="en-US" smtClean="0"/>
              <a:pPr>
                <a:defRPr/>
              </a:pPr>
              <a:t>09/11/2025</a:t>
            </a:fld>
            <a:endParaRPr lang="en-GB" altLang="en-US"/>
          </a:p>
        </p:txBody>
      </p:sp>
      <p:sp>
        <p:nvSpPr>
          <p:cNvPr id="5" name="Footer Placeholder 4"/>
          <p:cNvSpPr>
            <a:spLocks noGrp="1"/>
          </p:cNvSpPr>
          <p:nvPr>
            <p:ph type="ftr" sz="quarter" idx="11"/>
          </p:nvPr>
        </p:nvSpPr>
        <p:spPr/>
        <p:txBody>
          <a:bodyPr/>
          <a:lstStyle/>
          <a:p>
            <a:r>
              <a:rPr lang="en-US"/>
              <a:t>
              </a:t>
            </a:r>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6" name="Slide Number Placeholder 5"/>
          <p:cNvSpPr>
            <a:spLocks noGrp="1"/>
          </p:cNvSpPr>
          <p:nvPr>
            <p:ph type="sldNum" sz="quarter" idx="12"/>
          </p:nvPr>
        </p:nvSpPr>
        <p:spPr/>
        <p:txBody>
          <a:bodyPr/>
          <a:lstStyle/>
          <a:p>
            <a:pPr>
              <a:defRPr/>
            </a:pPr>
            <a:fld id="{CA86B909-6953-454E-922A-05FE74F3E91B}" type="slidenum">
              <a:rPr lang="en-GB" altLang="en-US" smtClean="0"/>
              <a:pPr>
                <a:defRPr/>
              </a:pPr>
              <a:t>‹#›</a:t>
            </a:fld>
            <a:endParaRPr lang="en-GB" altLang="en-US"/>
          </a:p>
        </p:txBody>
      </p:sp>
    </p:spTree>
    <p:extLst>
      <p:ext uri="{BB962C8B-B14F-4D97-AF65-F5344CB8AC3E}">
        <p14:creationId xmlns:p14="http://schemas.microsoft.com/office/powerpoint/2010/main" val="11760547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a:defRPr/>
            </a:pPr>
            <a:fld id="{742C5CC8-B2EB-4FCA-9C2F-BDABBC953608}" type="datetime1">
              <a:rPr lang="en-GB" altLang="en-US" smtClean="0"/>
              <a:pPr>
                <a:defRPr/>
              </a:pPr>
              <a:t>09/11/2025</a:t>
            </a:fld>
            <a:endParaRPr lang="en-GB" altLang="en-US"/>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pPr>
              <a:defRPr/>
            </a:pPr>
            <a:fld id="{3DA9162A-D4C6-4BE6-80AC-343E718106D9}" type="slidenum">
              <a:rPr lang="en-GB" altLang="en-US" smtClean="0"/>
              <a:pPr>
                <a:defRPr/>
              </a:pPr>
              <a:t>‹#›</a:t>
            </a:fld>
            <a:endParaRPr lang="en-GB" altLang="en-US"/>
          </a:p>
        </p:txBody>
      </p:sp>
    </p:spTree>
    <p:extLst>
      <p:ext uri="{BB962C8B-B14F-4D97-AF65-F5344CB8AC3E}">
        <p14:creationId xmlns:p14="http://schemas.microsoft.com/office/powerpoint/2010/main" val="9250233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fld id="{192482D0-6B59-43EB-A2E6-BEADFA88CF98}" type="datetime1">
              <a:rPr lang="en-GB" altLang="en-US" smtClean="0"/>
              <a:pPr>
                <a:defRPr/>
              </a:pPr>
              <a:t>09/11/2025</a:t>
            </a:fld>
            <a:endParaRPr lang="en-GB" altLang="en-US"/>
          </a:p>
        </p:txBody>
      </p:sp>
      <p:sp>
        <p:nvSpPr>
          <p:cNvPr id="8" name="Footer Placeholder 7"/>
          <p:cNvSpPr>
            <a:spLocks noGrp="1"/>
          </p:cNvSpPr>
          <p:nvPr>
            <p:ph type="ftr" sz="quarter" idx="11"/>
          </p:nvPr>
        </p:nvSpPr>
        <p:spPr/>
        <p:txBody>
          <a:bodyPr/>
          <a:lstStyle/>
          <a:p>
            <a:r>
              <a:rPr lang="en-US"/>
              <a:t>
              </a:t>
            </a:r>
            <a:endParaRPr lang="en-US" dirty="0"/>
          </a:p>
        </p:txBody>
      </p:sp>
      <p:sp>
        <p:nvSpPr>
          <p:cNvPr id="9" name="Slide Number Placeholder 8"/>
          <p:cNvSpPr>
            <a:spLocks noGrp="1"/>
          </p:cNvSpPr>
          <p:nvPr>
            <p:ph type="sldNum" sz="quarter" idx="12"/>
          </p:nvPr>
        </p:nvSpPr>
        <p:spPr/>
        <p:txBody>
          <a:bodyPr/>
          <a:lstStyle/>
          <a:p>
            <a:pPr>
              <a:defRPr/>
            </a:pPr>
            <a:fld id="{92F3B91C-6529-43C7-B4BA-62549480CC9D}" type="slidenum">
              <a:rPr lang="en-GB" altLang="en-US" smtClean="0"/>
              <a:pPr>
                <a:defRPr/>
              </a:pPr>
              <a:t>‹#›</a:t>
            </a:fld>
            <a:endParaRPr lang="en-GB" altLang="en-US"/>
          </a:p>
        </p:txBody>
      </p:sp>
    </p:spTree>
    <p:extLst>
      <p:ext uri="{BB962C8B-B14F-4D97-AF65-F5344CB8AC3E}">
        <p14:creationId xmlns:p14="http://schemas.microsoft.com/office/powerpoint/2010/main" val="33152872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fld id="{C8139EDA-6186-42E4-AD19-8C038518D62B}" type="datetime1">
              <a:rPr lang="en-GB" altLang="en-US" smtClean="0"/>
              <a:pPr>
                <a:defRPr/>
              </a:pPr>
              <a:t>09/11/2025</a:t>
            </a:fld>
            <a:endParaRPr lang="en-GB" altLang="en-US"/>
          </a:p>
        </p:txBody>
      </p:sp>
      <p:sp>
        <p:nvSpPr>
          <p:cNvPr id="4" name="Footer Placeholder 3"/>
          <p:cNvSpPr>
            <a:spLocks noGrp="1"/>
          </p:cNvSpPr>
          <p:nvPr>
            <p:ph type="ftr" sz="quarter" idx="11"/>
          </p:nvPr>
        </p:nvSpPr>
        <p:spPr/>
        <p:txBody>
          <a:bodyPr/>
          <a:lstStyle/>
          <a:p>
            <a:r>
              <a:rPr lang="en-US"/>
              <a:t>
              </a:t>
            </a:r>
            <a:endParaRPr lang="en-US" dirty="0"/>
          </a:p>
        </p:txBody>
      </p:sp>
      <p:sp>
        <p:nvSpPr>
          <p:cNvPr id="5" name="Slide Number Placeholder 4"/>
          <p:cNvSpPr>
            <a:spLocks noGrp="1"/>
          </p:cNvSpPr>
          <p:nvPr>
            <p:ph type="sldNum" sz="quarter" idx="12"/>
          </p:nvPr>
        </p:nvSpPr>
        <p:spPr/>
        <p:txBody>
          <a:bodyPr/>
          <a:lstStyle/>
          <a:p>
            <a:pPr>
              <a:defRPr/>
            </a:pPr>
            <a:fld id="{3A35B565-CEE5-45AB-B707-06E43140C85F}" type="slidenum">
              <a:rPr lang="en-GB" altLang="en-US" smtClean="0"/>
              <a:pPr>
                <a:defRPr/>
              </a:pPr>
              <a:t>‹#›</a:t>
            </a:fld>
            <a:endParaRPr lang="en-GB" altLang="en-US"/>
          </a:p>
        </p:txBody>
      </p:sp>
    </p:spTree>
    <p:extLst>
      <p:ext uri="{BB962C8B-B14F-4D97-AF65-F5344CB8AC3E}">
        <p14:creationId xmlns:p14="http://schemas.microsoft.com/office/powerpoint/2010/main" val="29671205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5E23D760-A5D6-4408-9293-3816AB405458}" type="datetime1">
              <a:rPr lang="en-GB" altLang="en-US" smtClean="0"/>
              <a:pPr>
                <a:defRPr/>
              </a:pPr>
              <a:t>09/11/2025</a:t>
            </a:fld>
            <a:endParaRPr lang="en-GB" altLang="en-US"/>
          </a:p>
        </p:txBody>
      </p:sp>
      <p:sp>
        <p:nvSpPr>
          <p:cNvPr id="3" name="Footer Placeholder 2"/>
          <p:cNvSpPr>
            <a:spLocks noGrp="1"/>
          </p:cNvSpPr>
          <p:nvPr>
            <p:ph type="ftr" sz="quarter" idx="11"/>
          </p:nvPr>
        </p:nvSpPr>
        <p:spPr/>
        <p:txBody>
          <a:bodyPr/>
          <a:lstStyle/>
          <a:p>
            <a:r>
              <a:rPr lang="en-US"/>
              <a:t>
              </a:t>
            </a:r>
            <a:endParaRPr lang="en-US" dirty="0"/>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4" name="Slide Number Placeholder 3"/>
          <p:cNvSpPr>
            <a:spLocks noGrp="1"/>
          </p:cNvSpPr>
          <p:nvPr>
            <p:ph type="sldNum" sz="quarter" idx="12"/>
          </p:nvPr>
        </p:nvSpPr>
        <p:spPr/>
        <p:txBody>
          <a:bodyPr/>
          <a:lstStyle/>
          <a:p>
            <a:pPr>
              <a:defRPr/>
            </a:pPr>
            <a:fld id="{1627DB7A-9E6D-4CCE-BDBB-D06183803CCF}" type="slidenum">
              <a:rPr lang="en-GB" altLang="en-US" smtClean="0"/>
              <a:pPr>
                <a:defRPr/>
              </a:pPr>
              <a:t>‹#›</a:t>
            </a:fld>
            <a:endParaRPr lang="en-GB" altLang="en-US"/>
          </a:p>
        </p:txBody>
      </p:sp>
    </p:spTree>
    <p:extLst>
      <p:ext uri="{BB962C8B-B14F-4D97-AF65-F5344CB8AC3E}">
        <p14:creationId xmlns:p14="http://schemas.microsoft.com/office/powerpoint/2010/main" val="186824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US"/>
            </a:p>
          </p:txBody>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txBody>
            <a:bodyPr/>
            <a:lstStyle/>
            <a:p>
              <a:endParaRPr lang="en-US"/>
            </a:p>
          </p:txBody>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US"/>
            </a:p>
          </p:txBody>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1815CC12-B3B9-474E-933E-043F12DE8238}" type="datetime1">
              <a:rPr lang="en-GB" altLang="en-US" smtClean="0"/>
              <a:pPr>
                <a:defRPr/>
              </a:pPr>
              <a:t>09/11/2025</a:t>
            </a:fld>
            <a:endParaRPr lang="en-GB" altLang="en-US"/>
          </a:p>
        </p:txBody>
      </p:sp>
      <p:sp>
        <p:nvSpPr>
          <p:cNvPr id="6" name="Footer Placeholder 5"/>
          <p:cNvSpPr>
            <a:spLocks noGrp="1"/>
          </p:cNvSpPr>
          <p:nvPr>
            <p:ph type="ftr" sz="quarter" idx="11"/>
          </p:nvPr>
        </p:nvSpPr>
        <p:spPr/>
        <p:txBody>
          <a:bodyPr/>
          <a:lstStyle/>
          <a:p>
            <a:r>
              <a:rPr lang="en-US"/>
              <a:t>
              </a:t>
            </a:r>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7" name="Slide Number Placeholder 6"/>
          <p:cNvSpPr>
            <a:spLocks noGrp="1"/>
          </p:cNvSpPr>
          <p:nvPr>
            <p:ph type="sldNum" sz="quarter" idx="12"/>
          </p:nvPr>
        </p:nvSpPr>
        <p:spPr/>
        <p:txBody>
          <a:bodyPr/>
          <a:lstStyle/>
          <a:p>
            <a:pPr>
              <a:defRPr/>
            </a:pPr>
            <a:fld id="{C6450803-9B60-429C-BEAC-5774A5E11D5A}" type="slidenum">
              <a:rPr lang="en-GB" altLang="en-US" smtClean="0"/>
              <a:pPr>
                <a:defRPr/>
              </a:pPr>
              <a:t>‹#›</a:t>
            </a:fld>
            <a:endParaRPr lang="en-GB" altLang="en-US"/>
          </a:p>
        </p:txBody>
      </p:sp>
    </p:spTree>
    <p:extLst>
      <p:ext uri="{BB962C8B-B14F-4D97-AF65-F5344CB8AC3E}">
        <p14:creationId xmlns:p14="http://schemas.microsoft.com/office/powerpoint/2010/main" val="33869183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US"/>
            </a:p>
          </p:txBody>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txBody>
            <a:bodyPr/>
            <a:lstStyle/>
            <a:p>
              <a:endParaRPr lang="en-US"/>
            </a:p>
          </p:txBody>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US"/>
            </a:p>
          </p:txBody>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14FA25EF-011C-4B5E-B678-5C09381164A5}" type="datetime1">
              <a:rPr lang="en-GB" altLang="en-US" smtClean="0"/>
              <a:pPr>
                <a:defRPr/>
              </a:pPr>
              <a:t>09/11/2025</a:t>
            </a:fld>
            <a:endParaRPr lang="en-GB" altLang="en-US"/>
          </a:p>
        </p:txBody>
      </p:sp>
      <p:sp>
        <p:nvSpPr>
          <p:cNvPr id="6" name="Footer Placeholder 5"/>
          <p:cNvSpPr>
            <a:spLocks noGrp="1"/>
          </p:cNvSpPr>
          <p:nvPr>
            <p:ph type="ftr" sz="quarter" idx="11"/>
          </p:nvPr>
        </p:nvSpPr>
        <p:spPr/>
        <p:txBody>
          <a:bodyPr/>
          <a:lstStyle/>
          <a:p>
            <a:r>
              <a:rPr lang="en-US"/>
              <a:t>
              </a:t>
            </a:r>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7" name="Slide Number Placeholder 6"/>
          <p:cNvSpPr>
            <a:spLocks noGrp="1"/>
          </p:cNvSpPr>
          <p:nvPr>
            <p:ph type="sldNum" sz="quarter" idx="12"/>
          </p:nvPr>
        </p:nvSpPr>
        <p:spPr/>
        <p:txBody>
          <a:bodyPr/>
          <a:lstStyle/>
          <a:p>
            <a:pPr>
              <a:defRPr/>
            </a:pPr>
            <a:fld id="{6C223C29-2C36-480D-8620-E0754310421F}" type="slidenum">
              <a:rPr lang="en-GB" altLang="en-US" smtClean="0"/>
              <a:pPr>
                <a:defRPr/>
              </a:pPr>
              <a:t>‹#›</a:t>
            </a:fld>
            <a:endParaRPr lang="en-GB" altLang="en-US"/>
          </a:p>
        </p:txBody>
      </p:sp>
    </p:spTree>
    <p:extLst>
      <p:ext uri="{BB962C8B-B14F-4D97-AF65-F5344CB8AC3E}">
        <p14:creationId xmlns:p14="http://schemas.microsoft.com/office/powerpoint/2010/main" val="27527036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US"/>
            </a:p>
          </p:txBody>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txBody>
            <a:bodyPr/>
            <a:lstStyle/>
            <a:p>
              <a:endParaRPr lang="en-US"/>
            </a:p>
          </p:txBody>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US"/>
            </a:p>
          </p:txBody>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A4021392-CAC7-450A-8667-583C0A183C4A}" type="datetime1">
              <a:rPr lang="en-GB" altLang="en-US" smtClean="0"/>
              <a:pPr>
                <a:defRPr/>
              </a:pPr>
              <a:t>09/11/2025</a:t>
            </a:fld>
            <a:endParaRPr lang="en-GB" altLang="en-US"/>
          </a:p>
        </p:txBody>
      </p:sp>
      <p:sp>
        <p:nvSpPr>
          <p:cNvPr id="6" name="Footer Placeholder 5"/>
          <p:cNvSpPr>
            <a:spLocks noGrp="1"/>
          </p:cNvSpPr>
          <p:nvPr>
            <p:ph type="ftr" sz="quarter" idx="11"/>
          </p:nvPr>
        </p:nvSpPr>
        <p:spPr/>
        <p:txBody>
          <a:bodyPr/>
          <a:lstStyle/>
          <a:p>
            <a:r>
              <a:rPr lang="en-US"/>
              <a:t>
              </a:t>
            </a:r>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7" name="Slide Number Placeholder 6"/>
          <p:cNvSpPr>
            <a:spLocks noGrp="1"/>
          </p:cNvSpPr>
          <p:nvPr>
            <p:ph type="sldNum" sz="quarter" idx="12"/>
          </p:nvPr>
        </p:nvSpPr>
        <p:spPr/>
        <p:txBody>
          <a:bodyPr/>
          <a:lstStyle/>
          <a:p>
            <a:pPr>
              <a:defRPr/>
            </a:pPr>
            <a:fld id="{EB2DCD1C-9E31-48E8-81D6-875A32184C3F}" type="slidenum">
              <a:rPr lang="en-GB" altLang="en-US" smtClean="0"/>
              <a:pPr>
                <a:defRPr/>
              </a:pPr>
              <a:t>‹#›</a:t>
            </a:fld>
            <a:endParaRPr lang="en-GB" altLang="en-US"/>
          </a:p>
        </p:txBody>
      </p:sp>
    </p:spTree>
    <p:extLst>
      <p:ext uri="{BB962C8B-B14F-4D97-AF65-F5344CB8AC3E}">
        <p14:creationId xmlns:p14="http://schemas.microsoft.com/office/powerpoint/2010/main" val="3664304867"/>
      </p:ext>
    </p:extLst>
  </p:cSld>
  <p:clrMapOvr>
    <a:masterClrMapping/>
  </p:clrMapOvr>
  <p:hf hdr="0" ftr="0"/>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US"/>
            </a:p>
          </p:txBody>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txBody>
            <a:bodyPr/>
            <a:lstStyle/>
            <a:p>
              <a:endParaRPr lang="en-US"/>
            </a:p>
          </p:txBody>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US"/>
            </a:p>
          </p:txBody>
        </p:sp>
      </p:grpSp>
      <p:sp>
        <p:nvSpPr>
          <p:cNvPr id="2" name="Title 1"/>
          <p:cNvSpPr>
            <a:spLocks noGrp="1"/>
          </p:cNvSpPr>
          <p:nvPr>
            <p:ph type="title"/>
          </p:nvPr>
        </p:nvSpPr>
        <p:spPr>
          <a:xfrm>
            <a:off x="1148798" y="1063417"/>
            <a:ext cx="8831816" cy="1372986"/>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A4021392-CAC7-450A-8667-583C0A183C4A}" type="datetime1">
              <a:rPr lang="en-GB" altLang="en-US" smtClean="0"/>
              <a:pPr>
                <a:defRPr/>
              </a:pPr>
              <a:t>09/11/2025</a:t>
            </a:fld>
            <a:endParaRPr lang="en-GB" altLang="en-US"/>
          </a:p>
        </p:txBody>
      </p:sp>
      <p:sp>
        <p:nvSpPr>
          <p:cNvPr id="5" name="Footer Placeholder 4"/>
          <p:cNvSpPr>
            <a:spLocks noGrp="1"/>
          </p:cNvSpPr>
          <p:nvPr>
            <p:ph type="ftr" sz="quarter" idx="11"/>
          </p:nvPr>
        </p:nvSpPr>
        <p:spPr/>
        <p:txBody>
          <a:bodyPr/>
          <a:lstStyle/>
          <a:p>
            <a:r>
              <a:rPr lang="en-US"/>
              <a:t>
              </a:t>
            </a:r>
            <a:endParaRPr lang="en-US" dirty="0"/>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6" name="Slide Number Placeholder 5"/>
          <p:cNvSpPr>
            <a:spLocks noGrp="1"/>
          </p:cNvSpPr>
          <p:nvPr>
            <p:ph type="sldNum" sz="quarter" idx="12"/>
          </p:nvPr>
        </p:nvSpPr>
        <p:spPr/>
        <p:txBody>
          <a:bodyPr/>
          <a:lstStyle/>
          <a:p>
            <a:pPr>
              <a:defRPr/>
            </a:pPr>
            <a:fld id="{EB2DCD1C-9E31-48E8-81D6-875A32184C3F}" type="slidenum">
              <a:rPr lang="en-GB" altLang="en-US" smtClean="0"/>
              <a:pPr>
                <a:defRPr/>
              </a:pPr>
              <a:t>‹#›</a:t>
            </a:fld>
            <a:endParaRPr lang="en-GB" altLang="en-US"/>
          </a:p>
        </p:txBody>
      </p:sp>
    </p:spTree>
    <p:extLst>
      <p:ext uri="{BB962C8B-B14F-4D97-AF65-F5344CB8AC3E}">
        <p14:creationId xmlns:p14="http://schemas.microsoft.com/office/powerpoint/2010/main" val="821079248"/>
      </p:ext>
    </p:extLst>
  </p:cSld>
  <p:clrMapOvr>
    <a:masterClrMapping/>
  </p:clrMapOvr>
  <p:hf hdr="0" ftr="0"/>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US"/>
            </a:p>
          </p:txBody>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txBody>
            <a:bodyPr/>
            <a:lstStyle/>
            <a:p>
              <a:endParaRPr lang="en-US"/>
            </a:p>
          </p:txBody>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US"/>
            </a:p>
          </p:txBody>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A4021392-CAC7-450A-8667-583C0A183C4A}" type="datetime1">
              <a:rPr lang="en-GB" altLang="en-US" smtClean="0"/>
              <a:pPr>
                <a:defRPr/>
              </a:pPr>
              <a:t>09/11/2025</a:t>
            </a:fld>
            <a:endParaRPr lang="en-GB" altLang="en-US"/>
          </a:p>
        </p:txBody>
      </p:sp>
      <p:sp>
        <p:nvSpPr>
          <p:cNvPr id="5" name="Footer Placeholder 4"/>
          <p:cNvSpPr>
            <a:spLocks noGrp="1"/>
          </p:cNvSpPr>
          <p:nvPr>
            <p:ph type="ftr" sz="quarter" idx="11"/>
          </p:nvPr>
        </p:nvSpPr>
        <p:spPr/>
        <p:txBody>
          <a:bodyPr/>
          <a:lstStyle/>
          <a:p>
            <a:r>
              <a:rPr lang="en-US"/>
              <a:t>
              </a:t>
            </a:r>
            <a:endParaRPr lang="en-US" dirty="0"/>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6" name="Slide Number Placeholder 5"/>
          <p:cNvSpPr>
            <a:spLocks noGrp="1"/>
          </p:cNvSpPr>
          <p:nvPr>
            <p:ph type="sldNum" sz="quarter" idx="12"/>
          </p:nvPr>
        </p:nvSpPr>
        <p:spPr/>
        <p:txBody>
          <a:bodyPr/>
          <a:lstStyle/>
          <a:p>
            <a:pPr>
              <a:defRPr/>
            </a:pPr>
            <a:fld id="{EB2DCD1C-9E31-48E8-81D6-875A32184C3F}" type="slidenum">
              <a:rPr lang="en-GB" altLang="en-US" smtClean="0"/>
              <a:pPr>
                <a:defRPr/>
              </a:pPr>
              <a:t>‹#›</a:t>
            </a:fld>
            <a:endParaRPr lang="en-GB" altLang="en-US"/>
          </a:p>
        </p:txBody>
      </p:sp>
    </p:spTree>
    <p:extLst>
      <p:ext uri="{BB962C8B-B14F-4D97-AF65-F5344CB8AC3E}">
        <p14:creationId xmlns:p14="http://schemas.microsoft.com/office/powerpoint/2010/main" val="793853890"/>
      </p:ext>
    </p:extLst>
  </p:cSld>
  <p:clrMapOvr>
    <a:masterClrMapping/>
  </p:clrMapOvr>
  <p:hf hdr="0" ftr="0"/>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US"/>
            </a:p>
          </p:txBody>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txBody>
            <a:bodyPr/>
            <a:lstStyle/>
            <a:p>
              <a:endParaRPr lang="en-US"/>
            </a:p>
          </p:txBody>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US"/>
            </a:p>
          </p:txBody>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A4021392-CAC7-450A-8667-583C0A183C4A}" type="datetime1">
              <a:rPr lang="en-GB" altLang="en-US" smtClean="0"/>
              <a:pPr>
                <a:defRPr/>
              </a:pPr>
              <a:t>09/11/2025</a:t>
            </a:fld>
            <a:endParaRPr lang="en-GB" altLang="en-US"/>
          </a:p>
        </p:txBody>
      </p:sp>
      <p:sp>
        <p:nvSpPr>
          <p:cNvPr id="5" name="Footer Placeholder 4"/>
          <p:cNvSpPr>
            <a:spLocks noGrp="1"/>
          </p:cNvSpPr>
          <p:nvPr>
            <p:ph type="ftr" sz="quarter" idx="11"/>
          </p:nvPr>
        </p:nvSpPr>
        <p:spPr/>
        <p:txBody>
          <a:bodyPr/>
          <a:lstStyle/>
          <a:p>
            <a:r>
              <a:rPr lang="en-US"/>
              <a:t>
              </a:t>
            </a:r>
            <a:endParaRPr lang="en-US" dirty="0"/>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6" name="Slide Number Placeholder 5"/>
          <p:cNvSpPr>
            <a:spLocks noGrp="1"/>
          </p:cNvSpPr>
          <p:nvPr>
            <p:ph type="sldNum" sz="quarter" idx="12"/>
          </p:nvPr>
        </p:nvSpPr>
        <p:spPr/>
        <p:txBody>
          <a:bodyPr/>
          <a:lstStyle/>
          <a:p>
            <a:pPr>
              <a:defRPr/>
            </a:pPr>
            <a:fld id="{EB2DCD1C-9E31-48E8-81D6-875A32184C3F}" type="slidenum">
              <a:rPr lang="en-GB" altLang="en-US" smtClean="0"/>
              <a:pPr>
                <a:defRPr/>
              </a:pPr>
              <a:t>‹#›</a:t>
            </a:fld>
            <a:endParaRPr lang="en-GB" altLang="en-US"/>
          </a:p>
        </p:txBody>
      </p:sp>
    </p:spTree>
    <p:extLst>
      <p:ext uri="{BB962C8B-B14F-4D97-AF65-F5344CB8AC3E}">
        <p14:creationId xmlns:p14="http://schemas.microsoft.com/office/powerpoint/2010/main" val="4259350262"/>
      </p:ext>
    </p:extLst>
  </p:cSld>
  <p:clrMapOvr>
    <a:masterClrMapping/>
  </p:clrMapOvr>
  <p:hf hdr="0" ftr="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pPr>
              <a:defRPr/>
            </a:pPr>
            <a:fld id="{A4021392-CAC7-450A-8667-583C0A183C4A}" type="datetime1">
              <a:rPr lang="en-GB" altLang="en-US" smtClean="0"/>
              <a:pPr>
                <a:defRPr/>
              </a:pPr>
              <a:t>09/11/2025</a:t>
            </a:fld>
            <a:endParaRPr lang="en-GB" altLang="en-US"/>
          </a:p>
        </p:txBody>
      </p:sp>
      <p:sp>
        <p:nvSpPr>
          <p:cNvPr id="8" name="Footer Placeholder 7"/>
          <p:cNvSpPr>
            <a:spLocks noGrp="1"/>
          </p:cNvSpPr>
          <p:nvPr>
            <p:ph type="ftr" sz="quarter" idx="11"/>
          </p:nvPr>
        </p:nvSpPr>
        <p:spPr/>
        <p:txBody>
          <a:bodyPr/>
          <a:lstStyle/>
          <a:p>
            <a:r>
              <a:rPr lang="en-US"/>
              <a:t>
              </a:t>
            </a:r>
            <a:endParaRPr lang="en-US" dirty="0"/>
          </a:p>
        </p:txBody>
      </p:sp>
      <p:sp>
        <p:nvSpPr>
          <p:cNvPr id="9" name="Slide Number Placeholder 8"/>
          <p:cNvSpPr>
            <a:spLocks noGrp="1"/>
          </p:cNvSpPr>
          <p:nvPr>
            <p:ph type="sldNum" sz="quarter" idx="12"/>
          </p:nvPr>
        </p:nvSpPr>
        <p:spPr/>
        <p:txBody>
          <a:bodyPr/>
          <a:lstStyle/>
          <a:p>
            <a:pPr>
              <a:defRPr/>
            </a:pPr>
            <a:fld id="{EB2DCD1C-9E31-48E8-81D6-875A32184C3F}" type="slidenum">
              <a:rPr lang="en-GB" altLang="en-US" smtClean="0"/>
              <a:pPr>
                <a:defRPr/>
              </a:pPr>
              <a:t>‹#›</a:t>
            </a:fld>
            <a:endParaRPr lang="en-GB" altLang="en-US"/>
          </a:p>
        </p:txBody>
      </p:sp>
    </p:spTree>
    <p:extLst>
      <p:ext uri="{BB962C8B-B14F-4D97-AF65-F5344CB8AC3E}">
        <p14:creationId xmlns:p14="http://schemas.microsoft.com/office/powerpoint/2010/main" val="2319916300"/>
      </p:ext>
    </p:extLst>
  </p:cSld>
  <p:clrMapOvr>
    <a:masterClrMapping/>
  </p:clrMapOvr>
  <p:hf hdr="0" ftr="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pPr>
              <a:defRPr/>
            </a:pPr>
            <a:fld id="{A4021392-CAC7-450A-8667-583C0A183C4A}" type="datetime1">
              <a:rPr lang="en-GB" altLang="en-US" smtClean="0"/>
              <a:pPr>
                <a:defRPr/>
              </a:pPr>
              <a:t>09/11/2025</a:t>
            </a:fld>
            <a:endParaRPr lang="en-GB" altLang="en-US"/>
          </a:p>
        </p:txBody>
      </p:sp>
      <p:sp>
        <p:nvSpPr>
          <p:cNvPr id="8" name="Footer Placeholder 7"/>
          <p:cNvSpPr>
            <a:spLocks noGrp="1"/>
          </p:cNvSpPr>
          <p:nvPr>
            <p:ph type="ftr" sz="quarter" idx="11"/>
          </p:nvPr>
        </p:nvSpPr>
        <p:spPr>
          <a:xfrm>
            <a:off x="561111" y="6391838"/>
            <a:ext cx="3644282" cy="304801"/>
          </a:xfrm>
        </p:spPr>
        <p:txBody>
          <a:bodyPr/>
          <a:lstStyle/>
          <a:p>
            <a:r>
              <a:rPr lang="en-US"/>
              <a:t>
              </a:t>
            </a:r>
            <a:endParaRPr lang="en-US" dirty="0"/>
          </a:p>
        </p:txBody>
      </p:sp>
      <p:sp>
        <p:nvSpPr>
          <p:cNvPr id="9" name="Slide Number Placeholder 8"/>
          <p:cNvSpPr>
            <a:spLocks noGrp="1"/>
          </p:cNvSpPr>
          <p:nvPr>
            <p:ph type="sldNum" sz="quarter" idx="12"/>
          </p:nvPr>
        </p:nvSpPr>
        <p:spPr/>
        <p:txBody>
          <a:bodyPr/>
          <a:lstStyle/>
          <a:p>
            <a:pPr>
              <a:defRPr/>
            </a:pPr>
            <a:fld id="{EB2DCD1C-9E31-48E8-81D6-875A32184C3F}" type="slidenum">
              <a:rPr lang="en-GB" altLang="en-US" smtClean="0"/>
              <a:pPr>
                <a:defRPr/>
              </a:pPr>
              <a:t>‹#›</a:t>
            </a:fld>
            <a:endParaRPr lang="en-GB" altLang="en-US"/>
          </a:p>
        </p:txBody>
      </p:sp>
    </p:spTree>
    <p:extLst>
      <p:ext uri="{BB962C8B-B14F-4D97-AF65-F5344CB8AC3E}">
        <p14:creationId xmlns:p14="http://schemas.microsoft.com/office/powerpoint/2010/main" val="3671578955"/>
      </p:ext>
    </p:extLst>
  </p:cSld>
  <p:clrMapOvr>
    <a:masterClrMapping/>
  </p:clrMapOvr>
  <p:hf hdr="0" ftr="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pPr>
              <a:defRPr/>
            </a:pPr>
            <a:fld id="{C5943883-E3DA-4D48-9F4D-6A70BAD0FEF1}" type="datetime1">
              <a:rPr lang="en-GB" altLang="en-US" smtClean="0"/>
              <a:pPr>
                <a:defRPr/>
              </a:pPr>
              <a:t>09/11/2025</a:t>
            </a:fld>
            <a:endParaRPr lang="en-GB" altLang="en-US"/>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pPr>
              <a:defRPr/>
            </a:pPr>
            <a:fld id="{E48D0294-2879-4E90-A38D-0837A1E4FE15}" type="slidenum">
              <a:rPr lang="en-GB" altLang="en-US" smtClean="0"/>
              <a:pPr>
                <a:defRPr/>
              </a:pPr>
              <a:t>‹#›</a:t>
            </a:fld>
            <a:endParaRPr lang="en-GB" altLang="en-US"/>
          </a:p>
        </p:txBody>
      </p:sp>
    </p:spTree>
    <p:extLst>
      <p:ext uri="{BB962C8B-B14F-4D97-AF65-F5344CB8AC3E}">
        <p14:creationId xmlns:p14="http://schemas.microsoft.com/office/powerpoint/2010/main" val="93593964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US"/>
            </a:p>
          </p:txBody>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txBody>
            <a:bodyPr/>
            <a:lstStyle/>
            <a:p>
              <a:endParaRPr lang="en-US"/>
            </a:p>
          </p:txBody>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US"/>
            </a:p>
          </p:txBody>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pPr>
              <a:defRPr/>
            </a:pPr>
            <a:fld id="{693BB2BA-946C-474B-8A44-50EB5173BE02}" type="datetime1">
              <a:rPr lang="en-GB" altLang="en-US" smtClean="0"/>
              <a:pPr>
                <a:defRPr/>
              </a:pPr>
              <a:t>09/11/2025</a:t>
            </a:fld>
            <a:endParaRPr lang="en-GB" altLang="en-US"/>
          </a:p>
        </p:txBody>
      </p:sp>
      <p:sp>
        <p:nvSpPr>
          <p:cNvPr id="5" name="Footer Placeholder 4"/>
          <p:cNvSpPr>
            <a:spLocks noGrp="1"/>
          </p:cNvSpPr>
          <p:nvPr>
            <p:ph type="ftr" sz="quarter" idx="11"/>
          </p:nvPr>
        </p:nvSpPr>
        <p:spPr/>
        <p:txBody>
          <a:bodyPr/>
          <a:lstStyle/>
          <a:p>
            <a:r>
              <a:rPr lang="en-US"/>
              <a:t>
              </a:t>
            </a:r>
            <a:endParaRPr lang="en-US" dirty="0"/>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6" name="Slide Number Placeholder 5"/>
          <p:cNvSpPr>
            <a:spLocks noGrp="1"/>
          </p:cNvSpPr>
          <p:nvPr>
            <p:ph type="sldNum" sz="quarter" idx="12"/>
          </p:nvPr>
        </p:nvSpPr>
        <p:spPr/>
        <p:txBody>
          <a:bodyPr/>
          <a:lstStyle/>
          <a:p>
            <a:pPr>
              <a:defRPr/>
            </a:pPr>
            <a:fld id="{03445F48-3446-4FB0-88BE-B3679A1B7DE7}" type="slidenum">
              <a:rPr lang="en-GB" altLang="en-US" smtClean="0"/>
              <a:pPr>
                <a:defRPr/>
              </a:pPr>
              <a:t>‹#›</a:t>
            </a:fld>
            <a:endParaRPr lang="en-GB" altLang="en-US"/>
          </a:p>
        </p:txBody>
      </p:sp>
    </p:spTree>
    <p:extLst>
      <p:ext uri="{BB962C8B-B14F-4D97-AF65-F5344CB8AC3E}">
        <p14:creationId xmlns:p14="http://schemas.microsoft.com/office/powerpoint/2010/main" val="27092469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US"/>
            </a:p>
          </p:txBody>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txBody>
            <a:bodyPr/>
            <a:lstStyle/>
            <a:p>
              <a:endParaRPr lang="en-US"/>
            </a:p>
          </p:txBody>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US"/>
            </a:p>
          </p:txBody>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pPr>
              <a:defRPr/>
            </a:pPr>
            <a:fld id="{A4021392-CAC7-450A-8667-583C0A183C4A}" type="datetime1">
              <a:rPr lang="en-GB" altLang="en-US" smtClean="0"/>
              <a:pPr>
                <a:defRPr/>
              </a:pPr>
              <a:t>09/11/2025</a:t>
            </a:fld>
            <a:endParaRPr lang="en-GB" altLang="en-US"/>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r>
              <a:rPr lang="en-US"/>
              <a:t>
              </a:t>
            </a:r>
            <a:endParaRPr lang="en-US" dirty="0"/>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pPr>
              <a:defRPr/>
            </a:pPr>
            <a:fld id="{EB2DCD1C-9E31-48E8-81D6-875A32184C3F}" type="slidenum">
              <a:rPr lang="en-GB" altLang="en-US" smtClean="0"/>
              <a:pPr>
                <a:defRPr/>
              </a:pPr>
              <a:t>‹#›</a:t>
            </a:fld>
            <a:endParaRPr lang="en-GB" altLang="en-US"/>
          </a:p>
        </p:txBody>
      </p:sp>
    </p:spTree>
    <p:extLst>
      <p:ext uri="{BB962C8B-B14F-4D97-AF65-F5344CB8AC3E}">
        <p14:creationId xmlns:p14="http://schemas.microsoft.com/office/powerpoint/2010/main" val="2234773245"/>
      </p:ext>
    </p:extLst>
  </p:cSld>
  <p:clrMap bg1="lt1" tx1="dk1" bg2="lt2" tx2="dk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 id="2147483738" r:id="rId12"/>
    <p:sldLayoutId id="2147483739" r:id="rId13"/>
    <p:sldLayoutId id="2147483740" r:id="rId14"/>
    <p:sldLayoutId id="2147483741" r:id="rId15"/>
    <p:sldLayoutId id="2147483742" r:id="rId16"/>
    <p:sldLayoutId id="2147483743" r:id="rId17"/>
  </p:sldLayoutIdLs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0-#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500" fill="hold"/>
                                        <p:tgtEl>
                                          <p:spTgt spid="3"/>
                                        </p:tgtEl>
                                        <p:attrNameLst>
                                          <p:attrName>ppt_x</p:attrName>
                                        </p:attrNameLst>
                                      </p:cBhvr>
                                      <p:tavLst>
                                        <p:tav tm="0">
                                          <p:val>
                                            <p:strVal val="0-#ppt_w/2"/>
                                          </p:val>
                                        </p:tav>
                                        <p:tav tm="100000">
                                          <p:val>
                                            <p:strVal val="#ppt_x"/>
                                          </p:val>
                                        </p:tav>
                                      </p:tavLst>
                                    </p:anim>
                                    <p:anim calcmode="lin" valueType="num">
                                      <p:cBhvr additive="base">
                                        <p:cTn id="16" dur="500" fill="hold"/>
                                        <p:tgtEl>
                                          <p:spTgt spid="3"/>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0-#ppt_w/2"/>
                                          </p:val>
                                        </p:tav>
                                        <p:tav tm="100000">
                                          <p:val>
                                            <p:strVal val="#ppt_x"/>
                                          </p:val>
                                        </p:tav>
                                      </p:tavLst>
                                    </p:anim>
                                    <p:anim calcmode="lin" valueType="num">
                                      <p:cBhvr additive="base">
                                        <p:cTn id="20" dur="500" fill="hold"/>
                                        <p:tgtEl>
                                          <p:spTgt spid="3"/>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500" fill="hold"/>
                                        <p:tgtEl>
                                          <p:spTgt spid="3"/>
                                        </p:tgtEl>
                                        <p:attrNameLst>
                                          <p:attrName>ppt_x</p:attrName>
                                        </p:attrNameLst>
                                      </p:cBhvr>
                                      <p:tavLst>
                                        <p:tav tm="0">
                                          <p:val>
                                            <p:strVal val="0-#ppt_w/2"/>
                                          </p:val>
                                        </p:tav>
                                        <p:tav tm="100000">
                                          <p:val>
                                            <p:strVal val="#ppt_x"/>
                                          </p:val>
                                        </p:tav>
                                      </p:tavLst>
                                    </p:anim>
                                    <p:anim calcmode="lin" valueType="num">
                                      <p:cBhvr additive="base">
                                        <p:cTn id="24"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hf hdr="0" ftr="0"/>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healthcareers.nhs.uk/explore-roles/healthcare-support-worker/roles-healthcare-support-worker/healthcare-support-worker" TargetMode="External"/><Relationship Id="rId2" Type="http://schemas.openxmlformats.org/officeDocument/2006/relationships/hyperlink" Target="https://www.mind.org.uk/information-support/types-of-mental-health-problems/stress/managing-stress-and-building-resilience/" TargetMode="External"/><Relationship Id="rId1" Type="http://schemas.openxmlformats.org/officeDocument/2006/relationships/slideLayout" Target="../slideLayouts/slideLayout2.xml"/><Relationship Id="rId4" Type="http://schemas.openxmlformats.org/officeDocument/2006/relationships/hyperlink" Target="https://www.rcn.org.uk/Professional-Development/Educational-programmes-and-services/First-Ste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344A3CB8-39FD-9F8F-CD33-5E2118C6E66C}"/>
              </a:ext>
            </a:extLst>
          </p:cNvPr>
          <p:cNvSpPr>
            <a:spLocks noGrp="1"/>
          </p:cNvSpPr>
          <p:nvPr>
            <p:ph type="dt" sz="half" idx="10"/>
          </p:nvPr>
        </p:nvSpPr>
        <p:spPr/>
        <p:txBody>
          <a:bodyPr/>
          <a:lstStyle/>
          <a:p>
            <a:pPr>
              <a:defRPr/>
            </a:pPr>
            <a:fld id="{9C9D1F96-3DE6-40B6-9DCF-E50C656CAE8D}" type="datetime1">
              <a:rPr lang="en-GB" altLang="en-US">
                <a:solidFill>
                  <a:prstClr val="black">
                    <a:tint val="75000"/>
                  </a:prstClr>
                </a:solidFill>
                <a:latin typeface="Myriad Pro"/>
              </a:rPr>
              <a:pPr>
                <a:defRPr/>
              </a:pPr>
              <a:t>09/11/2025</a:t>
            </a:fld>
            <a:endParaRPr lang="en-GB" altLang="en-US">
              <a:solidFill>
                <a:prstClr val="black">
                  <a:tint val="75000"/>
                </a:prstClr>
              </a:solidFill>
              <a:latin typeface="Myriad Pro"/>
            </a:endParaRPr>
          </a:p>
        </p:txBody>
      </p:sp>
      <p:sp>
        <p:nvSpPr>
          <p:cNvPr id="6147" name="Slide Number Placeholder 4">
            <a:extLst>
              <a:ext uri="{FF2B5EF4-FFF2-40B4-BE49-F238E27FC236}">
                <a16:creationId xmlns:a16="http://schemas.microsoft.com/office/drawing/2014/main" id="{447FB185-B91D-14EC-A199-C064D51D1DD2}"/>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fontAlgn="base">
              <a:spcBef>
                <a:spcPct val="0"/>
              </a:spcBef>
              <a:spcAft>
                <a:spcPct val="0"/>
              </a:spcAft>
              <a:buNone/>
            </a:pPr>
            <a:fld id="{AE6B05AB-4810-4491-ACB1-BBF1B714F398}" type="slidenum">
              <a:rPr lang="en-GB" altLang="en-US" sz="1200">
                <a:solidFill>
                  <a:srgbClr val="898989"/>
                </a:solidFill>
                <a:cs typeface="Arial" panose="020B0604020202020204" pitchFamily="34" charset="0"/>
              </a:rPr>
              <a:pPr fontAlgn="base">
                <a:spcBef>
                  <a:spcPct val="0"/>
                </a:spcBef>
                <a:spcAft>
                  <a:spcPct val="0"/>
                </a:spcAft>
                <a:buNone/>
              </a:pPr>
              <a:t>1</a:t>
            </a:fld>
            <a:endParaRPr lang="en-GB" altLang="en-US" sz="1200">
              <a:solidFill>
                <a:srgbClr val="898989"/>
              </a:solidFill>
              <a:cs typeface="Arial" panose="020B0604020202020204" pitchFamily="34" charset="0"/>
            </a:endParaRPr>
          </a:p>
        </p:txBody>
      </p:sp>
      <p:pic>
        <p:nvPicPr>
          <p:cNvPr id="3" name="Picture 2">
            <a:extLst>
              <a:ext uri="{FF2B5EF4-FFF2-40B4-BE49-F238E27FC236}">
                <a16:creationId xmlns:a16="http://schemas.microsoft.com/office/drawing/2014/main" id="{85C98C03-226C-43EF-AF12-DEA902908071}"/>
              </a:ext>
            </a:extLst>
          </p:cNvPr>
          <p:cNvPicPr>
            <a:picLocks noChangeAspect="1"/>
          </p:cNvPicPr>
          <p:nvPr/>
        </p:nvPicPr>
        <p:blipFill>
          <a:blip r:embed="rId2"/>
          <a:stretch>
            <a:fillRect/>
          </a:stretch>
        </p:blipFill>
        <p:spPr>
          <a:xfrm>
            <a:off x="249382" y="1806530"/>
            <a:ext cx="11536218" cy="4521035"/>
          </a:xfrm>
          <a:prstGeom prst="rect">
            <a:avLst/>
          </a:prstGeom>
        </p:spPr>
      </p:pic>
      <p:sp>
        <p:nvSpPr>
          <p:cNvPr id="6148" name="Content Placeholder 2">
            <a:extLst>
              <a:ext uri="{FF2B5EF4-FFF2-40B4-BE49-F238E27FC236}">
                <a16:creationId xmlns:a16="http://schemas.microsoft.com/office/drawing/2014/main" id="{CE5AE962-C88D-3F0C-B15E-30348E09C8AE}"/>
              </a:ext>
            </a:extLst>
          </p:cNvPr>
          <p:cNvSpPr>
            <a:spLocks noGrp="1"/>
          </p:cNvSpPr>
          <p:nvPr>
            <p:ph idx="1"/>
          </p:nvPr>
        </p:nvSpPr>
        <p:spPr>
          <a:xfrm>
            <a:off x="249382" y="5137856"/>
            <a:ext cx="3604366" cy="1406381"/>
          </a:xfrm>
        </p:spPr>
        <p:txBody>
          <a:bodyPr>
            <a:normAutofit/>
          </a:bodyPr>
          <a:lstStyle/>
          <a:p>
            <a:pPr marL="0" indent="0">
              <a:spcBef>
                <a:spcPts val="0"/>
              </a:spcBef>
              <a:spcAft>
                <a:spcPts val="0"/>
              </a:spcAft>
              <a:buNone/>
            </a:pPr>
            <a:r>
              <a:rPr lang="en-GB" altLang="en-US" sz="1200" dirty="0"/>
              <a:t>Module Title: </a:t>
            </a:r>
            <a:r>
              <a:rPr lang="en-GB" altLang="en-US" sz="1200" b="1" i="1" dirty="0"/>
              <a:t>Professional Career Development within H&amp;SC</a:t>
            </a:r>
          </a:p>
          <a:p>
            <a:pPr marL="0" indent="0">
              <a:spcBef>
                <a:spcPts val="0"/>
              </a:spcBef>
              <a:spcAft>
                <a:spcPts val="0"/>
              </a:spcAft>
              <a:buNone/>
            </a:pPr>
            <a:r>
              <a:rPr lang="en-GB" altLang="en-US" sz="1200" u="sng" dirty="0"/>
              <a:t>Module Number</a:t>
            </a:r>
            <a:r>
              <a:rPr lang="en-GB" altLang="en-US" sz="1200" dirty="0"/>
              <a:t>: </a:t>
            </a:r>
            <a:r>
              <a:rPr lang="en-GB" altLang="en-US" sz="1200" b="1" i="1" dirty="0"/>
              <a:t>LCHS 4009 (LON)</a:t>
            </a:r>
          </a:p>
          <a:p>
            <a:pPr marL="0" indent="0">
              <a:spcBef>
                <a:spcPts val="0"/>
              </a:spcBef>
              <a:spcAft>
                <a:spcPts val="0"/>
              </a:spcAft>
              <a:buNone/>
            </a:pPr>
            <a:r>
              <a:rPr lang="en-GB" altLang="en-US" sz="1200" u="sng" dirty="0"/>
              <a:t>Assignment No</a:t>
            </a:r>
            <a:r>
              <a:rPr lang="en-GB" altLang="en-US" sz="1200" b="1" i="1" dirty="0"/>
              <a:t>:     ASSIGNMENT 1</a:t>
            </a:r>
          </a:p>
          <a:p>
            <a:pPr marL="0" indent="0">
              <a:spcBef>
                <a:spcPts val="0"/>
              </a:spcBef>
              <a:spcAft>
                <a:spcPts val="0"/>
              </a:spcAft>
              <a:buNone/>
            </a:pPr>
            <a:r>
              <a:rPr lang="en-GB" altLang="en-US" sz="1200" u="sng" dirty="0"/>
              <a:t>Student Name</a:t>
            </a:r>
            <a:r>
              <a:rPr lang="en-GB" altLang="en-US" sz="1200" b="1" i="1" dirty="0"/>
              <a:t>:  JANAT KICONCO</a:t>
            </a:r>
          </a:p>
          <a:p>
            <a:pPr marL="0" indent="0">
              <a:spcBef>
                <a:spcPts val="0"/>
              </a:spcBef>
              <a:spcAft>
                <a:spcPts val="0"/>
              </a:spcAft>
              <a:buNone/>
            </a:pPr>
            <a:r>
              <a:rPr lang="en-GB" altLang="en-US" sz="1200" u="sng" dirty="0"/>
              <a:t>Student ID:       2426595</a:t>
            </a:r>
            <a:endParaRPr lang="en-GB" altLang="en-US" sz="1200" b="1" i="1" dirty="0"/>
          </a:p>
          <a:p>
            <a:pPr marL="0" indent="0">
              <a:spcBef>
                <a:spcPts val="0"/>
              </a:spcBef>
              <a:spcAft>
                <a:spcPts val="0"/>
              </a:spcAft>
              <a:buNone/>
            </a:pPr>
            <a:r>
              <a:rPr lang="en-GB" altLang="en-US" sz="1200" u="sng" dirty="0"/>
              <a:t>Lecturer’s Name</a:t>
            </a:r>
            <a:r>
              <a:rPr lang="en-GB" altLang="en-US" sz="1200" b="1" i="1" dirty="0"/>
              <a:t>:   CHRISTOPHER MAFUVA</a:t>
            </a:r>
          </a:p>
        </p:txBody>
      </p:sp>
      <p:sp>
        <p:nvSpPr>
          <p:cNvPr id="6" name="TextBox 5">
            <a:extLst>
              <a:ext uri="{FF2B5EF4-FFF2-40B4-BE49-F238E27FC236}">
                <a16:creationId xmlns:a16="http://schemas.microsoft.com/office/drawing/2014/main" id="{2C8022E4-E720-64EE-FF9A-227EAC53647E}"/>
              </a:ext>
            </a:extLst>
          </p:cNvPr>
          <p:cNvSpPr txBox="1"/>
          <p:nvPr/>
        </p:nvSpPr>
        <p:spPr>
          <a:xfrm>
            <a:off x="502290" y="530435"/>
            <a:ext cx="10876910" cy="1200329"/>
          </a:xfrm>
          <a:prstGeom prst="rect">
            <a:avLst/>
          </a:prstGeom>
          <a:noFill/>
        </p:spPr>
        <p:txBody>
          <a:bodyPr wrap="square">
            <a:spAutoFit/>
          </a:bodyPr>
          <a:lstStyle/>
          <a:p>
            <a:pPr algn="ctr"/>
            <a:r>
              <a:rPr lang="en-US" sz="3600" b="1" dirty="0">
                <a:solidFill>
                  <a:schemeClr val="bg1"/>
                </a:solidFill>
                <a:latin typeface="Arial Black" panose="020B0A04020102020204" pitchFamily="34" charset="0"/>
              </a:rPr>
              <a:t>PROFESSIONAL CAREER DEVELOPMENT WITHIN H&amp;SC</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5DAAE8-78AF-37D0-1EA1-6BE7641CF449}"/>
              </a:ext>
            </a:extLst>
          </p:cNvPr>
          <p:cNvSpPr>
            <a:spLocks noGrp="1"/>
          </p:cNvSpPr>
          <p:nvPr>
            <p:ph type="title"/>
          </p:nvPr>
        </p:nvSpPr>
        <p:spPr>
          <a:solidFill>
            <a:schemeClr val="accent1">
              <a:lumMod val="75000"/>
            </a:schemeClr>
          </a:solidFill>
        </p:spPr>
        <p:txBody>
          <a:bodyPr/>
          <a:lstStyle/>
          <a:p>
            <a:r>
              <a:rPr lang="en-GB" b="1" dirty="0"/>
              <a:t>Acknowledge use of AI</a:t>
            </a:r>
          </a:p>
        </p:txBody>
      </p:sp>
      <p:sp>
        <p:nvSpPr>
          <p:cNvPr id="3" name="Content Placeholder 2">
            <a:extLst>
              <a:ext uri="{FF2B5EF4-FFF2-40B4-BE49-F238E27FC236}">
                <a16:creationId xmlns:a16="http://schemas.microsoft.com/office/drawing/2014/main" id="{327D09FF-04AE-863D-9637-E0C72C8D8B8E}"/>
              </a:ext>
            </a:extLst>
          </p:cNvPr>
          <p:cNvSpPr>
            <a:spLocks noGrp="1"/>
          </p:cNvSpPr>
          <p:nvPr>
            <p:ph idx="1"/>
          </p:nvPr>
        </p:nvSpPr>
        <p:spPr>
          <a:xfrm>
            <a:off x="2928336" y="3713626"/>
            <a:ext cx="8825659" cy="706964"/>
          </a:xfrm>
          <a:solidFill>
            <a:schemeClr val="accent6">
              <a:lumMod val="20000"/>
              <a:lumOff val="80000"/>
            </a:schemeClr>
          </a:solidFill>
        </p:spPr>
        <p:txBody>
          <a:bodyPr/>
          <a:lstStyle/>
          <a:p>
            <a:pPr marL="0" indent="0" algn="ctr">
              <a:buNone/>
            </a:pPr>
            <a:r>
              <a:rPr lang="en-US" b="1" dirty="0">
                <a:latin typeface="Times New Roman" panose="02020603050405020304" pitchFamily="18" charset="0"/>
                <a:cs typeface="Times New Roman" panose="02020603050405020304" pitchFamily="18" charset="0"/>
              </a:rPr>
              <a:t>I CONFIRM THAT AI WAS NOT USED TO GENERATE CONTENT FOR THIS ASSIGNMENT.</a:t>
            </a:r>
            <a:endParaRPr lang="en-GB" b="1" dirty="0">
              <a:latin typeface="Times New Roman" panose="02020603050405020304" pitchFamily="18" charset="0"/>
              <a:cs typeface="Times New Roman" panose="02020603050405020304" pitchFamily="18" charset="0"/>
            </a:endParaRPr>
          </a:p>
        </p:txBody>
      </p:sp>
      <p:sp>
        <p:nvSpPr>
          <p:cNvPr id="4" name="Date Placeholder 3">
            <a:extLst>
              <a:ext uri="{FF2B5EF4-FFF2-40B4-BE49-F238E27FC236}">
                <a16:creationId xmlns:a16="http://schemas.microsoft.com/office/drawing/2014/main" id="{6E6D42E4-AC46-C008-2447-7CBA08E08782}"/>
              </a:ext>
            </a:extLst>
          </p:cNvPr>
          <p:cNvSpPr>
            <a:spLocks noGrp="1"/>
          </p:cNvSpPr>
          <p:nvPr>
            <p:ph type="dt" sz="half" idx="10"/>
          </p:nvPr>
        </p:nvSpPr>
        <p:spPr/>
        <p:txBody>
          <a:bodyPr/>
          <a:lstStyle/>
          <a:p>
            <a:pPr>
              <a:defRPr/>
            </a:pPr>
            <a:fld id="{30226994-B490-4403-8CE4-43D4FD570BBD}" type="datetime1">
              <a:rPr lang="en-GB" altLang="en-US" smtClean="0"/>
              <a:pPr>
                <a:defRPr/>
              </a:pPr>
              <a:t>09/11/2025</a:t>
            </a:fld>
            <a:endParaRPr lang="en-GB" altLang="en-US"/>
          </a:p>
        </p:txBody>
      </p:sp>
      <p:sp>
        <p:nvSpPr>
          <p:cNvPr id="5" name="Slide Number Placeholder 4">
            <a:extLst>
              <a:ext uri="{FF2B5EF4-FFF2-40B4-BE49-F238E27FC236}">
                <a16:creationId xmlns:a16="http://schemas.microsoft.com/office/drawing/2014/main" id="{E8171439-ACFD-5D74-0A8F-A1BDCC81D859}"/>
              </a:ext>
            </a:extLst>
          </p:cNvPr>
          <p:cNvSpPr>
            <a:spLocks noGrp="1"/>
          </p:cNvSpPr>
          <p:nvPr>
            <p:ph type="sldNum" sz="quarter" idx="12"/>
          </p:nvPr>
        </p:nvSpPr>
        <p:spPr/>
        <p:txBody>
          <a:bodyPr/>
          <a:lstStyle/>
          <a:p>
            <a:pPr>
              <a:defRPr/>
            </a:pPr>
            <a:fld id="{9AFB928A-D6AD-4F2A-B2DD-923741E90643}" type="slidenum">
              <a:rPr lang="en-GB" altLang="en-US" smtClean="0"/>
              <a:pPr>
                <a:defRPr/>
              </a:pPr>
              <a:t>2</a:t>
            </a:fld>
            <a:endParaRPr lang="en-GB" altLang="en-US"/>
          </a:p>
        </p:txBody>
      </p:sp>
      <p:sp>
        <p:nvSpPr>
          <p:cNvPr id="9" name="Flowchart: Off-page Connector 8">
            <a:extLst>
              <a:ext uri="{FF2B5EF4-FFF2-40B4-BE49-F238E27FC236}">
                <a16:creationId xmlns:a16="http://schemas.microsoft.com/office/drawing/2014/main" id="{44D9CB3D-249E-7F9B-1497-9E3FC177F608}"/>
              </a:ext>
            </a:extLst>
          </p:cNvPr>
          <p:cNvSpPr/>
          <p:nvPr/>
        </p:nvSpPr>
        <p:spPr>
          <a:xfrm>
            <a:off x="951754" y="2468032"/>
            <a:ext cx="1976582" cy="3839632"/>
          </a:xfrm>
          <a:prstGeom prst="flowChartOffpageConnector">
            <a:avLst/>
          </a:prstGeom>
          <a:solidFill>
            <a:schemeClr val="accent2">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871511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437CAAEC-4CD3-D3A1-CC31-1121EF7CC7EA}"/>
              </a:ext>
            </a:extLst>
          </p:cNvPr>
          <p:cNvSpPr>
            <a:spLocks noGrp="1"/>
          </p:cNvSpPr>
          <p:nvPr>
            <p:ph type="title"/>
          </p:nvPr>
        </p:nvSpPr>
        <p:spPr>
          <a:xfrm>
            <a:off x="710120" y="915515"/>
            <a:ext cx="10787974" cy="923013"/>
          </a:xfrm>
          <a:solidFill>
            <a:schemeClr val="accent1">
              <a:lumMod val="75000"/>
            </a:schemeClr>
          </a:solidFill>
        </p:spPr>
        <p:txBody>
          <a:bodyPr/>
          <a:lstStyle/>
          <a:p>
            <a:r>
              <a:rPr lang="en-GB" altLang="en-US" b="1" dirty="0"/>
              <a:t>Overview</a:t>
            </a:r>
          </a:p>
        </p:txBody>
      </p:sp>
      <p:sp>
        <p:nvSpPr>
          <p:cNvPr id="4" name="Date Placeholder 3">
            <a:extLst>
              <a:ext uri="{FF2B5EF4-FFF2-40B4-BE49-F238E27FC236}">
                <a16:creationId xmlns:a16="http://schemas.microsoft.com/office/drawing/2014/main" id="{836534C0-F26B-E03E-B6DE-F41139592B54}"/>
              </a:ext>
            </a:extLst>
          </p:cNvPr>
          <p:cNvSpPr>
            <a:spLocks noGrp="1"/>
          </p:cNvSpPr>
          <p:nvPr>
            <p:ph type="dt" sz="half" idx="10"/>
          </p:nvPr>
        </p:nvSpPr>
        <p:spPr/>
        <p:txBody>
          <a:bodyPr/>
          <a:lstStyle/>
          <a:p>
            <a:pPr>
              <a:defRPr/>
            </a:pPr>
            <a:fld id="{9F458A58-9170-4293-9FCB-97B777C99F2B}" type="datetime1">
              <a:rPr lang="en-GB" altLang="en-US" smtClean="0"/>
              <a:pPr>
                <a:defRPr/>
              </a:pPr>
              <a:t>09/11/2025</a:t>
            </a:fld>
            <a:endParaRPr lang="en-GB" altLang="en-US"/>
          </a:p>
        </p:txBody>
      </p:sp>
      <p:sp>
        <p:nvSpPr>
          <p:cNvPr id="7173" name="Slide Number Placeholder 4">
            <a:extLst>
              <a:ext uri="{FF2B5EF4-FFF2-40B4-BE49-F238E27FC236}">
                <a16:creationId xmlns:a16="http://schemas.microsoft.com/office/drawing/2014/main" id="{BF6032E4-8687-CDA8-6A56-B310EB9F7AF6}"/>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43F62C13-3DF8-4B55-9E1B-D07C54478AE3}" type="slidenum">
              <a:rPr lang="en-GB" altLang="en-US" sz="1200">
                <a:solidFill>
                  <a:srgbClr val="898989"/>
                </a:solidFill>
              </a:rPr>
              <a:pPr>
                <a:spcBef>
                  <a:spcPct val="0"/>
                </a:spcBef>
                <a:buFontTx/>
                <a:buNone/>
              </a:pPr>
              <a:t>3</a:t>
            </a:fld>
            <a:endParaRPr lang="en-GB" altLang="en-US" sz="1200">
              <a:solidFill>
                <a:srgbClr val="898989"/>
              </a:solidFill>
            </a:endParaRPr>
          </a:p>
        </p:txBody>
      </p:sp>
      <p:graphicFrame>
        <p:nvGraphicFramePr>
          <p:cNvPr id="5" name="Table 4">
            <a:extLst>
              <a:ext uri="{FF2B5EF4-FFF2-40B4-BE49-F238E27FC236}">
                <a16:creationId xmlns:a16="http://schemas.microsoft.com/office/drawing/2014/main" id="{254DF6D6-7294-5350-A004-CFDA4783D8F5}"/>
              </a:ext>
            </a:extLst>
          </p:cNvPr>
          <p:cNvGraphicFramePr>
            <a:graphicFrameLocks noGrp="1"/>
          </p:cNvGraphicFramePr>
          <p:nvPr>
            <p:extLst>
              <p:ext uri="{D42A27DB-BD31-4B8C-83A1-F6EECF244321}">
                <p14:modId xmlns:p14="http://schemas.microsoft.com/office/powerpoint/2010/main" val="3157622441"/>
              </p:ext>
            </p:extLst>
          </p:nvPr>
        </p:nvGraphicFramePr>
        <p:xfrm>
          <a:off x="1440871" y="2458314"/>
          <a:ext cx="8312727" cy="3627120"/>
        </p:xfrm>
        <a:graphic>
          <a:graphicData uri="http://schemas.openxmlformats.org/drawingml/2006/table">
            <a:tbl>
              <a:tblPr firstRow="1" bandRow="1">
                <a:tableStyleId>{5C22544A-7EE6-4342-B048-85BDC9FD1C3A}</a:tableStyleId>
              </a:tblPr>
              <a:tblGrid>
                <a:gridCol w="6954984">
                  <a:extLst>
                    <a:ext uri="{9D8B030D-6E8A-4147-A177-3AD203B41FA5}">
                      <a16:colId xmlns:a16="http://schemas.microsoft.com/office/drawing/2014/main" val="246786171"/>
                    </a:ext>
                  </a:extLst>
                </a:gridCol>
                <a:gridCol w="1357743">
                  <a:extLst>
                    <a:ext uri="{9D8B030D-6E8A-4147-A177-3AD203B41FA5}">
                      <a16:colId xmlns:a16="http://schemas.microsoft.com/office/drawing/2014/main" val="3090491455"/>
                    </a:ext>
                  </a:extLst>
                </a:gridCol>
              </a:tblGrid>
              <a:tr h="370840">
                <a:tc>
                  <a:txBody>
                    <a:bodyPr/>
                    <a:lstStyle/>
                    <a:p>
                      <a:r>
                        <a:rPr lang="en-US" sz="1400" b="1" dirty="0">
                          <a:solidFill>
                            <a:schemeClr val="tx1"/>
                          </a:solidFill>
                        </a:rPr>
                        <a:t>Introduction </a:t>
                      </a:r>
                    </a:p>
                    <a:p>
                      <a:endParaRPr lang="en-US" sz="1400" b="1" dirty="0">
                        <a:solidFill>
                          <a:schemeClr val="tx1"/>
                        </a:solidFill>
                      </a:endParaRPr>
                    </a:p>
                  </a:txBody>
                  <a:tcPr>
                    <a:solidFill>
                      <a:schemeClr val="accent2">
                        <a:lumMod val="60000"/>
                        <a:lumOff val="40000"/>
                      </a:schemeClr>
                    </a:solidFill>
                  </a:tcPr>
                </a:tc>
                <a:tc>
                  <a:txBody>
                    <a:bodyPr/>
                    <a:lstStyle/>
                    <a:p>
                      <a:r>
                        <a:rPr lang="en-US" sz="1400" b="1" dirty="0"/>
                        <a:t>4</a:t>
                      </a:r>
                    </a:p>
                  </a:txBody>
                  <a:tcPr>
                    <a:solidFill>
                      <a:schemeClr val="accent2">
                        <a:lumMod val="60000"/>
                        <a:lumOff val="40000"/>
                      </a:schemeClr>
                    </a:solidFill>
                  </a:tcPr>
                </a:tc>
                <a:extLst>
                  <a:ext uri="{0D108BD9-81ED-4DB2-BD59-A6C34878D82A}">
                    <a16:rowId xmlns:a16="http://schemas.microsoft.com/office/drawing/2014/main" val="4278669898"/>
                  </a:ext>
                </a:extLst>
              </a:tr>
              <a:tr h="370840">
                <a:tc>
                  <a:txBody>
                    <a:bodyPr/>
                    <a:lstStyle/>
                    <a:p>
                      <a:r>
                        <a:rPr lang="en-US" sz="1400" b="1" dirty="0">
                          <a:solidFill>
                            <a:schemeClr val="tx1"/>
                          </a:solidFill>
                        </a:rPr>
                        <a:t>What is SWOT &amp; Why It’s Important?</a:t>
                      </a:r>
                    </a:p>
                    <a:p>
                      <a:endParaRPr lang="en-US" sz="1400" b="1" dirty="0">
                        <a:solidFill>
                          <a:schemeClr val="tx1"/>
                        </a:solidFill>
                      </a:endParaRPr>
                    </a:p>
                  </a:txBody>
                  <a:tcPr/>
                </a:tc>
                <a:tc>
                  <a:txBody>
                    <a:bodyPr/>
                    <a:lstStyle/>
                    <a:p>
                      <a:r>
                        <a:rPr lang="en-US" sz="1400" b="1" dirty="0"/>
                        <a:t>5</a:t>
                      </a:r>
                    </a:p>
                  </a:txBody>
                  <a:tcPr/>
                </a:tc>
                <a:extLst>
                  <a:ext uri="{0D108BD9-81ED-4DB2-BD59-A6C34878D82A}">
                    <a16:rowId xmlns:a16="http://schemas.microsoft.com/office/drawing/2014/main" val="1779016690"/>
                  </a:ext>
                </a:extLst>
              </a:tr>
              <a:tr h="370840">
                <a:tc>
                  <a:txBody>
                    <a:bodyPr/>
                    <a:lstStyle/>
                    <a:p>
                      <a:r>
                        <a:rPr lang="en-US" sz="1400" b="1" dirty="0">
                          <a:solidFill>
                            <a:schemeClr val="tx1"/>
                          </a:solidFill>
                        </a:rPr>
                        <a:t>My SWOT Analysis </a:t>
                      </a:r>
                    </a:p>
                    <a:p>
                      <a:endParaRPr lang="en-US" sz="1400" b="1" dirty="0">
                        <a:solidFill>
                          <a:schemeClr val="tx1"/>
                        </a:solidFill>
                      </a:endParaRPr>
                    </a:p>
                  </a:txBody>
                  <a:tcPr/>
                </a:tc>
                <a:tc>
                  <a:txBody>
                    <a:bodyPr/>
                    <a:lstStyle/>
                    <a:p>
                      <a:r>
                        <a:rPr lang="en-US" sz="1400" b="1" dirty="0"/>
                        <a:t>6</a:t>
                      </a:r>
                    </a:p>
                  </a:txBody>
                  <a:tcPr/>
                </a:tc>
                <a:extLst>
                  <a:ext uri="{0D108BD9-81ED-4DB2-BD59-A6C34878D82A}">
                    <a16:rowId xmlns:a16="http://schemas.microsoft.com/office/drawing/2014/main" val="3572022501"/>
                  </a:ext>
                </a:extLst>
              </a:tr>
              <a:tr h="370840">
                <a:tc>
                  <a:txBody>
                    <a:bodyPr/>
                    <a:lstStyle/>
                    <a:p>
                      <a:r>
                        <a:rPr lang="en-US" sz="1400" b="1" dirty="0">
                          <a:solidFill>
                            <a:schemeClr val="tx1"/>
                          </a:solidFill>
                        </a:rPr>
                        <a:t>Leverage Strengths to Overcome Weaknesses</a:t>
                      </a:r>
                    </a:p>
                    <a:p>
                      <a:endParaRPr lang="en-US" sz="1400" b="1" dirty="0">
                        <a:solidFill>
                          <a:schemeClr val="tx1"/>
                        </a:solidFill>
                      </a:endParaRPr>
                    </a:p>
                  </a:txBody>
                  <a:tcPr/>
                </a:tc>
                <a:tc>
                  <a:txBody>
                    <a:bodyPr/>
                    <a:lstStyle/>
                    <a:p>
                      <a:r>
                        <a:rPr lang="en-US" sz="1400" b="1" dirty="0"/>
                        <a:t>7</a:t>
                      </a:r>
                    </a:p>
                  </a:txBody>
                  <a:tcPr/>
                </a:tc>
                <a:extLst>
                  <a:ext uri="{0D108BD9-81ED-4DB2-BD59-A6C34878D82A}">
                    <a16:rowId xmlns:a16="http://schemas.microsoft.com/office/drawing/2014/main" val="748488429"/>
                  </a:ext>
                </a:extLst>
              </a:tr>
              <a:tr h="370840">
                <a:tc>
                  <a:txBody>
                    <a:bodyPr/>
                    <a:lstStyle/>
                    <a:p>
                      <a:r>
                        <a:rPr lang="en-US" sz="1400" b="1" dirty="0">
                          <a:solidFill>
                            <a:schemeClr val="tx1"/>
                          </a:solidFill>
                        </a:rPr>
                        <a:t>Utilising Opportunities with Strengths</a:t>
                      </a:r>
                    </a:p>
                    <a:p>
                      <a:endParaRPr lang="en-US" sz="1400" b="1" dirty="0">
                        <a:solidFill>
                          <a:schemeClr val="tx1"/>
                        </a:solidFill>
                      </a:endParaRPr>
                    </a:p>
                  </a:txBody>
                  <a:tcPr/>
                </a:tc>
                <a:tc>
                  <a:txBody>
                    <a:bodyPr/>
                    <a:lstStyle/>
                    <a:p>
                      <a:r>
                        <a:rPr lang="en-US" sz="1400" b="1" dirty="0"/>
                        <a:t>8</a:t>
                      </a:r>
                    </a:p>
                  </a:txBody>
                  <a:tcPr/>
                </a:tc>
                <a:extLst>
                  <a:ext uri="{0D108BD9-81ED-4DB2-BD59-A6C34878D82A}">
                    <a16:rowId xmlns:a16="http://schemas.microsoft.com/office/drawing/2014/main" val="2971708138"/>
                  </a:ext>
                </a:extLst>
              </a:tr>
              <a:tr h="370840">
                <a:tc>
                  <a:txBody>
                    <a:bodyPr/>
                    <a:lstStyle/>
                    <a:p>
                      <a:r>
                        <a:rPr lang="en-US" sz="1400" b="1" dirty="0">
                          <a:solidFill>
                            <a:schemeClr val="tx1"/>
                          </a:solidFill>
                        </a:rPr>
                        <a:t>Conclusion</a:t>
                      </a:r>
                    </a:p>
                    <a:p>
                      <a:endParaRPr lang="en-US" sz="1400" b="1" dirty="0">
                        <a:solidFill>
                          <a:schemeClr val="tx1"/>
                        </a:solidFill>
                      </a:endParaRPr>
                    </a:p>
                  </a:txBody>
                  <a:tcPr/>
                </a:tc>
                <a:tc>
                  <a:txBody>
                    <a:bodyPr/>
                    <a:lstStyle/>
                    <a:p>
                      <a:r>
                        <a:rPr lang="en-US" sz="1400" b="1" dirty="0"/>
                        <a:t>9</a:t>
                      </a:r>
                    </a:p>
                  </a:txBody>
                  <a:tcPr/>
                </a:tc>
                <a:extLst>
                  <a:ext uri="{0D108BD9-81ED-4DB2-BD59-A6C34878D82A}">
                    <a16:rowId xmlns:a16="http://schemas.microsoft.com/office/drawing/2014/main" val="3326008829"/>
                  </a:ext>
                </a:extLst>
              </a:tr>
              <a:tr h="370840">
                <a:tc>
                  <a:txBody>
                    <a:bodyPr/>
                    <a:lstStyle/>
                    <a:p>
                      <a:r>
                        <a:rPr lang="en-US" sz="1400" b="1" dirty="0">
                          <a:solidFill>
                            <a:schemeClr val="tx1"/>
                          </a:solidFill>
                        </a:rPr>
                        <a:t>References </a:t>
                      </a:r>
                    </a:p>
                    <a:p>
                      <a:endParaRPr lang="en-US" sz="1400" b="1" dirty="0">
                        <a:solidFill>
                          <a:schemeClr val="tx1"/>
                        </a:solidFill>
                      </a:endParaRPr>
                    </a:p>
                  </a:txBody>
                  <a:tcPr/>
                </a:tc>
                <a:tc>
                  <a:txBody>
                    <a:bodyPr/>
                    <a:lstStyle/>
                    <a:p>
                      <a:r>
                        <a:rPr lang="en-US" sz="1400" b="1" dirty="0"/>
                        <a:t>10</a:t>
                      </a:r>
                    </a:p>
                  </a:txBody>
                  <a:tcPr/>
                </a:tc>
                <a:extLst>
                  <a:ext uri="{0D108BD9-81ED-4DB2-BD59-A6C34878D82A}">
                    <a16:rowId xmlns:a16="http://schemas.microsoft.com/office/drawing/2014/main" val="298597073"/>
                  </a:ext>
                </a:extLst>
              </a:tr>
            </a:tbl>
          </a:graphicData>
        </a:graphic>
      </p:graphicFrame>
      <p:graphicFrame>
        <p:nvGraphicFramePr>
          <p:cNvPr id="8" name="Table 7">
            <a:extLst>
              <a:ext uri="{FF2B5EF4-FFF2-40B4-BE49-F238E27FC236}">
                <a16:creationId xmlns:a16="http://schemas.microsoft.com/office/drawing/2014/main" id="{3CB8D795-9443-3F61-B1C9-19FF2DBB7227}"/>
              </a:ext>
            </a:extLst>
          </p:cNvPr>
          <p:cNvGraphicFramePr>
            <a:graphicFrameLocks noGrp="1"/>
          </p:cNvGraphicFramePr>
          <p:nvPr>
            <p:extLst>
              <p:ext uri="{D42A27DB-BD31-4B8C-83A1-F6EECF244321}">
                <p14:modId xmlns:p14="http://schemas.microsoft.com/office/powerpoint/2010/main" val="763166391"/>
              </p:ext>
            </p:extLst>
          </p:nvPr>
        </p:nvGraphicFramePr>
        <p:xfrm>
          <a:off x="1440872" y="2169391"/>
          <a:ext cx="8312728" cy="370840"/>
        </p:xfrm>
        <a:graphic>
          <a:graphicData uri="http://schemas.openxmlformats.org/drawingml/2006/table">
            <a:tbl>
              <a:tblPr firstRow="1" bandRow="1">
                <a:tableStyleId>{5C22544A-7EE6-4342-B048-85BDC9FD1C3A}</a:tableStyleId>
              </a:tblPr>
              <a:tblGrid>
                <a:gridCol w="6991928">
                  <a:extLst>
                    <a:ext uri="{9D8B030D-6E8A-4147-A177-3AD203B41FA5}">
                      <a16:colId xmlns:a16="http://schemas.microsoft.com/office/drawing/2014/main" val="829993896"/>
                    </a:ext>
                  </a:extLst>
                </a:gridCol>
                <a:gridCol w="1320800">
                  <a:extLst>
                    <a:ext uri="{9D8B030D-6E8A-4147-A177-3AD203B41FA5}">
                      <a16:colId xmlns:a16="http://schemas.microsoft.com/office/drawing/2014/main" val="314322359"/>
                    </a:ext>
                  </a:extLst>
                </a:gridCol>
              </a:tblGrid>
              <a:tr h="370840">
                <a:tc>
                  <a:txBody>
                    <a:bodyPr/>
                    <a:lstStyle/>
                    <a:p>
                      <a:r>
                        <a:rPr lang="en-US" sz="1400" dirty="0"/>
                        <a:t>Title </a:t>
                      </a:r>
                    </a:p>
                  </a:txBody>
                  <a:tcPr/>
                </a:tc>
                <a:tc>
                  <a:txBody>
                    <a:bodyPr/>
                    <a:lstStyle/>
                    <a:p>
                      <a:r>
                        <a:rPr lang="en-US" sz="1400" dirty="0"/>
                        <a:t>Slide number</a:t>
                      </a:r>
                    </a:p>
                  </a:txBody>
                  <a:tcPr/>
                </a:tc>
                <a:extLst>
                  <a:ext uri="{0D108BD9-81ED-4DB2-BD59-A6C34878D82A}">
                    <a16:rowId xmlns:a16="http://schemas.microsoft.com/office/drawing/2014/main" val="928871487"/>
                  </a:ext>
                </a:extLst>
              </a:tr>
            </a:tbl>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a:extLst>
              <a:ext uri="{FF2B5EF4-FFF2-40B4-BE49-F238E27FC236}">
                <a16:creationId xmlns:a16="http://schemas.microsoft.com/office/drawing/2014/main" id="{4FF99867-3357-4233-5905-8EE9CCE8EEFE}"/>
              </a:ext>
            </a:extLst>
          </p:cNvPr>
          <p:cNvSpPr>
            <a:spLocks noGrp="1"/>
          </p:cNvSpPr>
          <p:nvPr>
            <p:ph type="title"/>
          </p:nvPr>
        </p:nvSpPr>
        <p:spPr>
          <a:xfrm>
            <a:off x="690664" y="751294"/>
            <a:ext cx="10807430" cy="777875"/>
          </a:xfrm>
          <a:solidFill>
            <a:schemeClr val="accent1">
              <a:lumMod val="75000"/>
            </a:schemeClr>
          </a:solidFill>
        </p:spPr>
        <p:txBody>
          <a:bodyPr>
            <a:normAutofit/>
          </a:bodyPr>
          <a:lstStyle/>
          <a:p>
            <a:pPr algn="ctr"/>
            <a:r>
              <a:rPr lang="en-GB" altLang="en-US" sz="3200" b="1" dirty="0"/>
              <a:t>Introduction</a:t>
            </a:r>
            <a:endParaRPr lang="en-US" altLang="en-US" sz="3200" b="1" i="1" dirty="0">
              <a:solidFill>
                <a:srgbClr val="FF0000"/>
              </a:solidFill>
            </a:endParaRPr>
          </a:p>
        </p:txBody>
      </p:sp>
      <p:sp>
        <p:nvSpPr>
          <p:cNvPr id="2" name="Content Placeholder 1">
            <a:extLst>
              <a:ext uri="{FF2B5EF4-FFF2-40B4-BE49-F238E27FC236}">
                <a16:creationId xmlns:a16="http://schemas.microsoft.com/office/drawing/2014/main" id="{F7D47917-3C8A-D3F7-6E1D-4C05B41225B1}"/>
              </a:ext>
            </a:extLst>
          </p:cNvPr>
          <p:cNvSpPr>
            <a:spLocks noGrp="1"/>
          </p:cNvSpPr>
          <p:nvPr>
            <p:ph idx="1"/>
          </p:nvPr>
        </p:nvSpPr>
        <p:spPr>
          <a:xfrm>
            <a:off x="2842737" y="2552206"/>
            <a:ext cx="6439652" cy="2804885"/>
          </a:xfrm>
          <a:solidFill>
            <a:schemeClr val="accent1">
              <a:lumMod val="20000"/>
              <a:lumOff val="80000"/>
            </a:schemeClr>
          </a:solidFill>
        </p:spPr>
        <p:txBody>
          <a:bodyPr>
            <a:normAutofit/>
          </a:bodyPr>
          <a:lstStyle/>
          <a:p>
            <a:pPr marL="0" indent="0">
              <a:buNone/>
              <a:defRPr/>
            </a:pPr>
            <a:r>
              <a:rPr lang="en-US" sz="1600" b="1" i="1" dirty="0">
                <a:solidFill>
                  <a:schemeClr val="accent2">
                    <a:lumMod val="75000"/>
                  </a:schemeClr>
                </a:solidFill>
                <a:latin typeface="Times New Roman" panose="02020603050405020304" pitchFamily="18" charset="0"/>
                <a:cs typeface="Times New Roman" panose="02020603050405020304" pitchFamily="18" charset="0"/>
              </a:rPr>
              <a:t>This presentation demonstrates; </a:t>
            </a:r>
          </a:p>
          <a:p>
            <a:pPr>
              <a:defRPr/>
            </a:pPr>
            <a:r>
              <a:rPr lang="en-US" sz="1600" dirty="0">
                <a:solidFill>
                  <a:schemeClr val="tx1"/>
                </a:solidFill>
                <a:latin typeface="Times New Roman" panose="02020603050405020304" pitchFamily="18" charset="0"/>
                <a:cs typeface="Times New Roman" panose="02020603050405020304" pitchFamily="18" charset="0"/>
              </a:rPr>
              <a:t>Using SWOT to assess readiness for Healthcare Assistant role</a:t>
            </a:r>
          </a:p>
          <a:p>
            <a:pPr>
              <a:defRPr/>
            </a:pPr>
            <a:r>
              <a:rPr lang="en-US" sz="1600" dirty="0">
                <a:solidFill>
                  <a:schemeClr val="tx1"/>
                </a:solidFill>
                <a:latin typeface="Times New Roman" panose="02020603050405020304" pitchFamily="18" charset="0"/>
                <a:cs typeface="Times New Roman" panose="02020603050405020304" pitchFamily="18" charset="0"/>
              </a:rPr>
              <a:t>My aims to turn weaknesses/threats into improvement plans</a:t>
            </a:r>
          </a:p>
          <a:p>
            <a:pPr>
              <a:defRPr/>
            </a:pPr>
            <a:r>
              <a:rPr lang="en-US" sz="1600" dirty="0">
                <a:solidFill>
                  <a:schemeClr val="tx1"/>
                </a:solidFill>
                <a:latin typeface="Times New Roman" panose="02020603050405020304" pitchFamily="18" charset="0"/>
                <a:cs typeface="Times New Roman" panose="02020603050405020304" pitchFamily="18" charset="0"/>
              </a:rPr>
              <a:t>My Passion about patient care and hands-on impact</a:t>
            </a:r>
          </a:p>
          <a:p>
            <a:pPr>
              <a:defRPr/>
            </a:pPr>
            <a:endParaRPr lang="en-US" b="1" dirty="0">
              <a:latin typeface="Times New Roman" panose="02020603050405020304" pitchFamily="18" charset="0"/>
              <a:cs typeface="Times New Roman" panose="02020603050405020304" pitchFamily="18" charset="0"/>
            </a:endParaRPr>
          </a:p>
          <a:p>
            <a:pPr>
              <a:defRPr/>
            </a:pPr>
            <a:endParaRPr lang="en-GB" b="1" dirty="0">
              <a:latin typeface="Times New Roman" panose="02020603050405020304" pitchFamily="18" charset="0"/>
              <a:cs typeface="Times New Roman" panose="02020603050405020304" pitchFamily="18" charset="0"/>
            </a:endParaRPr>
          </a:p>
        </p:txBody>
      </p:sp>
      <p:sp>
        <p:nvSpPr>
          <p:cNvPr id="4" name="Date Placeholder 3">
            <a:extLst>
              <a:ext uri="{FF2B5EF4-FFF2-40B4-BE49-F238E27FC236}">
                <a16:creationId xmlns:a16="http://schemas.microsoft.com/office/drawing/2014/main" id="{DC53B14B-BF33-2508-AD1A-B195373A4763}"/>
              </a:ext>
            </a:extLst>
          </p:cNvPr>
          <p:cNvSpPr>
            <a:spLocks noGrp="1"/>
          </p:cNvSpPr>
          <p:nvPr>
            <p:ph type="dt" sz="half" idx="10"/>
          </p:nvPr>
        </p:nvSpPr>
        <p:spPr/>
        <p:txBody>
          <a:bodyPr/>
          <a:lstStyle/>
          <a:p>
            <a:pPr>
              <a:defRPr/>
            </a:pPr>
            <a:fld id="{9C9D1F96-3DE6-40B6-9DCF-E50C656CAE8D}" type="datetime1">
              <a:rPr lang="en-GB" altLang="en-US">
                <a:solidFill>
                  <a:prstClr val="black">
                    <a:tint val="75000"/>
                  </a:prstClr>
                </a:solidFill>
                <a:latin typeface="Myriad Pro"/>
              </a:rPr>
              <a:pPr>
                <a:defRPr/>
              </a:pPr>
              <a:t>09/11/2025</a:t>
            </a:fld>
            <a:endParaRPr lang="en-GB" altLang="en-US">
              <a:solidFill>
                <a:prstClr val="black">
                  <a:tint val="75000"/>
                </a:prstClr>
              </a:solidFill>
              <a:latin typeface="Myriad Pro"/>
            </a:endParaRPr>
          </a:p>
        </p:txBody>
      </p:sp>
      <p:sp>
        <p:nvSpPr>
          <p:cNvPr id="8196" name="Slide Number Placeholder 4">
            <a:extLst>
              <a:ext uri="{FF2B5EF4-FFF2-40B4-BE49-F238E27FC236}">
                <a16:creationId xmlns:a16="http://schemas.microsoft.com/office/drawing/2014/main" id="{886431FF-65F4-96D9-3AC1-A1CF78A656AF}"/>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fontAlgn="base">
              <a:spcBef>
                <a:spcPct val="0"/>
              </a:spcBef>
              <a:spcAft>
                <a:spcPct val="0"/>
              </a:spcAft>
              <a:buNone/>
            </a:pPr>
            <a:fld id="{0ED4D28C-0A3F-4416-BB82-3A291C9C4B30}" type="slidenum">
              <a:rPr lang="en-GB" altLang="en-US" sz="1200">
                <a:solidFill>
                  <a:srgbClr val="898989"/>
                </a:solidFill>
                <a:cs typeface="Arial" panose="020B0604020202020204" pitchFamily="34" charset="0"/>
              </a:rPr>
              <a:pPr fontAlgn="base">
                <a:spcBef>
                  <a:spcPct val="0"/>
                </a:spcBef>
                <a:spcAft>
                  <a:spcPct val="0"/>
                </a:spcAft>
                <a:buNone/>
              </a:pPr>
              <a:t>4</a:t>
            </a:fld>
            <a:endParaRPr lang="en-GB" altLang="en-US" sz="1200">
              <a:solidFill>
                <a:srgbClr val="898989"/>
              </a:solidFill>
              <a:cs typeface="Arial" panose="020B0604020202020204" pitchFamily="34" charset="0"/>
            </a:endParaRPr>
          </a:p>
        </p:txBody>
      </p:sp>
      <p:sp>
        <p:nvSpPr>
          <p:cNvPr id="5" name="Flowchart: Off-page Connector 4">
            <a:extLst>
              <a:ext uri="{FF2B5EF4-FFF2-40B4-BE49-F238E27FC236}">
                <a16:creationId xmlns:a16="http://schemas.microsoft.com/office/drawing/2014/main" id="{F7AA64D0-74FC-990D-60AB-A9B296E2A24D}"/>
              </a:ext>
            </a:extLst>
          </p:cNvPr>
          <p:cNvSpPr/>
          <p:nvPr/>
        </p:nvSpPr>
        <p:spPr>
          <a:xfrm>
            <a:off x="866155" y="2267074"/>
            <a:ext cx="1976582" cy="3839632"/>
          </a:xfrm>
          <a:prstGeom prst="flowChartOffpageConnector">
            <a:avLst/>
          </a:prstGeom>
          <a:solidFill>
            <a:schemeClr val="accent2">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lowchart: Off-page Connector 5">
            <a:extLst>
              <a:ext uri="{FF2B5EF4-FFF2-40B4-BE49-F238E27FC236}">
                <a16:creationId xmlns:a16="http://schemas.microsoft.com/office/drawing/2014/main" id="{B4AFC9D8-EF91-E198-E7B6-3AE3FDB48926}"/>
              </a:ext>
            </a:extLst>
          </p:cNvPr>
          <p:cNvSpPr/>
          <p:nvPr/>
        </p:nvSpPr>
        <p:spPr>
          <a:xfrm>
            <a:off x="9282389" y="2267074"/>
            <a:ext cx="1976582" cy="3839632"/>
          </a:xfrm>
          <a:prstGeom prst="flowChartOffpageConnector">
            <a:avLst/>
          </a:prstGeom>
          <a:solidFill>
            <a:schemeClr val="accent2">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a:extLst>
              <a:ext uri="{FF2B5EF4-FFF2-40B4-BE49-F238E27FC236}">
                <a16:creationId xmlns:a16="http://schemas.microsoft.com/office/drawing/2014/main" id="{1C5FB738-49DC-34AE-A0B2-E0926CAB7A9B}"/>
              </a:ext>
            </a:extLst>
          </p:cNvPr>
          <p:cNvSpPr>
            <a:spLocks noGrp="1"/>
          </p:cNvSpPr>
          <p:nvPr>
            <p:ph type="title"/>
          </p:nvPr>
        </p:nvSpPr>
        <p:spPr>
          <a:xfrm>
            <a:off x="609600" y="549203"/>
            <a:ext cx="10972800" cy="1159330"/>
          </a:xfrm>
          <a:solidFill>
            <a:schemeClr val="accent1">
              <a:lumMod val="75000"/>
            </a:schemeClr>
          </a:solidFill>
        </p:spPr>
        <p:txBody>
          <a:bodyPr>
            <a:normAutofit/>
          </a:bodyPr>
          <a:lstStyle/>
          <a:p>
            <a:pPr algn="ctr"/>
            <a:r>
              <a:rPr lang="en-US" sz="3200" b="1" dirty="0"/>
              <a:t>What is SWOT &amp; Why It’s Important?</a:t>
            </a:r>
          </a:p>
        </p:txBody>
      </p:sp>
      <p:sp>
        <p:nvSpPr>
          <p:cNvPr id="19459" name="Content Placeholder 2">
            <a:extLst>
              <a:ext uri="{FF2B5EF4-FFF2-40B4-BE49-F238E27FC236}">
                <a16:creationId xmlns:a16="http://schemas.microsoft.com/office/drawing/2014/main" id="{374D29ED-FE9A-FC14-7792-1D4FB90B404A}"/>
              </a:ext>
            </a:extLst>
          </p:cNvPr>
          <p:cNvSpPr>
            <a:spLocks noGrp="1"/>
          </p:cNvSpPr>
          <p:nvPr>
            <p:ph idx="1"/>
          </p:nvPr>
        </p:nvSpPr>
        <p:spPr>
          <a:xfrm>
            <a:off x="2081048" y="2025870"/>
            <a:ext cx="8875986" cy="2010102"/>
          </a:xfrm>
        </p:spPr>
        <p:txBody>
          <a:bodyPr/>
          <a:lstStyle/>
          <a:p>
            <a:pPr marL="0" indent="0" algn="ctr">
              <a:buNone/>
              <a:defRPr/>
            </a:pPr>
            <a:endParaRPr lang="en-GB" altLang="en-US" b="1" dirty="0">
              <a:solidFill>
                <a:srgbClr val="000000"/>
              </a:solidFill>
            </a:endParaRPr>
          </a:p>
          <a:p>
            <a:pPr>
              <a:defRPr/>
            </a:pPr>
            <a:endParaRPr lang="en-GB" altLang="en-US" dirty="0"/>
          </a:p>
        </p:txBody>
      </p:sp>
      <p:sp>
        <p:nvSpPr>
          <p:cNvPr id="4" name="Date Placeholder 3">
            <a:extLst>
              <a:ext uri="{FF2B5EF4-FFF2-40B4-BE49-F238E27FC236}">
                <a16:creationId xmlns:a16="http://schemas.microsoft.com/office/drawing/2014/main" id="{6B9032B6-384C-9F9E-8665-A5655B1A5781}"/>
              </a:ext>
            </a:extLst>
          </p:cNvPr>
          <p:cNvSpPr>
            <a:spLocks noGrp="1"/>
          </p:cNvSpPr>
          <p:nvPr>
            <p:ph type="dt" sz="half" idx="10"/>
          </p:nvPr>
        </p:nvSpPr>
        <p:spPr/>
        <p:txBody>
          <a:bodyPr/>
          <a:lstStyle/>
          <a:p>
            <a:pPr>
              <a:defRPr/>
            </a:pPr>
            <a:fld id="{BF746479-5A54-43D8-9985-034223541E15}" type="datetime1">
              <a:rPr lang="en-GB" altLang="en-US">
                <a:solidFill>
                  <a:prstClr val="black">
                    <a:tint val="75000"/>
                  </a:prstClr>
                </a:solidFill>
                <a:latin typeface="Myriad Pro"/>
              </a:rPr>
              <a:pPr>
                <a:defRPr/>
              </a:pPr>
              <a:t>09/11/2025</a:t>
            </a:fld>
            <a:endParaRPr lang="en-GB" altLang="en-US">
              <a:solidFill>
                <a:prstClr val="black">
                  <a:tint val="75000"/>
                </a:prstClr>
              </a:solidFill>
              <a:latin typeface="Myriad Pro"/>
            </a:endParaRPr>
          </a:p>
        </p:txBody>
      </p:sp>
      <p:sp>
        <p:nvSpPr>
          <p:cNvPr id="9221" name="Slide Number Placeholder 4">
            <a:extLst>
              <a:ext uri="{FF2B5EF4-FFF2-40B4-BE49-F238E27FC236}">
                <a16:creationId xmlns:a16="http://schemas.microsoft.com/office/drawing/2014/main" id="{79782756-9629-FD18-7F1C-3F6526AE18DD}"/>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fontAlgn="base">
              <a:spcBef>
                <a:spcPct val="0"/>
              </a:spcBef>
              <a:spcAft>
                <a:spcPct val="0"/>
              </a:spcAft>
              <a:buNone/>
            </a:pPr>
            <a:fld id="{4B904670-820E-47CC-86D8-CF3D7CD14D9E}" type="slidenum">
              <a:rPr lang="en-GB" altLang="en-US" sz="1200">
                <a:solidFill>
                  <a:srgbClr val="898989"/>
                </a:solidFill>
                <a:cs typeface="Arial" panose="020B0604020202020204" pitchFamily="34" charset="0"/>
              </a:rPr>
              <a:pPr fontAlgn="base">
                <a:spcBef>
                  <a:spcPct val="0"/>
                </a:spcBef>
                <a:spcAft>
                  <a:spcPct val="0"/>
                </a:spcAft>
                <a:buNone/>
              </a:pPr>
              <a:t>5</a:t>
            </a:fld>
            <a:endParaRPr lang="en-GB" altLang="en-US" sz="1200">
              <a:solidFill>
                <a:srgbClr val="898989"/>
              </a:solidFill>
              <a:cs typeface="Arial" panose="020B0604020202020204" pitchFamily="34" charset="0"/>
            </a:endParaRPr>
          </a:p>
        </p:txBody>
      </p:sp>
      <p:sp>
        <p:nvSpPr>
          <p:cNvPr id="2" name="Content Placeholder 1">
            <a:extLst>
              <a:ext uri="{FF2B5EF4-FFF2-40B4-BE49-F238E27FC236}">
                <a16:creationId xmlns:a16="http://schemas.microsoft.com/office/drawing/2014/main" id="{792D0034-A6BD-AD3D-9856-A1C1A1D0EFDB}"/>
              </a:ext>
            </a:extLst>
          </p:cNvPr>
          <p:cNvSpPr txBox="1">
            <a:spLocks/>
          </p:cNvSpPr>
          <p:nvPr/>
        </p:nvSpPr>
        <p:spPr bwMode="auto">
          <a:xfrm>
            <a:off x="1074495" y="2542552"/>
            <a:ext cx="5418670" cy="2574394"/>
          </a:xfrm>
          <a:prstGeom prst="rect">
            <a:avLst/>
          </a:prstGeom>
          <a:solidFill>
            <a:schemeClr val="accent1">
              <a:lumMod val="20000"/>
              <a:lumOff val="80000"/>
            </a:schemeClr>
          </a:solidFill>
          <a:ln>
            <a:solidFill>
              <a:schemeClr val="tx1">
                <a:lumMod val="65000"/>
                <a:lumOff val="35000"/>
              </a:schemeClr>
            </a:solidFill>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ct val="150000"/>
              </a:lnSpc>
              <a:buFont typeface="Wingdings" panose="05000000000000000000" pitchFamily="2" charset="2"/>
              <a:buChar char="v"/>
              <a:defRPr/>
            </a:pPr>
            <a:r>
              <a:rPr lang="en-US" sz="1600" b="1" i="1" dirty="0">
                <a:latin typeface="Times New Roman" panose="02020603050405020304" pitchFamily="18" charset="0"/>
                <a:cs typeface="Times New Roman" panose="02020603050405020304" pitchFamily="18" charset="0"/>
              </a:rPr>
              <a:t>SWOT: </a:t>
            </a:r>
            <a:r>
              <a:rPr lang="en-US" sz="1600" dirty="0">
                <a:latin typeface="Times New Roman" panose="02020603050405020304" pitchFamily="18" charset="0"/>
                <a:cs typeface="Times New Roman" panose="02020603050405020304" pitchFamily="18" charset="0"/>
              </a:rPr>
              <a:t>Strengths, Weaknesses, Opportunities, Threats</a:t>
            </a:r>
          </a:p>
          <a:p>
            <a:pPr>
              <a:lnSpc>
                <a:spcPct val="150000"/>
              </a:lnSpc>
              <a:buFont typeface="Wingdings" panose="05000000000000000000" pitchFamily="2" charset="2"/>
              <a:buChar char="v"/>
              <a:defRPr/>
            </a:pPr>
            <a:r>
              <a:rPr lang="en-US" sz="1600" dirty="0">
                <a:latin typeface="Times New Roman" panose="02020603050405020304" pitchFamily="18" charset="0"/>
                <a:cs typeface="Times New Roman" panose="02020603050405020304" pitchFamily="18" charset="0"/>
              </a:rPr>
              <a:t>Clarifies current skills and future potential</a:t>
            </a:r>
          </a:p>
          <a:p>
            <a:pPr>
              <a:lnSpc>
                <a:spcPct val="150000"/>
              </a:lnSpc>
              <a:buFont typeface="Wingdings" panose="05000000000000000000" pitchFamily="2" charset="2"/>
              <a:buChar char="v"/>
              <a:defRPr/>
            </a:pPr>
            <a:r>
              <a:rPr lang="en-US" sz="1600" dirty="0">
                <a:latin typeface="Times New Roman" panose="02020603050405020304" pitchFamily="18" charset="0"/>
                <a:cs typeface="Times New Roman" panose="02020603050405020304" pitchFamily="18" charset="0"/>
              </a:rPr>
              <a:t>Supports goal setting and self-improvement</a:t>
            </a:r>
          </a:p>
          <a:p>
            <a:pPr>
              <a:lnSpc>
                <a:spcPct val="150000"/>
              </a:lnSpc>
              <a:buFont typeface="Wingdings" panose="05000000000000000000" pitchFamily="2" charset="2"/>
              <a:buChar char="v"/>
              <a:defRPr/>
            </a:pPr>
            <a:r>
              <a:rPr lang="en-US" sz="1600" dirty="0">
                <a:latin typeface="Times New Roman" panose="02020603050405020304" pitchFamily="18" charset="0"/>
                <a:cs typeface="Times New Roman" panose="02020603050405020304" pitchFamily="18" charset="0"/>
              </a:rPr>
              <a:t>Builds accountability and confidence</a:t>
            </a:r>
          </a:p>
          <a:p>
            <a:pPr>
              <a:lnSpc>
                <a:spcPct val="150000"/>
              </a:lnSpc>
              <a:buFont typeface="Wingdings" panose="05000000000000000000" pitchFamily="2" charset="2"/>
              <a:buChar char="v"/>
              <a:defRPr/>
            </a:pPr>
            <a:r>
              <a:rPr lang="en-US" sz="1600" dirty="0">
                <a:latin typeface="Times New Roman" panose="02020603050405020304" pitchFamily="18" charset="0"/>
                <a:cs typeface="Times New Roman" panose="02020603050405020304" pitchFamily="18" charset="0"/>
              </a:rPr>
              <a:t>Useful in patient care and team interaction learning</a:t>
            </a:r>
          </a:p>
        </p:txBody>
      </p:sp>
      <p:graphicFrame>
        <p:nvGraphicFramePr>
          <p:cNvPr id="6" name="Diagram 5">
            <a:extLst>
              <a:ext uri="{FF2B5EF4-FFF2-40B4-BE49-F238E27FC236}">
                <a16:creationId xmlns:a16="http://schemas.microsoft.com/office/drawing/2014/main" id="{FE7E77BA-23FC-C9EA-C056-85A18958C5E1}"/>
              </a:ext>
            </a:extLst>
          </p:cNvPr>
          <p:cNvGraphicFramePr/>
          <p:nvPr>
            <p:extLst>
              <p:ext uri="{D42A27DB-BD31-4B8C-83A1-F6EECF244321}">
                <p14:modId xmlns:p14="http://schemas.microsoft.com/office/powerpoint/2010/main" val="4212815606"/>
              </p:ext>
            </p:extLst>
          </p:nvPr>
        </p:nvGraphicFramePr>
        <p:xfrm>
          <a:off x="6908801" y="2290617"/>
          <a:ext cx="4673599" cy="389389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E8F138-5F23-B989-7BFD-71F5C33065F6}"/>
              </a:ext>
            </a:extLst>
          </p:cNvPr>
          <p:cNvSpPr>
            <a:spLocks noGrp="1"/>
          </p:cNvSpPr>
          <p:nvPr>
            <p:ph type="title"/>
          </p:nvPr>
        </p:nvSpPr>
        <p:spPr>
          <a:xfrm>
            <a:off x="517236" y="490293"/>
            <a:ext cx="11120582" cy="859535"/>
          </a:xfrm>
          <a:solidFill>
            <a:schemeClr val="accent1">
              <a:lumMod val="75000"/>
            </a:schemeClr>
          </a:solidFill>
        </p:spPr>
        <p:txBody>
          <a:bodyPr>
            <a:normAutofit fontScale="90000"/>
          </a:bodyPr>
          <a:lstStyle/>
          <a:p>
            <a:r>
              <a:rPr lang="en-GB" sz="3600" b="1" dirty="0"/>
              <a:t>Own Strengths, Weaknesses, Opportunities, And Threats</a:t>
            </a:r>
          </a:p>
        </p:txBody>
      </p:sp>
      <p:sp>
        <p:nvSpPr>
          <p:cNvPr id="4" name="Date Placeholder 3">
            <a:extLst>
              <a:ext uri="{FF2B5EF4-FFF2-40B4-BE49-F238E27FC236}">
                <a16:creationId xmlns:a16="http://schemas.microsoft.com/office/drawing/2014/main" id="{EE708A69-4880-E756-CF1A-621EA0BA900A}"/>
              </a:ext>
            </a:extLst>
          </p:cNvPr>
          <p:cNvSpPr>
            <a:spLocks noGrp="1"/>
          </p:cNvSpPr>
          <p:nvPr>
            <p:ph type="dt" sz="half" idx="10"/>
          </p:nvPr>
        </p:nvSpPr>
        <p:spPr/>
        <p:txBody>
          <a:bodyPr/>
          <a:lstStyle/>
          <a:p>
            <a:pPr>
              <a:defRPr/>
            </a:pPr>
            <a:fld id="{9F458A58-9170-4293-9FCB-97B777C99F2B}" type="datetime1">
              <a:rPr lang="en-GB" altLang="en-US">
                <a:solidFill>
                  <a:prstClr val="black">
                    <a:tint val="75000"/>
                  </a:prstClr>
                </a:solidFill>
                <a:latin typeface="Myriad Pro"/>
              </a:rPr>
              <a:pPr>
                <a:defRPr/>
              </a:pPr>
              <a:t>09/11/2025</a:t>
            </a:fld>
            <a:endParaRPr lang="en-GB" altLang="en-US">
              <a:solidFill>
                <a:prstClr val="black">
                  <a:tint val="75000"/>
                </a:prstClr>
              </a:solidFill>
              <a:latin typeface="Myriad Pro"/>
            </a:endParaRPr>
          </a:p>
        </p:txBody>
      </p:sp>
      <p:sp>
        <p:nvSpPr>
          <p:cNvPr id="11269" name="Slide Number Placeholder 4">
            <a:extLst>
              <a:ext uri="{FF2B5EF4-FFF2-40B4-BE49-F238E27FC236}">
                <a16:creationId xmlns:a16="http://schemas.microsoft.com/office/drawing/2014/main" id="{7A954980-4467-DBA0-058E-E82D5CD11E0E}"/>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fontAlgn="base">
              <a:spcBef>
                <a:spcPct val="0"/>
              </a:spcBef>
              <a:spcAft>
                <a:spcPct val="0"/>
              </a:spcAft>
              <a:buNone/>
            </a:pPr>
            <a:fld id="{04BA63B0-57B7-4749-A8AB-75E15FE4EF80}" type="slidenum">
              <a:rPr lang="en-GB" altLang="en-US" sz="1200">
                <a:solidFill>
                  <a:srgbClr val="898989"/>
                </a:solidFill>
                <a:cs typeface="Arial" panose="020B0604020202020204" pitchFamily="34" charset="0"/>
              </a:rPr>
              <a:pPr fontAlgn="base">
                <a:spcBef>
                  <a:spcPct val="0"/>
                </a:spcBef>
                <a:spcAft>
                  <a:spcPct val="0"/>
                </a:spcAft>
                <a:buNone/>
              </a:pPr>
              <a:t>6</a:t>
            </a:fld>
            <a:endParaRPr lang="en-GB" altLang="en-US" sz="1200">
              <a:solidFill>
                <a:srgbClr val="898989"/>
              </a:solidFill>
              <a:cs typeface="Arial" panose="020B0604020202020204" pitchFamily="34" charset="0"/>
            </a:endParaRPr>
          </a:p>
        </p:txBody>
      </p:sp>
      <p:graphicFrame>
        <p:nvGraphicFramePr>
          <p:cNvPr id="7" name="Table 6">
            <a:extLst>
              <a:ext uri="{FF2B5EF4-FFF2-40B4-BE49-F238E27FC236}">
                <a16:creationId xmlns:a16="http://schemas.microsoft.com/office/drawing/2014/main" id="{B32590FD-0B5E-1AD9-7CB2-191FF8E4D18D}"/>
              </a:ext>
            </a:extLst>
          </p:cNvPr>
          <p:cNvGraphicFramePr>
            <a:graphicFrameLocks noGrp="1"/>
          </p:cNvGraphicFramePr>
          <p:nvPr>
            <p:extLst>
              <p:ext uri="{D42A27DB-BD31-4B8C-83A1-F6EECF244321}">
                <p14:modId xmlns:p14="http://schemas.microsoft.com/office/powerpoint/2010/main" val="2381355412"/>
              </p:ext>
            </p:extLst>
          </p:nvPr>
        </p:nvGraphicFramePr>
        <p:xfrm>
          <a:off x="1524072" y="2411499"/>
          <a:ext cx="8896338" cy="3482340"/>
        </p:xfrm>
        <a:graphic>
          <a:graphicData uri="http://schemas.openxmlformats.org/drawingml/2006/table">
            <a:tbl>
              <a:tblPr firstRow="1" firstCol="1" bandRow="1">
                <a:tableStyleId>{5C22544A-7EE6-4342-B048-85BDC9FD1C3A}</a:tableStyleId>
              </a:tblPr>
              <a:tblGrid>
                <a:gridCol w="4448169">
                  <a:extLst>
                    <a:ext uri="{9D8B030D-6E8A-4147-A177-3AD203B41FA5}">
                      <a16:colId xmlns:a16="http://schemas.microsoft.com/office/drawing/2014/main" val="949537602"/>
                    </a:ext>
                  </a:extLst>
                </a:gridCol>
                <a:gridCol w="4448169">
                  <a:extLst>
                    <a:ext uri="{9D8B030D-6E8A-4147-A177-3AD203B41FA5}">
                      <a16:colId xmlns:a16="http://schemas.microsoft.com/office/drawing/2014/main" val="1344925364"/>
                    </a:ext>
                  </a:extLst>
                </a:gridCol>
              </a:tblGrid>
              <a:tr h="285506">
                <a:tc>
                  <a:txBody>
                    <a:bodyPr/>
                    <a:lstStyle/>
                    <a:p>
                      <a:pPr marL="0" marR="0" algn="just">
                        <a:lnSpc>
                          <a:spcPct val="150000"/>
                        </a:lnSpc>
                        <a:spcAft>
                          <a:spcPts val="0"/>
                        </a:spcAft>
                        <a:buNone/>
                      </a:pPr>
                      <a:r>
                        <a:rPr lang="en-US" sz="1600" kern="100" dirty="0">
                          <a:solidFill>
                            <a:schemeClr val="tx1"/>
                          </a:solidFill>
                          <a:effectLst/>
                          <a:latin typeface="Times New Roman" panose="02020603050405020304" pitchFamily="18" charset="0"/>
                          <a:cs typeface="Times New Roman" panose="02020603050405020304" pitchFamily="18" charset="0"/>
                        </a:rPr>
                        <a:t>Strengths</a:t>
                      </a:r>
                      <a:endParaRPr lang="en-US" sz="1600" kern="100" dirty="0">
                        <a:solidFill>
                          <a:schemeClr val="tx1"/>
                        </a:solidFill>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solidFill>
                      <a:schemeClr val="accent2">
                        <a:lumMod val="60000"/>
                        <a:lumOff val="40000"/>
                      </a:schemeClr>
                    </a:solidFill>
                  </a:tcPr>
                </a:tc>
                <a:tc>
                  <a:txBody>
                    <a:bodyPr/>
                    <a:lstStyle/>
                    <a:p>
                      <a:pPr marL="0" marR="0" algn="just">
                        <a:lnSpc>
                          <a:spcPct val="150000"/>
                        </a:lnSpc>
                        <a:spcAft>
                          <a:spcPts val="0"/>
                        </a:spcAft>
                        <a:buNone/>
                      </a:pPr>
                      <a:r>
                        <a:rPr lang="en-US" sz="1600" kern="100" dirty="0">
                          <a:solidFill>
                            <a:schemeClr val="tx1"/>
                          </a:solidFill>
                          <a:effectLst/>
                          <a:latin typeface="Times New Roman" panose="02020603050405020304" pitchFamily="18" charset="0"/>
                          <a:cs typeface="Times New Roman" panose="02020603050405020304" pitchFamily="18" charset="0"/>
                        </a:rPr>
                        <a:t>Weaknesses</a:t>
                      </a:r>
                      <a:endParaRPr lang="en-US" sz="1600" kern="100" dirty="0">
                        <a:solidFill>
                          <a:schemeClr val="tx1"/>
                        </a:solidFill>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solidFill>
                      <a:schemeClr val="accent2">
                        <a:lumMod val="60000"/>
                        <a:lumOff val="40000"/>
                      </a:schemeClr>
                    </a:solidFill>
                  </a:tcPr>
                </a:tc>
                <a:extLst>
                  <a:ext uri="{0D108BD9-81ED-4DB2-BD59-A6C34878D82A}">
                    <a16:rowId xmlns:a16="http://schemas.microsoft.com/office/drawing/2014/main" val="1903746333"/>
                  </a:ext>
                </a:extLst>
              </a:tr>
              <a:tr h="857067">
                <a:tc>
                  <a:txBody>
                    <a:bodyPr/>
                    <a:lstStyle/>
                    <a:p>
                      <a:pPr marL="171450" marR="0" indent="-171450" algn="just">
                        <a:lnSpc>
                          <a:spcPct val="150000"/>
                        </a:lnSpc>
                        <a:spcAft>
                          <a:spcPts val="0"/>
                        </a:spcAft>
                        <a:buFont typeface="Wingdings" panose="05000000000000000000" pitchFamily="2" charset="2"/>
                        <a:buChar char="v"/>
                      </a:pPr>
                      <a:r>
                        <a:rPr lang="en-US" sz="1600" b="0" kern="100" dirty="0">
                          <a:solidFill>
                            <a:schemeClr val="tx1"/>
                          </a:solidFill>
                          <a:effectLst/>
                          <a:latin typeface="Times New Roman" panose="02020603050405020304" pitchFamily="18" charset="0"/>
                          <a:cs typeface="Times New Roman" panose="02020603050405020304" pitchFamily="18" charset="0"/>
                        </a:rPr>
                        <a:t>Empathy and compassion</a:t>
                      </a:r>
                    </a:p>
                    <a:p>
                      <a:pPr marL="171450" marR="0" indent="-171450" algn="just">
                        <a:lnSpc>
                          <a:spcPct val="150000"/>
                        </a:lnSpc>
                        <a:spcAft>
                          <a:spcPts val="0"/>
                        </a:spcAft>
                        <a:buFont typeface="Wingdings" panose="05000000000000000000" pitchFamily="2" charset="2"/>
                        <a:buChar char="v"/>
                      </a:pPr>
                      <a:r>
                        <a:rPr lang="en-US" sz="1600" b="0" kern="100" dirty="0">
                          <a:solidFill>
                            <a:schemeClr val="tx1"/>
                          </a:solidFill>
                          <a:effectLst/>
                          <a:latin typeface="Times New Roman" panose="02020603050405020304" pitchFamily="18" charset="0"/>
                          <a:cs typeface="Times New Roman" panose="02020603050405020304" pitchFamily="18" charset="0"/>
                        </a:rPr>
                        <a:t>Clear verbal communication</a:t>
                      </a:r>
                    </a:p>
                    <a:p>
                      <a:pPr marL="171450" marR="0" indent="-171450" algn="just">
                        <a:lnSpc>
                          <a:spcPct val="150000"/>
                        </a:lnSpc>
                        <a:spcAft>
                          <a:spcPts val="0"/>
                        </a:spcAft>
                        <a:buFont typeface="Wingdings" panose="05000000000000000000" pitchFamily="2" charset="2"/>
                        <a:buChar char="v"/>
                      </a:pPr>
                      <a:r>
                        <a:rPr lang="en-US" sz="1600" b="0" kern="100" dirty="0">
                          <a:solidFill>
                            <a:schemeClr val="tx1"/>
                          </a:solidFill>
                          <a:effectLst/>
                          <a:latin typeface="Times New Roman" panose="02020603050405020304" pitchFamily="18" charset="0"/>
                          <a:cs typeface="Times New Roman" panose="02020603050405020304" pitchFamily="18" charset="0"/>
                        </a:rPr>
                        <a:t>Ability to follow protocols closely</a:t>
                      </a:r>
                    </a:p>
                  </a:txBody>
                  <a:tcPr marL="68580" marR="68580" marT="0" marB="0">
                    <a:solidFill>
                      <a:schemeClr val="accent1">
                        <a:lumMod val="20000"/>
                        <a:lumOff val="80000"/>
                      </a:schemeClr>
                    </a:solidFill>
                  </a:tcPr>
                </a:tc>
                <a:tc>
                  <a:txBody>
                    <a:bodyPr/>
                    <a:lstStyle/>
                    <a:p>
                      <a:pPr marL="171450" marR="0" indent="-171450" algn="just">
                        <a:lnSpc>
                          <a:spcPct val="150000"/>
                        </a:lnSpc>
                        <a:spcAft>
                          <a:spcPts val="0"/>
                        </a:spcAft>
                        <a:buFont typeface="Wingdings" panose="05000000000000000000" pitchFamily="2" charset="2"/>
                        <a:buChar char="v"/>
                      </a:pPr>
                      <a:r>
                        <a:rPr lang="en-US" sz="1600" kern="100" dirty="0">
                          <a:solidFill>
                            <a:schemeClr val="tx1"/>
                          </a:solidFill>
                          <a:effectLst/>
                          <a:latin typeface="Times New Roman" panose="02020603050405020304" pitchFamily="18" charset="0"/>
                          <a:cs typeface="Times New Roman" panose="02020603050405020304" pitchFamily="18" charset="0"/>
                        </a:rPr>
                        <a:t>Limited clinical procedure experience</a:t>
                      </a:r>
                    </a:p>
                    <a:p>
                      <a:pPr marL="171450" marR="0" indent="-171450" algn="just">
                        <a:lnSpc>
                          <a:spcPct val="150000"/>
                        </a:lnSpc>
                        <a:spcAft>
                          <a:spcPts val="0"/>
                        </a:spcAft>
                        <a:buFont typeface="Wingdings" panose="05000000000000000000" pitchFamily="2" charset="2"/>
                        <a:buChar char="v"/>
                      </a:pPr>
                      <a:r>
                        <a:rPr lang="en-US" sz="1600" kern="100" dirty="0">
                          <a:solidFill>
                            <a:schemeClr val="tx1"/>
                          </a:solidFill>
                          <a:effectLst/>
                          <a:latin typeface="Times New Roman" panose="02020603050405020304" pitchFamily="18" charset="0"/>
                          <a:cs typeface="Times New Roman" panose="02020603050405020304" pitchFamily="18" charset="0"/>
                        </a:rPr>
                        <a:t>Nervousness in high-pressure scenarios</a:t>
                      </a:r>
                    </a:p>
                    <a:p>
                      <a:pPr marL="171450" marR="0" indent="-171450" algn="just">
                        <a:lnSpc>
                          <a:spcPct val="150000"/>
                        </a:lnSpc>
                        <a:spcAft>
                          <a:spcPts val="0"/>
                        </a:spcAft>
                        <a:buFont typeface="Wingdings" panose="05000000000000000000" pitchFamily="2" charset="2"/>
                        <a:buChar char="v"/>
                      </a:pPr>
                      <a:r>
                        <a:rPr lang="en-US" sz="1600" kern="100" dirty="0">
                          <a:solidFill>
                            <a:schemeClr val="tx1"/>
                          </a:solidFill>
                          <a:effectLst/>
                          <a:latin typeface="Times New Roman" panose="02020603050405020304" pitchFamily="18" charset="0"/>
                          <a:cs typeface="Times New Roman" panose="02020603050405020304" pitchFamily="18" charset="0"/>
                        </a:rPr>
                        <a:t>Time management during busy shifts</a:t>
                      </a:r>
                    </a:p>
                  </a:txBody>
                  <a:tcPr marL="68580" marR="68580" marT="0" marB="0">
                    <a:solidFill>
                      <a:schemeClr val="accent5">
                        <a:lumMod val="20000"/>
                        <a:lumOff val="80000"/>
                      </a:schemeClr>
                    </a:solidFill>
                  </a:tcPr>
                </a:tc>
                <a:extLst>
                  <a:ext uri="{0D108BD9-81ED-4DB2-BD59-A6C34878D82A}">
                    <a16:rowId xmlns:a16="http://schemas.microsoft.com/office/drawing/2014/main" val="1392516471"/>
                  </a:ext>
                </a:extLst>
              </a:tr>
              <a:tr h="285689">
                <a:tc>
                  <a:txBody>
                    <a:bodyPr/>
                    <a:lstStyle/>
                    <a:p>
                      <a:pPr marL="0" marR="0" algn="just">
                        <a:lnSpc>
                          <a:spcPct val="150000"/>
                        </a:lnSpc>
                        <a:spcAft>
                          <a:spcPts val="0"/>
                        </a:spcAft>
                        <a:buNone/>
                      </a:pPr>
                      <a:r>
                        <a:rPr lang="en-US" sz="1600" kern="100" dirty="0">
                          <a:solidFill>
                            <a:schemeClr val="tx1"/>
                          </a:solidFill>
                          <a:effectLst/>
                          <a:latin typeface="Times New Roman" panose="02020603050405020304" pitchFamily="18" charset="0"/>
                          <a:cs typeface="Times New Roman" panose="02020603050405020304" pitchFamily="18" charset="0"/>
                        </a:rPr>
                        <a:t>Opportunities</a:t>
                      </a:r>
                      <a:endParaRPr lang="en-US" sz="1600" kern="100" dirty="0">
                        <a:solidFill>
                          <a:schemeClr val="tx1"/>
                        </a:solidFill>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solidFill>
                      <a:schemeClr val="accent2">
                        <a:lumMod val="60000"/>
                        <a:lumOff val="40000"/>
                      </a:schemeClr>
                    </a:solidFill>
                  </a:tcPr>
                </a:tc>
                <a:tc>
                  <a:txBody>
                    <a:bodyPr/>
                    <a:lstStyle/>
                    <a:p>
                      <a:pPr marL="0" marR="0" algn="just">
                        <a:lnSpc>
                          <a:spcPct val="150000"/>
                        </a:lnSpc>
                        <a:spcAft>
                          <a:spcPts val="0"/>
                        </a:spcAft>
                        <a:buNone/>
                      </a:pPr>
                      <a:r>
                        <a:rPr lang="en-US" sz="1600" kern="100" dirty="0">
                          <a:solidFill>
                            <a:schemeClr val="tx1"/>
                          </a:solidFill>
                          <a:effectLst/>
                          <a:latin typeface="Times New Roman" panose="02020603050405020304" pitchFamily="18" charset="0"/>
                          <a:cs typeface="Times New Roman" panose="02020603050405020304" pitchFamily="18" charset="0"/>
                        </a:rPr>
                        <a:t>Threats</a:t>
                      </a:r>
                      <a:endParaRPr lang="en-US" sz="1600" kern="100" dirty="0">
                        <a:solidFill>
                          <a:schemeClr val="tx1"/>
                        </a:solidFill>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solidFill>
                      <a:schemeClr val="accent2">
                        <a:lumMod val="60000"/>
                        <a:lumOff val="40000"/>
                      </a:schemeClr>
                    </a:solidFill>
                  </a:tcPr>
                </a:tc>
                <a:extLst>
                  <a:ext uri="{0D108BD9-81ED-4DB2-BD59-A6C34878D82A}">
                    <a16:rowId xmlns:a16="http://schemas.microsoft.com/office/drawing/2014/main" val="208018594"/>
                  </a:ext>
                </a:extLst>
              </a:tr>
              <a:tr h="1766985">
                <a:tc>
                  <a:txBody>
                    <a:bodyPr/>
                    <a:lstStyle/>
                    <a:p>
                      <a:pPr marL="285750" marR="0" indent="-285750" algn="just">
                        <a:lnSpc>
                          <a:spcPct val="150000"/>
                        </a:lnSpc>
                        <a:spcAft>
                          <a:spcPts val="0"/>
                        </a:spcAft>
                        <a:buFont typeface="Wingdings" panose="05000000000000000000" pitchFamily="2" charset="2"/>
                        <a:buChar char="v"/>
                      </a:pPr>
                      <a:r>
                        <a:rPr lang="en-US" sz="1600" b="0" kern="100" dirty="0">
                          <a:solidFill>
                            <a:schemeClr val="tx1"/>
                          </a:solidFill>
                          <a:effectLst/>
                          <a:latin typeface="Times New Roman" panose="02020603050405020304" pitchFamily="18" charset="0"/>
                          <a:cs typeface="Times New Roman" panose="02020603050405020304" pitchFamily="18" charset="0"/>
                        </a:rPr>
                        <a:t>NHS Care Certificate and on-the-job training</a:t>
                      </a:r>
                    </a:p>
                    <a:p>
                      <a:pPr marL="285750" marR="0" indent="-285750" algn="just">
                        <a:lnSpc>
                          <a:spcPct val="150000"/>
                        </a:lnSpc>
                        <a:spcAft>
                          <a:spcPts val="0"/>
                        </a:spcAft>
                        <a:buFont typeface="Wingdings" panose="05000000000000000000" pitchFamily="2" charset="2"/>
                        <a:buChar char="v"/>
                      </a:pPr>
                      <a:r>
                        <a:rPr lang="en-US" sz="1600" b="0" kern="100" dirty="0">
                          <a:solidFill>
                            <a:schemeClr val="tx1"/>
                          </a:solidFill>
                          <a:effectLst/>
                          <a:latin typeface="Times New Roman" panose="02020603050405020304" pitchFamily="18" charset="0"/>
                          <a:cs typeface="Times New Roman" panose="02020603050405020304" pitchFamily="18" charset="0"/>
                        </a:rPr>
                        <a:t>Growing demand for HCAs in hospitals and care homes</a:t>
                      </a:r>
                    </a:p>
                    <a:p>
                      <a:pPr marL="285750" marR="0" indent="-285750" algn="just">
                        <a:lnSpc>
                          <a:spcPct val="150000"/>
                        </a:lnSpc>
                        <a:spcAft>
                          <a:spcPts val="0"/>
                        </a:spcAft>
                        <a:buFont typeface="Wingdings" panose="05000000000000000000" pitchFamily="2" charset="2"/>
                        <a:buChar char="v"/>
                      </a:pPr>
                      <a:r>
                        <a:rPr lang="en-US" sz="1600" b="0" kern="100" dirty="0">
                          <a:solidFill>
                            <a:schemeClr val="tx1"/>
                          </a:solidFill>
                          <a:effectLst/>
                          <a:latin typeface="Times New Roman" panose="02020603050405020304" pitchFamily="18" charset="0"/>
                          <a:cs typeface="Times New Roman" panose="02020603050405020304" pitchFamily="18" charset="0"/>
                        </a:rPr>
                        <a:t>Career routes to Nursing Associate or Registered Nurse</a:t>
                      </a:r>
                    </a:p>
                  </a:txBody>
                  <a:tcPr marL="68580" marR="68580" marT="0" marB="0">
                    <a:solidFill>
                      <a:schemeClr val="accent5">
                        <a:lumMod val="20000"/>
                        <a:lumOff val="80000"/>
                      </a:schemeClr>
                    </a:solidFill>
                  </a:tcPr>
                </a:tc>
                <a:tc>
                  <a:txBody>
                    <a:bodyPr/>
                    <a:lstStyle/>
                    <a:p>
                      <a:pPr marL="171450" marR="0" indent="-171450" algn="just">
                        <a:lnSpc>
                          <a:spcPct val="150000"/>
                        </a:lnSpc>
                        <a:spcAft>
                          <a:spcPts val="0"/>
                        </a:spcAft>
                        <a:buFont typeface="Wingdings" panose="05000000000000000000" pitchFamily="2" charset="2"/>
                        <a:buChar char="v"/>
                      </a:pPr>
                      <a:r>
                        <a:rPr lang="en-US" sz="1600" kern="100" dirty="0">
                          <a:solidFill>
                            <a:schemeClr val="tx1"/>
                          </a:solidFill>
                          <a:effectLst/>
                          <a:latin typeface="Times New Roman" panose="02020603050405020304" pitchFamily="18" charset="0"/>
                          <a:cs typeface="Times New Roman" panose="02020603050405020304" pitchFamily="18" charset="0"/>
                        </a:rPr>
                        <a:t>Emotional strain from caring for distressed patients</a:t>
                      </a:r>
                    </a:p>
                    <a:p>
                      <a:pPr marL="171450" marR="0" indent="-171450" algn="just">
                        <a:lnSpc>
                          <a:spcPct val="150000"/>
                        </a:lnSpc>
                        <a:spcAft>
                          <a:spcPts val="0"/>
                        </a:spcAft>
                        <a:buFont typeface="Wingdings" panose="05000000000000000000" pitchFamily="2" charset="2"/>
                        <a:buChar char="v"/>
                      </a:pPr>
                      <a:r>
                        <a:rPr lang="en-US" sz="1600" kern="100" dirty="0">
                          <a:solidFill>
                            <a:schemeClr val="tx1"/>
                          </a:solidFill>
                          <a:effectLst/>
                          <a:latin typeface="Times New Roman" panose="02020603050405020304" pitchFamily="18" charset="0"/>
                          <a:cs typeface="Times New Roman" panose="02020603050405020304" pitchFamily="18" charset="0"/>
                        </a:rPr>
                        <a:t>Risk of burnout in understaffed environments</a:t>
                      </a:r>
                    </a:p>
                    <a:p>
                      <a:pPr marL="171450" marR="0" indent="-171450" algn="just">
                        <a:lnSpc>
                          <a:spcPct val="150000"/>
                        </a:lnSpc>
                        <a:spcAft>
                          <a:spcPts val="0"/>
                        </a:spcAft>
                        <a:buFont typeface="Wingdings" panose="05000000000000000000" pitchFamily="2" charset="2"/>
                        <a:buChar char="v"/>
                      </a:pPr>
                      <a:r>
                        <a:rPr lang="en-US" sz="1600" kern="100" dirty="0">
                          <a:solidFill>
                            <a:schemeClr val="tx1"/>
                          </a:solidFill>
                          <a:effectLst/>
                          <a:latin typeface="Times New Roman" panose="02020603050405020304" pitchFamily="18" charset="0"/>
                          <a:cs typeface="Times New Roman" panose="02020603050405020304" pitchFamily="18" charset="0"/>
                        </a:rPr>
                        <a:t>Exposure to traumatic situations</a:t>
                      </a:r>
                    </a:p>
                  </a:txBody>
                  <a:tcPr marL="68580" marR="68580" marT="0" marB="0">
                    <a:solidFill>
                      <a:schemeClr val="accent1">
                        <a:lumMod val="20000"/>
                        <a:lumOff val="80000"/>
                      </a:schemeClr>
                    </a:solidFill>
                  </a:tcPr>
                </a:tc>
                <a:extLst>
                  <a:ext uri="{0D108BD9-81ED-4DB2-BD59-A6C34878D82A}">
                    <a16:rowId xmlns:a16="http://schemas.microsoft.com/office/drawing/2014/main" val="3315071576"/>
                  </a:ext>
                </a:extLst>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A33847-0493-6DAA-A30C-328C54DCD8B6}"/>
              </a:ext>
            </a:extLst>
          </p:cNvPr>
          <p:cNvSpPr>
            <a:spLocks noGrp="1"/>
          </p:cNvSpPr>
          <p:nvPr>
            <p:ph type="title"/>
          </p:nvPr>
        </p:nvSpPr>
        <p:spPr>
          <a:xfrm>
            <a:off x="498763" y="501841"/>
            <a:ext cx="11144939" cy="1303867"/>
          </a:xfrm>
          <a:solidFill>
            <a:schemeClr val="accent1">
              <a:lumMod val="75000"/>
            </a:schemeClr>
          </a:solidFill>
        </p:spPr>
        <p:txBody>
          <a:bodyPr>
            <a:normAutofit/>
          </a:bodyPr>
          <a:lstStyle/>
          <a:p>
            <a:pPr algn="ctr"/>
            <a:r>
              <a:rPr lang="en-US" sz="3200" b="1" dirty="0"/>
              <a:t>Leverage Strengths to Overcome Weaknesses/Threats</a:t>
            </a:r>
          </a:p>
        </p:txBody>
      </p:sp>
      <p:sp>
        <p:nvSpPr>
          <p:cNvPr id="3" name="Content Placeholder 2">
            <a:extLst>
              <a:ext uri="{FF2B5EF4-FFF2-40B4-BE49-F238E27FC236}">
                <a16:creationId xmlns:a16="http://schemas.microsoft.com/office/drawing/2014/main" id="{857BFAFA-1A27-74B0-A7A9-13BBFEBEE86C}"/>
              </a:ext>
            </a:extLst>
          </p:cNvPr>
          <p:cNvSpPr>
            <a:spLocks noGrp="1"/>
          </p:cNvSpPr>
          <p:nvPr>
            <p:ph idx="1"/>
          </p:nvPr>
        </p:nvSpPr>
        <p:spPr>
          <a:xfrm>
            <a:off x="498763" y="2921738"/>
            <a:ext cx="6166599" cy="2607374"/>
          </a:xfrm>
          <a:solidFill>
            <a:schemeClr val="accent1">
              <a:lumMod val="20000"/>
              <a:lumOff val="80000"/>
            </a:schemeClr>
          </a:solidFill>
        </p:spPr>
        <p:txBody>
          <a:bodyPr>
            <a:normAutofit/>
          </a:bodyPr>
          <a:lstStyle/>
          <a:p>
            <a:pPr>
              <a:buFont typeface="Wingdings" panose="05000000000000000000" pitchFamily="2" charset="2"/>
              <a:buChar char="v"/>
            </a:pPr>
            <a:r>
              <a:rPr lang="en-US" sz="1600" dirty="0">
                <a:latin typeface="Times New Roman" panose="02020603050405020304" pitchFamily="18" charset="0"/>
                <a:cs typeface="Times New Roman" panose="02020603050405020304" pitchFamily="18" charset="0"/>
              </a:rPr>
              <a:t>Empathy helps build patient trust despite limited clinical experience</a:t>
            </a:r>
          </a:p>
          <a:p>
            <a:pPr>
              <a:buFont typeface="Wingdings" panose="05000000000000000000" pitchFamily="2" charset="2"/>
              <a:buChar char="v"/>
            </a:pPr>
            <a:r>
              <a:rPr lang="en-US" sz="1600" b="1" i="1" dirty="0">
                <a:solidFill>
                  <a:schemeClr val="accent1">
                    <a:lumMod val="75000"/>
                  </a:schemeClr>
                </a:solidFill>
                <a:latin typeface="Times New Roman" panose="02020603050405020304" pitchFamily="18" charset="0"/>
                <a:cs typeface="Times New Roman" panose="02020603050405020304" pitchFamily="18" charset="0"/>
              </a:rPr>
              <a:t>Example: </a:t>
            </a:r>
            <a:r>
              <a:rPr lang="en-US" sz="1600" dirty="0">
                <a:latin typeface="Times New Roman" panose="02020603050405020304" pitchFamily="18" charset="0"/>
                <a:cs typeface="Times New Roman" panose="02020603050405020304" pitchFamily="18" charset="0"/>
              </a:rPr>
              <a:t>Comforted anxious patient during work experience</a:t>
            </a:r>
          </a:p>
          <a:p>
            <a:pPr>
              <a:buFont typeface="Wingdings" panose="05000000000000000000" pitchFamily="2" charset="2"/>
              <a:buChar char="v"/>
            </a:pPr>
            <a:r>
              <a:rPr lang="en-US" sz="1600" dirty="0">
                <a:latin typeface="Times New Roman" panose="02020603050405020304" pitchFamily="18" charset="0"/>
                <a:cs typeface="Times New Roman" panose="02020603050405020304" pitchFamily="18" charset="0"/>
              </a:rPr>
              <a:t>Patience and listening aid calm responses under pressure</a:t>
            </a:r>
          </a:p>
          <a:p>
            <a:pPr>
              <a:buFont typeface="Wingdings" panose="05000000000000000000" pitchFamily="2" charset="2"/>
              <a:buChar char="v"/>
            </a:pPr>
            <a:r>
              <a:rPr lang="en-US" sz="1600" dirty="0">
                <a:latin typeface="Times New Roman" panose="02020603050405020304" pitchFamily="18" charset="0"/>
                <a:cs typeface="Times New Roman" panose="02020603050405020304" pitchFamily="18" charset="0"/>
              </a:rPr>
              <a:t>Strengths support growth from practitioner feedback</a:t>
            </a:r>
          </a:p>
          <a:p>
            <a:endParaRPr lang="en-GB" sz="1600" dirty="0">
              <a:latin typeface="Times New Roman" panose="02020603050405020304" pitchFamily="18" charset="0"/>
              <a:cs typeface="Times New Roman" panose="02020603050405020304" pitchFamily="18" charset="0"/>
            </a:endParaRPr>
          </a:p>
        </p:txBody>
      </p:sp>
      <p:sp>
        <p:nvSpPr>
          <p:cNvPr id="4" name="Date Placeholder 3">
            <a:extLst>
              <a:ext uri="{FF2B5EF4-FFF2-40B4-BE49-F238E27FC236}">
                <a16:creationId xmlns:a16="http://schemas.microsoft.com/office/drawing/2014/main" id="{394D8B0A-6FA0-E26A-E62C-349A3F6B6F73}"/>
              </a:ext>
            </a:extLst>
          </p:cNvPr>
          <p:cNvSpPr>
            <a:spLocks noGrp="1"/>
          </p:cNvSpPr>
          <p:nvPr>
            <p:ph type="dt" sz="half" idx="10"/>
          </p:nvPr>
        </p:nvSpPr>
        <p:spPr/>
        <p:txBody>
          <a:bodyPr/>
          <a:lstStyle/>
          <a:p>
            <a:pPr>
              <a:defRPr/>
            </a:pPr>
            <a:fld id="{30226994-B490-4403-8CE4-43D4FD570BBD}" type="datetime1">
              <a:rPr lang="en-GB" altLang="en-US" smtClean="0"/>
              <a:pPr>
                <a:defRPr/>
              </a:pPr>
              <a:t>09/11/2025</a:t>
            </a:fld>
            <a:endParaRPr lang="en-GB" altLang="en-US"/>
          </a:p>
        </p:txBody>
      </p:sp>
      <p:sp>
        <p:nvSpPr>
          <p:cNvPr id="5" name="Slide Number Placeholder 4">
            <a:extLst>
              <a:ext uri="{FF2B5EF4-FFF2-40B4-BE49-F238E27FC236}">
                <a16:creationId xmlns:a16="http://schemas.microsoft.com/office/drawing/2014/main" id="{2D480500-54FD-83EA-2C4B-B1193A4970F2}"/>
              </a:ext>
            </a:extLst>
          </p:cNvPr>
          <p:cNvSpPr>
            <a:spLocks noGrp="1"/>
          </p:cNvSpPr>
          <p:nvPr>
            <p:ph type="sldNum" sz="quarter" idx="12"/>
          </p:nvPr>
        </p:nvSpPr>
        <p:spPr/>
        <p:txBody>
          <a:bodyPr/>
          <a:lstStyle/>
          <a:p>
            <a:pPr>
              <a:defRPr/>
            </a:pPr>
            <a:fld id="{9AFB928A-D6AD-4F2A-B2DD-923741E90643}" type="slidenum">
              <a:rPr lang="en-GB" altLang="en-US" smtClean="0"/>
              <a:pPr>
                <a:defRPr/>
              </a:pPr>
              <a:t>7</a:t>
            </a:fld>
            <a:endParaRPr lang="en-GB" altLang="en-US"/>
          </a:p>
        </p:txBody>
      </p:sp>
      <p:pic>
        <p:nvPicPr>
          <p:cNvPr id="7" name="Picture 6">
            <a:extLst>
              <a:ext uri="{FF2B5EF4-FFF2-40B4-BE49-F238E27FC236}">
                <a16:creationId xmlns:a16="http://schemas.microsoft.com/office/drawing/2014/main" id="{1AB6D2B2-BC02-888F-3EDD-132589C14147}"/>
              </a:ext>
            </a:extLst>
          </p:cNvPr>
          <p:cNvPicPr>
            <a:picLocks noChangeAspect="1"/>
          </p:cNvPicPr>
          <p:nvPr/>
        </p:nvPicPr>
        <p:blipFill>
          <a:blip r:embed="rId3"/>
          <a:stretch>
            <a:fillRect/>
          </a:stretch>
        </p:blipFill>
        <p:spPr>
          <a:xfrm>
            <a:off x="6665362" y="2304327"/>
            <a:ext cx="5150889" cy="4087511"/>
          </a:xfrm>
          <a:prstGeom prst="rect">
            <a:avLst/>
          </a:prstGeom>
        </p:spPr>
      </p:pic>
      <p:sp>
        <p:nvSpPr>
          <p:cNvPr id="10" name="TextBox 9">
            <a:extLst>
              <a:ext uri="{FF2B5EF4-FFF2-40B4-BE49-F238E27FC236}">
                <a16:creationId xmlns:a16="http://schemas.microsoft.com/office/drawing/2014/main" id="{2A257EF8-9405-9786-95FB-77FCD2C51DA2}"/>
              </a:ext>
            </a:extLst>
          </p:cNvPr>
          <p:cNvSpPr txBox="1"/>
          <p:nvPr/>
        </p:nvSpPr>
        <p:spPr>
          <a:xfrm>
            <a:off x="6807200" y="6488668"/>
            <a:ext cx="4692073" cy="338554"/>
          </a:xfrm>
          <a:prstGeom prst="rect">
            <a:avLst/>
          </a:prstGeom>
          <a:noFill/>
        </p:spPr>
        <p:txBody>
          <a:bodyPr wrap="square">
            <a:spAutoFit/>
          </a:bodyPr>
          <a:lstStyle/>
          <a:p>
            <a:r>
              <a:rPr lang="en-US" sz="1600" dirty="0">
                <a:latin typeface="Times New Roman" panose="02020603050405020304" pitchFamily="18" charset="0"/>
                <a:cs typeface="Times New Roman" panose="02020603050405020304" pitchFamily="18" charset="0"/>
              </a:rPr>
              <a:t>Royal College of Nursing (2023) </a:t>
            </a:r>
          </a:p>
        </p:txBody>
      </p:sp>
    </p:spTree>
    <p:extLst>
      <p:ext uri="{BB962C8B-B14F-4D97-AF65-F5344CB8AC3E}">
        <p14:creationId xmlns:p14="http://schemas.microsoft.com/office/powerpoint/2010/main" val="29416682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E158EF-D71F-2BDF-B057-3B59AB77B65C}"/>
              </a:ext>
            </a:extLst>
          </p:cNvPr>
          <p:cNvSpPr>
            <a:spLocks noGrp="1"/>
          </p:cNvSpPr>
          <p:nvPr>
            <p:ph type="title"/>
          </p:nvPr>
        </p:nvSpPr>
        <p:spPr>
          <a:solidFill>
            <a:schemeClr val="accent1">
              <a:lumMod val="75000"/>
            </a:schemeClr>
          </a:solidFill>
        </p:spPr>
        <p:txBody>
          <a:bodyPr/>
          <a:lstStyle/>
          <a:p>
            <a:pPr algn="ctr"/>
            <a:r>
              <a:rPr lang="en-GB" sz="3200" b="1" dirty="0"/>
              <a:t>Utilising Opportunities with Strengths</a:t>
            </a:r>
          </a:p>
        </p:txBody>
      </p:sp>
      <p:sp>
        <p:nvSpPr>
          <p:cNvPr id="3" name="Content Placeholder 2">
            <a:extLst>
              <a:ext uri="{FF2B5EF4-FFF2-40B4-BE49-F238E27FC236}">
                <a16:creationId xmlns:a16="http://schemas.microsoft.com/office/drawing/2014/main" id="{D269A12E-089F-65A6-1AAB-F01DB5F08F07}"/>
              </a:ext>
            </a:extLst>
          </p:cNvPr>
          <p:cNvSpPr>
            <a:spLocks noGrp="1"/>
          </p:cNvSpPr>
          <p:nvPr>
            <p:ph idx="1"/>
          </p:nvPr>
        </p:nvSpPr>
        <p:spPr>
          <a:xfrm>
            <a:off x="547943" y="2878666"/>
            <a:ext cx="4726020" cy="1894995"/>
          </a:xfrm>
          <a:solidFill>
            <a:schemeClr val="accent1">
              <a:lumMod val="20000"/>
              <a:lumOff val="80000"/>
            </a:schemeClr>
          </a:solidFill>
        </p:spPr>
        <p:txBody>
          <a:bodyPr>
            <a:normAutofit/>
          </a:bodyPr>
          <a:lstStyle/>
          <a:p>
            <a:r>
              <a:rPr lang="en-US" sz="1600" dirty="0">
                <a:latin typeface="Times New Roman" panose="02020603050405020304" pitchFamily="18" charset="0"/>
                <a:cs typeface="Times New Roman" panose="02020603050405020304" pitchFamily="18" charset="0"/>
              </a:rPr>
              <a:t>Strong communication builds trust and teamwork</a:t>
            </a:r>
          </a:p>
          <a:p>
            <a:r>
              <a:rPr lang="en-US" sz="1600" dirty="0">
                <a:latin typeface="Times New Roman" panose="02020603050405020304" pitchFamily="18" charset="0"/>
                <a:cs typeface="Times New Roman" panose="02020603050405020304" pitchFamily="18" charset="0"/>
              </a:rPr>
              <a:t>Leads to more responsibility and confidence</a:t>
            </a:r>
          </a:p>
          <a:p>
            <a:r>
              <a:rPr lang="en-US" sz="1600" dirty="0">
                <a:latin typeface="Times New Roman" panose="02020603050405020304" pitchFamily="18" charset="0"/>
                <a:cs typeface="Times New Roman" panose="02020603050405020304" pitchFamily="18" charset="0"/>
              </a:rPr>
              <a:t>Agility supports fast learning on the job</a:t>
            </a:r>
          </a:p>
          <a:p>
            <a:r>
              <a:rPr lang="en-US" sz="1600" dirty="0">
                <a:latin typeface="Times New Roman" panose="02020603050405020304" pitchFamily="18" charset="0"/>
                <a:cs typeface="Times New Roman" panose="02020603050405020304" pitchFamily="18" charset="0"/>
              </a:rPr>
              <a:t>Strengths align with training via RCN resources</a:t>
            </a:r>
          </a:p>
          <a:p>
            <a:endParaRPr lang="en-US" sz="1800" dirty="0"/>
          </a:p>
          <a:p>
            <a:endParaRPr lang="en-GB" sz="1800" dirty="0"/>
          </a:p>
        </p:txBody>
      </p:sp>
      <p:sp>
        <p:nvSpPr>
          <p:cNvPr id="4" name="Date Placeholder 3">
            <a:extLst>
              <a:ext uri="{FF2B5EF4-FFF2-40B4-BE49-F238E27FC236}">
                <a16:creationId xmlns:a16="http://schemas.microsoft.com/office/drawing/2014/main" id="{43505478-C626-3663-665D-AC19DC80AA4E}"/>
              </a:ext>
            </a:extLst>
          </p:cNvPr>
          <p:cNvSpPr>
            <a:spLocks noGrp="1"/>
          </p:cNvSpPr>
          <p:nvPr>
            <p:ph type="dt" sz="half" idx="10"/>
          </p:nvPr>
        </p:nvSpPr>
        <p:spPr/>
        <p:txBody>
          <a:bodyPr/>
          <a:lstStyle/>
          <a:p>
            <a:pPr>
              <a:defRPr/>
            </a:pPr>
            <a:fld id="{30226994-B490-4403-8CE4-43D4FD570BBD}" type="datetime1">
              <a:rPr lang="en-GB" altLang="en-US" smtClean="0"/>
              <a:pPr>
                <a:defRPr/>
              </a:pPr>
              <a:t>09/11/2025</a:t>
            </a:fld>
            <a:endParaRPr lang="en-GB" altLang="en-US" dirty="0"/>
          </a:p>
        </p:txBody>
      </p:sp>
      <p:sp>
        <p:nvSpPr>
          <p:cNvPr id="5" name="Slide Number Placeholder 4">
            <a:extLst>
              <a:ext uri="{FF2B5EF4-FFF2-40B4-BE49-F238E27FC236}">
                <a16:creationId xmlns:a16="http://schemas.microsoft.com/office/drawing/2014/main" id="{C64B2B4C-291A-E39F-7662-184F83BAF735}"/>
              </a:ext>
            </a:extLst>
          </p:cNvPr>
          <p:cNvSpPr>
            <a:spLocks noGrp="1"/>
          </p:cNvSpPr>
          <p:nvPr>
            <p:ph type="sldNum" sz="quarter" idx="12"/>
          </p:nvPr>
        </p:nvSpPr>
        <p:spPr/>
        <p:txBody>
          <a:bodyPr/>
          <a:lstStyle/>
          <a:p>
            <a:pPr>
              <a:defRPr/>
            </a:pPr>
            <a:fld id="{9AFB928A-D6AD-4F2A-B2DD-923741E90643}" type="slidenum">
              <a:rPr lang="en-GB" altLang="en-US" smtClean="0"/>
              <a:pPr>
                <a:defRPr/>
              </a:pPr>
              <a:t>8</a:t>
            </a:fld>
            <a:endParaRPr lang="en-GB" altLang="en-US"/>
          </a:p>
        </p:txBody>
      </p:sp>
      <p:sp>
        <p:nvSpPr>
          <p:cNvPr id="7" name="TextBox 6">
            <a:extLst>
              <a:ext uri="{FF2B5EF4-FFF2-40B4-BE49-F238E27FC236}">
                <a16:creationId xmlns:a16="http://schemas.microsoft.com/office/drawing/2014/main" id="{32F39FDC-2729-9685-11B8-C45F5B238A0C}"/>
              </a:ext>
            </a:extLst>
          </p:cNvPr>
          <p:cNvSpPr txBox="1"/>
          <p:nvPr/>
        </p:nvSpPr>
        <p:spPr>
          <a:xfrm>
            <a:off x="6326909" y="6174905"/>
            <a:ext cx="6096000" cy="276999"/>
          </a:xfrm>
          <a:prstGeom prst="rect">
            <a:avLst/>
          </a:prstGeom>
          <a:noFill/>
        </p:spPr>
        <p:txBody>
          <a:bodyPr wrap="square">
            <a:spAutoFit/>
          </a:bodyPr>
          <a:lstStyle/>
          <a:p>
            <a:r>
              <a:rPr lang="en-US" sz="1200" dirty="0">
                <a:latin typeface="Times New Roman" panose="02020603050405020304" pitchFamily="18" charset="0"/>
                <a:cs typeface="Times New Roman" panose="02020603050405020304" pitchFamily="18" charset="0"/>
              </a:rPr>
              <a:t>Strong communication builds trust and teamwork(Thompson,2018)</a:t>
            </a:r>
          </a:p>
        </p:txBody>
      </p:sp>
      <p:pic>
        <p:nvPicPr>
          <p:cNvPr id="9" name="Picture 8">
            <a:extLst>
              <a:ext uri="{FF2B5EF4-FFF2-40B4-BE49-F238E27FC236}">
                <a16:creationId xmlns:a16="http://schemas.microsoft.com/office/drawing/2014/main" id="{4C478FFE-3BEB-7EC0-D2D3-1CF0DDBED61A}"/>
              </a:ext>
            </a:extLst>
          </p:cNvPr>
          <p:cNvPicPr>
            <a:picLocks noChangeAspect="1"/>
          </p:cNvPicPr>
          <p:nvPr/>
        </p:nvPicPr>
        <p:blipFill>
          <a:blip r:embed="rId3"/>
          <a:stretch>
            <a:fillRect/>
          </a:stretch>
        </p:blipFill>
        <p:spPr>
          <a:xfrm>
            <a:off x="5338619" y="2327063"/>
            <a:ext cx="6437746" cy="3726872"/>
          </a:xfrm>
          <a:prstGeom prst="rect">
            <a:avLst/>
          </a:prstGeom>
        </p:spPr>
      </p:pic>
    </p:spTree>
    <p:extLst>
      <p:ext uri="{BB962C8B-B14F-4D97-AF65-F5344CB8AC3E}">
        <p14:creationId xmlns:p14="http://schemas.microsoft.com/office/powerpoint/2010/main" val="15572864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0BAAAF84-50A1-E0F8-EF89-8F44E2FA1ACC}"/>
              </a:ext>
            </a:extLst>
          </p:cNvPr>
          <p:cNvSpPr>
            <a:spLocks noGrp="1"/>
          </p:cNvSpPr>
          <p:nvPr>
            <p:ph type="title"/>
          </p:nvPr>
        </p:nvSpPr>
        <p:spPr>
          <a:xfrm>
            <a:off x="671209" y="769936"/>
            <a:ext cx="10807429" cy="1143000"/>
          </a:xfrm>
          <a:solidFill>
            <a:schemeClr val="accent1">
              <a:lumMod val="75000"/>
            </a:schemeClr>
          </a:solidFill>
        </p:spPr>
        <p:txBody>
          <a:bodyPr>
            <a:normAutofit/>
          </a:bodyPr>
          <a:lstStyle/>
          <a:p>
            <a:pPr algn="ctr"/>
            <a:r>
              <a:rPr lang="en-GB" altLang="en-US" sz="3200" b="1" dirty="0"/>
              <a:t>Conclusion</a:t>
            </a:r>
            <a:endParaRPr lang="en-GB" altLang="en-US" sz="3200" b="1" i="1" dirty="0">
              <a:solidFill>
                <a:srgbClr val="FF0000"/>
              </a:solidFill>
            </a:endParaRPr>
          </a:p>
        </p:txBody>
      </p:sp>
      <p:sp>
        <p:nvSpPr>
          <p:cNvPr id="12291" name="Content Placeholder 2">
            <a:extLst>
              <a:ext uri="{FF2B5EF4-FFF2-40B4-BE49-F238E27FC236}">
                <a16:creationId xmlns:a16="http://schemas.microsoft.com/office/drawing/2014/main" id="{DA8DF68F-34C4-285F-B4A1-B6E08AE08A8B}"/>
              </a:ext>
            </a:extLst>
          </p:cNvPr>
          <p:cNvSpPr>
            <a:spLocks noGrp="1"/>
          </p:cNvSpPr>
          <p:nvPr>
            <p:ph idx="1"/>
          </p:nvPr>
        </p:nvSpPr>
        <p:spPr>
          <a:xfrm>
            <a:off x="865762" y="2616740"/>
            <a:ext cx="10612876" cy="2607013"/>
          </a:xfrm>
          <a:solidFill>
            <a:schemeClr val="accent2">
              <a:lumMod val="20000"/>
              <a:lumOff val="80000"/>
            </a:schemeClr>
          </a:solidFill>
        </p:spPr>
        <p:txBody>
          <a:bodyPr>
            <a:normAutofit/>
          </a:bodyPr>
          <a:lstStyle/>
          <a:p>
            <a:pPr>
              <a:lnSpc>
                <a:spcPct val="150000"/>
              </a:lnSpc>
              <a:spcBef>
                <a:spcPts val="0"/>
              </a:spcBef>
              <a:spcAft>
                <a:spcPts val="0"/>
              </a:spcAft>
              <a:buFont typeface="Wingdings" panose="05000000000000000000" pitchFamily="2" charset="2"/>
              <a:buChar char="v"/>
            </a:pPr>
            <a:r>
              <a:rPr lang="en-US" altLang="en-US" sz="1600" dirty="0">
                <a:latin typeface="Times New Roman" panose="02020603050405020304" pitchFamily="18" charset="0"/>
                <a:cs typeface="Times New Roman" panose="02020603050405020304" pitchFamily="18" charset="0"/>
              </a:rPr>
              <a:t>Undertaking this SWOT analysis has aided me in appreciating my potential as well as areas that need improvement on my part. </a:t>
            </a:r>
          </a:p>
          <a:p>
            <a:pPr>
              <a:lnSpc>
                <a:spcPct val="150000"/>
              </a:lnSpc>
              <a:spcBef>
                <a:spcPts val="0"/>
              </a:spcBef>
              <a:spcAft>
                <a:spcPts val="0"/>
              </a:spcAft>
              <a:buFont typeface="Wingdings" panose="05000000000000000000" pitchFamily="2" charset="2"/>
              <a:buChar char="v"/>
            </a:pPr>
            <a:r>
              <a:rPr lang="en-US" altLang="en-US" sz="1600" dirty="0">
                <a:latin typeface="Times New Roman" panose="02020603050405020304" pitchFamily="18" charset="0"/>
                <a:cs typeface="Times New Roman" panose="02020603050405020304" pitchFamily="18" charset="0"/>
              </a:rPr>
              <a:t>Going ahead, I need to pursue formal care training, accumulate more practical experience, and work on my resilience levels. </a:t>
            </a:r>
          </a:p>
          <a:p>
            <a:pPr>
              <a:lnSpc>
                <a:spcPct val="150000"/>
              </a:lnSpc>
              <a:spcBef>
                <a:spcPts val="0"/>
              </a:spcBef>
              <a:spcAft>
                <a:spcPts val="0"/>
              </a:spcAft>
              <a:buFont typeface="Wingdings" panose="05000000000000000000" pitchFamily="2" charset="2"/>
              <a:buChar char="v"/>
            </a:pPr>
            <a:r>
              <a:rPr lang="en-US" altLang="en-US" sz="1600" dirty="0">
                <a:latin typeface="Times New Roman" panose="02020603050405020304" pitchFamily="18" charset="0"/>
                <a:cs typeface="Times New Roman" panose="02020603050405020304" pitchFamily="18" charset="0"/>
              </a:rPr>
              <a:t>Stress management is crucial for sustaining success and happiness, especially within care environments</a:t>
            </a:r>
            <a:endParaRPr lang="en-GB" altLang="en-US" sz="1600" dirty="0">
              <a:latin typeface="Times New Roman" panose="02020603050405020304" pitchFamily="18" charset="0"/>
              <a:cs typeface="Times New Roman" panose="02020603050405020304" pitchFamily="18" charset="0"/>
            </a:endParaRPr>
          </a:p>
        </p:txBody>
      </p:sp>
      <p:sp>
        <p:nvSpPr>
          <p:cNvPr id="4" name="Date Placeholder 3">
            <a:extLst>
              <a:ext uri="{FF2B5EF4-FFF2-40B4-BE49-F238E27FC236}">
                <a16:creationId xmlns:a16="http://schemas.microsoft.com/office/drawing/2014/main" id="{54C78844-55BE-72BC-2BDC-95FC6762D9C7}"/>
              </a:ext>
            </a:extLst>
          </p:cNvPr>
          <p:cNvSpPr>
            <a:spLocks noGrp="1"/>
          </p:cNvSpPr>
          <p:nvPr>
            <p:ph type="dt" sz="half" idx="10"/>
          </p:nvPr>
        </p:nvSpPr>
        <p:spPr/>
        <p:txBody>
          <a:bodyPr/>
          <a:lstStyle/>
          <a:p>
            <a:pPr>
              <a:defRPr/>
            </a:pPr>
            <a:fld id="{9F458A58-9170-4293-9FCB-97B777C99F2B}" type="datetime1">
              <a:rPr lang="en-GB" altLang="en-US">
                <a:solidFill>
                  <a:prstClr val="black">
                    <a:tint val="75000"/>
                  </a:prstClr>
                </a:solidFill>
                <a:latin typeface="Myriad Pro"/>
              </a:rPr>
              <a:pPr>
                <a:defRPr/>
              </a:pPr>
              <a:t>09/11/2025</a:t>
            </a:fld>
            <a:endParaRPr lang="en-GB" altLang="en-US">
              <a:solidFill>
                <a:prstClr val="black">
                  <a:tint val="75000"/>
                </a:prstClr>
              </a:solidFill>
              <a:latin typeface="Myriad Pro"/>
            </a:endParaRPr>
          </a:p>
        </p:txBody>
      </p:sp>
      <p:sp>
        <p:nvSpPr>
          <p:cNvPr id="12293" name="Slide Number Placeholder 4">
            <a:extLst>
              <a:ext uri="{FF2B5EF4-FFF2-40B4-BE49-F238E27FC236}">
                <a16:creationId xmlns:a16="http://schemas.microsoft.com/office/drawing/2014/main" id="{A34A8D67-C446-5B89-B913-CA27928CE4F6}"/>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fontAlgn="base">
              <a:spcBef>
                <a:spcPct val="0"/>
              </a:spcBef>
              <a:spcAft>
                <a:spcPct val="0"/>
              </a:spcAft>
              <a:buNone/>
            </a:pPr>
            <a:fld id="{2F02BF59-C96F-4ED8-9D13-E093DFC18094}" type="slidenum">
              <a:rPr lang="en-GB" altLang="en-US" sz="1200">
                <a:solidFill>
                  <a:srgbClr val="898989"/>
                </a:solidFill>
                <a:cs typeface="Arial" panose="020B0604020202020204" pitchFamily="34" charset="0"/>
              </a:rPr>
              <a:pPr fontAlgn="base">
                <a:spcBef>
                  <a:spcPct val="0"/>
                </a:spcBef>
                <a:spcAft>
                  <a:spcPct val="0"/>
                </a:spcAft>
                <a:buNone/>
              </a:pPr>
              <a:t>9</a:t>
            </a:fld>
            <a:endParaRPr lang="en-GB" altLang="en-US" sz="1200">
              <a:solidFill>
                <a:srgbClr val="898989"/>
              </a:solidFill>
              <a:cs typeface="Arial" panose="020B0604020202020204"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a:extLst>
              <a:ext uri="{FF2B5EF4-FFF2-40B4-BE49-F238E27FC236}">
                <a16:creationId xmlns:a16="http://schemas.microsoft.com/office/drawing/2014/main" id="{3D80977B-0105-4BDE-DF54-D9B0E773C891}"/>
              </a:ext>
            </a:extLst>
          </p:cNvPr>
          <p:cNvSpPr>
            <a:spLocks noGrp="1"/>
          </p:cNvSpPr>
          <p:nvPr>
            <p:ph type="title"/>
          </p:nvPr>
        </p:nvSpPr>
        <p:spPr>
          <a:solidFill>
            <a:schemeClr val="accent1">
              <a:lumMod val="75000"/>
            </a:schemeClr>
          </a:solidFill>
        </p:spPr>
        <p:txBody>
          <a:bodyPr>
            <a:normAutofit/>
          </a:bodyPr>
          <a:lstStyle/>
          <a:p>
            <a:r>
              <a:rPr lang="en-GB" altLang="en-US" sz="3200" b="1" dirty="0">
                <a:solidFill>
                  <a:srgbClr val="000000"/>
                </a:solidFill>
              </a:rPr>
              <a:t>References List</a:t>
            </a:r>
            <a:endParaRPr lang="en-GB" altLang="en-US" sz="3200" dirty="0">
              <a:solidFill>
                <a:srgbClr val="FF0000"/>
              </a:solidFill>
            </a:endParaRPr>
          </a:p>
        </p:txBody>
      </p:sp>
      <p:sp>
        <p:nvSpPr>
          <p:cNvPr id="13315" name="Content Placeholder 2">
            <a:extLst>
              <a:ext uri="{FF2B5EF4-FFF2-40B4-BE49-F238E27FC236}">
                <a16:creationId xmlns:a16="http://schemas.microsoft.com/office/drawing/2014/main" id="{50070DAB-396E-DF77-4036-1E44F9E2CD8C}"/>
              </a:ext>
            </a:extLst>
          </p:cNvPr>
          <p:cNvSpPr>
            <a:spLocks noGrp="1"/>
          </p:cNvSpPr>
          <p:nvPr>
            <p:ph idx="1"/>
          </p:nvPr>
        </p:nvSpPr>
        <p:spPr>
          <a:xfrm>
            <a:off x="398840" y="2336601"/>
            <a:ext cx="11394320" cy="3962873"/>
          </a:xfrm>
          <a:solidFill>
            <a:schemeClr val="accent5">
              <a:lumMod val="40000"/>
              <a:lumOff val="60000"/>
            </a:schemeClr>
          </a:solidFill>
        </p:spPr>
        <p:txBody>
          <a:bodyPr>
            <a:noAutofit/>
          </a:bodyPr>
          <a:lstStyle/>
          <a:p>
            <a:pPr marL="457200" marR="0" indent="-457200">
              <a:lnSpc>
                <a:spcPct val="115000"/>
              </a:lnSpc>
              <a:spcAft>
                <a:spcPts val="800"/>
              </a:spcAft>
              <a:buNone/>
            </a:pPr>
            <a:r>
              <a:rPr lang="en-US" sz="1600" kern="100" dirty="0">
                <a:effectLst/>
                <a:latin typeface="Times New Roman" panose="02020603050405020304" pitchFamily="18" charset="0"/>
                <a:ea typeface="Aptos" panose="020B0004020202020204" pitchFamily="34" charset="0"/>
                <a:cs typeface="Times New Roman" panose="02020603050405020304" pitchFamily="18" charset="0"/>
              </a:rPr>
              <a:t>Ellis, P., 2021. Leadership, management and team working in nursing.</a:t>
            </a:r>
          </a:p>
          <a:p>
            <a:pPr marL="457200" marR="0" indent="-457200">
              <a:lnSpc>
                <a:spcPct val="115000"/>
              </a:lnSpc>
              <a:spcAft>
                <a:spcPts val="800"/>
              </a:spcAft>
              <a:buNone/>
            </a:pPr>
            <a:r>
              <a:rPr lang="en-US" sz="1600" kern="100" dirty="0">
                <a:effectLst/>
                <a:latin typeface="Times New Roman" panose="02020603050405020304" pitchFamily="18" charset="0"/>
                <a:ea typeface="Aptos" panose="020B0004020202020204" pitchFamily="34" charset="0"/>
                <a:cs typeface="Times New Roman" panose="02020603050405020304" pitchFamily="18" charset="0"/>
              </a:rPr>
              <a:t>Mind (2023) </a:t>
            </a:r>
            <a:r>
              <a:rPr lang="en-US" sz="1600" i="1" kern="100" dirty="0">
                <a:effectLst/>
                <a:latin typeface="Times New Roman" panose="02020603050405020304" pitchFamily="18" charset="0"/>
                <a:ea typeface="Aptos" panose="020B0004020202020204" pitchFamily="34" charset="0"/>
                <a:cs typeface="Times New Roman" panose="02020603050405020304" pitchFamily="18" charset="0"/>
              </a:rPr>
              <a:t>Managing stress and building resilience</a:t>
            </a:r>
            <a:r>
              <a:rPr lang="en-US" sz="1600" kern="100" dirty="0">
                <a:effectLst/>
                <a:latin typeface="Times New Roman" panose="02020603050405020304" pitchFamily="18" charset="0"/>
                <a:ea typeface="Aptos" panose="020B0004020202020204" pitchFamily="34" charset="0"/>
                <a:cs typeface="Times New Roman" panose="02020603050405020304" pitchFamily="18" charset="0"/>
              </a:rPr>
              <a:t>. [online] Available at: </a:t>
            </a:r>
            <a:r>
              <a:rPr lang="en-US" sz="1600" u="sng" kern="100" dirty="0">
                <a:solidFill>
                  <a:srgbClr val="467886"/>
                </a:solidFill>
                <a:effectLst/>
                <a:latin typeface="Times New Roman" panose="02020603050405020304" pitchFamily="18" charset="0"/>
                <a:ea typeface="Aptos" panose="020B0004020202020204" pitchFamily="34" charset="0"/>
                <a:cs typeface="Times New Roman" panose="02020603050405020304" pitchFamily="18" charset="0"/>
                <a:hlinkClick r:id="rId2"/>
              </a:rPr>
              <a:t>https://www.mind.org.uk/information-support/types-of-mental-health-problems/stress/managing-stress-and-building-resilience/</a:t>
            </a:r>
            <a:endParaRPr lang="en-US" sz="1600"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457200" marR="0" indent="-457200">
              <a:lnSpc>
                <a:spcPct val="115000"/>
              </a:lnSpc>
              <a:spcAft>
                <a:spcPts val="800"/>
              </a:spcAft>
              <a:buNone/>
            </a:pPr>
            <a:r>
              <a:rPr lang="en-US" sz="1600" kern="100" dirty="0">
                <a:effectLst/>
                <a:latin typeface="Times New Roman" panose="02020603050405020304" pitchFamily="18" charset="0"/>
                <a:ea typeface="Aptos" panose="020B0004020202020204" pitchFamily="34" charset="0"/>
                <a:cs typeface="Times New Roman" panose="02020603050405020304" pitchFamily="18" charset="0"/>
              </a:rPr>
              <a:t>NHS (2021) </a:t>
            </a:r>
            <a:r>
              <a:rPr lang="en-US" sz="1600" i="1" kern="100" dirty="0">
                <a:effectLst/>
                <a:latin typeface="Times New Roman" panose="02020603050405020304" pitchFamily="18" charset="0"/>
                <a:ea typeface="Aptos" panose="020B0004020202020204" pitchFamily="34" charset="0"/>
                <a:cs typeface="Times New Roman" panose="02020603050405020304" pitchFamily="18" charset="0"/>
              </a:rPr>
              <a:t>Healthcare support worker</a:t>
            </a:r>
            <a:r>
              <a:rPr lang="en-US" sz="1600" kern="100" dirty="0">
                <a:effectLst/>
                <a:latin typeface="Times New Roman" panose="02020603050405020304" pitchFamily="18" charset="0"/>
                <a:ea typeface="Aptos" panose="020B0004020202020204" pitchFamily="34" charset="0"/>
                <a:cs typeface="Times New Roman" panose="02020603050405020304" pitchFamily="18" charset="0"/>
              </a:rPr>
              <a:t>. [online] Available at: </a:t>
            </a:r>
            <a:r>
              <a:rPr lang="en-US" sz="1600" u="sng" kern="100" dirty="0">
                <a:solidFill>
                  <a:srgbClr val="467886"/>
                </a:solidFill>
                <a:effectLst/>
                <a:latin typeface="Times New Roman" panose="02020603050405020304" pitchFamily="18" charset="0"/>
                <a:ea typeface="Aptos" panose="020B0004020202020204" pitchFamily="34" charset="0"/>
                <a:cs typeface="Times New Roman" panose="02020603050405020304" pitchFamily="18" charset="0"/>
                <a:hlinkClick r:id="rId3"/>
              </a:rPr>
              <a:t>https://www.healthcareers.nhs.uk/explore-roles/healthcare-support-worker/roles-healthcare-support-worker/healthcare-support-worker</a:t>
            </a:r>
            <a:r>
              <a:rPr lang="en-US" sz="1600" kern="100" dirty="0">
                <a:effectLst/>
                <a:latin typeface="Times New Roman" panose="02020603050405020304" pitchFamily="18" charset="0"/>
                <a:ea typeface="Aptos" panose="020B0004020202020204" pitchFamily="34" charset="0"/>
                <a:cs typeface="Times New Roman" panose="02020603050405020304" pitchFamily="18" charset="0"/>
              </a:rPr>
              <a:t>.</a:t>
            </a:r>
          </a:p>
          <a:p>
            <a:pPr marL="457200" marR="0" indent="-457200">
              <a:lnSpc>
                <a:spcPct val="115000"/>
              </a:lnSpc>
              <a:spcAft>
                <a:spcPts val="800"/>
              </a:spcAft>
              <a:buNone/>
            </a:pPr>
            <a:r>
              <a:rPr lang="en-US" sz="1600" kern="100" dirty="0">
                <a:effectLst/>
                <a:latin typeface="Times New Roman" panose="02020603050405020304" pitchFamily="18" charset="0"/>
                <a:ea typeface="Aptos" panose="020B0004020202020204" pitchFamily="34" charset="0"/>
                <a:cs typeface="Times New Roman" panose="02020603050405020304" pitchFamily="18" charset="0"/>
              </a:rPr>
              <a:t>Royal College of Nursing (2023) </a:t>
            </a:r>
            <a:r>
              <a:rPr lang="en-US" sz="1600" i="1" kern="100" dirty="0">
                <a:effectLst/>
                <a:latin typeface="Times New Roman" panose="02020603050405020304" pitchFamily="18" charset="0"/>
                <a:ea typeface="Aptos" panose="020B0004020202020204" pitchFamily="34" charset="0"/>
                <a:cs typeface="Times New Roman" panose="02020603050405020304" pitchFamily="18" charset="0"/>
              </a:rPr>
              <a:t>First Steps</a:t>
            </a:r>
            <a:r>
              <a:rPr lang="en-US" sz="1600" kern="100" dirty="0">
                <a:effectLst/>
                <a:latin typeface="Times New Roman" panose="02020603050405020304" pitchFamily="18" charset="0"/>
                <a:ea typeface="Aptos" panose="020B0004020202020204" pitchFamily="34" charset="0"/>
                <a:cs typeface="Times New Roman" panose="02020603050405020304" pitchFamily="18" charset="0"/>
              </a:rPr>
              <a:t>. [online] Available at: </a:t>
            </a:r>
            <a:r>
              <a:rPr lang="en-US" sz="1600" u="sng" kern="100" dirty="0">
                <a:solidFill>
                  <a:srgbClr val="467886"/>
                </a:solidFill>
                <a:effectLst/>
                <a:latin typeface="Times New Roman" panose="02020603050405020304" pitchFamily="18" charset="0"/>
                <a:ea typeface="Aptos" panose="020B0004020202020204" pitchFamily="34" charset="0"/>
                <a:cs typeface="Times New Roman" panose="02020603050405020304" pitchFamily="18" charset="0"/>
                <a:hlinkClick r:id="rId4"/>
              </a:rPr>
              <a:t>https://www.rcn.org.uk/Professional-Development/Educational-programmes-and-services/First-Steps</a:t>
            </a:r>
            <a:r>
              <a:rPr lang="en-US" sz="1600" kern="100" dirty="0">
                <a:effectLst/>
                <a:latin typeface="Times New Roman" panose="02020603050405020304" pitchFamily="18" charset="0"/>
                <a:ea typeface="Aptos" panose="020B0004020202020204" pitchFamily="34" charset="0"/>
                <a:cs typeface="Times New Roman" panose="02020603050405020304" pitchFamily="18" charset="0"/>
              </a:rPr>
              <a:t>.</a:t>
            </a:r>
          </a:p>
          <a:p>
            <a:pPr marL="457200" marR="0" indent="-457200">
              <a:lnSpc>
                <a:spcPct val="115000"/>
              </a:lnSpc>
              <a:spcAft>
                <a:spcPts val="800"/>
              </a:spcAft>
              <a:buNone/>
            </a:pPr>
            <a:r>
              <a:rPr lang="en-US" sz="1600" kern="100" dirty="0">
                <a:effectLst/>
                <a:latin typeface="Times New Roman" panose="02020603050405020304" pitchFamily="18" charset="0"/>
                <a:ea typeface="Aptos" panose="020B0004020202020204" pitchFamily="34" charset="0"/>
                <a:cs typeface="Times New Roman" panose="02020603050405020304" pitchFamily="18" charset="0"/>
              </a:rPr>
              <a:t>Thompson, N., 2018. </a:t>
            </a:r>
            <a:r>
              <a:rPr lang="en-US" sz="1600" i="1" kern="100" dirty="0">
                <a:effectLst/>
                <a:latin typeface="Times New Roman" panose="02020603050405020304" pitchFamily="18" charset="0"/>
                <a:ea typeface="Aptos" panose="020B0004020202020204" pitchFamily="34" charset="0"/>
                <a:cs typeface="Times New Roman" panose="02020603050405020304" pitchFamily="18" charset="0"/>
              </a:rPr>
              <a:t>Effective communication: A guide for the people professions</a:t>
            </a:r>
            <a:r>
              <a:rPr lang="en-US" sz="1600" kern="100" dirty="0">
                <a:effectLst/>
                <a:latin typeface="Times New Roman" panose="02020603050405020304" pitchFamily="18" charset="0"/>
                <a:ea typeface="Aptos" panose="020B0004020202020204" pitchFamily="34" charset="0"/>
                <a:cs typeface="Times New Roman" panose="02020603050405020304" pitchFamily="18" charset="0"/>
              </a:rPr>
              <a:t>. Bloomsbury Publishing.</a:t>
            </a:r>
          </a:p>
          <a:p>
            <a:pPr marL="457200" marR="0" indent="-457200">
              <a:lnSpc>
                <a:spcPct val="120000"/>
              </a:lnSpc>
              <a:spcBef>
                <a:spcPts val="0"/>
              </a:spcBef>
              <a:spcAft>
                <a:spcPts val="0"/>
              </a:spcAft>
              <a:buNone/>
            </a:pPr>
            <a:endParaRPr lang="en-US" sz="1600" kern="100" dirty="0">
              <a:effectLst/>
              <a:latin typeface="Times New Roman" panose="02020603050405020304" pitchFamily="18" charset="0"/>
              <a:ea typeface="Aptos" panose="020B0004020202020204" pitchFamily="34" charset="0"/>
              <a:cs typeface="Times New Roman" panose="02020603050405020304" pitchFamily="18" charset="0"/>
            </a:endParaRPr>
          </a:p>
        </p:txBody>
      </p:sp>
      <p:sp>
        <p:nvSpPr>
          <p:cNvPr id="4" name="Date Placeholder 3">
            <a:extLst>
              <a:ext uri="{FF2B5EF4-FFF2-40B4-BE49-F238E27FC236}">
                <a16:creationId xmlns:a16="http://schemas.microsoft.com/office/drawing/2014/main" id="{AFC3E97E-07F8-3EC8-79F6-C49008163BE6}"/>
              </a:ext>
            </a:extLst>
          </p:cNvPr>
          <p:cNvSpPr>
            <a:spLocks noGrp="1"/>
          </p:cNvSpPr>
          <p:nvPr>
            <p:ph type="dt" sz="half" idx="10"/>
          </p:nvPr>
        </p:nvSpPr>
        <p:spPr/>
        <p:txBody>
          <a:bodyPr/>
          <a:lstStyle/>
          <a:p>
            <a:pPr>
              <a:defRPr/>
            </a:pPr>
            <a:fld id="{BF746479-5A54-43D8-9985-034223541E15}" type="datetime1">
              <a:rPr lang="en-GB" altLang="en-US">
                <a:solidFill>
                  <a:prstClr val="black">
                    <a:tint val="75000"/>
                  </a:prstClr>
                </a:solidFill>
                <a:latin typeface="Myriad Pro"/>
              </a:rPr>
              <a:pPr>
                <a:defRPr/>
              </a:pPr>
              <a:t>09/11/2025</a:t>
            </a:fld>
            <a:endParaRPr lang="en-GB" altLang="en-US">
              <a:solidFill>
                <a:prstClr val="black">
                  <a:tint val="75000"/>
                </a:prstClr>
              </a:solidFill>
              <a:latin typeface="Myriad Pro"/>
            </a:endParaRPr>
          </a:p>
        </p:txBody>
      </p:sp>
      <p:sp>
        <p:nvSpPr>
          <p:cNvPr id="13317" name="Slide Number Placeholder 4">
            <a:extLst>
              <a:ext uri="{FF2B5EF4-FFF2-40B4-BE49-F238E27FC236}">
                <a16:creationId xmlns:a16="http://schemas.microsoft.com/office/drawing/2014/main" id="{4E364E1B-18CF-2A13-11D6-BBEA13EB09D9}"/>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fontAlgn="base">
              <a:spcBef>
                <a:spcPct val="0"/>
              </a:spcBef>
              <a:spcAft>
                <a:spcPct val="0"/>
              </a:spcAft>
              <a:buNone/>
            </a:pPr>
            <a:fld id="{A355A216-6885-427F-A634-39F7E4E2D5B0}" type="slidenum">
              <a:rPr lang="en-GB" altLang="en-US" sz="1200">
                <a:solidFill>
                  <a:srgbClr val="898989"/>
                </a:solidFill>
                <a:cs typeface="Arial" panose="020B0604020202020204" pitchFamily="34" charset="0"/>
              </a:rPr>
              <a:pPr fontAlgn="base">
                <a:spcBef>
                  <a:spcPct val="0"/>
                </a:spcBef>
                <a:spcAft>
                  <a:spcPct val="0"/>
                </a:spcAft>
                <a:buNone/>
              </a:pPr>
              <a:t>10</a:t>
            </a:fld>
            <a:endParaRPr lang="en-GB" altLang="en-US" sz="1200">
              <a:solidFill>
                <a:srgbClr val="898989"/>
              </a:solidFill>
              <a:cs typeface="Arial" panose="020B0604020202020204" pitchFamily="34"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Ion Boardroom</Template>
  <TotalTime>166</TotalTime>
  <Words>1094</Words>
  <Application>Microsoft Office PowerPoint</Application>
  <PresentationFormat>Widescreen</PresentationFormat>
  <Paragraphs>115</Paragraphs>
  <Slides>10</Slides>
  <Notes>6</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10</vt:i4>
      </vt:variant>
    </vt:vector>
  </HeadingPairs>
  <TitlesOfParts>
    <vt:vector size="19" baseType="lpstr">
      <vt:lpstr>Aptos</vt:lpstr>
      <vt:lpstr>Arial</vt:lpstr>
      <vt:lpstr>Arial Black</vt:lpstr>
      <vt:lpstr>Century Gothic</vt:lpstr>
      <vt:lpstr>Myriad Pro</vt:lpstr>
      <vt:lpstr>Times New Roman</vt:lpstr>
      <vt:lpstr>Wingdings</vt:lpstr>
      <vt:lpstr>Wingdings 3</vt:lpstr>
      <vt:lpstr>Ion Boardroom</vt:lpstr>
      <vt:lpstr>PowerPoint Presentation</vt:lpstr>
      <vt:lpstr>Acknowledge use of AI</vt:lpstr>
      <vt:lpstr>Overview</vt:lpstr>
      <vt:lpstr>Introduction</vt:lpstr>
      <vt:lpstr>What is SWOT &amp; Why It’s Important?</vt:lpstr>
      <vt:lpstr>Own Strengths, Weaknesses, Opportunities, And Threats</vt:lpstr>
      <vt:lpstr>Leverage Strengths to Overcome Weaknesses/Threats</vt:lpstr>
      <vt:lpstr>Utilising Opportunities with Strengths</vt:lpstr>
      <vt:lpstr>Conclusion</vt:lpstr>
      <vt:lpstr>References List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lastModifiedBy>Janat Kiconco</cp:lastModifiedBy>
  <cp:revision>29</cp:revision>
  <dcterms:created xsi:type="dcterms:W3CDTF">2025-02-21T18:28:54Z</dcterms:created>
  <dcterms:modified xsi:type="dcterms:W3CDTF">2025-11-09T18:15:35Z</dcterms:modified>
</cp:coreProperties>
</file>