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 id="274" r:id="rId19"/>
    <p:sldId id="275" r:id="rId20"/>
    <p:sldId id="276" r:id="rId21"/>
    <p:sldId id="277" r:id="rId22"/>
    <p:sldId id="278" r:id="rId23"/>
    <p:sldId id="279" r:id="rId24"/>
    <p:sldId id="281" r:id="rId25"/>
    <p:sldId id="282" r:id="rId26"/>
    <p:sldId id="28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0"/>
  </p:normalViewPr>
  <p:slideViewPr>
    <p:cSldViewPr snapToGrid="0" snapToObjects="1">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607172-D2B2-4412-9AE3-AA73DEE7F23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0C8C884-ADB1-4D7B-A93C-F0BFB70B2275}">
      <dgm:prSet/>
      <dgm:spPr/>
      <dgm:t>
        <a:bodyPr/>
        <a:lstStyle/>
        <a:p>
          <a:r>
            <a:rPr lang="en-GB"/>
            <a:t>After completing this chapter, you should be able to:</a:t>
          </a:r>
          <a:endParaRPr lang="en-US"/>
        </a:p>
      </dgm:t>
    </dgm:pt>
    <dgm:pt modelId="{BD95AC75-722E-4EC0-87BC-87665C7F88AF}" type="parTrans" cxnId="{CD5D6DBD-5E83-4CAF-8ED7-4BA1129A06D8}">
      <dgm:prSet/>
      <dgm:spPr/>
      <dgm:t>
        <a:bodyPr/>
        <a:lstStyle/>
        <a:p>
          <a:endParaRPr lang="en-US"/>
        </a:p>
      </dgm:t>
    </dgm:pt>
    <dgm:pt modelId="{CCDE688E-37AB-49A7-901E-8FF23B4BA331}" type="sibTrans" cxnId="{CD5D6DBD-5E83-4CAF-8ED7-4BA1129A06D8}">
      <dgm:prSet/>
      <dgm:spPr/>
      <dgm:t>
        <a:bodyPr/>
        <a:lstStyle/>
        <a:p>
          <a:endParaRPr lang="en-US"/>
        </a:p>
      </dgm:t>
    </dgm:pt>
    <dgm:pt modelId="{F477DF03-9161-415A-ADDF-C7C24162300F}">
      <dgm:prSet/>
      <dgm:spPr/>
      <dgm:t>
        <a:bodyPr/>
        <a:lstStyle/>
        <a:p>
          <a:r>
            <a:rPr lang="en-GB"/>
            <a:t>Describe why the cost of capital is important to business owners, companies and investors</a:t>
          </a:r>
          <a:endParaRPr lang="en-US"/>
        </a:p>
      </dgm:t>
    </dgm:pt>
    <dgm:pt modelId="{29C07D0E-3B61-48EE-8C7D-5BE35B0868C7}" type="parTrans" cxnId="{3DF6D116-FCC9-4216-8018-6CE2C14616C8}">
      <dgm:prSet/>
      <dgm:spPr/>
      <dgm:t>
        <a:bodyPr/>
        <a:lstStyle/>
        <a:p>
          <a:endParaRPr lang="en-US"/>
        </a:p>
      </dgm:t>
    </dgm:pt>
    <dgm:pt modelId="{2332FE89-75A4-4F21-8767-D6856183364A}" type="sibTrans" cxnId="{3DF6D116-FCC9-4216-8018-6CE2C14616C8}">
      <dgm:prSet/>
      <dgm:spPr/>
      <dgm:t>
        <a:bodyPr/>
        <a:lstStyle/>
        <a:p>
          <a:endParaRPr lang="en-US"/>
        </a:p>
      </dgm:t>
    </dgm:pt>
    <dgm:pt modelId="{DF3672E4-F478-4F8C-B33D-6674E35E48F1}">
      <dgm:prSet/>
      <dgm:spPr/>
      <dgm:t>
        <a:bodyPr/>
        <a:lstStyle/>
        <a:p>
          <a:r>
            <a:rPr lang="en-GB"/>
            <a:t>Explain the differences between the cost of debt, cost of equity, weighted average interest rate</a:t>
          </a:r>
          <a:endParaRPr lang="en-US"/>
        </a:p>
      </dgm:t>
    </dgm:pt>
    <dgm:pt modelId="{7247C3DC-BD05-479A-BA62-4037CAF456D3}" type="parTrans" cxnId="{9DDD5CC9-52E9-43F8-84EB-C7C0348E3CD8}">
      <dgm:prSet/>
      <dgm:spPr/>
      <dgm:t>
        <a:bodyPr/>
        <a:lstStyle/>
        <a:p>
          <a:endParaRPr lang="en-US"/>
        </a:p>
      </dgm:t>
    </dgm:pt>
    <dgm:pt modelId="{6098F3DC-276C-431F-A00E-815980CDDB97}" type="sibTrans" cxnId="{9DDD5CC9-52E9-43F8-84EB-C7C0348E3CD8}">
      <dgm:prSet/>
      <dgm:spPr/>
      <dgm:t>
        <a:bodyPr/>
        <a:lstStyle/>
        <a:p>
          <a:endParaRPr lang="en-US"/>
        </a:p>
      </dgm:t>
    </dgm:pt>
    <dgm:pt modelId="{B9374D9E-BE8D-4964-8910-595029AE9F47}">
      <dgm:prSet/>
      <dgm:spPr/>
      <dgm:t>
        <a:bodyPr/>
        <a:lstStyle/>
        <a:p>
          <a:r>
            <a:rPr lang="en-GB"/>
            <a:t>Use the cost of capital to evaluate potential capital investment opportunities</a:t>
          </a:r>
          <a:endParaRPr lang="en-US"/>
        </a:p>
      </dgm:t>
    </dgm:pt>
    <dgm:pt modelId="{F8E2A557-8E05-4601-BB47-C00FFC1B9022}" type="parTrans" cxnId="{F1A76728-3BE1-4DF3-8EFC-12617EB4F290}">
      <dgm:prSet/>
      <dgm:spPr/>
      <dgm:t>
        <a:bodyPr/>
        <a:lstStyle/>
        <a:p>
          <a:endParaRPr lang="en-US"/>
        </a:p>
      </dgm:t>
    </dgm:pt>
    <dgm:pt modelId="{2F7D41E3-1CE4-4FE6-B215-5017D1D0196E}" type="sibTrans" cxnId="{F1A76728-3BE1-4DF3-8EFC-12617EB4F290}">
      <dgm:prSet/>
      <dgm:spPr/>
      <dgm:t>
        <a:bodyPr/>
        <a:lstStyle/>
        <a:p>
          <a:endParaRPr lang="en-US"/>
        </a:p>
      </dgm:t>
    </dgm:pt>
    <dgm:pt modelId="{0461E674-7761-6246-A08D-ED6F58527A27}" type="pres">
      <dgm:prSet presAssocID="{76607172-D2B2-4412-9AE3-AA73DEE7F235}" presName="vert0" presStyleCnt="0">
        <dgm:presLayoutVars>
          <dgm:dir/>
          <dgm:animOne val="branch"/>
          <dgm:animLvl val="lvl"/>
        </dgm:presLayoutVars>
      </dgm:prSet>
      <dgm:spPr/>
    </dgm:pt>
    <dgm:pt modelId="{F29D1A3E-01C1-F540-A102-FE9AD652DD93}" type="pres">
      <dgm:prSet presAssocID="{50C8C884-ADB1-4D7B-A93C-F0BFB70B2275}" presName="thickLine" presStyleLbl="alignNode1" presStyleIdx="0" presStyleCnt="4"/>
      <dgm:spPr/>
    </dgm:pt>
    <dgm:pt modelId="{9C0E2E62-BFD2-1941-B059-CF8072BCAD76}" type="pres">
      <dgm:prSet presAssocID="{50C8C884-ADB1-4D7B-A93C-F0BFB70B2275}" presName="horz1" presStyleCnt="0"/>
      <dgm:spPr/>
    </dgm:pt>
    <dgm:pt modelId="{70102344-740F-8744-B08C-D4EC73398963}" type="pres">
      <dgm:prSet presAssocID="{50C8C884-ADB1-4D7B-A93C-F0BFB70B2275}" presName="tx1" presStyleLbl="revTx" presStyleIdx="0" presStyleCnt="4"/>
      <dgm:spPr/>
    </dgm:pt>
    <dgm:pt modelId="{455FEBDA-7F21-9946-84A1-70002754FAA6}" type="pres">
      <dgm:prSet presAssocID="{50C8C884-ADB1-4D7B-A93C-F0BFB70B2275}" presName="vert1" presStyleCnt="0"/>
      <dgm:spPr/>
    </dgm:pt>
    <dgm:pt modelId="{9D597C20-1D44-C143-89DE-C245DDA2E16F}" type="pres">
      <dgm:prSet presAssocID="{F477DF03-9161-415A-ADDF-C7C24162300F}" presName="thickLine" presStyleLbl="alignNode1" presStyleIdx="1" presStyleCnt="4"/>
      <dgm:spPr/>
    </dgm:pt>
    <dgm:pt modelId="{0326C66E-F657-8A43-A580-33BE267DE997}" type="pres">
      <dgm:prSet presAssocID="{F477DF03-9161-415A-ADDF-C7C24162300F}" presName="horz1" presStyleCnt="0"/>
      <dgm:spPr/>
    </dgm:pt>
    <dgm:pt modelId="{9B83ADAA-810D-5545-9898-DA49C95ADFC7}" type="pres">
      <dgm:prSet presAssocID="{F477DF03-9161-415A-ADDF-C7C24162300F}" presName="tx1" presStyleLbl="revTx" presStyleIdx="1" presStyleCnt="4"/>
      <dgm:spPr/>
    </dgm:pt>
    <dgm:pt modelId="{B76DBCBA-1870-964A-BA05-6EA9CB94CC4C}" type="pres">
      <dgm:prSet presAssocID="{F477DF03-9161-415A-ADDF-C7C24162300F}" presName="vert1" presStyleCnt="0"/>
      <dgm:spPr/>
    </dgm:pt>
    <dgm:pt modelId="{51811E41-ECCC-3946-86A5-BAC5BFB9F554}" type="pres">
      <dgm:prSet presAssocID="{DF3672E4-F478-4F8C-B33D-6674E35E48F1}" presName="thickLine" presStyleLbl="alignNode1" presStyleIdx="2" presStyleCnt="4"/>
      <dgm:spPr/>
    </dgm:pt>
    <dgm:pt modelId="{9207A2EF-8EE8-E542-9B82-F13932731D2A}" type="pres">
      <dgm:prSet presAssocID="{DF3672E4-F478-4F8C-B33D-6674E35E48F1}" presName="horz1" presStyleCnt="0"/>
      <dgm:spPr/>
    </dgm:pt>
    <dgm:pt modelId="{44776A8E-AED5-2B43-9047-02852EB36349}" type="pres">
      <dgm:prSet presAssocID="{DF3672E4-F478-4F8C-B33D-6674E35E48F1}" presName="tx1" presStyleLbl="revTx" presStyleIdx="2" presStyleCnt="4"/>
      <dgm:spPr/>
    </dgm:pt>
    <dgm:pt modelId="{1B4C5002-D0FF-BB4F-A17B-ADC17FA6B6F7}" type="pres">
      <dgm:prSet presAssocID="{DF3672E4-F478-4F8C-B33D-6674E35E48F1}" presName="vert1" presStyleCnt="0"/>
      <dgm:spPr/>
    </dgm:pt>
    <dgm:pt modelId="{C140609A-56FA-0B4E-918D-9E5A16BB0893}" type="pres">
      <dgm:prSet presAssocID="{B9374D9E-BE8D-4964-8910-595029AE9F47}" presName="thickLine" presStyleLbl="alignNode1" presStyleIdx="3" presStyleCnt="4"/>
      <dgm:spPr/>
    </dgm:pt>
    <dgm:pt modelId="{8F48C91E-0B93-5543-9156-2ACED40A9D70}" type="pres">
      <dgm:prSet presAssocID="{B9374D9E-BE8D-4964-8910-595029AE9F47}" presName="horz1" presStyleCnt="0"/>
      <dgm:spPr/>
    </dgm:pt>
    <dgm:pt modelId="{49F63547-5402-E94C-8D1C-2791A3E7409E}" type="pres">
      <dgm:prSet presAssocID="{B9374D9E-BE8D-4964-8910-595029AE9F47}" presName="tx1" presStyleLbl="revTx" presStyleIdx="3" presStyleCnt="4"/>
      <dgm:spPr/>
    </dgm:pt>
    <dgm:pt modelId="{FA4F0D15-06FF-3648-B454-B031A4747285}" type="pres">
      <dgm:prSet presAssocID="{B9374D9E-BE8D-4964-8910-595029AE9F47}" presName="vert1" presStyleCnt="0"/>
      <dgm:spPr/>
    </dgm:pt>
  </dgm:ptLst>
  <dgm:cxnLst>
    <dgm:cxn modelId="{3DF6D116-FCC9-4216-8018-6CE2C14616C8}" srcId="{76607172-D2B2-4412-9AE3-AA73DEE7F235}" destId="{F477DF03-9161-415A-ADDF-C7C24162300F}" srcOrd="1" destOrd="0" parTransId="{29C07D0E-3B61-48EE-8C7D-5BE35B0868C7}" sibTransId="{2332FE89-75A4-4F21-8767-D6856183364A}"/>
    <dgm:cxn modelId="{F1A76728-3BE1-4DF3-8EFC-12617EB4F290}" srcId="{76607172-D2B2-4412-9AE3-AA73DEE7F235}" destId="{B9374D9E-BE8D-4964-8910-595029AE9F47}" srcOrd="3" destOrd="0" parTransId="{F8E2A557-8E05-4601-BB47-C00FFC1B9022}" sibTransId="{2F7D41E3-1CE4-4FE6-B215-5017D1D0196E}"/>
    <dgm:cxn modelId="{31179D70-E954-0B45-9EA3-74FECAB4C7CA}" type="presOf" srcId="{B9374D9E-BE8D-4964-8910-595029AE9F47}" destId="{49F63547-5402-E94C-8D1C-2791A3E7409E}" srcOrd="0" destOrd="0" presId="urn:microsoft.com/office/officeart/2008/layout/LinedList"/>
    <dgm:cxn modelId="{F2E5FF70-6AB5-D144-904F-CEFDFEDB2652}" type="presOf" srcId="{F477DF03-9161-415A-ADDF-C7C24162300F}" destId="{9B83ADAA-810D-5545-9898-DA49C95ADFC7}" srcOrd="0" destOrd="0" presId="urn:microsoft.com/office/officeart/2008/layout/LinedList"/>
    <dgm:cxn modelId="{CD5D6DBD-5E83-4CAF-8ED7-4BA1129A06D8}" srcId="{76607172-D2B2-4412-9AE3-AA73DEE7F235}" destId="{50C8C884-ADB1-4D7B-A93C-F0BFB70B2275}" srcOrd="0" destOrd="0" parTransId="{BD95AC75-722E-4EC0-87BC-87665C7F88AF}" sibTransId="{CCDE688E-37AB-49A7-901E-8FF23B4BA331}"/>
    <dgm:cxn modelId="{9DDD5CC9-52E9-43F8-84EB-C7C0348E3CD8}" srcId="{76607172-D2B2-4412-9AE3-AA73DEE7F235}" destId="{DF3672E4-F478-4F8C-B33D-6674E35E48F1}" srcOrd="2" destOrd="0" parTransId="{7247C3DC-BD05-479A-BA62-4037CAF456D3}" sibTransId="{6098F3DC-276C-431F-A00E-815980CDDB97}"/>
    <dgm:cxn modelId="{E4E933D7-9C88-1448-B20B-DCC35AA30743}" type="presOf" srcId="{50C8C884-ADB1-4D7B-A93C-F0BFB70B2275}" destId="{70102344-740F-8744-B08C-D4EC73398963}" srcOrd="0" destOrd="0" presId="urn:microsoft.com/office/officeart/2008/layout/LinedList"/>
    <dgm:cxn modelId="{C64904D9-5648-9242-AE6B-E25DABB7AA7D}" type="presOf" srcId="{76607172-D2B2-4412-9AE3-AA73DEE7F235}" destId="{0461E674-7761-6246-A08D-ED6F58527A27}" srcOrd="0" destOrd="0" presId="urn:microsoft.com/office/officeart/2008/layout/LinedList"/>
    <dgm:cxn modelId="{13DB45F4-B172-BC48-A24F-A2B73BD7496D}" type="presOf" srcId="{DF3672E4-F478-4F8C-B33D-6674E35E48F1}" destId="{44776A8E-AED5-2B43-9047-02852EB36349}" srcOrd="0" destOrd="0" presId="urn:microsoft.com/office/officeart/2008/layout/LinedList"/>
    <dgm:cxn modelId="{65751725-132A-6940-A271-7AC1D46713B7}" type="presParOf" srcId="{0461E674-7761-6246-A08D-ED6F58527A27}" destId="{F29D1A3E-01C1-F540-A102-FE9AD652DD93}" srcOrd="0" destOrd="0" presId="urn:microsoft.com/office/officeart/2008/layout/LinedList"/>
    <dgm:cxn modelId="{EBCCF8BC-C5A1-1A4A-A5C1-646F48051958}" type="presParOf" srcId="{0461E674-7761-6246-A08D-ED6F58527A27}" destId="{9C0E2E62-BFD2-1941-B059-CF8072BCAD76}" srcOrd="1" destOrd="0" presId="urn:microsoft.com/office/officeart/2008/layout/LinedList"/>
    <dgm:cxn modelId="{AD6E48C5-8CE1-6149-BED7-6F8F6F93A5D1}" type="presParOf" srcId="{9C0E2E62-BFD2-1941-B059-CF8072BCAD76}" destId="{70102344-740F-8744-B08C-D4EC73398963}" srcOrd="0" destOrd="0" presId="urn:microsoft.com/office/officeart/2008/layout/LinedList"/>
    <dgm:cxn modelId="{EEF570BE-970F-2444-A51B-73EFE65E3333}" type="presParOf" srcId="{9C0E2E62-BFD2-1941-B059-CF8072BCAD76}" destId="{455FEBDA-7F21-9946-84A1-70002754FAA6}" srcOrd="1" destOrd="0" presId="urn:microsoft.com/office/officeart/2008/layout/LinedList"/>
    <dgm:cxn modelId="{F95585B5-1C9E-BA47-912B-8D3511069188}" type="presParOf" srcId="{0461E674-7761-6246-A08D-ED6F58527A27}" destId="{9D597C20-1D44-C143-89DE-C245DDA2E16F}" srcOrd="2" destOrd="0" presId="urn:microsoft.com/office/officeart/2008/layout/LinedList"/>
    <dgm:cxn modelId="{B46DB30C-8C98-1D4F-9DFF-9C4DD2804DC5}" type="presParOf" srcId="{0461E674-7761-6246-A08D-ED6F58527A27}" destId="{0326C66E-F657-8A43-A580-33BE267DE997}" srcOrd="3" destOrd="0" presId="urn:microsoft.com/office/officeart/2008/layout/LinedList"/>
    <dgm:cxn modelId="{5B029743-5EA8-184C-A398-BD69C1EB5D47}" type="presParOf" srcId="{0326C66E-F657-8A43-A580-33BE267DE997}" destId="{9B83ADAA-810D-5545-9898-DA49C95ADFC7}" srcOrd="0" destOrd="0" presId="urn:microsoft.com/office/officeart/2008/layout/LinedList"/>
    <dgm:cxn modelId="{F8F4206E-EE78-E34E-8CDB-076C73BFF350}" type="presParOf" srcId="{0326C66E-F657-8A43-A580-33BE267DE997}" destId="{B76DBCBA-1870-964A-BA05-6EA9CB94CC4C}" srcOrd="1" destOrd="0" presId="urn:microsoft.com/office/officeart/2008/layout/LinedList"/>
    <dgm:cxn modelId="{3B0A8553-5E0B-7D49-A49E-145E3F90BAF9}" type="presParOf" srcId="{0461E674-7761-6246-A08D-ED6F58527A27}" destId="{51811E41-ECCC-3946-86A5-BAC5BFB9F554}" srcOrd="4" destOrd="0" presId="urn:microsoft.com/office/officeart/2008/layout/LinedList"/>
    <dgm:cxn modelId="{976815EF-3D8C-3F4E-A965-8F7078BB34BD}" type="presParOf" srcId="{0461E674-7761-6246-A08D-ED6F58527A27}" destId="{9207A2EF-8EE8-E542-9B82-F13932731D2A}" srcOrd="5" destOrd="0" presId="urn:microsoft.com/office/officeart/2008/layout/LinedList"/>
    <dgm:cxn modelId="{BE485F92-2E83-704B-8021-106AF9258972}" type="presParOf" srcId="{9207A2EF-8EE8-E542-9B82-F13932731D2A}" destId="{44776A8E-AED5-2B43-9047-02852EB36349}" srcOrd="0" destOrd="0" presId="urn:microsoft.com/office/officeart/2008/layout/LinedList"/>
    <dgm:cxn modelId="{3028907E-8615-654B-841B-B0291337E89E}" type="presParOf" srcId="{9207A2EF-8EE8-E542-9B82-F13932731D2A}" destId="{1B4C5002-D0FF-BB4F-A17B-ADC17FA6B6F7}" srcOrd="1" destOrd="0" presId="urn:microsoft.com/office/officeart/2008/layout/LinedList"/>
    <dgm:cxn modelId="{F199114E-9DC3-FE41-ADD4-202BCF12F7B3}" type="presParOf" srcId="{0461E674-7761-6246-A08D-ED6F58527A27}" destId="{C140609A-56FA-0B4E-918D-9E5A16BB0893}" srcOrd="6" destOrd="0" presId="urn:microsoft.com/office/officeart/2008/layout/LinedList"/>
    <dgm:cxn modelId="{3CBD45D3-A05B-7C44-9F59-6A37F0C87A57}" type="presParOf" srcId="{0461E674-7761-6246-A08D-ED6F58527A27}" destId="{8F48C91E-0B93-5543-9156-2ACED40A9D70}" srcOrd="7" destOrd="0" presId="urn:microsoft.com/office/officeart/2008/layout/LinedList"/>
    <dgm:cxn modelId="{C07125C0-B1B4-B847-A611-BE2515010E1B}" type="presParOf" srcId="{8F48C91E-0B93-5543-9156-2ACED40A9D70}" destId="{49F63547-5402-E94C-8D1C-2791A3E7409E}" srcOrd="0" destOrd="0" presId="urn:microsoft.com/office/officeart/2008/layout/LinedList"/>
    <dgm:cxn modelId="{510E61EF-A93D-0242-B254-AB85C2DFCC57}" type="presParOf" srcId="{8F48C91E-0B93-5543-9156-2ACED40A9D70}" destId="{FA4F0D15-06FF-3648-B454-B031A47472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0B838E-72E6-46B6-8617-55CD7E2BA86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CAE30876-173C-46B0-B109-FE38D85C4004}">
      <dgm:prSet/>
      <dgm:spPr/>
      <dgm:t>
        <a:bodyPr/>
        <a:lstStyle/>
        <a:p>
          <a:r>
            <a:rPr lang="en-GB"/>
            <a:t>Capital is considered the money businesses use to finance their daily operations and fund future growth. </a:t>
          </a:r>
          <a:endParaRPr lang="en-US"/>
        </a:p>
      </dgm:t>
    </dgm:pt>
    <dgm:pt modelId="{C6CA3DEF-1790-4CC5-849E-3FB03E3C1F9D}" type="parTrans" cxnId="{3A014ED7-599D-4AFC-9283-042829414CC6}">
      <dgm:prSet/>
      <dgm:spPr/>
      <dgm:t>
        <a:bodyPr/>
        <a:lstStyle/>
        <a:p>
          <a:endParaRPr lang="en-US"/>
        </a:p>
      </dgm:t>
    </dgm:pt>
    <dgm:pt modelId="{C1B95300-384A-469D-91AE-E521C69830D4}" type="sibTrans" cxnId="{3A014ED7-599D-4AFC-9283-042829414CC6}">
      <dgm:prSet/>
      <dgm:spPr/>
      <dgm:t>
        <a:bodyPr/>
        <a:lstStyle/>
        <a:p>
          <a:endParaRPr lang="en-US"/>
        </a:p>
      </dgm:t>
    </dgm:pt>
    <dgm:pt modelId="{7E6648C6-80DB-4835-98BB-DCB1784C05C2}">
      <dgm:prSet/>
      <dgm:spPr/>
      <dgm:t>
        <a:bodyPr/>
        <a:lstStyle/>
        <a:p>
          <a:r>
            <a:rPr lang="en-GB"/>
            <a:t>It is sometimes used to describe anything beneficial or valuable to its owners.</a:t>
          </a:r>
          <a:endParaRPr lang="en-US"/>
        </a:p>
      </dgm:t>
    </dgm:pt>
    <dgm:pt modelId="{C4674239-61E8-44D9-BF54-949E05686582}" type="parTrans" cxnId="{9383D0B3-0691-41D9-AD5A-CAA9B7C8D107}">
      <dgm:prSet/>
      <dgm:spPr/>
      <dgm:t>
        <a:bodyPr/>
        <a:lstStyle/>
        <a:p>
          <a:endParaRPr lang="en-US"/>
        </a:p>
      </dgm:t>
    </dgm:pt>
    <dgm:pt modelId="{AB263D31-2457-4A04-A0F3-2B4BFB88C6A0}" type="sibTrans" cxnId="{9383D0B3-0691-41D9-AD5A-CAA9B7C8D107}">
      <dgm:prSet/>
      <dgm:spPr/>
      <dgm:t>
        <a:bodyPr/>
        <a:lstStyle/>
        <a:p>
          <a:endParaRPr lang="en-US"/>
        </a:p>
      </dgm:t>
    </dgm:pt>
    <dgm:pt modelId="{12A49200-6F4F-4B3E-86BB-3BAFA879BA70}">
      <dgm:prSet/>
      <dgm:spPr/>
      <dgm:t>
        <a:bodyPr/>
        <a:lstStyle/>
        <a:p>
          <a:r>
            <a:rPr lang="en-GB"/>
            <a:t>such as machinery, intellectual property, or financial assets.  </a:t>
          </a:r>
          <a:endParaRPr lang="en-US"/>
        </a:p>
      </dgm:t>
    </dgm:pt>
    <dgm:pt modelId="{6238F61D-F0D9-4DDF-B933-C3ED6F60EF71}" type="parTrans" cxnId="{9C6317BC-6BE7-4B42-B023-0FD1264C6C06}">
      <dgm:prSet/>
      <dgm:spPr/>
      <dgm:t>
        <a:bodyPr/>
        <a:lstStyle/>
        <a:p>
          <a:endParaRPr lang="en-US"/>
        </a:p>
      </dgm:t>
    </dgm:pt>
    <dgm:pt modelId="{7B035C7B-B4BC-40ED-B07A-8313558FC7F9}" type="sibTrans" cxnId="{9C6317BC-6BE7-4B42-B023-0FD1264C6C06}">
      <dgm:prSet/>
      <dgm:spPr/>
      <dgm:t>
        <a:bodyPr/>
        <a:lstStyle/>
        <a:p>
          <a:endParaRPr lang="en-US"/>
        </a:p>
      </dgm:t>
    </dgm:pt>
    <dgm:pt modelId="{730A516A-45F4-4023-A72D-4609AE8B8D6B}">
      <dgm:prSet/>
      <dgm:spPr/>
      <dgm:t>
        <a:bodyPr/>
        <a:lstStyle/>
        <a:p>
          <a:r>
            <a:rPr lang="en-GB"/>
            <a:t>Assets might include cash, cash equivalents, marketable securities, equipment, production facilities, and storage facilities.</a:t>
          </a:r>
          <a:endParaRPr lang="en-US"/>
        </a:p>
      </dgm:t>
    </dgm:pt>
    <dgm:pt modelId="{7719ACD8-5B26-45D7-9A81-9CA0BCF73B53}" type="parTrans" cxnId="{53757A0F-8877-4E2E-8B70-8CBC33AE9CE3}">
      <dgm:prSet/>
      <dgm:spPr/>
      <dgm:t>
        <a:bodyPr/>
        <a:lstStyle/>
        <a:p>
          <a:endParaRPr lang="en-US"/>
        </a:p>
      </dgm:t>
    </dgm:pt>
    <dgm:pt modelId="{1BB12703-0C76-4AD9-9482-E0C4B4770C22}" type="sibTrans" cxnId="{53757A0F-8877-4E2E-8B70-8CBC33AE9CE3}">
      <dgm:prSet/>
      <dgm:spPr/>
      <dgm:t>
        <a:bodyPr/>
        <a:lstStyle/>
        <a:p>
          <a:endParaRPr lang="en-US"/>
        </a:p>
      </dgm:t>
    </dgm:pt>
    <dgm:pt modelId="{02E79B8C-B87B-D145-A467-3153DD1C0815}" type="pres">
      <dgm:prSet presAssocID="{060B838E-72E6-46B6-8617-55CD7E2BA86A}" presName="vert0" presStyleCnt="0">
        <dgm:presLayoutVars>
          <dgm:dir/>
          <dgm:animOne val="branch"/>
          <dgm:animLvl val="lvl"/>
        </dgm:presLayoutVars>
      </dgm:prSet>
      <dgm:spPr/>
    </dgm:pt>
    <dgm:pt modelId="{88E34FF9-0D0D-AA40-9410-B53F6D428449}" type="pres">
      <dgm:prSet presAssocID="{CAE30876-173C-46B0-B109-FE38D85C4004}" presName="thickLine" presStyleLbl="alignNode1" presStyleIdx="0" presStyleCnt="4"/>
      <dgm:spPr/>
    </dgm:pt>
    <dgm:pt modelId="{879EF1E6-8132-4343-AAE3-8F7E723E946D}" type="pres">
      <dgm:prSet presAssocID="{CAE30876-173C-46B0-B109-FE38D85C4004}" presName="horz1" presStyleCnt="0"/>
      <dgm:spPr/>
    </dgm:pt>
    <dgm:pt modelId="{2A35A0CC-E53C-AA46-A0EC-309B95EFD6DB}" type="pres">
      <dgm:prSet presAssocID="{CAE30876-173C-46B0-B109-FE38D85C4004}" presName="tx1" presStyleLbl="revTx" presStyleIdx="0" presStyleCnt="4"/>
      <dgm:spPr/>
    </dgm:pt>
    <dgm:pt modelId="{75D21412-923A-9747-AF5C-F713E353AE3F}" type="pres">
      <dgm:prSet presAssocID="{CAE30876-173C-46B0-B109-FE38D85C4004}" presName="vert1" presStyleCnt="0"/>
      <dgm:spPr/>
    </dgm:pt>
    <dgm:pt modelId="{EC4E771F-A1E2-8C41-8189-47C26DC89637}" type="pres">
      <dgm:prSet presAssocID="{7E6648C6-80DB-4835-98BB-DCB1784C05C2}" presName="thickLine" presStyleLbl="alignNode1" presStyleIdx="1" presStyleCnt="4"/>
      <dgm:spPr/>
    </dgm:pt>
    <dgm:pt modelId="{9B7E7A94-4D0B-AF49-B710-42AE43E51086}" type="pres">
      <dgm:prSet presAssocID="{7E6648C6-80DB-4835-98BB-DCB1784C05C2}" presName="horz1" presStyleCnt="0"/>
      <dgm:spPr/>
    </dgm:pt>
    <dgm:pt modelId="{CD7072BA-3860-FE4B-90F8-AA7AC61CA0F7}" type="pres">
      <dgm:prSet presAssocID="{7E6648C6-80DB-4835-98BB-DCB1784C05C2}" presName="tx1" presStyleLbl="revTx" presStyleIdx="1" presStyleCnt="4"/>
      <dgm:spPr/>
    </dgm:pt>
    <dgm:pt modelId="{AC5CB9E3-FBEC-F84D-A74A-C2055A657A5B}" type="pres">
      <dgm:prSet presAssocID="{7E6648C6-80DB-4835-98BB-DCB1784C05C2}" presName="vert1" presStyleCnt="0"/>
      <dgm:spPr/>
    </dgm:pt>
    <dgm:pt modelId="{EBF01135-FCDB-AF4D-B2ED-7BF4E793442F}" type="pres">
      <dgm:prSet presAssocID="{12A49200-6F4F-4B3E-86BB-3BAFA879BA70}" presName="thickLine" presStyleLbl="alignNode1" presStyleIdx="2" presStyleCnt="4"/>
      <dgm:spPr/>
    </dgm:pt>
    <dgm:pt modelId="{DB2EAC3E-F02E-0D4A-A4D0-F555AE03E2FC}" type="pres">
      <dgm:prSet presAssocID="{12A49200-6F4F-4B3E-86BB-3BAFA879BA70}" presName="horz1" presStyleCnt="0"/>
      <dgm:spPr/>
    </dgm:pt>
    <dgm:pt modelId="{87EE5482-6F05-BB4B-97A3-00A8381AC743}" type="pres">
      <dgm:prSet presAssocID="{12A49200-6F4F-4B3E-86BB-3BAFA879BA70}" presName="tx1" presStyleLbl="revTx" presStyleIdx="2" presStyleCnt="4"/>
      <dgm:spPr/>
    </dgm:pt>
    <dgm:pt modelId="{86171ABD-9D92-694B-BA57-B2B19631E3BE}" type="pres">
      <dgm:prSet presAssocID="{12A49200-6F4F-4B3E-86BB-3BAFA879BA70}" presName="vert1" presStyleCnt="0"/>
      <dgm:spPr/>
    </dgm:pt>
    <dgm:pt modelId="{EBBEBE03-D490-C245-8711-959B6B8A91F3}" type="pres">
      <dgm:prSet presAssocID="{730A516A-45F4-4023-A72D-4609AE8B8D6B}" presName="thickLine" presStyleLbl="alignNode1" presStyleIdx="3" presStyleCnt="4"/>
      <dgm:spPr/>
    </dgm:pt>
    <dgm:pt modelId="{5D44E7E2-6C60-D144-AFD9-04361304E4D4}" type="pres">
      <dgm:prSet presAssocID="{730A516A-45F4-4023-A72D-4609AE8B8D6B}" presName="horz1" presStyleCnt="0"/>
      <dgm:spPr/>
    </dgm:pt>
    <dgm:pt modelId="{05C9CB1C-B0B8-524F-A498-C97467F9022B}" type="pres">
      <dgm:prSet presAssocID="{730A516A-45F4-4023-A72D-4609AE8B8D6B}" presName="tx1" presStyleLbl="revTx" presStyleIdx="3" presStyleCnt="4"/>
      <dgm:spPr/>
    </dgm:pt>
    <dgm:pt modelId="{67575A7A-0BFE-CD4C-9CBD-446A4405618E}" type="pres">
      <dgm:prSet presAssocID="{730A516A-45F4-4023-A72D-4609AE8B8D6B}" presName="vert1" presStyleCnt="0"/>
      <dgm:spPr/>
    </dgm:pt>
  </dgm:ptLst>
  <dgm:cxnLst>
    <dgm:cxn modelId="{53757A0F-8877-4E2E-8B70-8CBC33AE9CE3}" srcId="{060B838E-72E6-46B6-8617-55CD7E2BA86A}" destId="{730A516A-45F4-4023-A72D-4609AE8B8D6B}" srcOrd="3" destOrd="0" parTransId="{7719ACD8-5B26-45D7-9A81-9CA0BCF73B53}" sibTransId="{1BB12703-0C76-4AD9-9482-E0C4B4770C22}"/>
    <dgm:cxn modelId="{B56B2158-C54D-5F49-B433-1EDF89428201}" type="presOf" srcId="{7E6648C6-80DB-4835-98BB-DCB1784C05C2}" destId="{CD7072BA-3860-FE4B-90F8-AA7AC61CA0F7}" srcOrd="0" destOrd="0" presId="urn:microsoft.com/office/officeart/2008/layout/LinedList"/>
    <dgm:cxn modelId="{E64180A3-7715-5B41-89E0-C93F339A9793}" type="presOf" srcId="{060B838E-72E6-46B6-8617-55CD7E2BA86A}" destId="{02E79B8C-B87B-D145-A467-3153DD1C0815}" srcOrd="0" destOrd="0" presId="urn:microsoft.com/office/officeart/2008/layout/LinedList"/>
    <dgm:cxn modelId="{EBD0ABAD-4C41-B741-8E2C-987E7AA99218}" type="presOf" srcId="{CAE30876-173C-46B0-B109-FE38D85C4004}" destId="{2A35A0CC-E53C-AA46-A0EC-309B95EFD6DB}" srcOrd="0" destOrd="0" presId="urn:microsoft.com/office/officeart/2008/layout/LinedList"/>
    <dgm:cxn modelId="{9383D0B3-0691-41D9-AD5A-CAA9B7C8D107}" srcId="{060B838E-72E6-46B6-8617-55CD7E2BA86A}" destId="{7E6648C6-80DB-4835-98BB-DCB1784C05C2}" srcOrd="1" destOrd="0" parTransId="{C4674239-61E8-44D9-BF54-949E05686582}" sibTransId="{AB263D31-2457-4A04-A0F3-2B4BFB88C6A0}"/>
    <dgm:cxn modelId="{9C6317BC-6BE7-4B42-B023-0FD1264C6C06}" srcId="{060B838E-72E6-46B6-8617-55CD7E2BA86A}" destId="{12A49200-6F4F-4B3E-86BB-3BAFA879BA70}" srcOrd="2" destOrd="0" parTransId="{6238F61D-F0D9-4DDF-B933-C3ED6F60EF71}" sibTransId="{7B035C7B-B4BC-40ED-B07A-8313558FC7F9}"/>
    <dgm:cxn modelId="{EE2733C9-FFAA-034A-A1DA-9E01746A1BE7}" type="presOf" srcId="{12A49200-6F4F-4B3E-86BB-3BAFA879BA70}" destId="{87EE5482-6F05-BB4B-97A3-00A8381AC743}" srcOrd="0" destOrd="0" presId="urn:microsoft.com/office/officeart/2008/layout/LinedList"/>
    <dgm:cxn modelId="{1CADF2D5-2B6A-094B-911F-383B7DF4C373}" type="presOf" srcId="{730A516A-45F4-4023-A72D-4609AE8B8D6B}" destId="{05C9CB1C-B0B8-524F-A498-C97467F9022B}" srcOrd="0" destOrd="0" presId="urn:microsoft.com/office/officeart/2008/layout/LinedList"/>
    <dgm:cxn modelId="{3A014ED7-599D-4AFC-9283-042829414CC6}" srcId="{060B838E-72E6-46B6-8617-55CD7E2BA86A}" destId="{CAE30876-173C-46B0-B109-FE38D85C4004}" srcOrd="0" destOrd="0" parTransId="{C6CA3DEF-1790-4CC5-849E-3FB03E3C1F9D}" sibTransId="{C1B95300-384A-469D-91AE-E521C69830D4}"/>
    <dgm:cxn modelId="{688938B3-C71A-D94D-834D-106405FE2211}" type="presParOf" srcId="{02E79B8C-B87B-D145-A467-3153DD1C0815}" destId="{88E34FF9-0D0D-AA40-9410-B53F6D428449}" srcOrd="0" destOrd="0" presId="urn:microsoft.com/office/officeart/2008/layout/LinedList"/>
    <dgm:cxn modelId="{CC221284-4785-3540-A307-A4765B670153}" type="presParOf" srcId="{02E79B8C-B87B-D145-A467-3153DD1C0815}" destId="{879EF1E6-8132-4343-AAE3-8F7E723E946D}" srcOrd="1" destOrd="0" presId="urn:microsoft.com/office/officeart/2008/layout/LinedList"/>
    <dgm:cxn modelId="{5859E4E5-81C0-774F-8B01-02E325F497A7}" type="presParOf" srcId="{879EF1E6-8132-4343-AAE3-8F7E723E946D}" destId="{2A35A0CC-E53C-AA46-A0EC-309B95EFD6DB}" srcOrd="0" destOrd="0" presId="urn:microsoft.com/office/officeart/2008/layout/LinedList"/>
    <dgm:cxn modelId="{43276636-757F-1446-8F1E-30FD9B52E427}" type="presParOf" srcId="{879EF1E6-8132-4343-AAE3-8F7E723E946D}" destId="{75D21412-923A-9747-AF5C-F713E353AE3F}" srcOrd="1" destOrd="0" presId="urn:microsoft.com/office/officeart/2008/layout/LinedList"/>
    <dgm:cxn modelId="{CEFFD39F-FD42-384D-845E-D5C6CA6E7000}" type="presParOf" srcId="{02E79B8C-B87B-D145-A467-3153DD1C0815}" destId="{EC4E771F-A1E2-8C41-8189-47C26DC89637}" srcOrd="2" destOrd="0" presId="urn:microsoft.com/office/officeart/2008/layout/LinedList"/>
    <dgm:cxn modelId="{DCE8EC80-F552-6A48-B570-F969F391EEB9}" type="presParOf" srcId="{02E79B8C-B87B-D145-A467-3153DD1C0815}" destId="{9B7E7A94-4D0B-AF49-B710-42AE43E51086}" srcOrd="3" destOrd="0" presId="urn:microsoft.com/office/officeart/2008/layout/LinedList"/>
    <dgm:cxn modelId="{92BFD44C-BF1F-8A45-ABE6-E0367F90F0A6}" type="presParOf" srcId="{9B7E7A94-4D0B-AF49-B710-42AE43E51086}" destId="{CD7072BA-3860-FE4B-90F8-AA7AC61CA0F7}" srcOrd="0" destOrd="0" presId="urn:microsoft.com/office/officeart/2008/layout/LinedList"/>
    <dgm:cxn modelId="{1C2B9A29-CFA5-D942-A674-3BEE04785F14}" type="presParOf" srcId="{9B7E7A94-4D0B-AF49-B710-42AE43E51086}" destId="{AC5CB9E3-FBEC-F84D-A74A-C2055A657A5B}" srcOrd="1" destOrd="0" presId="urn:microsoft.com/office/officeart/2008/layout/LinedList"/>
    <dgm:cxn modelId="{84A0B429-774A-9441-9B5B-03A208593726}" type="presParOf" srcId="{02E79B8C-B87B-D145-A467-3153DD1C0815}" destId="{EBF01135-FCDB-AF4D-B2ED-7BF4E793442F}" srcOrd="4" destOrd="0" presId="urn:microsoft.com/office/officeart/2008/layout/LinedList"/>
    <dgm:cxn modelId="{4DB530B4-33B1-BE42-AF0B-F6F51997A5AB}" type="presParOf" srcId="{02E79B8C-B87B-D145-A467-3153DD1C0815}" destId="{DB2EAC3E-F02E-0D4A-A4D0-F555AE03E2FC}" srcOrd="5" destOrd="0" presId="urn:microsoft.com/office/officeart/2008/layout/LinedList"/>
    <dgm:cxn modelId="{23EC1A9E-EBF0-844F-A17E-95AD6051E00E}" type="presParOf" srcId="{DB2EAC3E-F02E-0D4A-A4D0-F555AE03E2FC}" destId="{87EE5482-6F05-BB4B-97A3-00A8381AC743}" srcOrd="0" destOrd="0" presId="urn:microsoft.com/office/officeart/2008/layout/LinedList"/>
    <dgm:cxn modelId="{EA2E8C74-3A60-9643-8C14-210A1B12EA75}" type="presParOf" srcId="{DB2EAC3E-F02E-0D4A-A4D0-F555AE03E2FC}" destId="{86171ABD-9D92-694B-BA57-B2B19631E3BE}" srcOrd="1" destOrd="0" presId="urn:microsoft.com/office/officeart/2008/layout/LinedList"/>
    <dgm:cxn modelId="{6157C5FA-EF46-9745-AA96-16C6D6266A28}" type="presParOf" srcId="{02E79B8C-B87B-D145-A467-3153DD1C0815}" destId="{EBBEBE03-D490-C245-8711-959B6B8A91F3}" srcOrd="6" destOrd="0" presId="urn:microsoft.com/office/officeart/2008/layout/LinedList"/>
    <dgm:cxn modelId="{D79D8803-EF18-624E-8865-0334E0340CAE}" type="presParOf" srcId="{02E79B8C-B87B-D145-A467-3153DD1C0815}" destId="{5D44E7E2-6C60-D144-AFD9-04361304E4D4}" srcOrd="7" destOrd="0" presId="urn:microsoft.com/office/officeart/2008/layout/LinedList"/>
    <dgm:cxn modelId="{25BE60DD-B498-4745-A4E8-C126581D6EE6}" type="presParOf" srcId="{5D44E7E2-6C60-D144-AFD9-04361304E4D4}" destId="{05C9CB1C-B0B8-524F-A498-C97467F9022B}" srcOrd="0" destOrd="0" presId="urn:microsoft.com/office/officeart/2008/layout/LinedList"/>
    <dgm:cxn modelId="{5C260B23-F6C0-5B42-853B-81C790E9A10F}" type="presParOf" srcId="{5D44E7E2-6C60-D144-AFD9-04361304E4D4}" destId="{67575A7A-0BFE-CD4C-9CBD-446A440561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C80CFF-71B4-4C0A-A369-52AAE244F84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C738ABA-866C-474F-98C7-ED190FC74DFA}">
      <dgm:prSet/>
      <dgm:spPr/>
      <dgm:t>
        <a:bodyPr/>
        <a:lstStyle/>
        <a:p>
          <a:r>
            <a:rPr lang="en-GB"/>
            <a:t>The risk-free rate in the Capital Asset Pricing model accounts for the time value of money.  </a:t>
          </a:r>
          <a:endParaRPr lang="en-US"/>
        </a:p>
      </dgm:t>
    </dgm:pt>
    <dgm:pt modelId="{541D9015-D57D-4141-A742-762461E3F39D}" type="parTrans" cxnId="{C112984B-C68D-47DE-A4A3-178BF01D5A9F}">
      <dgm:prSet/>
      <dgm:spPr/>
      <dgm:t>
        <a:bodyPr/>
        <a:lstStyle/>
        <a:p>
          <a:endParaRPr lang="en-US"/>
        </a:p>
      </dgm:t>
    </dgm:pt>
    <dgm:pt modelId="{001BFCEC-7D95-4CC0-B6C0-B6BD44741295}" type="sibTrans" cxnId="{C112984B-C68D-47DE-A4A3-178BF01D5A9F}">
      <dgm:prSet/>
      <dgm:spPr/>
      <dgm:t>
        <a:bodyPr/>
        <a:lstStyle/>
        <a:p>
          <a:endParaRPr lang="en-US"/>
        </a:p>
      </dgm:t>
    </dgm:pt>
    <dgm:pt modelId="{F4A18903-283F-4CDE-A2D0-41376B89F192}">
      <dgm:prSet/>
      <dgm:spPr/>
      <dgm:t>
        <a:bodyPr/>
        <a:lstStyle/>
        <a:p>
          <a:r>
            <a:rPr lang="en-GB"/>
            <a:t>The other components take into account the additional risk the investor is taking on.  </a:t>
          </a:r>
          <a:endParaRPr lang="en-US"/>
        </a:p>
      </dgm:t>
    </dgm:pt>
    <dgm:pt modelId="{3B30794B-B595-49E3-A0B7-67F819318C6B}" type="parTrans" cxnId="{A2EBFB6E-7BC3-4DBC-A181-DBFB638F7E30}">
      <dgm:prSet/>
      <dgm:spPr/>
      <dgm:t>
        <a:bodyPr/>
        <a:lstStyle/>
        <a:p>
          <a:endParaRPr lang="en-US"/>
        </a:p>
      </dgm:t>
    </dgm:pt>
    <dgm:pt modelId="{E1258DC1-A703-4479-ACD9-6EA4CA770971}" type="sibTrans" cxnId="{A2EBFB6E-7BC3-4DBC-A181-DBFB638F7E30}">
      <dgm:prSet/>
      <dgm:spPr/>
      <dgm:t>
        <a:bodyPr/>
        <a:lstStyle/>
        <a:p>
          <a:endParaRPr lang="en-US"/>
        </a:p>
      </dgm:t>
    </dgm:pt>
    <dgm:pt modelId="{38BD508B-42B1-4F5A-8DFF-767B99B7F4D9}">
      <dgm:prSet/>
      <dgm:spPr/>
      <dgm:t>
        <a:bodyPr/>
        <a:lstStyle/>
        <a:p>
          <a:r>
            <a:rPr lang="en-GB"/>
            <a:t>The beta of a potential investment is a measure of how much risk the investment will add to a portfolio. </a:t>
          </a:r>
          <a:endParaRPr lang="en-US"/>
        </a:p>
      </dgm:t>
    </dgm:pt>
    <dgm:pt modelId="{6E0884B3-70FF-4DF8-946E-B451F4DD68B7}" type="parTrans" cxnId="{19AF8E45-C332-4CF0-A857-B6BCC8ED515D}">
      <dgm:prSet/>
      <dgm:spPr/>
      <dgm:t>
        <a:bodyPr/>
        <a:lstStyle/>
        <a:p>
          <a:endParaRPr lang="en-US"/>
        </a:p>
      </dgm:t>
    </dgm:pt>
    <dgm:pt modelId="{20B4B00F-2E99-4E7A-9DA8-E5BECF1ACB78}" type="sibTrans" cxnId="{19AF8E45-C332-4CF0-A857-B6BCC8ED515D}">
      <dgm:prSet/>
      <dgm:spPr/>
      <dgm:t>
        <a:bodyPr/>
        <a:lstStyle/>
        <a:p>
          <a:endParaRPr lang="en-US"/>
        </a:p>
      </dgm:t>
    </dgm:pt>
    <dgm:pt modelId="{537D3267-C971-4B9E-A8DC-56ED8CC93652}">
      <dgm:prSet/>
      <dgm:spPr/>
      <dgm:t>
        <a:bodyPr/>
        <a:lstStyle/>
        <a:p>
          <a:r>
            <a:rPr lang="en-GB"/>
            <a:t>If a stock is riskier than the market, it will have a beta greater than one.  </a:t>
          </a:r>
          <a:endParaRPr lang="en-US"/>
        </a:p>
      </dgm:t>
    </dgm:pt>
    <dgm:pt modelId="{63D49B20-FB29-450E-BA74-84E6CAA0946C}" type="parTrans" cxnId="{EBA6AA5E-6495-435F-8377-1BBE635BA445}">
      <dgm:prSet/>
      <dgm:spPr/>
      <dgm:t>
        <a:bodyPr/>
        <a:lstStyle/>
        <a:p>
          <a:endParaRPr lang="en-US"/>
        </a:p>
      </dgm:t>
    </dgm:pt>
    <dgm:pt modelId="{FB224F79-B84F-4196-BE74-33AD61E2A774}" type="sibTrans" cxnId="{EBA6AA5E-6495-435F-8377-1BBE635BA445}">
      <dgm:prSet/>
      <dgm:spPr/>
      <dgm:t>
        <a:bodyPr/>
        <a:lstStyle/>
        <a:p>
          <a:endParaRPr lang="en-US"/>
        </a:p>
      </dgm:t>
    </dgm:pt>
    <dgm:pt modelId="{38E7D8DC-8B5D-4158-BFD5-8699C3831670}">
      <dgm:prSet/>
      <dgm:spPr/>
      <dgm:t>
        <a:bodyPr/>
        <a:lstStyle/>
        <a:p>
          <a:r>
            <a:rPr lang="en-GB"/>
            <a:t>If a stock has a beta of less than one, the formula assumes the risk is reduced.  </a:t>
          </a:r>
          <a:endParaRPr lang="en-US"/>
        </a:p>
      </dgm:t>
    </dgm:pt>
    <dgm:pt modelId="{34F55CC6-9FDE-4716-B5A0-E51686C7E7C4}" type="parTrans" cxnId="{FF53DB45-DDB9-4805-B2C8-8F2245B5EAE1}">
      <dgm:prSet/>
      <dgm:spPr/>
      <dgm:t>
        <a:bodyPr/>
        <a:lstStyle/>
        <a:p>
          <a:endParaRPr lang="en-US"/>
        </a:p>
      </dgm:t>
    </dgm:pt>
    <dgm:pt modelId="{781D1DA4-A8F9-4256-B51E-6EFEC265D0F0}" type="sibTrans" cxnId="{FF53DB45-DDB9-4805-B2C8-8F2245B5EAE1}">
      <dgm:prSet/>
      <dgm:spPr/>
      <dgm:t>
        <a:bodyPr/>
        <a:lstStyle/>
        <a:p>
          <a:endParaRPr lang="en-US"/>
        </a:p>
      </dgm:t>
    </dgm:pt>
    <dgm:pt modelId="{48657978-B819-824F-93D7-6B93AEAC98E7}" type="pres">
      <dgm:prSet presAssocID="{8CC80CFF-71B4-4C0A-A369-52AAE244F84F}" presName="vert0" presStyleCnt="0">
        <dgm:presLayoutVars>
          <dgm:dir/>
          <dgm:animOne val="branch"/>
          <dgm:animLvl val="lvl"/>
        </dgm:presLayoutVars>
      </dgm:prSet>
      <dgm:spPr/>
    </dgm:pt>
    <dgm:pt modelId="{6DB37316-97A6-F246-943B-6559D77C7584}" type="pres">
      <dgm:prSet presAssocID="{7C738ABA-866C-474F-98C7-ED190FC74DFA}" presName="thickLine" presStyleLbl="alignNode1" presStyleIdx="0" presStyleCnt="5"/>
      <dgm:spPr/>
    </dgm:pt>
    <dgm:pt modelId="{C003DBFE-650C-2F40-83B5-F62B890124E0}" type="pres">
      <dgm:prSet presAssocID="{7C738ABA-866C-474F-98C7-ED190FC74DFA}" presName="horz1" presStyleCnt="0"/>
      <dgm:spPr/>
    </dgm:pt>
    <dgm:pt modelId="{D43D193F-3D10-7F41-9742-F2B692791C50}" type="pres">
      <dgm:prSet presAssocID="{7C738ABA-866C-474F-98C7-ED190FC74DFA}" presName="tx1" presStyleLbl="revTx" presStyleIdx="0" presStyleCnt="5"/>
      <dgm:spPr/>
    </dgm:pt>
    <dgm:pt modelId="{85BCF16F-FBE5-2742-AB32-53A7A147B65A}" type="pres">
      <dgm:prSet presAssocID="{7C738ABA-866C-474F-98C7-ED190FC74DFA}" presName="vert1" presStyleCnt="0"/>
      <dgm:spPr/>
    </dgm:pt>
    <dgm:pt modelId="{1538B1E7-13AB-204F-A439-9D14820FE247}" type="pres">
      <dgm:prSet presAssocID="{F4A18903-283F-4CDE-A2D0-41376B89F192}" presName="thickLine" presStyleLbl="alignNode1" presStyleIdx="1" presStyleCnt="5"/>
      <dgm:spPr/>
    </dgm:pt>
    <dgm:pt modelId="{D9DE6ADC-69C1-824D-8A4D-5BD0AB12AFB8}" type="pres">
      <dgm:prSet presAssocID="{F4A18903-283F-4CDE-A2D0-41376B89F192}" presName="horz1" presStyleCnt="0"/>
      <dgm:spPr/>
    </dgm:pt>
    <dgm:pt modelId="{61FB5EE1-60DA-6245-A0E3-5EBA1BEE7F47}" type="pres">
      <dgm:prSet presAssocID="{F4A18903-283F-4CDE-A2D0-41376B89F192}" presName="tx1" presStyleLbl="revTx" presStyleIdx="1" presStyleCnt="5"/>
      <dgm:spPr/>
    </dgm:pt>
    <dgm:pt modelId="{5594F898-0B97-8C43-8566-110A99944720}" type="pres">
      <dgm:prSet presAssocID="{F4A18903-283F-4CDE-A2D0-41376B89F192}" presName="vert1" presStyleCnt="0"/>
      <dgm:spPr/>
    </dgm:pt>
    <dgm:pt modelId="{3C1D5E1E-D35A-7B48-B427-515FFB79E5CE}" type="pres">
      <dgm:prSet presAssocID="{38BD508B-42B1-4F5A-8DFF-767B99B7F4D9}" presName="thickLine" presStyleLbl="alignNode1" presStyleIdx="2" presStyleCnt="5"/>
      <dgm:spPr/>
    </dgm:pt>
    <dgm:pt modelId="{62BF1507-FDBA-BB49-AC45-8DED9739C580}" type="pres">
      <dgm:prSet presAssocID="{38BD508B-42B1-4F5A-8DFF-767B99B7F4D9}" presName="horz1" presStyleCnt="0"/>
      <dgm:spPr/>
    </dgm:pt>
    <dgm:pt modelId="{0602CABB-B029-4C45-8C0D-10806B77A810}" type="pres">
      <dgm:prSet presAssocID="{38BD508B-42B1-4F5A-8DFF-767B99B7F4D9}" presName="tx1" presStyleLbl="revTx" presStyleIdx="2" presStyleCnt="5"/>
      <dgm:spPr/>
    </dgm:pt>
    <dgm:pt modelId="{58310EFE-2A24-BB43-B3CF-22EC1DE91373}" type="pres">
      <dgm:prSet presAssocID="{38BD508B-42B1-4F5A-8DFF-767B99B7F4D9}" presName="vert1" presStyleCnt="0"/>
      <dgm:spPr/>
    </dgm:pt>
    <dgm:pt modelId="{68F738C1-9441-0C49-937C-C9E912D4A639}" type="pres">
      <dgm:prSet presAssocID="{537D3267-C971-4B9E-A8DC-56ED8CC93652}" presName="thickLine" presStyleLbl="alignNode1" presStyleIdx="3" presStyleCnt="5"/>
      <dgm:spPr/>
    </dgm:pt>
    <dgm:pt modelId="{27B56858-7E5B-2049-9776-7BF99945AAEB}" type="pres">
      <dgm:prSet presAssocID="{537D3267-C971-4B9E-A8DC-56ED8CC93652}" presName="horz1" presStyleCnt="0"/>
      <dgm:spPr/>
    </dgm:pt>
    <dgm:pt modelId="{3D234053-A5A6-2F41-842D-514478351478}" type="pres">
      <dgm:prSet presAssocID="{537D3267-C971-4B9E-A8DC-56ED8CC93652}" presName="tx1" presStyleLbl="revTx" presStyleIdx="3" presStyleCnt="5"/>
      <dgm:spPr/>
    </dgm:pt>
    <dgm:pt modelId="{9FB39000-2B6A-FF40-B0AB-136853725E9C}" type="pres">
      <dgm:prSet presAssocID="{537D3267-C971-4B9E-A8DC-56ED8CC93652}" presName="vert1" presStyleCnt="0"/>
      <dgm:spPr/>
    </dgm:pt>
    <dgm:pt modelId="{81A0C58F-4EB1-2D4F-978C-9402324265D4}" type="pres">
      <dgm:prSet presAssocID="{38E7D8DC-8B5D-4158-BFD5-8699C3831670}" presName="thickLine" presStyleLbl="alignNode1" presStyleIdx="4" presStyleCnt="5"/>
      <dgm:spPr/>
    </dgm:pt>
    <dgm:pt modelId="{B38CAC62-A053-0C49-A273-9923614A7525}" type="pres">
      <dgm:prSet presAssocID="{38E7D8DC-8B5D-4158-BFD5-8699C3831670}" presName="horz1" presStyleCnt="0"/>
      <dgm:spPr/>
    </dgm:pt>
    <dgm:pt modelId="{A42B924A-02F9-1048-AB3A-C864388A1D23}" type="pres">
      <dgm:prSet presAssocID="{38E7D8DC-8B5D-4158-BFD5-8699C3831670}" presName="tx1" presStyleLbl="revTx" presStyleIdx="4" presStyleCnt="5"/>
      <dgm:spPr/>
    </dgm:pt>
    <dgm:pt modelId="{BC607D09-4773-8F4B-9A68-2407EF684C15}" type="pres">
      <dgm:prSet presAssocID="{38E7D8DC-8B5D-4158-BFD5-8699C3831670}" presName="vert1" presStyleCnt="0"/>
      <dgm:spPr/>
    </dgm:pt>
  </dgm:ptLst>
  <dgm:cxnLst>
    <dgm:cxn modelId="{D3B24212-23C4-8145-A42E-96FCB7CC70CB}" type="presOf" srcId="{537D3267-C971-4B9E-A8DC-56ED8CC93652}" destId="{3D234053-A5A6-2F41-842D-514478351478}" srcOrd="0" destOrd="0" presId="urn:microsoft.com/office/officeart/2008/layout/LinedList"/>
    <dgm:cxn modelId="{19AF8E45-C332-4CF0-A857-B6BCC8ED515D}" srcId="{8CC80CFF-71B4-4C0A-A369-52AAE244F84F}" destId="{38BD508B-42B1-4F5A-8DFF-767B99B7F4D9}" srcOrd="2" destOrd="0" parTransId="{6E0884B3-70FF-4DF8-946E-B451F4DD68B7}" sibTransId="{20B4B00F-2E99-4E7A-9DA8-E5BECF1ACB78}"/>
    <dgm:cxn modelId="{FF53DB45-DDB9-4805-B2C8-8F2245B5EAE1}" srcId="{8CC80CFF-71B4-4C0A-A369-52AAE244F84F}" destId="{38E7D8DC-8B5D-4158-BFD5-8699C3831670}" srcOrd="4" destOrd="0" parTransId="{34F55CC6-9FDE-4716-B5A0-E51686C7E7C4}" sibTransId="{781D1DA4-A8F9-4256-B51E-6EFEC265D0F0}"/>
    <dgm:cxn modelId="{C112984B-C68D-47DE-A4A3-178BF01D5A9F}" srcId="{8CC80CFF-71B4-4C0A-A369-52AAE244F84F}" destId="{7C738ABA-866C-474F-98C7-ED190FC74DFA}" srcOrd="0" destOrd="0" parTransId="{541D9015-D57D-4141-A742-762461E3F39D}" sibTransId="{001BFCEC-7D95-4CC0-B6C0-B6BD44741295}"/>
    <dgm:cxn modelId="{EBA6AA5E-6495-435F-8377-1BBE635BA445}" srcId="{8CC80CFF-71B4-4C0A-A369-52AAE244F84F}" destId="{537D3267-C971-4B9E-A8DC-56ED8CC93652}" srcOrd="3" destOrd="0" parTransId="{63D49B20-FB29-450E-BA74-84E6CAA0946C}" sibTransId="{FB224F79-B84F-4196-BE74-33AD61E2A774}"/>
    <dgm:cxn modelId="{A2EBFB6E-7BC3-4DBC-A181-DBFB638F7E30}" srcId="{8CC80CFF-71B4-4C0A-A369-52AAE244F84F}" destId="{F4A18903-283F-4CDE-A2D0-41376B89F192}" srcOrd="1" destOrd="0" parTransId="{3B30794B-B595-49E3-A0B7-67F819318C6B}" sibTransId="{E1258DC1-A703-4479-ACD9-6EA4CA770971}"/>
    <dgm:cxn modelId="{A9FC29A8-61CB-4947-BE21-7145C7893FDF}" type="presOf" srcId="{38E7D8DC-8B5D-4158-BFD5-8699C3831670}" destId="{A42B924A-02F9-1048-AB3A-C864388A1D23}" srcOrd="0" destOrd="0" presId="urn:microsoft.com/office/officeart/2008/layout/LinedList"/>
    <dgm:cxn modelId="{983B8AA9-37F4-3144-9459-D0A2E1C749B6}" type="presOf" srcId="{8CC80CFF-71B4-4C0A-A369-52AAE244F84F}" destId="{48657978-B819-824F-93D7-6B93AEAC98E7}" srcOrd="0" destOrd="0" presId="urn:microsoft.com/office/officeart/2008/layout/LinedList"/>
    <dgm:cxn modelId="{CB9F5BAA-2606-C446-BC82-CB52BD075EA7}" type="presOf" srcId="{7C738ABA-866C-474F-98C7-ED190FC74DFA}" destId="{D43D193F-3D10-7F41-9742-F2B692791C50}" srcOrd="0" destOrd="0" presId="urn:microsoft.com/office/officeart/2008/layout/LinedList"/>
    <dgm:cxn modelId="{BE7BE8BA-D522-4340-AB50-85B07CF1BACE}" type="presOf" srcId="{38BD508B-42B1-4F5A-8DFF-767B99B7F4D9}" destId="{0602CABB-B029-4C45-8C0D-10806B77A810}" srcOrd="0" destOrd="0" presId="urn:microsoft.com/office/officeart/2008/layout/LinedList"/>
    <dgm:cxn modelId="{AD95BDEE-3FF2-314D-AF21-1AE563D7B113}" type="presOf" srcId="{F4A18903-283F-4CDE-A2D0-41376B89F192}" destId="{61FB5EE1-60DA-6245-A0E3-5EBA1BEE7F47}" srcOrd="0" destOrd="0" presId="urn:microsoft.com/office/officeart/2008/layout/LinedList"/>
    <dgm:cxn modelId="{F232C175-46EA-4D4D-8CFF-0D6D365C5431}" type="presParOf" srcId="{48657978-B819-824F-93D7-6B93AEAC98E7}" destId="{6DB37316-97A6-F246-943B-6559D77C7584}" srcOrd="0" destOrd="0" presId="urn:microsoft.com/office/officeart/2008/layout/LinedList"/>
    <dgm:cxn modelId="{B896DD11-AFFD-6841-A2C1-1D569B067B8D}" type="presParOf" srcId="{48657978-B819-824F-93D7-6B93AEAC98E7}" destId="{C003DBFE-650C-2F40-83B5-F62B890124E0}" srcOrd="1" destOrd="0" presId="urn:microsoft.com/office/officeart/2008/layout/LinedList"/>
    <dgm:cxn modelId="{4697A59F-6CA1-8840-B04D-82439E347CDD}" type="presParOf" srcId="{C003DBFE-650C-2F40-83B5-F62B890124E0}" destId="{D43D193F-3D10-7F41-9742-F2B692791C50}" srcOrd="0" destOrd="0" presId="urn:microsoft.com/office/officeart/2008/layout/LinedList"/>
    <dgm:cxn modelId="{F6C8CA6A-017F-2C4C-93D3-1042FAAE30F9}" type="presParOf" srcId="{C003DBFE-650C-2F40-83B5-F62B890124E0}" destId="{85BCF16F-FBE5-2742-AB32-53A7A147B65A}" srcOrd="1" destOrd="0" presId="urn:microsoft.com/office/officeart/2008/layout/LinedList"/>
    <dgm:cxn modelId="{5B00091A-F4CF-9B4D-B044-B25595CFDF5F}" type="presParOf" srcId="{48657978-B819-824F-93D7-6B93AEAC98E7}" destId="{1538B1E7-13AB-204F-A439-9D14820FE247}" srcOrd="2" destOrd="0" presId="urn:microsoft.com/office/officeart/2008/layout/LinedList"/>
    <dgm:cxn modelId="{C05D38D1-8610-194E-A065-7FE985A930F8}" type="presParOf" srcId="{48657978-B819-824F-93D7-6B93AEAC98E7}" destId="{D9DE6ADC-69C1-824D-8A4D-5BD0AB12AFB8}" srcOrd="3" destOrd="0" presId="urn:microsoft.com/office/officeart/2008/layout/LinedList"/>
    <dgm:cxn modelId="{967EC15A-DA02-B24D-9220-A2EECC7965EB}" type="presParOf" srcId="{D9DE6ADC-69C1-824D-8A4D-5BD0AB12AFB8}" destId="{61FB5EE1-60DA-6245-A0E3-5EBA1BEE7F47}" srcOrd="0" destOrd="0" presId="urn:microsoft.com/office/officeart/2008/layout/LinedList"/>
    <dgm:cxn modelId="{1966611B-5450-8946-8AC4-847812353F6E}" type="presParOf" srcId="{D9DE6ADC-69C1-824D-8A4D-5BD0AB12AFB8}" destId="{5594F898-0B97-8C43-8566-110A99944720}" srcOrd="1" destOrd="0" presId="urn:microsoft.com/office/officeart/2008/layout/LinedList"/>
    <dgm:cxn modelId="{508D4EFC-27C3-6E40-B5AA-5D78ECD67900}" type="presParOf" srcId="{48657978-B819-824F-93D7-6B93AEAC98E7}" destId="{3C1D5E1E-D35A-7B48-B427-515FFB79E5CE}" srcOrd="4" destOrd="0" presId="urn:microsoft.com/office/officeart/2008/layout/LinedList"/>
    <dgm:cxn modelId="{D354C753-FA63-EF4D-BCE0-F7C461EF6094}" type="presParOf" srcId="{48657978-B819-824F-93D7-6B93AEAC98E7}" destId="{62BF1507-FDBA-BB49-AC45-8DED9739C580}" srcOrd="5" destOrd="0" presId="urn:microsoft.com/office/officeart/2008/layout/LinedList"/>
    <dgm:cxn modelId="{08078585-4F95-B442-A519-D67C7C7B63C2}" type="presParOf" srcId="{62BF1507-FDBA-BB49-AC45-8DED9739C580}" destId="{0602CABB-B029-4C45-8C0D-10806B77A810}" srcOrd="0" destOrd="0" presId="urn:microsoft.com/office/officeart/2008/layout/LinedList"/>
    <dgm:cxn modelId="{43FD34D5-2002-FE42-BC6A-6F883E63C94F}" type="presParOf" srcId="{62BF1507-FDBA-BB49-AC45-8DED9739C580}" destId="{58310EFE-2A24-BB43-B3CF-22EC1DE91373}" srcOrd="1" destOrd="0" presId="urn:microsoft.com/office/officeart/2008/layout/LinedList"/>
    <dgm:cxn modelId="{0C073CFD-4DE9-0843-8E11-3E4E30918E70}" type="presParOf" srcId="{48657978-B819-824F-93D7-6B93AEAC98E7}" destId="{68F738C1-9441-0C49-937C-C9E912D4A639}" srcOrd="6" destOrd="0" presId="urn:microsoft.com/office/officeart/2008/layout/LinedList"/>
    <dgm:cxn modelId="{177A0421-ECF0-3444-9DD7-9CF2EED2B326}" type="presParOf" srcId="{48657978-B819-824F-93D7-6B93AEAC98E7}" destId="{27B56858-7E5B-2049-9776-7BF99945AAEB}" srcOrd="7" destOrd="0" presId="urn:microsoft.com/office/officeart/2008/layout/LinedList"/>
    <dgm:cxn modelId="{AD54CED0-D9A8-A043-B9AE-3DE4B357311C}" type="presParOf" srcId="{27B56858-7E5B-2049-9776-7BF99945AAEB}" destId="{3D234053-A5A6-2F41-842D-514478351478}" srcOrd="0" destOrd="0" presId="urn:microsoft.com/office/officeart/2008/layout/LinedList"/>
    <dgm:cxn modelId="{9FAEBD13-6F55-D24A-B748-19EB1AFEE8F7}" type="presParOf" srcId="{27B56858-7E5B-2049-9776-7BF99945AAEB}" destId="{9FB39000-2B6A-FF40-B0AB-136853725E9C}" srcOrd="1" destOrd="0" presId="urn:microsoft.com/office/officeart/2008/layout/LinedList"/>
    <dgm:cxn modelId="{B6807D17-2CE8-0E45-A660-8A3D94BE9839}" type="presParOf" srcId="{48657978-B819-824F-93D7-6B93AEAC98E7}" destId="{81A0C58F-4EB1-2D4F-978C-9402324265D4}" srcOrd="8" destOrd="0" presId="urn:microsoft.com/office/officeart/2008/layout/LinedList"/>
    <dgm:cxn modelId="{5C38268C-6F6F-1C4B-9B1E-058AD69ABC23}" type="presParOf" srcId="{48657978-B819-824F-93D7-6B93AEAC98E7}" destId="{B38CAC62-A053-0C49-A273-9923614A7525}" srcOrd="9" destOrd="0" presId="urn:microsoft.com/office/officeart/2008/layout/LinedList"/>
    <dgm:cxn modelId="{6C736E03-E29D-BC49-B750-D0C41AA77BA3}" type="presParOf" srcId="{B38CAC62-A053-0C49-A273-9923614A7525}" destId="{A42B924A-02F9-1048-AB3A-C864388A1D23}" srcOrd="0" destOrd="0" presId="urn:microsoft.com/office/officeart/2008/layout/LinedList"/>
    <dgm:cxn modelId="{5C02BFDC-9285-CA49-B66E-A8F79067DAE3}" type="presParOf" srcId="{B38CAC62-A053-0C49-A273-9923614A7525}" destId="{BC607D09-4773-8F4B-9A68-2407EF684C1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9D1A3E-01C1-F540-A102-FE9AD652DD9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102344-740F-8744-B08C-D4EC73398963}">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After completing this chapter, you should be able to:</a:t>
          </a:r>
          <a:endParaRPr lang="en-US" sz="2700" kern="1200"/>
        </a:p>
      </dsp:txBody>
      <dsp:txXfrm>
        <a:off x="0" y="0"/>
        <a:ext cx="6900512" cy="1384035"/>
      </dsp:txXfrm>
    </dsp:sp>
    <dsp:sp modelId="{9D597C20-1D44-C143-89DE-C245DDA2E16F}">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83ADAA-810D-5545-9898-DA49C95ADFC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Describe why the cost of capital is important to business owners, companies and investors</a:t>
          </a:r>
          <a:endParaRPr lang="en-US" sz="2700" kern="1200"/>
        </a:p>
      </dsp:txBody>
      <dsp:txXfrm>
        <a:off x="0" y="1384035"/>
        <a:ext cx="6900512" cy="1384035"/>
      </dsp:txXfrm>
    </dsp:sp>
    <dsp:sp modelId="{51811E41-ECCC-3946-86A5-BAC5BFB9F554}">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76A8E-AED5-2B43-9047-02852EB36349}">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Explain the differences between the cost of debt, cost of equity, weighted average interest rate</a:t>
          </a:r>
          <a:endParaRPr lang="en-US" sz="2700" kern="1200"/>
        </a:p>
      </dsp:txBody>
      <dsp:txXfrm>
        <a:off x="0" y="2768070"/>
        <a:ext cx="6900512" cy="1384035"/>
      </dsp:txXfrm>
    </dsp:sp>
    <dsp:sp modelId="{C140609A-56FA-0B4E-918D-9E5A16BB0893}">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F63547-5402-E94C-8D1C-2791A3E7409E}">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Use the cost of capital to evaluate potential capital investment opportunities</a:t>
          </a:r>
          <a:endParaRPr lang="en-US" sz="27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34FF9-0D0D-AA40-9410-B53F6D428449}">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35A0CC-E53C-AA46-A0EC-309B95EFD6D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Capital is considered the money businesses use to finance their daily operations and fund future growth. </a:t>
          </a:r>
          <a:endParaRPr lang="en-US" sz="2700" kern="1200"/>
        </a:p>
      </dsp:txBody>
      <dsp:txXfrm>
        <a:off x="0" y="0"/>
        <a:ext cx="6900512" cy="1384035"/>
      </dsp:txXfrm>
    </dsp:sp>
    <dsp:sp modelId="{EC4E771F-A1E2-8C41-8189-47C26DC89637}">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7072BA-3860-FE4B-90F8-AA7AC61CA0F7}">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It is sometimes used to describe anything beneficial or valuable to its owners.</a:t>
          </a:r>
          <a:endParaRPr lang="en-US" sz="2700" kern="1200"/>
        </a:p>
      </dsp:txBody>
      <dsp:txXfrm>
        <a:off x="0" y="1384035"/>
        <a:ext cx="6900512" cy="1384035"/>
      </dsp:txXfrm>
    </dsp:sp>
    <dsp:sp modelId="{EBF01135-FCDB-AF4D-B2ED-7BF4E793442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EE5482-6F05-BB4B-97A3-00A8381AC743}">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such as machinery, intellectual property, or financial assets.  </a:t>
          </a:r>
          <a:endParaRPr lang="en-US" sz="2700" kern="1200"/>
        </a:p>
      </dsp:txBody>
      <dsp:txXfrm>
        <a:off x="0" y="2768070"/>
        <a:ext cx="6900512" cy="1384035"/>
      </dsp:txXfrm>
    </dsp:sp>
    <dsp:sp modelId="{EBBEBE03-D490-C245-8711-959B6B8A91F3}">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9CB1C-B0B8-524F-A498-C97467F9022B}">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Assets might include cash, cash equivalents, marketable securities, equipment, production facilities, and storage facilities.</a:t>
          </a:r>
          <a:endParaRPr lang="en-US" sz="2700" kern="1200"/>
        </a:p>
      </dsp:txBody>
      <dsp:txXfrm>
        <a:off x="0" y="4152105"/>
        <a:ext cx="6900512"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37316-97A6-F246-943B-6559D77C7584}">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3D193F-3D10-7F41-9742-F2B692791C50}">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risk-free rate in the Capital Asset Pricing model accounts for the time value of money.  </a:t>
          </a:r>
          <a:endParaRPr lang="en-US" sz="2200" kern="1200"/>
        </a:p>
      </dsp:txBody>
      <dsp:txXfrm>
        <a:off x="0" y="623"/>
        <a:ext cx="6492875" cy="1020830"/>
      </dsp:txXfrm>
    </dsp:sp>
    <dsp:sp modelId="{1538B1E7-13AB-204F-A439-9D14820FE247}">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FB5EE1-60DA-6245-A0E3-5EBA1BEE7F47}">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other components take into account the additional risk the investor is taking on.  </a:t>
          </a:r>
          <a:endParaRPr lang="en-US" sz="2200" kern="1200"/>
        </a:p>
      </dsp:txBody>
      <dsp:txXfrm>
        <a:off x="0" y="1021453"/>
        <a:ext cx="6492875" cy="1020830"/>
      </dsp:txXfrm>
    </dsp:sp>
    <dsp:sp modelId="{3C1D5E1E-D35A-7B48-B427-515FFB79E5CE}">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2CABB-B029-4C45-8C0D-10806B77A810}">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beta of a potential investment is a measure of how much risk the investment will add to a portfolio. </a:t>
          </a:r>
          <a:endParaRPr lang="en-US" sz="2200" kern="1200"/>
        </a:p>
      </dsp:txBody>
      <dsp:txXfrm>
        <a:off x="0" y="2042284"/>
        <a:ext cx="6492875" cy="1020830"/>
      </dsp:txXfrm>
    </dsp:sp>
    <dsp:sp modelId="{68F738C1-9441-0C49-937C-C9E912D4A639}">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34053-A5A6-2F41-842D-514478351478}">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If a stock is riskier than the market, it will have a beta greater than one.  </a:t>
          </a:r>
          <a:endParaRPr lang="en-US" sz="2200" kern="1200"/>
        </a:p>
      </dsp:txBody>
      <dsp:txXfrm>
        <a:off x="0" y="3063115"/>
        <a:ext cx="6492875" cy="1020830"/>
      </dsp:txXfrm>
    </dsp:sp>
    <dsp:sp modelId="{81A0C58F-4EB1-2D4F-978C-9402324265D4}">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2B924A-02F9-1048-AB3A-C864388A1D23}">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If a stock has a beta of less than one, the formula assumes the risk is reduced.  </a:t>
          </a:r>
          <a:endParaRPr lang="en-US" sz="2200" kern="1200"/>
        </a:p>
      </dsp:txBody>
      <dsp:txXfrm>
        <a:off x="0" y="4083946"/>
        <a:ext cx="6492875" cy="10208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179C69-43EE-6340-94A3-7FBC2522B987}" type="datetimeFigureOut">
              <a:rPr lang="en-US" smtClean="0"/>
              <a:t>5/31/22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4CF800-4075-9245-80AF-BE7202B51AE5}" type="slidenum">
              <a:rPr lang="en-US" smtClean="0"/>
              <a:t>‹#›</a:t>
            </a:fld>
            <a:endParaRPr lang="en-US"/>
          </a:p>
        </p:txBody>
      </p:sp>
    </p:spTree>
    <p:extLst>
      <p:ext uri="{BB962C8B-B14F-4D97-AF65-F5344CB8AC3E}">
        <p14:creationId xmlns:p14="http://schemas.microsoft.com/office/powerpoint/2010/main" val="83818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74F2C-5473-8333-2FD0-F6B24C5343B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1631174-BD83-2807-21CC-C781899580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8851032-8547-55C2-6D03-CD734FC800DF}"/>
              </a:ext>
            </a:extLst>
          </p:cNvPr>
          <p:cNvSpPr>
            <a:spLocks noGrp="1"/>
          </p:cNvSpPr>
          <p:nvPr>
            <p:ph type="dt" sz="half" idx="10"/>
          </p:nvPr>
        </p:nvSpPr>
        <p:spPr/>
        <p:txBody>
          <a:bodyPr/>
          <a:lstStyle/>
          <a:p>
            <a:fld id="{F6FA6251-CAE0-544D-A3BF-68495A02C0CD}" type="datetime1">
              <a:rPr lang="en-GB" smtClean="0"/>
              <a:t>31/05/2022</a:t>
            </a:fld>
            <a:endParaRPr lang="en-US"/>
          </a:p>
        </p:txBody>
      </p:sp>
      <p:sp>
        <p:nvSpPr>
          <p:cNvPr id="5" name="Footer Placeholder 4">
            <a:extLst>
              <a:ext uri="{FF2B5EF4-FFF2-40B4-BE49-F238E27FC236}">
                <a16:creationId xmlns:a16="http://schemas.microsoft.com/office/drawing/2014/main" id="{410A68A0-9B94-C21D-6790-2085095941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9EDADA-113D-2F9B-1B82-FA8DCD150F6B}"/>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2961101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BC0F-4D2A-2BEE-65D0-2E23E54434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9C6795-1B6F-F63B-7D9D-E8871C44DC3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09ACDA-C476-CE65-D018-270977BF8720}"/>
              </a:ext>
            </a:extLst>
          </p:cNvPr>
          <p:cNvSpPr>
            <a:spLocks noGrp="1"/>
          </p:cNvSpPr>
          <p:nvPr>
            <p:ph type="dt" sz="half" idx="10"/>
          </p:nvPr>
        </p:nvSpPr>
        <p:spPr/>
        <p:txBody>
          <a:bodyPr/>
          <a:lstStyle/>
          <a:p>
            <a:fld id="{0F5CE193-06F1-6F45-A293-6A83EA7A4FC9}" type="datetime1">
              <a:rPr lang="en-GB" smtClean="0"/>
              <a:t>31/05/2022</a:t>
            </a:fld>
            <a:endParaRPr lang="en-US"/>
          </a:p>
        </p:txBody>
      </p:sp>
      <p:sp>
        <p:nvSpPr>
          <p:cNvPr id="5" name="Footer Placeholder 4">
            <a:extLst>
              <a:ext uri="{FF2B5EF4-FFF2-40B4-BE49-F238E27FC236}">
                <a16:creationId xmlns:a16="http://schemas.microsoft.com/office/drawing/2014/main" id="{3C1168DC-80FE-92C5-FD08-3E49CBAF6D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9A9861-B083-C56C-FD9A-3537CD4708B3}"/>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3118067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7C1EF-1DD9-4E2B-A60B-9E684C9F68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EE2DB51-2774-DE89-0836-E22A2831B2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D1A98A-AC3B-FFD5-7EE4-429266CB2E12}"/>
              </a:ext>
            </a:extLst>
          </p:cNvPr>
          <p:cNvSpPr>
            <a:spLocks noGrp="1"/>
          </p:cNvSpPr>
          <p:nvPr>
            <p:ph type="dt" sz="half" idx="10"/>
          </p:nvPr>
        </p:nvSpPr>
        <p:spPr/>
        <p:txBody>
          <a:bodyPr/>
          <a:lstStyle/>
          <a:p>
            <a:fld id="{98B3BB61-FC83-D147-9826-2D541E829C61}" type="datetime1">
              <a:rPr lang="en-GB" smtClean="0"/>
              <a:t>31/05/2022</a:t>
            </a:fld>
            <a:endParaRPr lang="en-US"/>
          </a:p>
        </p:txBody>
      </p:sp>
      <p:sp>
        <p:nvSpPr>
          <p:cNvPr id="5" name="Footer Placeholder 4">
            <a:extLst>
              <a:ext uri="{FF2B5EF4-FFF2-40B4-BE49-F238E27FC236}">
                <a16:creationId xmlns:a16="http://schemas.microsoft.com/office/drawing/2014/main" id="{1A8519E0-5BE1-4185-6E1F-FEB0F140A1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00FDE4-2E0B-1563-82C1-4D5AB8156B93}"/>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3209355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A3B06-9E6D-8C6E-3199-D2914B192A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56C475D-C498-0752-D7E8-CFDAAADBF8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D3C185-1C64-CDFB-5427-A9715D34A8E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BF22F1-84F1-2F37-0F18-AAE916CEAE8E}"/>
              </a:ext>
            </a:extLst>
          </p:cNvPr>
          <p:cNvSpPr>
            <a:spLocks noGrp="1"/>
          </p:cNvSpPr>
          <p:nvPr>
            <p:ph type="dt" sz="half" idx="10"/>
          </p:nvPr>
        </p:nvSpPr>
        <p:spPr/>
        <p:txBody>
          <a:bodyPr/>
          <a:lstStyle/>
          <a:p>
            <a:fld id="{FFE49B34-FEB7-FB47-B869-4CDDCA160C9A}" type="datetime1">
              <a:rPr lang="en-GB" smtClean="0"/>
              <a:t>31/05/2022</a:t>
            </a:fld>
            <a:endParaRPr lang="en-US"/>
          </a:p>
        </p:txBody>
      </p:sp>
      <p:sp>
        <p:nvSpPr>
          <p:cNvPr id="6" name="Footer Placeholder 5">
            <a:extLst>
              <a:ext uri="{FF2B5EF4-FFF2-40B4-BE49-F238E27FC236}">
                <a16:creationId xmlns:a16="http://schemas.microsoft.com/office/drawing/2014/main" id="{B0C49EEF-5421-3EC3-0DE3-71B012B485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D6737A-C973-EE45-7953-75E730737EAA}"/>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4226744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CB4B7-1AE5-C491-A9E6-1D7C00BC332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D1F562-90BF-5DC1-22BF-A4C65D8CE9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FCF482C-449E-0CF7-A8BA-0025914186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4D720D1-39E1-2EF8-28F3-AA9D0ED6C7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8F85C8-F77E-997A-C253-8FBD341423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44A66E1-AA33-2A94-5E84-3034CE47F41E}"/>
              </a:ext>
            </a:extLst>
          </p:cNvPr>
          <p:cNvSpPr>
            <a:spLocks noGrp="1"/>
          </p:cNvSpPr>
          <p:nvPr>
            <p:ph type="dt" sz="half" idx="10"/>
          </p:nvPr>
        </p:nvSpPr>
        <p:spPr/>
        <p:txBody>
          <a:bodyPr/>
          <a:lstStyle/>
          <a:p>
            <a:fld id="{856B5C1E-54F8-0047-9E13-E4080CF1DCBB}" type="datetime1">
              <a:rPr lang="en-GB" smtClean="0"/>
              <a:t>31/05/2022</a:t>
            </a:fld>
            <a:endParaRPr lang="en-US"/>
          </a:p>
        </p:txBody>
      </p:sp>
      <p:sp>
        <p:nvSpPr>
          <p:cNvPr id="8" name="Footer Placeholder 7">
            <a:extLst>
              <a:ext uri="{FF2B5EF4-FFF2-40B4-BE49-F238E27FC236}">
                <a16:creationId xmlns:a16="http://schemas.microsoft.com/office/drawing/2014/main" id="{86372039-23FF-81A3-7E22-0C27FFE370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79AFA3-EA19-BB24-885F-52AA51045158}"/>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299566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8F5F0-1F53-3F61-7313-977D2B29F2A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FF8D79B-6573-4C9E-32B7-4F74203BA868}"/>
              </a:ext>
            </a:extLst>
          </p:cNvPr>
          <p:cNvSpPr>
            <a:spLocks noGrp="1"/>
          </p:cNvSpPr>
          <p:nvPr>
            <p:ph type="dt" sz="half" idx="10"/>
          </p:nvPr>
        </p:nvSpPr>
        <p:spPr/>
        <p:txBody>
          <a:bodyPr/>
          <a:lstStyle/>
          <a:p>
            <a:fld id="{49713DAA-67D3-6743-8832-026A3A597D7A}" type="datetime1">
              <a:rPr lang="en-GB" smtClean="0"/>
              <a:t>31/05/2022</a:t>
            </a:fld>
            <a:endParaRPr lang="en-US"/>
          </a:p>
        </p:txBody>
      </p:sp>
      <p:sp>
        <p:nvSpPr>
          <p:cNvPr id="4" name="Footer Placeholder 3">
            <a:extLst>
              <a:ext uri="{FF2B5EF4-FFF2-40B4-BE49-F238E27FC236}">
                <a16:creationId xmlns:a16="http://schemas.microsoft.com/office/drawing/2014/main" id="{999C2F4F-3636-53E2-A169-43CC02766DF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D2B91A-3E43-CF49-C425-7A0B35821E6B}"/>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996792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16979C-BC93-2489-61F4-2410A064D410}"/>
              </a:ext>
            </a:extLst>
          </p:cNvPr>
          <p:cNvSpPr>
            <a:spLocks noGrp="1"/>
          </p:cNvSpPr>
          <p:nvPr>
            <p:ph type="dt" sz="half" idx="10"/>
          </p:nvPr>
        </p:nvSpPr>
        <p:spPr/>
        <p:txBody>
          <a:bodyPr/>
          <a:lstStyle/>
          <a:p>
            <a:fld id="{30CA7056-F662-E941-90D0-805C42EF47BA}" type="datetime1">
              <a:rPr lang="en-GB" smtClean="0"/>
              <a:t>31/05/2022</a:t>
            </a:fld>
            <a:endParaRPr lang="en-US"/>
          </a:p>
        </p:txBody>
      </p:sp>
      <p:sp>
        <p:nvSpPr>
          <p:cNvPr id="3" name="Footer Placeholder 2">
            <a:extLst>
              <a:ext uri="{FF2B5EF4-FFF2-40B4-BE49-F238E27FC236}">
                <a16:creationId xmlns:a16="http://schemas.microsoft.com/office/drawing/2014/main" id="{5386F404-292C-CE9C-2FD8-E5C0F060104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F493364-EC4E-CF2F-41BC-49CB3C308B77}"/>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1239639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E128-8966-43BA-0F7B-D09B248692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8E54CD1-2859-BE34-3119-4CC5B2AC9E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AEFCEFC-5797-081A-6D4D-42CFD3F57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AB5974-3524-EF51-1A25-D3F2B19F3F26}"/>
              </a:ext>
            </a:extLst>
          </p:cNvPr>
          <p:cNvSpPr>
            <a:spLocks noGrp="1"/>
          </p:cNvSpPr>
          <p:nvPr>
            <p:ph type="dt" sz="half" idx="10"/>
          </p:nvPr>
        </p:nvSpPr>
        <p:spPr/>
        <p:txBody>
          <a:bodyPr/>
          <a:lstStyle/>
          <a:p>
            <a:fld id="{B15788D1-6E39-D248-BF28-962C4641A4C3}" type="datetime1">
              <a:rPr lang="en-GB" smtClean="0"/>
              <a:t>31/05/2022</a:t>
            </a:fld>
            <a:endParaRPr lang="en-US"/>
          </a:p>
        </p:txBody>
      </p:sp>
      <p:sp>
        <p:nvSpPr>
          <p:cNvPr id="6" name="Footer Placeholder 5">
            <a:extLst>
              <a:ext uri="{FF2B5EF4-FFF2-40B4-BE49-F238E27FC236}">
                <a16:creationId xmlns:a16="http://schemas.microsoft.com/office/drawing/2014/main" id="{43320372-0B34-8388-62E3-29315B33ED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995CB8-E950-244D-4E99-3688CCC201E2}"/>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1729125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FD893-4A16-2679-F62B-0AF9C85D4D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3652463-21F1-7F62-A49A-BB8B222772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F531B71-F9A5-A279-6A6D-6B7FB23DDB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6ABC9B-6913-22BD-FA13-48508CA23230}"/>
              </a:ext>
            </a:extLst>
          </p:cNvPr>
          <p:cNvSpPr>
            <a:spLocks noGrp="1"/>
          </p:cNvSpPr>
          <p:nvPr>
            <p:ph type="dt" sz="half" idx="10"/>
          </p:nvPr>
        </p:nvSpPr>
        <p:spPr/>
        <p:txBody>
          <a:bodyPr/>
          <a:lstStyle/>
          <a:p>
            <a:fld id="{D394B95F-209E-1745-A19F-5F4B2777C9AD}" type="datetime1">
              <a:rPr lang="en-GB" smtClean="0"/>
              <a:t>31/05/2022</a:t>
            </a:fld>
            <a:endParaRPr lang="en-US"/>
          </a:p>
        </p:txBody>
      </p:sp>
      <p:sp>
        <p:nvSpPr>
          <p:cNvPr id="6" name="Footer Placeholder 5">
            <a:extLst>
              <a:ext uri="{FF2B5EF4-FFF2-40B4-BE49-F238E27FC236}">
                <a16:creationId xmlns:a16="http://schemas.microsoft.com/office/drawing/2014/main" id="{51DC0978-2C90-B6DC-966D-AA8112885B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32A1E5-EB74-C9E2-9E16-E8E03F6C2414}"/>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3937432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2BB7B-4089-58E2-78E7-F554F402285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B943408-C739-454F-49A6-3B498DB4847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968D24-CCF2-D96C-38B3-B5CF525C84BA}"/>
              </a:ext>
            </a:extLst>
          </p:cNvPr>
          <p:cNvSpPr>
            <a:spLocks noGrp="1"/>
          </p:cNvSpPr>
          <p:nvPr>
            <p:ph type="dt" sz="half" idx="10"/>
          </p:nvPr>
        </p:nvSpPr>
        <p:spPr/>
        <p:txBody>
          <a:bodyPr/>
          <a:lstStyle/>
          <a:p>
            <a:fld id="{D5C23527-B4EA-8749-AD4C-5ACAE282BF83}" type="datetime1">
              <a:rPr lang="en-GB" smtClean="0"/>
              <a:t>31/05/2022</a:t>
            </a:fld>
            <a:endParaRPr lang="en-US"/>
          </a:p>
        </p:txBody>
      </p:sp>
      <p:sp>
        <p:nvSpPr>
          <p:cNvPr id="5" name="Footer Placeholder 4">
            <a:extLst>
              <a:ext uri="{FF2B5EF4-FFF2-40B4-BE49-F238E27FC236}">
                <a16:creationId xmlns:a16="http://schemas.microsoft.com/office/drawing/2014/main" id="{7021936D-5F1F-AF0C-6FEC-BECF968898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2C402B-982A-D2AB-CE13-2E6D2FAA0894}"/>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4058000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0FC1D0-F5A7-538B-887F-BD5749B571B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D68BFF-CAAA-0215-4B7E-E6BA14F4BB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43B5DE-A932-76A0-A3CD-6426BF61EC8C}"/>
              </a:ext>
            </a:extLst>
          </p:cNvPr>
          <p:cNvSpPr>
            <a:spLocks noGrp="1"/>
          </p:cNvSpPr>
          <p:nvPr>
            <p:ph type="dt" sz="half" idx="10"/>
          </p:nvPr>
        </p:nvSpPr>
        <p:spPr/>
        <p:txBody>
          <a:bodyPr/>
          <a:lstStyle/>
          <a:p>
            <a:fld id="{674FDBCB-F9D4-8B40-AD4B-5AF2E80DA0CC}" type="datetime1">
              <a:rPr lang="en-GB" smtClean="0"/>
              <a:t>31/05/2022</a:t>
            </a:fld>
            <a:endParaRPr lang="en-US"/>
          </a:p>
        </p:txBody>
      </p:sp>
      <p:sp>
        <p:nvSpPr>
          <p:cNvPr id="5" name="Footer Placeholder 4">
            <a:extLst>
              <a:ext uri="{FF2B5EF4-FFF2-40B4-BE49-F238E27FC236}">
                <a16:creationId xmlns:a16="http://schemas.microsoft.com/office/drawing/2014/main" id="{BF258BA2-B76C-1462-BD61-D1E0211195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9AB0E2-5611-29BD-D1FF-F7741135C74E}"/>
              </a:ext>
            </a:extLst>
          </p:cNvPr>
          <p:cNvSpPr>
            <a:spLocks noGrp="1"/>
          </p:cNvSpPr>
          <p:nvPr>
            <p:ph type="sldNum" sz="quarter" idx="12"/>
          </p:nvPr>
        </p:nvSpPr>
        <p:spPr/>
        <p:txBody>
          <a:bodyPr/>
          <a:lstStyle/>
          <a:p>
            <a:fld id="{14440617-FFF1-BC4C-ACB3-6280F0498439}" type="slidenum">
              <a:rPr lang="en-US" smtClean="0"/>
              <a:t>‹#›</a:t>
            </a:fld>
            <a:endParaRPr lang="en-US"/>
          </a:p>
        </p:txBody>
      </p:sp>
    </p:spTree>
    <p:extLst>
      <p:ext uri="{BB962C8B-B14F-4D97-AF65-F5344CB8AC3E}">
        <p14:creationId xmlns:p14="http://schemas.microsoft.com/office/powerpoint/2010/main" val="2901440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2D0DC3-AF00-8CB2-78CD-D46C300D24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E38D21-54B6-30C4-51B1-10B281EE90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9919A4-3234-F7CC-75AC-37124BA1E1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753E91-D375-2846-ADDF-7F06462D6437}" type="datetime1">
              <a:rPr lang="en-GB" smtClean="0"/>
              <a:t>31/05/2022</a:t>
            </a:fld>
            <a:endParaRPr lang="en-US"/>
          </a:p>
        </p:txBody>
      </p:sp>
      <p:sp>
        <p:nvSpPr>
          <p:cNvPr id="5" name="Footer Placeholder 4">
            <a:extLst>
              <a:ext uri="{FF2B5EF4-FFF2-40B4-BE49-F238E27FC236}">
                <a16:creationId xmlns:a16="http://schemas.microsoft.com/office/drawing/2014/main" id="{A6A7CACF-D34A-80E4-4773-6CB180C993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9BAA1AF-62A0-79D9-9EDF-E0C42ABAC9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440617-FFF1-BC4C-ACB3-6280F0498439}" type="slidenum">
              <a:rPr lang="en-US" smtClean="0"/>
              <a:t>‹#›</a:t>
            </a:fld>
            <a:endParaRPr lang="en-US"/>
          </a:p>
        </p:txBody>
      </p:sp>
    </p:spTree>
    <p:extLst>
      <p:ext uri="{BB962C8B-B14F-4D97-AF65-F5344CB8AC3E}">
        <p14:creationId xmlns:p14="http://schemas.microsoft.com/office/powerpoint/2010/main" val="1188754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investopedia.com/articles/06/capm.asp"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numbers and graphs">
            <a:extLst>
              <a:ext uri="{FF2B5EF4-FFF2-40B4-BE49-F238E27FC236}">
                <a16:creationId xmlns:a16="http://schemas.microsoft.com/office/drawing/2014/main" id="{CB5AB598-C448-AF0C-03B0-13E988FB22F4}"/>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DEA071C5-8C70-43C2-34F2-975290460133}"/>
              </a:ext>
            </a:extLst>
          </p:cNvPr>
          <p:cNvSpPr>
            <a:spLocks noGrp="1"/>
          </p:cNvSpPr>
          <p:nvPr>
            <p:ph type="ctrTitle"/>
          </p:nvPr>
        </p:nvSpPr>
        <p:spPr>
          <a:xfrm>
            <a:off x="1524000" y="1122362"/>
            <a:ext cx="9144000" cy="2900518"/>
          </a:xfrm>
        </p:spPr>
        <p:txBody>
          <a:bodyPr>
            <a:normAutofit/>
          </a:bodyPr>
          <a:lstStyle/>
          <a:p>
            <a:r>
              <a:rPr lang="en-US">
                <a:solidFill>
                  <a:srgbClr val="FFFFFF"/>
                </a:solidFill>
                <a:latin typeface="Times New Roman" panose="02020603050405020304" pitchFamily="18" charset="0"/>
                <a:cs typeface="Times New Roman" panose="02020603050405020304" pitchFamily="18" charset="0"/>
              </a:rPr>
              <a:t>Cost of Capital</a:t>
            </a:r>
          </a:p>
        </p:txBody>
      </p:sp>
      <p:sp>
        <p:nvSpPr>
          <p:cNvPr id="3" name="Subtitle 2">
            <a:extLst>
              <a:ext uri="{FF2B5EF4-FFF2-40B4-BE49-F238E27FC236}">
                <a16:creationId xmlns:a16="http://schemas.microsoft.com/office/drawing/2014/main" id="{DA60258A-CEA9-32EA-DFA8-1DA5B7583F9D}"/>
              </a:ext>
            </a:extLst>
          </p:cNvPr>
          <p:cNvSpPr>
            <a:spLocks noGrp="1"/>
          </p:cNvSpPr>
          <p:nvPr>
            <p:ph type="subTitle" idx="1"/>
          </p:nvPr>
        </p:nvSpPr>
        <p:spPr>
          <a:xfrm>
            <a:off x="1524000" y="4159404"/>
            <a:ext cx="9144000" cy="1098395"/>
          </a:xfrm>
        </p:spPr>
        <p:txBody>
          <a:bodyPr>
            <a:normAutofit/>
          </a:bodyPr>
          <a:lstStyle/>
          <a:p>
            <a:r>
              <a:rPr lang="en-US" dirty="0">
                <a:solidFill>
                  <a:srgbClr val="FFFFFF"/>
                </a:solidFill>
                <a:latin typeface="Times New Roman" panose="02020603050405020304" pitchFamily="18" charset="0"/>
                <a:cs typeface="Times New Roman" panose="02020603050405020304" pitchFamily="18" charset="0"/>
              </a:rPr>
              <a:t>Lecture 7</a:t>
            </a:r>
          </a:p>
        </p:txBody>
      </p:sp>
      <p:sp>
        <p:nvSpPr>
          <p:cNvPr id="4" name="Slide Number Placeholder 3">
            <a:extLst>
              <a:ext uri="{FF2B5EF4-FFF2-40B4-BE49-F238E27FC236}">
                <a16:creationId xmlns:a16="http://schemas.microsoft.com/office/drawing/2014/main" id="{988785D3-982E-1612-D497-D8632269DD79}"/>
              </a:ext>
            </a:extLst>
          </p:cNvPr>
          <p:cNvSpPr>
            <a:spLocks noGrp="1"/>
          </p:cNvSpPr>
          <p:nvPr>
            <p:ph type="sldNum" sz="quarter" idx="12"/>
          </p:nvPr>
        </p:nvSpPr>
        <p:spPr/>
        <p:txBody>
          <a:bodyPr/>
          <a:lstStyle/>
          <a:p>
            <a:fld id="{14440617-FFF1-BC4C-ACB3-6280F0498439}" type="slidenum">
              <a:rPr lang="en-US" smtClean="0"/>
              <a:t>1</a:t>
            </a:fld>
            <a:endParaRPr lang="en-US"/>
          </a:p>
        </p:txBody>
      </p:sp>
    </p:spTree>
    <p:extLst>
      <p:ext uri="{BB962C8B-B14F-4D97-AF65-F5344CB8AC3E}">
        <p14:creationId xmlns:p14="http://schemas.microsoft.com/office/powerpoint/2010/main" val="16907701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7BE7A-E88F-48AC-EFAF-3435BB747BDE}"/>
              </a:ext>
            </a:extLst>
          </p:cNvPr>
          <p:cNvSpPr>
            <a:spLocks noGrp="1"/>
          </p:cNvSpPr>
          <p:nvPr>
            <p:ph type="title"/>
          </p:nvPr>
        </p:nvSpPr>
        <p:spPr>
          <a:xfrm>
            <a:off x="635000" y="640823"/>
            <a:ext cx="3418659" cy="5583148"/>
          </a:xfrm>
        </p:spPr>
        <p:txBody>
          <a:bodyPr anchor="ctr">
            <a:normAutofit/>
          </a:bodyPr>
          <a:lstStyle/>
          <a:p>
            <a:r>
              <a:rPr lang="en-GB" sz="5400">
                <a:latin typeface="Times New Roman" panose="02020603050405020304" pitchFamily="18" charset="0"/>
                <a:cs typeface="Times New Roman" panose="02020603050405020304" pitchFamily="18" charset="0"/>
              </a:rPr>
              <a:t>What You Will Learn</a:t>
            </a:r>
            <a:br>
              <a:rPr lang="en-GB" sz="5400"/>
            </a:b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54E5B32-6565-5D46-E12E-F9DDBAAC2061}"/>
              </a:ext>
            </a:extLst>
          </p:cNvPr>
          <p:cNvGraphicFramePr>
            <a:graphicFrameLocks noGrp="1"/>
          </p:cNvGraphicFramePr>
          <p:nvPr>
            <p:ph idx="1"/>
            <p:extLst>
              <p:ext uri="{D42A27DB-BD31-4B8C-83A1-F6EECF244321}">
                <p14:modId xmlns:p14="http://schemas.microsoft.com/office/powerpoint/2010/main" val="40794342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94554428-189D-0F4F-F109-2466BE1CD96A}"/>
              </a:ext>
            </a:extLst>
          </p:cNvPr>
          <p:cNvSpPr>
            <a:spLocks noGrp="1"/>
          </p:cNvSpPr>
          <p:nvPr>
            <p:ph type="sldNum" sz="quarter" idx="12"/>
          </p:nvPr>
        </p:nvSpPr>
        <p:spPr/>
        <p:txBody>
          <a:bodyPr/>
          <a:lstStyle/>
          <a:p>
            <a:fld id="{14440617-FFF1-BC4C-ACB3-6280F0498439}" type="slidenum">
              <a:rPr lang="en-US" smtClean="0"/>
              <a:t>2</a:t>
            </a:fld>
            <a:endParaRPr lang="en-US"/>
          </a:p>
        </p:txBody>
      </p:sp>
    </p:spTree>
    <p:extLst>
      <p:ext uri="{BB962C8B-B14F-4D97-AF65-F5344CB8AC3E}">
        <p14:creationId xmlns:p14="http://schemas.microsoft.com/office/powerpoint/2010/main" val="2617000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0AFCF-D168-AAD4-8AA3-2FB8D9DD4875}"/>
              </a:ext>
            </a:extLst>
          </p:cNvPr>
          <p:cNvSpPr>
            <a:spLocks noGrp="1"/>
          </p:cNvSpPr>
          <p:nvPr>
            <p:ph type="title"/>
          </p:nvPr>
        </p:nvSpPr>
        <p:spPr>
          <a:xfrm>
            <a:off x="635000" y="640823"/>
            <a:ext cx="3418659" cy="5583148"/>
          </a:xfrm>
        </p:spPr>
        <p:txBody>
          <a:bodyPr anchor="ctr">
            <a:normAutofit/>
          </a:bodyPr>
          <a:lstStyle/>
          <a:p>
            <a:br>
              <a:rPr lang="en-GB" sz="5400"/>
            </a:br>
            <a:r>
              <a:rPr lang="en-GB" sz="5400">
                <a:latin typeface="Times New Roman" panose="02020603050405020304" pitchFamily="18" charset="0"/>
                <a:cs typeface="Times New Roman" panose="02020603050405020304" pitchFamily="18" charset="0"/>
              </a:rPr>
              <a:t>What is Capital?</a:t>
            </a:r>
            <a:br>
              <a:rPr lang="en-GB" sz="5400">
                <a:latin typeface="Times New Roman" panose="02020603050405020304" pitchFamily="18" charset="0"/>
                <a:cs typeface="Times New Roman" panose="02020603050405020304" pitchFamily="18" charset="0"/>
              </a:rPr>
            </a:br>
            <a:br>
              <a:rPr lang="en-GB" sz="5400">
                <a:latin typeface="Times New Roman" panose="02020603050405020304" pitchFamily="18" charset="0"/>
                <a:cs typeface="Times New Roman" panose="02020603050405020304" pitchFamily="18" charset="0"/>
              </a:rPr>
            </a:br>
            <a:endParaRPr lang="en-US" sz="5400">
              <a:latin typeface="Times New Roman" panose="02020603050405020304" pitchFamily="18" charset="0"/>
              <a:cs typeface="Times New Roman" panose="02020603050405020304" pitchFamily="18" charset="0"/>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2EBEBE-7A08-B4FA-B448-0391F03BB87F}"/>
              </a:ext>
            </a:extLst>
          </p:cNvPr>
          <p:cNvGraphicFramePr>
            <a:graphicFrameLocks noGrp="1"/>
          </p:cNvGraphicFramePr>
          <p:nvPr>
            <p:ph idx="1"/>
            <p:extLst>
              <p:ext uri="{D42A27DB-BD31-4B8C-83A1-F6EECF244321}">
                <p14:modId xmlns:p14="http://schemas.microsoft.com/office/powerpoint/2010/main" val="374926216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CBA78A88-066B-84D5-4876-E1B9A6B96F77}"/>
              </a:ext>
            </a:extLst>
          </p:cNvPr>
          <p:cNvSpPr>
            <a:spLocks noGrp="1"/>
          </p:cNvSpPr>
          <p:nvPr>
            <p:ph type="sldNum" sz="quarter" idx="12"/>
          </p:nvPr>
        </p:nvSpPr>
        <p:spPr/>
        <p:txBody>
          <a:bodyPr/>
          <a:lstStyle/>
          <a:p>
            <a:fld id="{14440617-FFF1-BC4C-ACB3-6280F0498439}" type="slidenum">
              <a:rPr lang="en-US" smtClean="0"/>
              <a:t>3</a:t>
            </a:fld>
            <a:endParaRPr lang="en-US"/>
          </a:p>
        </p:txBody>
      </p:sp>
    </p:spTree>
    <p:extLst>
      <p:ext uri="{BB962C8B-B14F-4D97-AF65-F5344CB8AC3E}">
        <p14:creationId xmlns:p14="http://schemas.microsoft.com/office/powerpoint/2010/main" val="287353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77982E-7FB5-059B-CBDD-E4D0DB2DD923}"/>
              </a:ext>
            </a:extLst>
          </p:cNvPr>
          <p:cNvSpPr>
            <a:spLocks noGrp="1"/>
          </p:cNvSpPr>
          <p:nvPr>
            <p:ph type="title"/>
          </p:nvPr>
        </p:nvSpPr>
        <p:spPr>
          <a:xfrm>
            <a:off x="640080" y="325369"/>
            <a:ext cx="4368602" cy="1956841"/>
          </a:xfrm>
        </p:spPr>
        <p:txBody>
          <a:bodyPr anchor="b">
            <a:normAutofit/>
          </a:bodyPr>
          <a:lstStyle/>
          <a:p>
            <a:br>
              <a:rPr lang="en-GB" sz="4200"/>
            </a:br>
            <a:r>
              <a:rPr lang="en-GB" sz="4200"/>
              <a:t>Sources of Capital</a:t>
            </a:r>
            <a:br>
              <a:rPr lang="en-GB" sz="4200"/>
            </a:b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B8B27F-C91E-B52B-DBB4-1DC082739B1E}"/>
              </a:ext>
            </a:extLst>
          </p:cNvPr>
          <p:cNvSpPr>
            <a:spLocks noGrp="1"/>
          </p:cNvSpPr>
          <p:nvPr>
            <p:ph idx="1"/>
          </p:nvPr>
        </p:nvSpPr>
        <p:spPr>
          <a:xfrm>
            <a:off x="640080" y="2872899"/>
            <a:ext cx="4243589" cy="3320668"/>
          </a:xfrm>
        </p:spPr>
        <p:txBody>
          <a:bodyPr>
            <a:normAutofit/>
          </a:bodyPr>
          <a:lstStyle/>
          <a:p>
            <a:r>
              <a:rPr lang="en-GB" sz="2200" dirty="0"/>
              <a:t>The main sources of capital are :</a:t>
            </a:r>
          </a:p>
          <a:p>
            <a:r>
              <a:rPr lang="en-GB" sz="2200" dirty="0"/>
              <a:t>Retained earnings</a:t>
            </a:r>
          </a:p>
          <a:p>
            <a:r>
              <a:rPr lang="en-GB" sz="2200" dirty="0"/>
              <a:t>Debt capital </a:t>
            </a:r>
          </a:p>
          <a:p>
            <a:r>
              <a:rPr lang="en-GB" sz="2200" dirty="0"/>
              <a:t>Equity capital.  </a:t>
            </a:r>
          </a:p>
          <a:p>
            <a:pPr marL="0" indent="0">
              <a:buNone/>
            </a:pPr>
            <a:endParaRPr lang="en-US" sz="2200" dirty="0"/>
          </a:p>
        </p:txBody>
      </p:sp>
      <p:pic>
        <p:nvPicPr>
          <p:cNvPr id="5" name="Picture 4" descr="Tall office building looking up">
            <a:extLst>
              <a:ext uri="{FF2B5EF4-FFF2-40B4-BE49-F238E27FC236}">
                <a16:creationId xmlns:a16="http://schemas.microsoft.com/office/drawing/2014/main" id="{3F1BCBC6-71F6-E92F-8B45-4CFA7AECB217}"/>
              </a:ext>
            </a:extLst>
          </p:cNvPr>
          <p:cNvPicPr>
            <a:picLocks noChangeAspect="1"/>
          </p:cNvPicPr>
          <p:nvPr/>
        </p:nvPicPr>
        <p:blipFill rotWithShape="1">
          <a:blip r:embed="rId2"/>
          <a:srcRect l="18712" r="1483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6499765B-C743-B956-D225-031F2ED74415}"/>
              </a:ext>
            </a:extLst>
          </p:cNvPr>
          <p:cNvSpPr>
            <a:spLocks noGrp="1"/>
          </p:cNvSpPr>
          <p:nvPr>
            <p:ph type="sldNum" sz="quarter" idx="12"/>
          </p:nvPr>
        </p:nvSpPr>
        <p:spPr/>
        <p:txBody>
          <a:bodyPr/>
          <a:lstStyle/>
          <a:p>
            <a:fld id="{14440617-FFF1-BC4C-ACB3-6280F0498439}" type="slidenum">
              <a:rPr lang="en-US" smtClean="0"/>
              <a:t>4</a:t>
            </a:fld>
            <a:endParaRPr lang="en-US"/>
          </a:p>
        </p:txBody>
      </p:sp>
    </p:spTree>
    <p:extLst>
      <p:ext uri="{BB962C8B-B14F-4D97-AF65-F5344CB8AC3E}">
        <p14:creationId xmlns:p14="http://schemas.microsoft.com/office/powerpoint/2010/main" val="18547742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8687DF-22CC-E0F1-549C-8AA861A4AEA3}"/>
              </a:ext>
            </a:extLst>
          </p:cNvPr>
          <p:cNvSpPr>
            <a:spLocks noGrp="1"/>
          </p:cNvSpPr>
          <p:nvPr>
            <p:ph type="title"/>
          </p:nvPr>
        </p:nvSpPr>
        <p:spPr>
          <a:xfrm>
            <a:off x="572493" y="238539"/>
            <a:ext cx="11018520" cy="1434415"/>
          </a:xfrm>
        </p:spPr>
        <p:txBody>
          <a:bodyPr anchor="b">
            <a:normAutofit/>
          </a:bodyPr>
          <a:lstStyle/>
          <a:p>
            <a:r>
              <a:rPr lang="en-GB" sz="5400"/>
              <a:t>Retained Earnings</a:t>
            </a:r>
            <a:endParaRPr lang="en-US"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62679D-DDC1-46B4-141C-E2DBE0A37B49}"/>
              </a:ext>
            </a:extLst>
          </p:cNvPr>
          <p:cNvSpPr>
            <a:spLocks noGrp="1"/>
          </p:cNvSpPr>
          <p:nvPr>
            <p:ph idx="1"/>
          </p:nvPr>
        </p:nvSpPr>
        <p:spPr>
          <a:xfrm>
            <a:off x="572493" y="2071316"/>
            <a:ext cx="6713552" cy="4119172"/>
          </a:xfrm>
        </p:spPr>
        <p:txBody>
          <a:bodyPr anchor="t">
            <a:normAutofit/>
          </a:bodyPr>
          <a:lstStyle/>
          <a:p>
            <a:r>
              <a:rPr lang="en-GB" sz="2400" dirty="0">
                <a:latin typeface="Times New Roman" panose="02020603050405020304" pitchFamily="18" charset="0"/>
                <a:cs typeface="Times New Roman" panose="02020603050405020304" pitchFamily="18" charset="0"/>
              </a:rPr>
              <a:t>After a company generates profits, it decides what to do with the earned capital and how to allocate it.  </a:t>
            </a:r>
          </a:p>
          <a:p>
            <a:r>
              <a:rPr lang="en-GB" sz="2400" dirty="0">
                <a:latin typeface="Times New Roman" panose="02020603050405020304" pitchFamily="18" charset="0"/>
                <a:cs typeface="Times New Roman" panose="02020603050405020304" pitchFamily="18" charset="0"/>
              </a:rPr>
              <a:t>These retained earnings can be distributed to shareholders as dividends, or the company can reduce the numbers of shares.  </a:t>
            </a:r>
          </a:p>
          <a:p>
            <a:r>
              <a:rPr lang="en-GB" sz="2400" dirty="0">
                <a:latin typeface="Times New Roman" panose="02020603050405020304" pitchFamily="18" charset="0"/>
                <a:cs typeface="Times New Roman" panose="02020603050405020304" pitchFamily="18" charset="0"/>
              </a:rPr>
              <a:t>Alternatively, the company can invest the money into a new project or partner with other companies to create a joint venture.</a:t>
            </a:r>
            <a:endParaRPr lang="en-US" sz="2400" dirty="0">
              <a:latin typeface="Times New Roman" panose="02020603050405020304" pitchFamily="18" charset="0"/>
              <a:cs typeface="Times New Roman" panose="02020603050405020304" pitchFamily="18" charset="0"/>
            </a:endParaRPr>
          </a:p>
        </p:txBody>
      </p:sp>
      <p:pic>
        <p:nvPicPr>
          <p:cNvPr id="5" name="Picture 4" descr="Magnifying glass showing decling performance">
            <a:extLst>
              <a:ext uri="{FF2B5EF4-FFF2-40B4-BE49-F238E27FC236}">
                <a16:creationId xmlns:a16="http://schemas.microsoft.com/office/drawing/2014/main" id="{A87AA96D-4B37-8CB7-3439-B008758F331F}"/>
              </a:ext>
            </a:extLst>
          </p:cNvPr>
          <p:cNvPicPr>
            <a:picLocks noChangeAspect="1"/>
          </p:cNvPicPr>
          <p:nvPr/>
        </p:nvPicPr>
        <p:blipFill rotWithShape="1">
          <a:blip r:embed="rId2"/>
          <a:srcRect l="3165" r="32619" b="2"/>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52FD289B-0FB3-BD9E-1CED-EBE1D484D69D}"/>
              </a:ext>
            </a:extLst>
          </p:cNvPr>
          <p:cNvSpPr>
            <a:spLocks noGrp="1"/>
          </p:cNvSpPr>
          <p:nvPr>
            <p:ph type="sldNum" sz="quarter" idx="12"/>
          </p:nvPr>
        </p:nvSpPr>
        <p:spPr/>
        <p:txBody>
          <a:bodyPr/>
          <a:lstStyle/>
          <a:p>
            <a:fld id="{14440617-FFF1-BC4C-ACB3-6280F0498439}" type="slidenum">
              <a:rPr lang="en-US" smtClean="0"/>
              <a:t>5</a:t>
            </a:fld>
            <a:endParaRPr lang="en-US"/>
          </a:p>
        </p:txBody>
      </p:sp>
    </p:spTree>
    <p:extLst>
      <p:ext uri="{BB962C8B-B14F-4D97-AF65-F5344CB8AC3E}">
        <p14:creationId xmlns:p14="http://schemas.microsoft.com/office/powerpoint/2010/main" val="2057806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0FC7B-6359-52AC-26E4-5E601C29EEBB}"/>
              </a:ext>
            </a:extLst>
          </p:cNvPr>
          <p:cNvSpPr>
            <a:spLocks noGrp="1"/>
          </p:cNvSpPr>
          <p:nvPr>
            <p:ph type="title"/>
          </p:nvPr>
        </p:nvSpPr>
        <p:spPr>
          <a:xfrm>
            <a:off x="572493" y="238539"/>
            <a:ext cx="11018520" cy="1434415"/>
          </a:xfrm>
        </p:spPr>
        <p:txBody>
          <a:bodyPr anchor="b">
            <a:normAutofit/>
          </a:bodyPr>
          <a:lstStyle/>
          <a:p>
            <a:r>
              <a:rPr lang="en-GB" sz="5400"/>
              <a:t>Debt Capital</a:t>
            </a:r>
            <a:endParaRPr lang="en-US" sz="5400"/>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BD105E-423C-5758-9934-68966C35AF94}"/>
              </a:ext>
            </a:extLst>
          </p:cNvPr>
          <p:cNvSpPr>
            <a:spLocks noGrp="1"/>
          </p:cNvSpPr>
          <p:nvPr>
            <p:ph idx="1"/>
          </p:nvPr>
        </p:nvSpPr>
        <p:spPr>
          <a:xfrm>
            <a:off x="572493" y="2071316"/>
            <a:ext cx="6713552" cy="4119172"/>
          </a:xfrm>
        </p:spPr>
        <p:txBody>
          <a:bodyPr anchor="t">
            <a:normAutofit/>
          </a:bodyPr>
          <a:lstStyle/>
          <a:p>
            <a:r>
              <a:rPr lang="en-GB" sz="2200" dirty="0">
                <a:latin typeface="Times New Roman" panose="02020603050405020304" pitchFamily="18" charset="0"/>
                <a:cs typeface="Times New Roman" panose="02020603050405020304" pitchFamily="18" charset="0"/>
              </a:rPr>
              <a:t>Companies can also source new capital funds by obtaining debt financing through bank loans or issuing debt to the public.  </a:t>
            </a:r>
          </a:p>
          <a:p>
            <a:r>
              <a:rPr lang="en-GB" sz="2200" dirty="0">
                <a:latin typeface="Times New Roman" panose="02020603050405020304" pitchFamily="18" charset="0"/>
                <a:cs typeface="Times New Roman" panose="02020603050405020304" pitchFamily="18" charset="0"/>
              </a:rPr>
              <a:t>In debt finance, the borrower issues debt securities such as corporate bonds or promissory notes.  </a:t>
            </a:r>
          </a:p>
          <a:p>
            <a:r>
              <a:rPr lang="en-GB" sz="2200" dirty="0">
                <a:latin typeface="Times New Roman" panose="02020603050405020304" pitchFamily="18" charset="0"/>
                <a:cs typeface="Times New Roman" panose="02020603050405020304" pitchFamily="18" charset="0"/>
              </a:rPr>
              <a:t>Companies that initiate debt are borrowers because they exchange securities for cash needed to perform certain activities.  </a:t>
            </a:r>
          </a:p>
          <a:p>
            <a:r>
              <a:rPr lang="en-GB" sz="2200" dirty="0">
                <a:latin typeface="Times New Roman" panose="02020603050405020304" pitchFamily="18" charset="0"/>
                <a:cs typeface="Times New Roman" panose="02020603050405020304" pitchFamily="18" charset="0"/>
              </a:rPr>
              <a:t>The company can then repay the debt according to the specified debt repayment schedule.  </a:t>
            </a:r>
            <a:endParaRPr lang="en-US" sz="22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80B951E-4975-667F-8BE5-ED4745FD92A4}"/>
              </a:ext>
            </a:extLst>
          </p:cNvPr>
          <p:cNvPicPr>
            <a:picLocks noChangeAspect="1"/>
          </p:cNvPicPr>
          <p:nvPr/>
        </p:nvPicPr>
        <p:blipFill rotWithShape="1">
          <a:blip r:embed="rId2"/>
          <a:srcRect l="11389" r="34496" b="2"/>
          <a:stretch/>
        </p:blipFill>
        <p:spPr>
          <a:xfrm>
            <a:off x="7675658" y="2093976"/>
            <a:ext cx="3941064" cy="4096512"/>
          </a:xfrm>
          <a:prstGeom prst="rect">
            <a:avLst/>
          </a:prstGeom>
        </p:spPr>
      </p:pic>
      <p:sp>
        <p:nvSpPr>
          <p:cNvPr id="4" name="Slide Number Placeholder 3">
            <a:extLst>
              <a:ext uri="{FF2B5EF4-FFF2-40B4-BE49-F238E27FC236}">
                <a16:creationId xmlns:a16="http://schemas.microsoft.com/office/drawing/2014/main" id="{6298EA6D-0819-3E25-6CC0-69FF037DCD69}"/>
              </a:ext>
            </a:extLst>
          </p:cNvPr>
          <p:cNvSpPr>
            <a:spLocks noGrp="1"/>
          </p:cNvSpPr>
          <p:nvPr>
            <p:ph type="sldNum" sz="quarter" idx="12"/>
          </p:nvPr>
        </p:nvSpPr>
        <p:spPr/>
        <p:txBody>
          <a:bodyPr/>
          <a:lstStyle/>
          <a:p>
            <a:fld id="{14440617-FFF1-BC4C-ACB3-6280F0498439}" type="slidenum">
              <a:rPr lang="en-US" smtClean="0"/>
              <a:t>6</a:t>
            </a:fld>
            <a:endParaRPr lang="en-US"/>
          </a:p>
        </p:txBody>
      </p:sp>
    </p:spTree>
    <p:extLst>
      <p:ext uri="{BB962C8B-B14F-4D97-AF65-F5344CB8AC3E}">
        <p14:creationId xmlns:p14="http://schemas.microsoft.com/office/powerpoint/2010/main" val="1798216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25B2F-10A1-1560-A49A-32D56164CD5A}"/>
              </a:ext>
            </a:extLst>
          </p:cNvPr>
          <p:cNvSpPr>
            <a:spLocks noGrp="1"/>
          </p:cNvSpPr>
          <p:nvPr>
            <p:ph type="title"/>
          </p:nvPr>
        </p:nvSpPr>
        <p:spPr>
          <a:xfrm>
            <a:off x="1075767" y="1188637"/>
            <a:ext cx="2988234" cy="4480726"/>
          </a:xfrm>
        </p:spPr>
        <p:txBody>
          <a:bodyPr>
            <a:normAutofit/>
          </a:bodyPr>
          <a:lstStyle/>
          <a:p>
            <a:pPr algn="r"/>
            <a:r>
              <a:rPr lang="en-GB" sz="6600"/>
              <a:t>Equity Capital</a:t>
            </a: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6405CA-C5C9-6B2C-080A-6FEDA7F2CA0E}"/>
              </a:ext>
            </a:extLst>
          </p:cNvPr>
          <p:cNvSpPr>
            <a:spLocks noGrp="1"/>
          </p:cNvSpPr>
          <p:nvPr>
            <p:ph idx="1"/>
          </p:nvPr>
        </p:nvSpPr>
        <p:spPr>
          <a:xfrm>
            <a:off x="5255260" y="1648870"/>
            <a:ext cx="4702848" cy="3560260"/>
          </a:xfrm>
        </p:spPr>
        <p:txBody>
          <a:bodyPr anchor="ctr">
            <a:normAutofit/>
          </a:bodyPr>
          <a:lstStyle/>
          <a:p>
            <a:r>
              <a:rPr lang="en-GB" sz="2400"/>
              <a:t>Companies can raise funds from the public in exchange for a proportionate ownership stake in the company in the form of shares issued to investors who become shareholders.  </a:t>
            </a:r>
            <a:endParaRPr lang="en-US" sz="2400"/>
          </a:p>
        </p:txBody>
      </p:sp>
      <p:sp>
        <p:nvSpPr>
          <p:cNvPr id="4" name="Slide Number Placeholder 3">
            <a:extLst>
              <a:ext uri="{FF2B5EF4-FFF2-40B4-BE49-F238E27FC236}">
                <a16:creationId xmlns:a16="http://schemas.microsoft.com/office/drawing/2014/main" id="{300D3382-32D3-CCE6-CC11-EA7FCDB9FFCB}"/>
              </a:ext>
            </a:extLst>
          </p:cNvPr>
          <p:cNvSpPr>
            <a:spLocks noGrp="1"/>
          </p:cNvSpPr>
          <p:nvPr>
            <p:ph type="sldNum" sz="quarter" idx="12"/>
          </p:nvPr>
        </p:nvSpPr>
        <p:spPr/>
        <p:txBody>
          <a:bodyPr/>
          <a:lstStyle/>
          <a:p>
            <a:fld id="{14440617-FFF1-BC4C-ACB3-6280F0498439}" type="slidenum">
              <a:rPr lang="en-US" smtClean="0"/>
              <a:t>7</a:t>
            </a:fld>
            <a:endParaRPr lang="en-US"/>
          </a:p>
        </p:txBody>
      </p:sp>
    </p:spTree>
    <p:extLst>
      <p:ext uri="{BB962C8B-B14F-4D97-AF65-F5344CB8AC3E}">
        <p14:creationId xmlns:p14="http://schemas.microsoft.com/office/powerpoint/2010/main" val="375632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77CF4-A8CF-63D3-3F00-DD26AB1DB244}"/>
              </a:ext>
            </a:extLst>
          </p:cNvPr>
          <p:cNvSpPr>
            <a:spLocks noGrp="1"/>
          </p:cNvSpPr>
          <p:nvPr>
            <p:ph type="title"/>
          </p:nvPr>
        </p:nvSpPr>
        <p:spPr>
          <a:xfrm>
            <a:off x="1075767" y="1188637"/>
            <a:ext cx="2988234" cy="4480726"/>
          </a:xfrm>
        </p:spPr>
        <p:txBody>
          <a:bodyPr>
            <a:normAutofit/>
          </a:bodyPr>
          <a:lstStyle/>
          <a:p>
            <a:pPr algn="r"/>
            <a:r>
              <a:rPr lang="en-GB" sz="6600"/>
              <a:t>What is Cost of Capital?</a:t>
            </a:r>
            <a:br>
              <a:rPr lang="en-GB" sz="6600"/>
            </a:b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89F32B-F4BA-0601-C98E-C47948207FB5}"/>
              </a:ext>
            </a:extLst>
          </p:cNvPr>
          <p:cNvSpPr>
            <a:spLocks noGrp="1"/>
          </p:cNvSpPr>
          <p:nvPr>
            <p:ph idx="1"/>
          </p:nvPr>
        </p:nvSpPr>
        <p:spPr>
          <a:xfrm>
            <a:off x="5255260" y="1648870"/>
            <a:ext cx="4702848" cy="3560260"/>
          </a:xfrm>
        </p:spPr>
        <p:txBody>
          <a:bodyPr anchor="ctr">
            <a:normAutofit/>
          </a:bodyPr>
          <a:lstStyle/>
          <a:p>
            <a:r>
              <a:rPr lang="en-GB" sz="2000"/>
              <a:t>The cost of capital refers to the return rate expected by those who provide capital for businesses.</a:t>
            </a:r>
          </a:p>
          <a:p>
            <a:r>
              <a:rPr lang="en-GB" sz="2000"/>
              <a:t> In other words, the cost of capital is the opportunity cost of investing the same amount of cash into different investment opportunities.</a:t>
            </a:r>
          </a:p>
          <a:p>
            <a:r>
              <a:rPr lang="en-GB" sz="2000"/>
              <a:t> with the real cost of capital being the amount that could have been earned by choosing one investment over another.  </a:t>
            </a:r>
            <a:endParaRPr lang="en-US" sz="2000"/>
          </a:p>
        </p:txBody>
      </p:sp>
      <p:sp>
        <p:nvSpPr>
          <p:cNvPr id="4" name="Slide Number Placeholder 3">
            <a:extLst>
              <a:ext uri="{FF2B5EF4-FFF2-40B4-BE49-F238E27FC236}">
                <a16:creationId xmlns:a16="http://schemas.microsoft.com/office/drawing/2014/main" id="{11934675-6959-EDBB-8F6D-A7CC658DFB68}"/>
              </a:ext>
            </a:extLst>
          </p:cNvPr>
          <p:cNvSpPr>
            <a:spLocks noGrp="1"/>
          </p:cNvSpPr>
          <p:nvPr>
            <p:ph type="sldNum" sz="quarter" idx="12"/>
          </p:nvPr>
        </p:nvSpPr>
        <p:spPr/>
        <p:txBody>
          <a:bodyPr/>
          <a:lstStyle/>
          <a:p>
            <a:fld id="{14440617-FFF1-BC4C-ACB3-6280F0498439}" type="slidenum">
              <a:rPr lang="en-US" smtClean="0"/>
              <a:t>8</a:t>
            </a:fld>
            <a:endParaRPr lang="en-US"/>
          </a:p>
        </p:txBody>
      </p:sp>
    </p:spTree>
    <p:extLst>
      <p:ext uri="{BB962C8B-B14F-4D97-AF65-F5344CB8AC3E}">
        <p14:creationId xmlns:p14="http://schemas.microsoft.com/office/powerpoint/2010/main" val="3228025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E00A54-FE39-2696-088B-93C4F1095D77}"/>
              </a:ext>
            </a:extLst>
          </p:cNvPr>
          <p:cNvSpPr>
            <a:spLocks noGrp="1"/>
          </p:cNvSpPr>
          <p:nvPr>
            <p:ph type="title"/>
          </p:nvPr>
        </p:nvSpPr>
        <p:spPr>
          <a:xfrm>
            <a:off x="1285240" y="1050595"/>
            <a:ext cx="8074815" cy="1618489"/>
          </a:xfrm>
        </p:spPr>
        <p:txBody>
          <a:bodyPr anchor="ctr">
            <a:normAutofit/>
          </a:bodyPr>
          <a:lstStyle/>
          <a:p>
            <a:r>
              <a:rPr lang="en-US" sz="7200"/>
              <a:t>Using cost of Capital </a:t>
            </a:r>
          </a:p>
        </p:txBody>
      </p:sp>
      <p:sp>
        <p:nvSpPr>
          <p:cNvPr id="3" name="Content Placeholder 2">
            <a:extLst>
              <a:ext uri="{FF2B5EF4-FFF2-40B4-BE49-F238E27FC236}">
                <a16:creationId xmlns:a16="http://schemas.microsoft.com/office/drawing/2014/main" id="{D1639CEC-A954-9673-9887-7089E3E7F9BE}"/>
              </a:ext>
            </a:extLst>
          </p:cNvPr>
          <p:cNvSpPr>
            <a:spLocks noGrp="1"/>
          </p:cNvSpPr>
          <p:nvPr>
            <p:ph idx="1"/>
          </p:nvPr>
        </p:nvSpPr>
        <p:spPr>
          <a:xfrm>
            <a:off x="1285240" y="2669085"/>
            <a:ext cx="8074815" cy="3100780"/>
          </a:xfrm>
        </p:spPr>
        <p:txBody>
          <a:bodyPr anchor="t">
            <a:normAutofit fontScale="92500" lnSpcReduction="10000"/>
          </a:bodyPr>
          <a:lstStyle/>
          <a:p>
            <a:r>
              <a:rPr lang="en-GB" sz="2400" dirty="0"/>
              <a:t>Typically, there are two groups of people who use the cost of capital.</a:t>
            </a:r>
          </a:p>
          <a:p>
            <a:endParaRPr lang="en-GB" sz="2400" dirty="0"/>
          </a:p>
          <a:p>
            <a:r>
              <a:rPr lang="en-GB" sz="2400" dirty="0"/>
              <a:t> Business owners and leaders use the cost of capital to evaluate various investments.</a:t>
            </a:r>
          </a:p>
          <a:p>
            <a:r>
              <a:rPr lang="en-GB" sz="2400" dirty="0"/>
              <a:t>Also,  evaluate whether a capital project is worth the expenditure of resources. </a:t>
            </a:r>
          </a:p>
          <a:p>
            <a:r>
              <a:rPr lang="en-GB" sz="2400" dirty="0"/>
              <a:t>Investors use the cost of capital to assess if the investment is worth the risk compared to the return. </a:t>
            </a:r>
            <a:endParaRPr lang="en-US" sz="2400" dirty="0"/>
          </a:p>
        </p:txBody>
      </p:sp>
      <p:sp>
        <p:nvSpPr>
          <p:cNvPr id="4" name="Slide Number Placeholder 3">
            <a:extLst>
              <a:ext uri="{FF2B5EF4-FFF2-40B4-BE49-F238E27FC236}">
                <a16:creationId xmlns:a16="http://schemas.microsoft.com/office/drawing/2014/main" id="{E28A3C5D-87B7-B55B-5101-E2C8D7818EE8}"/>
              </a:ext>
            </a:extLst>
          </p:cNvPr>
          <p:cNvSpPr>
            <a:spLocks noGrp="1"/>
          </p:cNvSpPr>
          <p:nvPr>
            <p:ph type="sldNum" sz="quarter" idx="12"/>
          </p:nvPr>
        </p:nvSpPr>
        <p:spPr/>
        <p:txBody>
          <a:bodyPr/>
          <a:lstStyle/>
          <a:p>
            <a:fld id="{14440617-FFF1-BC4C-ACB3-6280F0498439}" type="slidenum">
              <a:rPr lang="en-US" smtClean="0"/>
              <a:t>9</a:t>
            </a:fld>
            <a:endParaRPr lang="en-US"/>
          </a:p>
        </p:txBody>
      </p:sp>
    </p:spTree>
    <p:extLst>
      <p:ext uri="{BB962C8B-B14F-4D97-AF65-F5344CB8AC3E}">
        <p14:creationId xmlns:p14="http://schemas.microsoft.com/office/powerpoint/2010/main" val="987105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1D0A02-F033-C762-FAAE-2CD67E1707B1}"/>
              </a:ext>
            </a:extLst>
          </p:cNvPr>
          <p:cNvSpPr>
            <a:spLocks noGrp="1"/>
          </p:cNvSpPr>
          <p:nvPr>
            <p:ph type="title"/>
          </p:nvPr>
        </p:nvSpPr>
        <p:spPr>
          <a:xfrm>
            <a:off x="1075767" y="1188637"/>
            <a:ext cx="2988234" cy="4480726"/>
          </a:xfrm>
        </p:spPr>
        <p:txBody>
          <a:bodyPr>
            <a:normAutofit/>
          </a:bodyPr>
          <a:lstStyle/>
          <a:p>
            <a:pPr algn="r"/>
            <a:br>
              <a:rPr lang="en-GB" sz="5100"/>
            </a:br>
            <a:r>
              <a:rPr lang="en-GB" sz="5100"/>
              <a:t>Cost of Capital for Investors</a:t>
            </a:r>
            <a:br>
              <a:rPr lang="en-GB" sz="5100"/>
            </a:br>
            <a:br>
              <a:rPr lang="en-GB" sz="5100"/>
            </a:br>
            <a:endParaRPr lang="en-US" sz="51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2B4E7A-7583-EEE6-E873-015B704A3DB2}"/>
              </a:ext>
            </a:extLst>
          </p:cNvPr>
          <p:cNvSpPr>
            <a:spLocks noGrp="1"/>
          </p:cNvSpPr>
          <p:nvPr>
            <p:ph idx="1"/>
          </p:nvPr>
        </p:nvSpPr>
        <p:spPr>
          <a:xfrm>
            <a:off x="4654297" y="1188637"/>
            <a:ext cx="6004170" cy="4020493"/>
          </a:xfrm>
        </p:spPr>
        <p:txBody>
          <a:bodyPr anchor="ctr">
            <a:normAutofit/>
          </a:bodyPr>
          <a:lstStyle/>
          <a:p>
            <a:r>
              <a:rPr lang="en-GB" sz="2400" dirty="0"/>
              <a:t>The cost of capital from an investor's perspective is the variation between an investment you made and one that you could have made but didn’t. </a:t>
            </a:r>
          </a:p>
          <a:p>
            <a:r>
              <a:rPr lang="en-GB" sz="2400" dirty="0"/>
              <a:t>Suppose a real estate investor invested 1 million dollars into a particular opportunity.  </a:t>
            </a:r>
          </a:p>
          <a:p>
            <a:r>
              <a:rPr lang="en-GB" sz="2400" dirty="0"/>
              <a:t>The opportunity cost is the difference between any profit actually earned and the profit that could have been earned. </a:t>
            </a:r>
            <a:endParaRPr lang="en-US" sz="2400" dirty="0"/>
          </a:p>
        </p:txBody>
      </p:sp>
      <p:sp>
        <p:nvSpPr>
          <p:cNvPr id="4" name="Slide Number Placeholder 3">
            <a:extLst>
              <a:ext uri="{FF2B5EF4-FFF2-40B4-BE49-F238E27FC236}">
                <a16:creationId xmlns:a16="http://schemas.microsoft.com/office/drawing/2014/main" id="{259F9C0A-CFBA-7998-8547-8A11148D8DFB}"/>
              </a:ext>
            </a:extLst>
          </p:cNvPr>
          <p:cNvSpPr>
            <a:spLocks noGrp="1"/>
          </p:cNvSpPr>
          <p:nvPr>
            <p:ph type="sldNum" sz="quarter" idx="12"/>
          </p:nvPr>
        </p:nvSpPr>
        <p:spPr/>
        <p:txBody>
          <a:bodyPr/>
          <a:lstStyle/>
          <a:p>
            <a:fld id="{14440617-FFF1-BC4C-ACB3-6280F0498439}" type="slidenum">
              <a:rPr lang="en-US" smtClean="0"/>
              <a:t>10</a:t>
            </a:fld>
            <a:endParaRPr lang="en-US"/>
          </a:p>
        </p:txBody>
      </p:sp>
    </p:spTree>
    <p:extLst>
      <p:ext uri="{BB962C8B-B14F-4D97-AF65-F5344CB8AC3E}">
        <p14:creationId xmlns:p14="http://schemas.microsoft.com/office/powerpoint/2010/main" val="239530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69211B-CAED-2BC1-33AE-59B9134EE81E}"/>
              </a:ext>
            </a:extLst>
          </p:cNvPr>
          <p:cNvSpPr>
            <a:spLocks noGrp="1"/>
          </p:cNvSpPr>
          <p:nvPr>
            <p:ph type="title"/>
          </p:nvPr>
        </p:nvSpPr>
        <p:spPr>
          <a:xfrm>
            <a:off x="1075767" y="1188637"/>
            <a:ext cx="2988234" cy="4480726"/>
          </a:xfrm>
        </p:spPr>
        <p:txBody>
          <a:bodyPr>
            <a:normAutofit/>
          </a:bodyPr>
          <a:lstStyle/>
          <a:p>
            <a:pPr algn="r"/>
            <a:br>
              <a:rPr lang="en-GB" sz="4100" dirty="0"/>
            </a:br>
            <a:r>
              <a:rPr lang="en-GB" sz="4100" dirty="0"/>
              <a:t>Cost of Capital for Investors, </a:t>
            </a:r>
            <a:r>
              <a:rPr lang="en-GB" sz="4100" dirty="0" err="1"/>
              <a:t>contd</a:t>
            </a:r>
            <a:r>
              <a:rPr lang="en-GB" sz="4100" dirty="0"/>
              <a:t>,,</a:t>
            </a:r>
            <a:br>
              <a:rPr lang="en-GB" sz="4100" dirty="0"/>
            </a:br>
            <a:br>
              <a:rPr lang="en-GB" sz="4100" dirty="0"/>
            </a:br>
            <a:endParaRPr lang="en-US" sz="4100" dirty="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7CFEA2-6073-D11A-80BC-D20D9044CA40}"/>
              </a:ext>
            </a:extLst>
          </p:cNvPr>
          <p:cNvSpPr>
            <a:spLocks noGrp="1"/>
          </p:cNvSpPr>
          <p:nvPr>
            <p:ph idx="1"/>
          </p:nvPr>
        </p:nvSpPr>
        <p:spPr>
          <a:xfrm>
            <a:off x="5255260" y="1648870"/>
            <a:ext cx="4702848" cy="3560260"/>
          </a:xfrm>
        </p:spPr>
        <p:txBody>
          <a:bodyPr anchor="ctr">
            <a:normAutofit/>
          </a:bodyPr>
          <a:lstStyle/>
          <a:p>
            <a:r>
              <a:rPr lang="en-GB" sz="2400"/>
              <a:t>Let's say the investor earned a 5% profit on the actual investment (Opportunity A) but could have earned 10% on the investment opportunity not chosen (Opportunity B).  </a:t>
            </a:r>
          </a:p>
          <a:p>
            <a:r>
              <a:rPr lang="en-GB" sz="2400"/>
              <a:t>The difference between the profit earned on Opportunity A and Opportunity B (5%) is the actual cost of capital. </a:t>
            </a:r>
            <a:endParaRPr lang="en-US" sz="2400"/>
          </a:p>
        </p:txBody>
      </p:sp>
      <p:sp>
        <p:nvSpPr>
          <p:cNvPr id="4" name="Slide Number Placeholder 3">
            <a:extLst>
              <a:ext uri="{FF2B5EF4-FFF2-40B4-BE49-F238E27FC236}">
                <a16:creationId xmlns:a16="http://schemas.microsoft.com/office/drawing/2014/main" id="{938AB94B-1B58-FE6C-91A5-EE8ED9E1246B}"/>
              </a:ext>
            </a:extLst>
          </p:cNvPr>
          <p:cNvSpPr>
            <a:spLocks noGrp="1"/>
          </p:cNvSpPr>
          <p:nvPr>
            <p:ph type="sldNum" sz="quarter" idx="12"/>
          </p:nvPr>
        </p:nvSpPr>
        <p:spPr/>
        <p:txBody>
          <a:bodyPr/>
          <a:lstStyle/>
          <a:p>
            <a:fld id="{14440617-FFF1-BC4C-ACB3-6280F0498439}" type="slidenum">
              <a:rPr lang="en-US" smtClean="0"/>
              <a:t>11</a:t>
            </a:fld>
            <a:endParaRPr lang="en-US"/>
          </a:p>
        </p:txBody>
      </p:sp>
    </p:spTree>
    <p:extLst>
      <p:ext uri="{BB962C8B-B14F-4D97-AF65-F5344CB8AC3E}">
        <p14:creationId xmlns:p14="http://schemas.microsoft.com/office/powerpoint/2010/main" val="3096875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8ED0C-2557-58CC-082A-0BA034346AEE}"/>
              </a:ext>
            </a:extLst>
          </p:cNvPr>
          <p:cNvSpPr>
            <a:spLocks noGrp="1"/>
          </p:cNvSpPr>
          <p:nvPr>
            <p:ph type="title"/>
          </p:nvPr>
        </p:nvSpPr>
        <p:spPr>
          <a:xfrm>
            <a:off x="1285240" y="1050595"/>
            <a:ext cx="8074815" cy="1618489"/>
          </a:xfrm>
        </p:spPr>
        <p:txBody>
          <a:bodyPr anchor="ctr">
            <a:normAutofit/>
          </a:bodyPr>
          <a:lstStyle/>
          <a:p>
            <a:br>
              <a:rPr lang="en-GB" sz="3400"/>
            </a:br>
            <a:r>
              <a:rPr lang="en-GB" sz="3400"/>
              <a:t>Cost of Capital for Business</a:t>
            </a:r>
            <a:br>
              <a:rPr lang="en-GB" sz="3400"/>
            </a:br>
            <a:endParaRPr lang="en-US" sz="3400"/>
          </a:p>
        </p:txBody>
      </p:sp>
      <p:sp>
        <p:nvSpPr>
          <p:cNvPr id="3" name="Content Placeholder 2">
            <a:extLst>
              <a:ext uri="{FF2B5EF4-FFF2-40B4-BE49-F238E27FC236}">
                <a16:creationId xmlns:a16="http://schemas.microsoft.com/office/drawing/2014/main" id="{A1D2057E-AAF3-990F-8EE8-61FA15C622C4}"/>
              </a:ext>
            </a:extLst>
          </p:cNvPr>
          <p:cNvSpPr>
            <a:spLocks noGrp="1"/>
          </p:cNvSpPr>
          <p:nvPr>
            <p:ph idx="1"/>
          </p:nvPr>
        </p:nvSpPr>
        <p:spPr>
          <a:xfrm>
            <a:off x="1285240" y="2969469"/>
            <a:ext cx="8074815" cy="2800395"/>
          </a:xfrm>
        </p:spPr>
        <p:txBody>
          <a:bodyPr anchor="t">
            <a:normAutofit/>
          </a:bodyPr>
          <a:lstStyle/>
          <a:p>
            <a:r>
              <a:rPr lang="en-GB" sz="1900"/>
              <a:t>For a business, the purpose of the costs of capital is to improve the rate of return that might have been generated by using the amount of money into a separate investment with the same amount of risk.  </a:t>
            </a:r>
          </a:p>
          <a:p>
            <a:r>
              <a:rPr lang="en-GB" sz="1900"/>
              <a:t>Therefore, the cost of capital is essential to companies that need capital to expand their operations while keeping debts as low as possible to satisfy their shareholders.  </a:t>
            </a:r>
          </a:p>
          <a:p>
            <a:r>
              <a:rPr lang="en-GB" sz="1900"/>
              <a:t>At a minimum, any capital used by a company must have a minimum return that is in line with their shareholders, stakeholders, and lenders expectations.  </a:t>
            </a:r>
            <a:endParaRPr lang="en-US" sz="1900"/>
          </a:p>
        </p:txBody>
      </p:sp>
      <p:sp>
        <p:nvSpPr>
          <p:cNvPr id="4" name="Slide Number Placeholder 3">
            <a:extLst>
              <a:ext uri="{FF2B5EF4-FFF2-40B4-BE49-F238E27FC236}">
                <a16:creationId xmlns:a16="http://schemas.microsoft.com/office/drawing/2014/main" id="{9DDD0306-DD85-F484-547D-0DAB00B07750}"/>
              </a:ext>
            </a:extLst>
          </p:cNvPr>
          <p:cNvSpPr>
            <a:spLocks noGrp="1"/>
          </p:cNvSpPr>
          <p:nvPr>
            <p:ph type="sldNum" sz="quarter" idx="12"/>
          </p:nvPr>
        </p:nvSpPr>
        <p:spPr/>
        <p:txBody>
          <a:bodyPr/>
          <a:lstStyle/>
          <a:p>
            <a:fld id="{14440617-FFF1-BC4C-ACB3-6280F0498439}" type="slidenum">
              <a:rPr lang="en-US" smtClean="0"/>
              <a:t>12</a:t>
            </a:fld>
            <a:endParaRPr lang="en-US"/>
          </a:p>
        </p:txBody>
      </p:sp>
    </p:spTree>
    <p:extLst>
      <p:ext uri="{BB962C8B-B14F-4D97-AF65-F5344CB8AC3E}">
        <p14:creationId xmlns:p14="http://schemas.microsoft.com/office/powerpoint/2010/main" val="1730314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A4793-9942-D581-35BC-9C70DB3A38BF}"/>
              </a:ext>
            </a:extLst>
          </p:cNvPr>
          <p:cNvSpPr>
            <a:spLocks noGrp="1"/>
          </p:cNvSpPr>
          <p:nvPr>
            <p:ph type="title"/>
          </p:nvPr>
        </p:nvSpPr>
        <p:spPr>
          <a:xfrm>
            <a:off x="8026203" y="1443390"/>
            <a:ext cx="3268216" cy="3405880"/>
          </a:xfrm>
        </p:spPr>
        <p:txBody>
          <a:bodyPr>
            <a:normAutofit/>
          </a:bodyPr>
          <a:lstStyle/>
          <a:p>
            <a:r>
              <a:rPr lang="en-GB" sz="6000"/>
              <a:t>Cost of Capital Example</a:t>
            </a:r>
            <a:br>
              <a:rPr lang="en-GB" sz="6000"/>
            </a:br>
            <a:endParaRPr lang="en-US" sz="6000"/>
          </a:p>
        </p:txBody>
      </p:sp>
      <p:sp>
        <p:nvSpPr>
          <p:cNvPr id="3" name="Content Placeholder 2">
            <a:extLst>
              <a:ext uri="{FF2B5EF4-FFF2-40B4-BE49-F238E27FC236}">
                <a16:creationId xmlns:a16="http://schemas.microsoft.com/office/drawing/2014/main" id="{9BDDD9E6-6403-2B80-00FA-0667516D85F3}"/>
              </a:ext>
            </a:extLst>
          </p:cNvPr>
          <p:cNvSpPr>
            <a:spLocks noGrp="1"/>
          </p:cNvSpPr>
          <p:nvPr>
            <p:ph idx="1"/>
          </p:nvPr>
        </p:nvSpPr>
        <p:spPr>
          <a:xfrm>
            <a:off x="1289304" y="1266614"/>
            <a:ext cx="5769224" cy="3759434"/>
          </a:xfrm>
        </p:spPr>
        <p:txBody>
          <a:bodyPr anchor="ctr">
            <a:normAutofit/>
          </a:bodyPr>
          <a:lstStyle/>
          <a:p>
            <a:r>
              <a:rPr lang="en-GB" sz="2400"/>
              <a:t>Suppose Company ABC is considering updating its technical equipment or purchase equally risky bonds.  </a:t>
            </a:r>
          </a:p>
          <a:p>
            <a:r>
              <a:rPr lang="en-GB" sz="2400"/>
              <a:t>The equipment update will cost $5 million and is expected to save $1 million per year over the next 5 years. </a:t>
            </a:r>
          </a:p>
          <a:p>
            <a:r>
              <a:rPr lang="en-GB" sz="2400"/>
              <a:t> Alternatively, Company ABC could use the $5 million to purchase 5-year bonds in Company XYZ with an expected 12% rate of return.</a:t>
            </a:r>
            <a:endParaRPr lang="en-US" sz="2400"/>
          </a:p>
        </p:txBody>
      </p:sp>
      <p:sp>
        <p:nvSpPr>
          <p:cNvPr id="4" name="Slide Number Placeholder 3">
            <a:extLst>
              <a:ext uri="{FF2B5EF4-FFF2-40B4-BE49-F238E27FC236}">
                <a16:creationId xmlns:a16="http://schemas.microsoft.com/office/drawing/2014/main" id="{8B6DD8C6-1924-F7C3-267E-C53357FB88E2}"/>
              </a:ext>
            </a:extLst>
          </p:cNvPr>
          <p:cNvSpPr>
            <a:spLocks noGrp="1"/>
          </p:cNvSpPr>
          <p:nvPr>
            <p:ph type="sldNum" sz="quarter" idx="12"/>
          </p:nvPr>
        </p:nvSpPr>
        <p:spPr/>
        <p:txBody>
          <a:bodyPr/>
          <a:lstStyle/>
          <a:p>
            <a:fld id="{14440617-FFF1-BC4C-ACB3-6280F0498439}" type="slidenum">
              <a:rPr lang="en-US" smtClean="0"/>
              <a:t>13</a:t>
            </a:fld>
            <a:endParaRPr lang="en-US"/>
          </a:p>
        </p:txBody>
      </p:sp>
    </p:spTree>
    <p:extLst>
      <p:ext uri="{BB962C8B-B14F-4D97-AF65-F5344CB8AC3E}">
        <p14:creationId xmlns:p14="http://schemas.microsoft.com/office/powerpoint/2010/main" val="3030060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C16C0-5855-5D3A-C820-2A71ED9BB00F}"/>
              </a:ext>
            </a:extLst>
          </p:cNvPr>
          <p:cNvSpPr>
            <a:spLocks noGrp="1"/>
          </p:cNvSpPr>
          <p:nvPr>
            <p:ph type="title"/>
          </p:nvPr>
        </p:nvSpPr>
        <p:spPr>
          <a:xfrm>
            <a:off x="8026203" y="1443390"/>
            <a:ext cx="3268216" cy="3405880"/>
          </a:xfrm>
        </p:spPr>
        <p:txBody>
          <a:bodyPr>
            <a:normAutofit/>
          </a:bodyPr>
          <a:lstStyle/>
          <a:p>
            <a:r>
              <a:rPr lang="en-GB" sz="3300"/>
              <a:t>Cost of Capital Example,contd,,</a:t>
            </a:r>
            <a:endParaRPr lang="en-US" sz="3300"/>
          </a:p>
        </p:txBody>
      </p:sp>
      <p:sp>
        <p:nvSpPr>
          <p:cNvPr id="3" name="Content Placeholder 2">
            <a:extLst>
              <a:ext uri="{FF2B5EF4-FFF2-40B4-BE49-F238E27FC236}">
                <a16:creationId xmlns:a16="http://schemas.microsoft.com/office/drawing/2014/main" id="{71CE56ED-F7B6-81E3-35A8-30B6E53A4183}"/>
              </a:ext>
            </a:extLst>
          </p:cNvPr>
          <p:cNvSpPr>
            <a:spLocks noGrp="1"/>
          </p:cNvSpPr>
          <p:nvPr>
            <p:ph idx="1"/>
          </p:nvPr>
        </p:nvSpPr>
        <p:spPr>
          <a:xfrm>
            <a:off x="1289304" y="1266614"/>
            <a:ext cx="5769224" cy="3759434"/>
          </a:xfrm>
        </p:spPr>
        <p:txBody>
          <a:bodyPr anchor="ctr">
            <a:normAutofit/>
          </a:bodyPr>
          <a:lstStyle/>
          <a:p>
            <a:r>
              <a:rPr lang="en-GB" sz="2400"/>
              <a:t>The updated equipment is expected to return 20% per year (1,000,000 / 5,000,000).  </a:t>
            </a:r>
          </a:p>
          <a:p>
            <a:r>
              <a:rPr lang="en-GB" sz="2400"/>
              <a:t>In this case, the expected return is a risk.  </a:t>
            </a:r>
          </a:p>
          <a:p>
            <a:r>
              <a:rPr lang="en-GB" sz="2400"/>
              <a:t>The equipment update is a better use of capital because the 20% return exceeds the 12% required return Company ABC could have gained by investing in Company XYZ. </a:t>
            </a:r>
            <a:endParaRPr lang="en-US" sz="2400"/>
          </a:p>
        </p:txBody>
      </p:sp>
      <p:sp>
        <p:nvSpPr>
          <p:cNvPr id="4" name="Slide Number Placeholder 3">
            <a:extLst>
              <a:ext uri="{FF2B5EF4-FFF2-40B4-BE49-F238E27FC236}">
                <a16:creationId xmlns:a16="http://schemas.microsoft.com/office/drawing/2014/main" id="{326029AC-B5FD-ECC1-D25D-8F787E8A8B8C}"/>
              </a:ext>
            </a:extLst>
          </p:cNvPr>
          <p:cNvSpPr>
            <a:spLocks noGrp="1"/>
          </p:cNvSpPr>
          <p:nvPr>
            <p:ph type="sldNum" sz="quarter" idx="12"/>
          </p:nvPr>
        </p:nvSpPr>
        <p:spPr/>
        <p:txBody>
          <a:bodyPr/>
          <a:lstStyle/>
          <a:p>
            <a:fld id="{14440617-FFF1-BC4C-ACB3-6280F0498439}" type="slidenum">
              <a:rPr lang="en-US" smtClean="0"/>
              <a:t>14</a:t>
            </a:fld>
            <a:endParaRPr lang="en-US"/>
          </a:p>
        </p:txBody>
      </p:sp>
    </p:spTree>
    <p:extLst>
      <p:ext uri="{BB962C8B-B14F-4D97-AF65-F5344CB8AC3E}">
        <p14:creationId xmlns:p14="http://schemas.microsoft.com/office/powerpoint/2010/main" val="1960802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C25E50-C173-0C31-8DBE-F49C4351FDDB}"/>
              </a:ext>
            </a:extLst>
          </p:cNvPr>
          <p:cNvSpPr>
            <a:spLocks noGrp="1"/>
          </p:cNvSpPr>
          <p:nvPr>
            <p:ph type="title"/>
          </p:nvPr>
        </p:nvSpPr>
        <p:spPr>
          <a:xfrm>
            <a:off x="5526156" y="365125"/>
            <a:ext cx="5827643" cy="1433433"/>
          </a:xfrm>
        </p:spPr>
        <p:txBody>
          <a:bodyPr anchor="b">
            <a:normAutofit/>
          </a:bodyPr>
          <a:lstStyle/>
          <a:p>
            <a:r>
              <a:rPr lang="en-GB" dirty="0"/>
              <a:t>Cost of Debt</a:t>
            </a:r>
            <a:br>
              <a:rPr lang="en-GB" dirty="0"/>
            </a:br>
            <a:endParaRPr lang="en-US" dirty="0"/>
          </a:p>
        </p:txBody>
      </p:sp>
      <p:pic>
        <p:nvPicPr>
          <p:cNvPr id="5" name="Picture 4" descr="White calculator">
            <a:extLst>
              <a:ext uri="{FF2B5EF4-FFF2-40B4-BE49-F238E27FC236}">
                <a16:creationId xmlns:a16="http://schemas.microsoft.com/office/drawing/2014/main" id="{B1171ED0-2CF7-60C3-3550-A478404B8957}"/>
              </a:ext>
            </a:extLst>
          </p:cNvPr>
          <p:cNvPicPr>
            <a:picLocks noChangeAspect="1"/>
          </p:cNvPicPr>
          <p:nvPr/>
        </p:nvPicPr>
        <p:blipFill rotWithShape="1">
          <a:blip r:embed="rId2"/>
          <a:srcRect l="2265" r="39697" b="-1"/>
          <a:stretch/>
        </p:blipFill>
        <p:spPr>
          <a:xfrm>
            <a:off x="1298810" y="2782956"/>
            <a:ext cx="2998844" cy="3449030"/>
          </a:xfrm>
          <a:prstGeom prst="rect">
            <a:avLst/>
          </a:prstGeom>
        </p:spPr>
      </p:pic>
      <p:sp>
        <p:nvSpPr>
          <p:cNvPr id="3" name="Content Placeholder 2">
            <a:extLst>
              <a:ext uri="{FF2B5EF4-FFF2-40B4-BE49-F238E27FC236}">
                <a16:creationId xmlns:a16="http://schemas.microsoft.com/office/drawing/2014/main" id="{D8E1F776-94EC-29BB-22C9-0CE87A7A7157}"/>
              </a:ext>
            </a:extLst>
          </p:cNvPr>
          <p:cNvSpPr>
            <a:spLocks noGrp="1"/>
          </p:cNvSpPr>
          <p:nvPr>
            <p:ph idx="1"/>
          </p:nvPr>
        </p:nvSpPr>
        <p:spPr>
          <a:xfrm>
            <a:off x="4471988" y="2055813"/>
            <a:ext cx="6881812" cy="4121149"/>
          </a:xfrm>
        </p:spPr>
        <p:txBody>
          <a:bodyPr anchor="t">
            <a:normAutofit/>
          </a:bodyPr>
          <a:lstStyle/>
          <a:p>
            <a:r>
              <a:rPr lang="en-GB" sz="2400" dirty="0">
                <a:latin typeface="Times New Roman" panose="02020603050405020304" pitchFamily="18" charset="0"/>
                <a:cs typeface="Times New Roman" panose="02020603050405020304" pitchFamily="18" charset="0"/>
              </a:rPr>
              <a:t>The cost of debt is the interest rate a company or individual pays on its debt obligations.</a:t>
            </a:r>
          </a:p>
          <a:p>
            <a:r>
              <a:rPr lang="en-GB" sz="2400" dirty="0">
                <a:latin typeface="Times New Roman" panose="02020603050405020304" pitchFamily="18" charset="0"/>
                <a:cs typeface="Times New Roman" panose="02020603050405020304" pitchFamily="18" charset="0"/>
              </a:rPr>
              <a:t>Such as bonds, mortgages, or money borrowed from a bank or financial institution.  </a:t>
            </a:r>
          </a:p>
          <a:p>
            <a:r>
              <a:rPr lang="en-GB" sz="2400" dirty="0">
                <a:latin typeface="Times New Roman" panose="02020603050405020304" pitchFamily="18" charset="0"/>
                <a:cs typeface="Times New Roman" panose="02020603050405020304" pitchFamily="18" charset="0"/>
              </a:rPr>
              <a:t>If a company has more than one loan, they would add up the interest rate for each to determine the company's overall cost for the debt.</a:t>
            </a:r>
          </a:p>
          <a:p>
            <a:pPr marL="0" indent="0">
              <a:buNone/>
            </a:pPr>
            <a:br>
              <a:rPr lang="en-GB"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3039252-14DB-6D82-D5D1-4FCACA7ADC5F}"/>
              </a:ext>
            </a:extLst>
          </p:cNvPr>
          <p:cNvSpPr>
            <a:spLocks noGrp="1"/>
          </p:cNvSpPr>
          <p:nvPr>
            <p:ph type="sldNum" sz="quarter" idx="12"/>
          </p:nvPr>
        </p:nvSpPr>
        <p:spPr/>
        <p:txBody>
          <a:bodyPr/>
          <a:lstStyle/>
          <a:p>
            <a:fld id="{14440617-FFF1-BC4C-ACB3-6280F0498439}" type="slidenum">
              <a:rPr lang="en-US" smtClean="0"/>
              <a:t>15</a:t>
            </a:fld>
            <a:endParaRPr lang="en-US"/>
          </a:p>
        </p:txBody>
      </p:sp>
    </p:spTree>
    <p:extLst>
      <p:ext uri="{BB962C8B-B14F-4D97-AF65-F5344CB8AC3E}">
        <p14:creationId xmlns:p14="http://schemas.microsoft.com/office/powerpoint/2010/main" val="2471594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93F8B-9354-842A-24C8-345865D00B26}"/>
              </a:ext>
            </a:extLst>
          </p:cNvPr>
          <p:cNvSpPr>
            <a:spLocks noGrp="1"/>
          </p:cNvSpPr>
          <p:nvPr>
            <p:ph type="title"/>
          </p:nvPr>
        </p:nvSpPr>
        <p:spPr>
          <a:xfrm>
            <a:off x="1136397" y="502020"/>
            <a:ext cx="5323715" cy="1642970"/>
          </a:xfrm>
        </p:spPr>
        <p:txBody>
          <a:bodyPr anchor="b">
            <a:normAutofit/>
          </a:bodyPr>
          <a:lstStyle/>
          <a:p>
            <a:r>
              <a:rPr lang="en-GB" sz="3700"/>
              <a:t>How to Calculate the Cost of Debt</a:t>
            </a:r>
            <a:br>
              <a:rPr lang="en-GB" sz="3700"/>
            </a:br>
            <a:endParaRPr lang="en-US" sz="3700"/>
          </a:p>
        </p:txBody>
      </p:sp>
      <p:sp>
        <p:nvSpPr>
          <p:cNvPr id="3" name="Content Placeholder 2">
            <a:extLst>
              <a:ext uri="{FF2B5EF4-FFF2-40B4-BE49-F238E27FC236}">
                <a16:creationId xmlns:a16="http://schemas.microsoft.com/office/drawing/2014/main" id="{A08A3273-95CA-01B9-BFCE-AAB1E7B20E76}"/>
              </a:ext>
            </a:extLst>
          </p:cNvPr>
          <p:cNvSpPr>
            <a:spLocks noGrp="1"/>
          </p:cNvSpPr>
          <p:nvPr>
            <p:ph idx="1"/>
          </p:nvPr>
        </p:nvSpPr>
        <p:spPr>
          <a:xfrm>
            <a:off x="1144923" y="2405894"/>
            <a:ext cx="5315189" cy="3535083"/>
          </a:xfrm>
        </p:spPr>
        <p:txBody>
          <a:bodyPr anchor="t">
            <a:normAutofit/>
          </a:bodyPr>
          <a:lstStyle/>
          <a:p>
            <a:r>
              <a:rPr lang="en-GB" sz="2400" dirty="0">
                <a:latin typeface="Times New Roman" panose="02020603050405020304" pitchFamily="18" charset="0"/>
                <a:cs typeface="Times New Roman" panose="02020603050405020304" pitchFamily="18" charset="0"/>
              </a:rPr>
              <a:t>There are several ways to calculate the cost of debt depending on whether you are interested in pre-tax or post-tax. </a:t>
            </a:r>
          </a:p>
          <a:p>
            <a:r>
              <a:rPr lang="en-GB" sz="2400" dirty="0">
                <a:latin typeface="Times New Roman" panose="02020603050405020304" pitchFamily="18" charset="0"/>
                <a:cs typeface="Times New Roman" panose="02020603050405020304" pitchFamily="18" charset="0"/>
              </a:rPr>
              <a:t> If you want to calculate the cost of pre-tax cost of debt, you should use the following debt formula:</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Cost of debt = total interest / total debt </a:t>
            </a:r>
          </a:p>
          <a:p>
            <a:endParaRPr lang="en-US" sz="2000" dirty="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Dollar">
            <a:extLst>
              <a:ext uri="{FF2B5EF4-FFF2-40B4-BE49-F238E27FC236}">
                <a16:creationId xmlns:a16="http://schemas.microsoft.com/office/drawing/2014/main" id="{118C72C4-0DA5-A944-284D-DC93A99DAC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75967" y="1359681"/>
            <a:ext cx="4170530" cy="4170530"/>
          </a:xfrm>
          <a:prstGeom prst="rect">
            <a:avLst/>
          </a:prstGeom>
        </p:spPr>
      </p:pic>
      <p:sp>
        <p:nvSpPr>
          <p:cNvPr id="4" name="Slide Number Placeholder 3">
            <a:extLst>
              <a:ext uri="{FF2B5EF4-FFF2-40B4-BE49-F238E27FC236}">
                <a16:creationId xmlns:a16="http://schemas.microsoft.com/office/drawing/2014/main" id="{D85D860D-48FB-F577-410C-F2F9436DC042}"/>
              </a:ext>
            </a:extLst>
          </p:cNvPr>
          <p:cNvSpPr>
            <a:spLocks noGrp="1"/>
          </p:cNvSpPr>
          <p:nvPr>
            <p:ph type="sldNum" sz="quarter" idx="12"/>
          </p:nvPr>
        </p:nvSpPr>
        <p:spPr/>
        <p:txBody>
          <a:bodyPr/>
          <a:lstStyle/>
          <a:p>
            <a:fld id="{14440617-FFF1-BC4C-ACB3-6280F0498439}" type="slidenum">
              <a:rPr lang="en-US" smtClean="0"/>
              <a:t>16</a:t>
            </a:fld>
            <a:endParaRPr lang="en-US"/>
          </a:p>
        </p:txBody>
      </p:sp>
    </p:spTree>
    <p:extLst>
      <p:ext uri="{BB962C8B-B14F-4D97-AF65-F5344CB8AC3E}">
        <p14:creationId xmlns:p14="http://schemas.microsoft.com/office/powerpoint/2010/main" val="34997180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658C3-F988-62DE-396E-0A2C77AD709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Example</a:t>
            </a:r>
            <a:endParaRPr lang="en-US" sz="4000">
              <a:solidFill>
                <a:srgbClr val="FFFFFF"/>
              </a:solidFill>
            </a:endParaRPr>
          </a:p>
        </p:txBody>
      </p:sp>
      <p:sp>
        <p:nvSpPr>
          <p:cNvPr id="3" name="Content Placeholder 2">
            <a:extLst>
              <a:ext uri="{FF2B5EF4-FFF2-40B4-BE49-F238E27FC236}">
                <a16:creationId xmlns:a16="http://schemas.microsoft.com/office/drawing/2014/main" id="{9A4029F4-0EFD-2E14-60F7-ACA3D108AA3F}"/>
              </a:ext>
            </a:extLst>
          </p:cNvPr>
          <p:cNvSpPr>
            <a:spLocks noGrp="1"/>
          </p:cNvSpPr>
          <p:nvPr>
            <p:ph idx="1"/>
          </p:nvPr>
        </p:nvSpPr>
        <p:spPr>
          <a:xfrm>
            <a:off x="1371599" y="2318197"/>
            <a:ext cx="9724031" cy="3683358"/>
          </a:xfrm>
        </p:spPr>
        <p:txBody>
          <a:bodyPr anchor="ctr">
            <a:normAutofit/>
          </a:bodyPr>
          <a:lstStyle/>
          <a:p>
            <a:r>
              <a:rPr lang="en-GB" sz="2400" dirty="0">
                <a:latin typeface="Times New Roman" panose="02020603050405020304" pitchFamily="18" charset="0"/>
                <a:cs typeface="Times New Roman" panose="02020603050405020304" pitchFamily="18" charset="0"/>
              </a:rPr>
              <a:t>A business has taken a loan of $50,000, and the total cost of interest being paid is $3,500.  </a:t>
            </a:r>
          </a:p>
          <a:p>
            <a:r>
              <a:rPr lang="en-GB" sz="2400" dirty="0">
                <a:latin typeface="Times New Roman" panose="02020603050405020304" pitchFamily="18" charset="0"/>
                <a:cs typeface="Times New Roman" panose="02020603050405020304" pitchFamily="18" charset="0"/>
              </a:rPr>
              <a:t>$3,500 / $50,000 = 7% </a:t>
            </a:r>
          </a:p>
          <a:p>
            <a:r>
              <a:rPr lang="en-GB" sz="2400" dirty="0">
                <a:latin typeface="Times New Roman" panose="02020603050405020304" pitchFamily="18" charset="0"/>
                <a:cs typeface="Times New Roman" panose="02020603050405020304" pitchFamily="18" charset="0"/>
              </a:rPr>
              <a:t>The cost of debt is 7%</a:t>
            </a:r>
          </a:p>
          <a:p>
            <a:r>
              <a:rPr lang="en-GB" sz="2400" dirty="0">
                <a:latin typeface="Times New Roman" panose="02020603050405020304" pitchFamily="18" charset="0"/>
                <a:cs typeface="Times New Roman" panose="02020603050405020304" pitchFamily="18" charset="0"/>
              </a:rPr>
              <a:t>If you are interested in calculating the cost of debt after taxes, the formula is:</a:t>
            </a:r>
          </a:p>
          <a:p>
            <a:r>
              <a:rPr lang="en-GB" sz="2400" dirty="0">
                <a:latin typeface="Times New Roman" panose="02020603050405020304" pitchFamily="18" charset="0"/>
                <a:cs typeface="Times New Roman" panose="02020603050405020304" pitchFamily="18" charset="0"/>
              </a:rPr>
              <a:t>Cost of debt = Effective interest rate X (1−tax rate) </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a:p>
            <a:endParaRPr lang="en-US" sz="2000" dirty="0"/>
          </a:p>
        </p:txBody>
      </p:sp>
      <p:sp>
        <p:nvSpPr>
          <p:cNvPr id="4" name="Slide Number Placeholder 3">
            <a:extLst>
              <a:ext uri="{FF2B5EF4-FFF2-40B4-BE49-F238E27FC236}">
                <a16:creationId xmlns:a16="http://schemas.microsoft.com/office/drawing/2014/main" id="{9108315D-3E72-5E86-DC5C-EDBFF8FF915D}"/>
              </a:ext>
            </a:extLst>
          </p:cNvPr>
          <p:cNvSpPr>
            <a:spLocks noGrp="1"/>
          </p:cNvSpPr>
          <p:nvPr>
            <p:ph type="sldNum" sz="quarter" idx="12"/>
          </p:nvPr>
        </p:nvSpPr>
        <p:spPr/>
        <p:txBody>
          <a:bodyPr/>
          <a:lstStyle/>
          <a:p>
            <a:fld id="{14440617-FFF1-BC4C-ACB3-6280F0498439}" type="slidenum">
              <a:rPr lang="en-US" smtClean="0"/>
              <a:t>17</a:t>
            </a:fld>
            <a:endParaRPr lang="en-US"/>
          </a:p>
        </p:txBody>
      </p:sp>
    </p:spTree>
    <p:extLst>
      <p:ext uri="{BB962C8B-B14F-4D97-AF65-F5344CB8AC3E}">
        <p14:creationId xmlns:p14="http://schemas.microsoft.com/office/powerpoint/2010/main" val="1841388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C490A-3F15-732F-FDF7-98C8C16E590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Example, contd,, </a:t>
            </a:r>
            <a:endParaRPr lang="en-US" sz="4000">
              <a:solidFill>
                <a:srgbClr val="FFFFFF"/>
              </a:solidFill>
            </a:endParaRPr>
          </a:p>
        </p:txBody>
      </p:sp>
      <p:sp>
        <p:nvSpPr>
          <p:cNvPr id="3" name="Content Placeholder 2">
            <a:extLst>
              <a:ext uri="{FF2B5EF4-FFF2-40B4-BE49-F238E27FC236}">
                <a16:creationId xmlns:a16="http://schemas.microsoft.com/office/drawing/2014/main" id="{3A6326EF-978B-3E91-6312-A51C7B138C20}"/>
              </a:ext>
            </a:extLst>
          </p:cNvPr>
          <p:cNvSpPr>
            <a:spLocks noGrp="1"/>
          </p:cNvSpPr>
          <p:nvPr>
            <p:ph idx="1"/>
          </p:nvPr>
        </p:nvSpPr>
        <p:spPr>
          <a:xfrm>
            <a:off x="148856" y="1891970"/>
            <a:ext cx="11855301" cy="4109585"/>
          </a:xfrm>
        </p:spPr>
        <p:txBody>
          <a:bodyPr anchor="ctr">
            <a:normAutofit/>
          </a:bodyPr>
          <a:lstStyle/>
          <a:p>
            <a:r>
              <a:rPr lang="en-GB" sz="2400" dirty="0">
                <a:latin typeface="Times New Roman" panose="02020603050405020304" pitchFamily="18" charset="0"/>
                <a:cs typeface="Times New Roman" panose="02020603050405020304" pitchFamily="18" charset="0"/>
              </a:rPr>
              <a:t>A business has taken a loan of $100,000 at an interest rate of 12% and has a 30% average tax rate.</a:t>
            </a:r>
          </a:p>
          <a:p>
            <a:r>
              <a:rPr lang="en-GB" sz="2400" dirty="0">
                <a:latin typeface="Times New Roman" panose="02020603050405020304" pitchFamily="18" charset="0"/>
                <a:cs typeface="Times New Roman" panose="02020603050405020304" pitchFamily="18" charset="0"/>
              </a:rPr>
              <a:t>Cost of Debt = 12,000 (1 – 0.30) = $8,400</a:t>
            </a:r>
          </a:p>
          <a:p>
            <a:r>
              <a:rPr lang="en-GB" sz="2400" dirty="0">
                <a:latin typeface="Times New Roman" panose="02020603050405020304" pitchFamily="18" charset="0"/>
                <a:cs typeface="Times New Roman" panose="02020603050405020304" pitchFamily="18" charset="0"/>
              </a:rPr>
              <a:t>The cost of debt over the life of the loan is $8,400.</a:t>
            </a:r>
          </a:p>
          <a:p>
            <a:r>
              <a:rPr lang="en-GB" sz="2400" dirty="0">
                <a:latin typeface="Times New Roman" panose="02020603050405020304" pitchFamily="18" charset="0"/>
                <a:cs typeface="Times New Roman" panose="02020603050405020304" pitchFamily="18" charset="0"/>
              </a:rPr>
              <a:t> Thus, key decision-makers can compare the cost of debt to the net income that the loan will generate. </a:t>
            </a:r>
          </a:p>
          <a:p>
            <a:r>
              <a:rPr lang="en-GB" sz="2400" dirty="0">
                <a:latin typeface="Times New Roman" panose="02020603050405020304" pitchFamily="18" charset="0"/>
                <a:cs typeface="Times New Roman" panose="02020603050405020304" pitchFamily="18" charset="0"/>
              </a:rPr>
              <a:t>If the income potential is greater than the cost of debt, then the loan is a positive investment.</a:t>
            </a:r>
          </a:p>
          <a:p>
            <a:r>
              <a:rPr lang="en-GB" sz="2400" dirty="0">
                <a:latin typeface="Times New Roman" panose="02020603050405020304" pitchFamily="18" charset="0"/>
                <a:cs typeface="Times New Roman" panose="02020603050405020304" pitchFamily="18" charset="0"/>
              </a:rPr>
              <a:t> If not, the loan is not a favourable investment. </a:t>
            </a:r>
          </a:p>
          <a:p>
            <a:endParaRPr lang="en-US" sz="2000" dirty="0"/>
          </a:p>
        </p:txBody>
      </p:sp>
      <p:sp>
        <p:nvSpPr>
          <p:cNvPr id="4" name="Slide Number Placeholder 3">
            <a:extLst>
              <a:ext uri="{FF2B5EF4-FFF2-40B4-BE49-F238E27FC236}">
                <a16:creationId xmlns:a16="http://schemas.microsoft.com/office/drawing/2014/main" id="{45BBEF81-56C5-AEB7-A655-71B5DB1EA45B}"/>
              </a:ext>
            </a:extLst>
          </p:cNvPr>
          <p:cNvSpPr>
            <a:spLocks noGrp="1"/>
          </p:cNvSpPr>
          <p:nvPr>
            <p:ph type="sldNum" sz="quarter" idx="12"/>
          </p:nvPr>
        </p:nvSpPr>
        <p:spPr/>
        <p:txBody>
          <a:bodyPr/>
          <a:lstStyle/>
          <a:p>
            <a:fld id="{14440617-FFF1-BC4C-ACB3-6280F0498439}" type="slidenum">
              <a:rPr lang="en-US" smtClean="0"/>
              <a:t>18</a:t>
            </a:fld>
            <a:endParaRPr lang="en-US"/>
          </a:p>
        </p:txBody>
      </p:sp>
    </p:spTree>
    <p:extLst>
      <p:ext uri="{BB962C8B-B14F-4D97-AF65-F5344CB8AC3E}">
        <p14:creationId xmlns:p14="http://schemas.microsoft.com/office/powerpoint/2010/main" val="2493405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72116-70B3-858C-F3EE-9E17F7489E36}"/>
              </a:ext>
            </a:extLst>
          </p:cNvPr>
          <p:cNvSpPr>
            <a:spLocks noGrp="1"/>
          </p:cNvSpPr>
          <p:nvPr>
            <p:ph type="title"/>
          </p:nvPr>
        </p:nvSpPr>
        <p:spPr>
          <a:xfrm>
            <a:off x="1285240" y="1050595"/>
            <a:ext cx="8074815" cy="1618489"/>
          </a:xfrm>
        </p:spPr>
        <p:txBody>
          <a:bodyPr anchor="ctr">
            <a:normAutofit/>
          </a:bodyPr>
          <a:lstStyle/>
          <a:p>
            <a:r>
              <a:rPr lang="en-GB" sz="5000" dirty="0">
                <a:latin typeface="Times New Roman" panose="02020603050405020304" pitchFamily="18" charset="0"/>
                <a:cs typeface="Times New Roman" panose="02020603050405020304" pitchFamily="18" charset="0"/>
              </a:rPr>
              <a:t>Cost of Equity</a:t>
            </a:r>
            <a:br>
              <a:rPr lang="en-GB" sz="5000" dirty="0"/>
            </a:br>
            <a:endParaRPr lang="en-US" sz="5000" dirty="0"/>
          </a:p>
        </p:txBody>
      </p:sp>
      <p:sp>
        <p:nvSpPr>
          <p:cNvPr id="3" name="Content Placeholder 2">
            <a:extLst>
              <a:ext uri="{FF2B5EF4-FFF2-40B4-BE49-F238E27FC236}">
                <a16:creationId xmlns:a16="http://schemas.microsoft.com/office/drawing/2014/main" id="{8C587DA1-F886-403B-3595-EAA877B072A2}"/>
              </a:ext>
            </a:extLst>
          </p:cNvPr>
          <p:cNvSpPr>
            <a:spLocks noGrp="1"/>
          </p:cNvSpPr>
          <p:nvPr>
            <p:ph idx="1"/>
          </p:nvPr>
        </p:nvSpPr>
        <p:spPr>
          <a:xfrm>
            <a:off x="1285240" y="2509285"/>
            <a:ext cx="9049607" cy="3260580"/>
          </a:xfrm>
        </p:spPr>
        <p:txBody>
          <a:bodyPr anchor="t">
            <a:normAutofit/>
          </a:bodyPr>
          <a:lstStyle/>
          <a:p>
            <a:r>
              <a:rPr lang="en-GB" sz="2400" dirty="0">
                <a:latin typeface="Times New Roman" panose="02020603050405020304" pitchFamily="18" charset="0"/>
                <a:cs typeface="Times New Roman" panose="02020603050405020304" pitchFamily="18" charset="0"/>
              </a:rPr>
              <a:t>Equity financing is a common way for companies to raise capital by selling shares in the business.  </a:t>
            </a:r>
          </a:p>
          <a:p>
            <a:r>
              <a:rPr lang="en-GB" sz="2400" dirty="0">
                <a:latin typeface="Times New Roman" panose="02020603050405020304" pitchFamily="18" charset="0"/>
                <a:cs typeface="Times New Roman" panose="02020603050405020304" pitchFamily="18" charset="0"/>
              </a:rPr>
              <a:t>This method is different from debt financing, where companies raise capital by securing a loan from a financial institution.  </a:t>
            </a:r>
          </a:p>
          <a:p>
            <a:r>
              <a:rPr lang="en-GB" sz="2400" dirty="0">
                <a:latin typeface="Times New Roman" panose="02020603050405020304" pitchFamily="18" charset="0"/>
                <a:cs typeface="Times New Roman" panose="02020603050405020304" pitchFamily="18" charset="0"/>
              </a:rPr>
              <a:t>Typically, equity financing is used in start-ups that require cash or businesses looking to expand but do not have the capital to do so.</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E0840B7-00D4-880E-4313-4D86BD53E3F0}"/>
              </a:ext>
            </a:extLst>
          </p:cNvPr>
          <p:cNvSpPr>
            <a:spLocks noGrp="1"/>
          </p:cNvSpPr>
          <p:nvPr>
            <p:ph type="sldNum" sz="quarter" idx="12"/>
          </p:nvPr>
        </p:nvSpPr>
        <p:spPr/>
        <p:txBody>
          <a:bodyPr/>
          <a:lstStyle/>
          <a:p>
            <a:fld id="{14440617-FFF1-BC4C-ACB3-6280F0498439}" type="slidenum">
              <a:rPr lang="en-US" smtClean="0"/>
              <a:t>19</a:t>
            </a:fld>
            <a:endParaRPr lang="en-US"/>
          </a:p>
        </p:txBody>
      </p:sp>
    </p:spTree>
    <p:extLst>
      <p:ext uri="{BB962C8B-B14F-4D97-AF65-F5344CB8AC3E}">
        <p14:creationId xmlns:p14="http://schemas.microsoft.com/office/powerpoint/2010/main" val="42579695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88D21-755E-6C22-737F-5209FB8EEBE1}"/>
              </a:ext>
            </a:extLst>
          </p:cNvPr>
          <p:cNvSpPr>
            <a:spLocks noGrp="1"/>
          </p:cNvSpPr>
          <p:nvPr>
            <p:ph type="title"/>
          </p:nvPr>
        </p:nvSpPr>
        <p:spPr>
          <a:xfrm>
            <a:off x="1285240" y="1050595"/>
            <a:ext cx="8074815" cy="1618489"/>
          </a:xfrm>
        </p:spPr>
        <p:txBody>
          <a:bodyPr anchor="ctr">
            <a:normAutofit/>
          </a:bodyPr>
          <a:lstStyle/>
          <a:p>
            <a:r>
              <a:rPr lang="en-GB" sz="6700" dirty="0">
                <a:latin typeface="Times New Roman" panose="02020603050405020304" pitchFamily="18" charset="0"/>
                <a:cs typeface="Times New Roman" panose="02020603050405020304" pitchFamily="18" charset="0"/>
              </a:rPr>
              <a:t>Cost of Equity, </a:t>
            </a:r>
            <a:r>
              <a:rPr lang="en-GB" sz="6700" dirty="0" err="1">
                <a:latin typeface="Times New Roman" panose="02020603050405020304" pitchFamily="18" charset="0"/>
                <a:cs typeface="Times New Roman" panose="02020603050405020304" pitchFamily="18" charset="0"/>
              </a:rPr>
              <a:t>contd</a:t>
            </a:r>
            <a:r>
              <a:rPr lang="en-GB" sz="6700" dirty="0">
                <a:latin typeface="Times New Roman" panose="02020603050405020304" pitchFamily="18" charset="0"/>
                <a:cs typeface="Times New Roman" panose="02020603050405020304" pitchFamily="18" charset="0"/>
              </a:rPr>
              <a:t>,, </a:t>
            </a:r>
            <a:endParaRPr lang="en-US" sz="67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02D87C4-8688-3654-EA07-C5EEAAC7D392}"/>
              </a:ext>
            </a:extLst>
          </p:cNvPr>
          <p:cNvSpPr>
            <a:spLocks noGrp="1"/>
          </p:cNvSpPr>
          <p:nvPr>
            <p:ph idx="1"/>
          </p:nvPr>
        </p:nvSpPr>
        <p:spPr>
          <a:xfrm>
            <a:off x="1285240" y="2969469"/>
            <a:ext cx="8074815" cy="2800395"/>
          </a:xfrm>
        </p:spPr>
        <p:txBody>
          <a:bodyPr anchor="t">
            <a:normAutofit/>
          </a:bodyPr>
          <a:lstStyle/>
          <a:p>
            <a:r>
              <a:rPr lang="en-GB" sz="2400" dirty="0">
                <a:latin typeface="Times New Roman" panose="02020603050405020304" pitchFamily="18" charset="0"/>
                <a:cs typeface="Times New Roman" panose="02020603050405020304" pitchFamily="18" charset="0"/>
              </a:rPr>
              <a:t>A company would obtain this type of financing by selling shares of the business in common stock.  </a:t>
            </a:r>
          </a:p>
          <a:p>
            <a:r>
              <a:rPr lang="en-GB" sz="2400" dirty="0">
                <a:latin typeface="Times New Roman" panose="02020603050405020304" pitchFamily="18" charset="0"/>
                <a:cs typeface="Times New Roman" panose="02020603050405020304" pitchFamily="18" charset="0"/>
              </a:rPr>
              <a:t>Commonly, each share represents a single unit of ownership of the company.  </a:t>
            </a:r>
          </a:p>
          <a:p>
            <a:r>
              <a:rPr lang="en-GB" sz="2400" dirty="0">
                <a:latin typeface="Times New Roman" panose="02020603050405020304" pitchFamily="18" charset="0"/>
                <a:cs typeface="Times New Roman" panose="02020603050405020304" pitchFamily="18" charset="0"/>
              </a:rPr>
              <a:t>For instance, a company may issue 100 shares of common stock and Owner A has 50 shares and owns 50% of the company. </a:t>
            </a:r>
            <a:endParaRPr lang="en-US"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2EB5B8D1-F137-61D2-0CD1-432CF772CAF3}"/>
              </a:ext>
            </a:extLst>
          </p:cNvPr>
          <p:cNvSpPr>
            <a:spLocks noGrp="1"/>
          </p:cNvSpPr>
          <p:nvPr>
            <p:ph type="sldNum" sz="quarter" idx="12"/>
          </p:nvPr>
        </p:nvSpPr>
        <p:spPr/>
        <p:txBody>
          <a:bodyPr/>
          <a:lstStyle/>
          <a:p>
            <a:fld id="{14440617-FFF1-BC4C-ACB3-6280F0498439}" type="slidenum">
              <a:rPr lang="en-US" smtClean="0"/>
              <a:t>20</a:t>
            </a:fld>
            <a:endParaRPr lang="en-US"/>
          </a:p>
        </p:txBody>
      </p:sp>
    </p:spTree>
    <p:extLst>
      <p:ext uri="{BB962C8B-B14F-4D97-AF65-F5344CB8AC3E}">
        <p14:creationId xmlns:p14="http://schemas.microsoft.com/office/powerpoint/2010/main" val="2883738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072CE-05A2-34CB-832A-33FA478089B5}"/>
              </a:ext>
            </a:extLst>
          </p:cNvPr>
          <p:cNvSpPr>
            <a:spLocks noGrp="1"/>
          </p:cNvSpPr>
          <p:nvPr>
            <p:ph type="title"/>
          </p:nvPr>
        </p:nvSpPr>
        <p:spPr>
          <a:xfrm>
            <a:off x="1285240" y="1050595"/>
            <a:ext cx="8074815" cy="1618489"/>
          </a:xfrm>
        </p:spPr>
        <p:txBody>
          <a:bodyPr anchor="ctr">
            <a:normAutofit/>
          </a:bodyPr>
          <a:lstStyle/>
          <a:p>
            <a:r>
              <a:rPr lang="en-GB" sz="5000">
                <a:latin typeface="Times New Roman" panose="02020603050405020304" pitchFamily="18" charset="0"/>
                <a:cs typeface="Times New Roman" panose="02020603050405020304" pitchFamily="18" charset="0"/>
              </a:rPr>
              <a:t>Sources of Equity Financing</a:t>
            </a:r>
            <a:br>
              <a:rPr lang="en-GB" sz="5000"/>
            </a:br>
            <a:endParaRPr lang="en-US" sz="5000"/>
          </a:p>
        </p:txBody>
      </p:sp>
      <p:sp>
        <p:nvSpPr>
          <p:cNvPr id="3" name="Content Placeholder 2">
            <a:extLst>
              <a:ext uri="{FF2B5EF4-FFF2-40B4-BE49-F238E27FC236}">
                <a16:creationId xmlns:a16="http://schemas.microsoft.com/office/drawing/2014/main" id="{E0B5E520-2A5E-0C86-A91E-D5E4BDDA3014}"/>
              </a:ext>
            </a:extLst>
          </p:cNvPr>
          <p:cNvSpPr>
            <a:spLocks noGrp="1"/>
          </p:cNvSpPr>
          <p:nvPr>
            <p:ph idx="1"/>
          </p:nvPr>
        </p:nvSpPr>
        <p:spPr>
          <a:xfrm>
            <a:off x="1285240" y="2414589"/>
            <a:ext cx="8858885" cy="3355276"/>
          </a:xfrm>
        </p:spPr>
        <p:txBody>
          <a:bodyPr anchor="t">
            <a:normAutofit/>
          </a:bodyPr>
          <a:lstStyle/>
          <a:p>
            <a:r>
              <a:rPr lang="en-GB" sz="2400" b="1" dirty="0">
                <a:latin typeface="Times New Roman" panose="02020603050405020304" pitchFamily="18" charset="0"/>
                <a:cs typeface="Times New Roman" panose="02020603050405020304" pitchFamily="18" charset="0"/>
              </a:rPr>
              <a:t>Common stock </a:t>
            </a:r>
            <a:r>
              <a:rPr lang="en-GB" sz="2400" dirty="0">
                <a:latin typeface="Times New Roman" panose="02020603050405020304" pitchFamily="18" charset="0"/>
                <a:cs typeface="Times New Roman" panose="02020603050405020304" pitchFamily="18" charset="0"/>
              </a:rPr>
              <a:t>- Common stock is a security that represents ownership in a corporation. This form of equity typically yields higher rates of return long term.</a:t>
            </a:r>
          </a:p>
          <a:p>
            <a:r>
              <a:rPr lang="en-GB" sz="2400" b="1" dirty="0">
                <a:latin typeface="Times New Roman" panose="02020603050405020304" pitchFamily="18" charset="0"/>
                <a:cs typeface="Times New Roman" panose="02020603050405020304" pitchFamily="18" charset="0"/>
              </a:rPr>
              <a:t>Preferred stock </a:t>
            </a:r>
            <a:r>
              <a:rPr lang="en-GB" sz="2400" dirty="0">
                <a:latin typeface="Times New Roman" panose="02020603050405020304" pitchFamily="18" charset="0"/>
                <a:cs typeface="Times New Roman" panose="02020603050405020304" pitchFamily="18" charset="0"/>
              </a:rPr>
              <a:t>- Preferred stock is ownership in a company.  Preferred stockholders have a higher claim to dividends or asset distribution than common stockholders.</a:t>
            </a:r>
          </a:p>
          <a:p>
            <a:r>
              <a:rPr lang="en-GB" sz="2400" b="1" dirty="0">
                <a:latin typeface="Times New Roman" panose="02020603050405020304" pitchFamily="18" charset="0"/>
                <a:cs typeface="Times New Roman" panose="02020603050405020304" pitchFamily="18" charset="0"/>
              </a:rPr>
              <a:t>Retained earnings </a:t>
            </a:r>
            <a:r>
              <a:rPr lang="en-GB" sz="2400" dirty="0">
                <a:latin typeface="Times New Roman" panose="02020603050405020304" pitchFamily="18" charset="0"/>
                <a:cs typeface="Times New Roman" panose="02020603050405020304" pitchFamily="18" charset="0"/>
              </a:rPr>
              <a:t>- Retained earnings is the amount of net income left over after a business has paid out dividends to its shareholders. </a:t>
            </a:r>
            <a:r>
              <a:rPr lang="en-GB" sz="2400" dirty="0"/>
              <a:t> </a:t>
            </a:r>
          </a:p>
          <a:p>
            <a:endParaRPr lang="en-US" sz="2200" dirty="0"/>
          </a:p>
        </p:txBody>
      </p:sp>
      <p:sp>
        <p:nvSpPr>
          <p:cNvPr id="4" name="Slide Number Placeholder 3">
            <a:extLst>
              <a:ext uri="{FF2B5EF4-FFF2-40B4-BE49-F238E27FC236}">
                <a16:creationId xmlns:a16="http://schemas.microsoft.com/office/drawing/2014/main" id="{88F2838D-AF40-24BE-C9A4-EFEDC0FE5A94}"/>
              </a:ext>
            </a:extLst>
          </p:cNvPr>
          <p:cNvSpPr>
            <a:spLocks noGrp="1"/>
          </p:cNvSpPr>
          <p:nvPr>
            <p:ph type="sldNum" sz="quarter" idx="12"/>
          </p:nvPr>
        </p:nvSpPr>
        <p:spPr/>
        <p:txBody>
          <a:bodyPr/>
          <a:lstStyle/>
          <a:p>
            <a:fld id="{14440617-FFF1-BC4C-ACB3-6280F0498439}" type="slidenum">
              <a:rPr lang="en-US" smtClean="0"/>
              <a:t>21</a:t>
            </a:fld>
            <a:endParaRPr lang="en-US"/>
          </a:p>
        </p:txBody>
      </p:sp>
    </p:spTree>
    <p:extLst>
      <p:ext uri="{BB962C8B-B14F-4D97-AF65-F5344CB8AC3E}">
        <p14:creationId xmlns:p14="http://schemas.microsoft.com/office/powerpoint/2010/main" val="20932007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8AD87-F900-7CCC-E5BC-8A9118DED076}"/>
              </a:ext>
            </a:extLst>
          </p:cNvPr>
          <p:cNvSpPr>
            <a:spLocks noGrp="1"/>
          </p:cNvSpPr>
          <p:nvPr>
            <p:ph type="title"/>
          </p:nvPr>
        </p:nvSpPr>
        <p:spPr>
          <a:xfrm>
            <a:off x="1285240" y="1050595"/>
            <a:ext cx="8074815" cy="1618489"/>
          </a:xfrm>
        </p:spPr>
        <p:txBody>
          <a:bodyPr anchor="ctr">
            <a:normAutofit/>
          </a:bodyPr>
          <a:lstStyle/>
          <a:p>
            <a:r>
              <a:rPr lang="en-GB" sz="5000">
                <a:latin typeface="Times New Roman" panose="02020603050405020304" pitchFamily="18" charset="0"/>
                <a:cs typeface="Times New Roman" panose="02020603050405020304" pitchFamily="18" charset="0"/>
              </a:rPr>
              <a:t>Outside sources of equity financing</a:t>
            </a:r>
            <a:endParaRPr lang="en-US" sz="5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556B86-05A7-219A-21F0-D50538A667EE}"/>
              </a:ext>
            </a:extLst>
          </p:cNvPr>
          <p:cNvSpPr>
            <a:spLocks noGrp="1"/>
          </p:cNvSpPr>
          <p:nvPr>
            <p:ph idx="1"/>
          </p:nvPr>
        </p:nvSpPr>
        <p:spPr>
          <a:xfrm>
            <a:off x="1285240" y="2969469"/>
            <a:ext cx="8074815" cy="2800395"/>
          </a:xfrm>
        </p:spPr>
        <p:txBody>
          <a:bodyPr anchor="t">
            <a:normAutofit/>
          </a:bodyPr>
          <a:lstStyle/>
          <a:p>
            <a:r>
              <a:rPr lang="en-GB" sz="2400" b="1" dirty="0">
                <a:latin typeface="Times New Roman" panose="02020603050405020304" pitchFamily="18" charset="0"/>
                <a:cs typeface="Times New Roman" panose="02020603050405020304" pitchFamily="18" charset="0"/>
              </a:rPr>
              <a:t>Angel Investors </a:t>
            </a:r>
            <a:r>
              <a:rPr lang="en-GB" sz="2400" dirty="0">
                <a:latin typeface="Times New Roman" panose="02020603050405020304" pitchFamily="18" charset="0"/>
                <a:cs typeface="Times New Roman" panose="02020603050405020304" pitchFamily="18" charset="0"/>
              </a:rPr>
              <a:t>- Usually wealthy family or friends of a business owner(s) who provides financial backing for the business. </a:t>
            </a:r>
          </a:p>
          <a:p>
            <a:r>
              <a:rPr lang="en-GB" sz="2400" b="1" dirty="0">
                <a:latin typeface="Times New Roman" panose="02020603050405020304" pitchFamily="18" charset="0"/>
                <a:cs typeface="Times New Roman" panose="02020603050405020304" pitchFamily="18" charset="0"/>
              </a:rPr>
              <a:t>Venture Capitalists </a:t>
            </a:r>
            <a:r>
              <a:rPr lang="en-GB" sz="2400" dirty="0">
                <a:latin typeface="Times New Roman" panose="02020603050405020304" pitchFamily="18" charset="0"/>
                <a:cs typeface="Times New Roman" panose="02020603050405020304" pitchFamily="18" charset="0"/>
              </a:rPr>
              <a:t>- Professional investors who provide funding to select businesses.  </a:t>
            </a:r>
          </a:p>
          <a:p>
            <a:r>
              <a:rPr lang="en-GB" sz="2400" b="1" dirty="0">
                <a:latin typeface="Times New Roman" panose="02020603050405020304" pitchFamily="18" charset="0"/>
                <a:cs typeface="Times New Roman" panose="02020603050405020304" pitchFamily="18" charset="0"/>
              </a:rPr>
              <a:t>Crowdfunding </a:t>
            </a:r>
            <a:r>
              <a:rPr lang="en-GB" sz="2400" dirty="0">
                <a:latin typeface="Times New Roman" panose="02020603050405020304" pitchFamily="18" charset="0"/>
                <a:cs typeface="Times New Roman" panose="02020603050405020304" pitchFamily="18" charset="0"/>
              </a:rPr>
              <a:t>- involves using large groups of angel investors to contribute funding.  </a:t>
            </a:r>
          </a:p>
          <a:p>
            <a:endParaRPr lang="en-US" sz="2400" dirty="0"/>
          </a:p>
        </p:txBody>
      </p:sp>
      <p:sp>
        <p:nvSpPr>
          <p:cNvPr id="4" name="Slide Number Placeholder 3">
            <a:extLst>
              <a:ext uri="{FF2B5EF4-FFF2-40B4-BE49-F238E27FC236}">
                <a16:creationId xmlns:a16="http://schemas.microsoft.com/office/drawing/2014/main" id="{CF49C2D5-9B49-4AB4-12B1-0281CBB690EF}"/>
              </a:ext>
            </a:extLst>
          </p:cNvPr>
          <p:cNvSpPr>
            <a:spLocks noGrp="1"/>
          </p:cNvSpPr>
          <p:nvPr>
            <p:ph type="sldNum" sz="quarter" idx="12"/>
          </p:nvPr>
        </p:nvSpPr>
        <p:spPr/>
        <p:txBody>
          <a:bodyPr/>
          <a:lstStyle/>
          <a:p>
            <a:fld id="{14440617-FFF1-BC4C-ACB3-6280F0498439}" type="slidenum">
              <a:rPr lang="en-US" smtClean="0"/>
              <a:t>22</a:t>
            </a:fld>
            <a:endParaRPr lang="en-US"/>
          </a:p>
        </p:txBody>
      </p:sp>
    </p:spTree>
    <p:extLst>
      <p:ext uri="{BB962C8B-B14F-4D97-AF65-F5344CB8AC3E}">
        <p14:creationId xmlns:p14="http://schemas.microsoft.com/office/powerpoint/2010/main" val="1871775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C645A-18A9-A45A-E7B0-905F278C4F8D}"/>
              </a:ext>
            </a:extLst>
          </p:cNvPr>
          <p:cNvSpPr>
            <a:spLocks noGrp="1"/>
          </p:cNvSpPr>
          <p:nvPr>
            <p:ph type="title"/>
          </p:nvPr>
        </p:nvSpPr>
        <p:spPr>
          <a:xfrm>
            <a:off x="1136428" y="627564"/>
            <a:ext cx="7474172" cy="1325563"/>
          </a:xfrm>
        </p:spPr>
        <p:txBody>
          <a:bodyPr>
            <a:normAutofit/>
          </a:bodyPr>
          <a:lstStyle/>
          <a:p>
            <a:r>
              <a:rPr lang="en-GB" dirty="0">
                <a:latin typeface="Times New Roman" panose="02020603050405020304" pitchFamily="18" charset="0"/>
                <a:cs typeface="Times New Roman" panose="02020603050405020304" pitchFamily="18" charset="0"/>
              </a:rPr>
              <a:t>What is Cost of Equity</a:t>
            </a:r>
            <a:br>
              <a:rPr lang="en-GB" dirty="0"/>
            </a:br>
            <a:endParaRPr lang="en-US" dirty="0"/>
          </a:p>
        </p:txBody>
      </p:sp>
      <p:sp>
        <p:nvSpPr>
          <p:cNvPr id="3" name="Content Placeholder 2">
            <a:extLst>
              <a:ext uri="{FF2B5EF4-FFF2-40B4-BE49-F238E27FC236}">
                <a16:creationId xmlns:a16="http://schemas.microsoft.com/office/drawing/2014/main" id="{38BFD72F-2E83-1C4B-036D-526948CC04D1}"/>
              </a:ext>
            </a:extLst>
          </p:cNvPr>
          <p:cNvSpPr>
            <a:spLocks noGrp="1"/>
          </p:cNvSpPr>
          <p:nvPr>
            <p:ph idx="1"/>
          </p:nvPr>
        </p:nvSpPr>
        <p:spPr>
          <a:xfrm>
            <a:off x="485775" y="1585913"/>
            <a:ext cx="8286750" cy="4644523"/>
          </a:xfrm>
        </p:spPr>
        <p:txBody>
          <a:bodyPr anchor="ctr">
            <a:normAutofit/>
          </a:bodyPr>
          <a:lstStyle/>
          <a:p>
            <a:r>
              <a:rPr lang="en-GB" sz="2400" dirty="0">
                <a:latin typeface="Times New Roman" panose="02020603050405020304" pitchFamily="18" charset="0"/>
                <a:cs typeface="Times New Roman" panose="02020603050405020304" pitchFamily="18" charset="0"/>
              </a:rPr>
              <a:t>The cost of equity refers to two different concepts depending on if you are an owner/company or investor.  </a:t>
            </a:r>
          </a:p>
          <a:p>
            <a:r>
              <a:rPr lang="en-GB" sz="2400" dirty="0">
                <a:latin typeface="Times New Roman" panose="02020603050405020304" pitchFamily="18" charset="0"/>
                <a:cs typeface="Times New Roman" panose="02020603050405020304" pitchFamily="18" charset="0"/>
              </a:rPr>
              <a:t>If you are the owner/company, the cost of equity determines the required rate of return on a particular project or investment.  </a:t>
            </a:r>
          </a:p>
          <a:p>
            <a:r>
              <a:rPr lang="en-GB" sz="2400" dirty="0">
                <a:latin typeface="Times New Roman" panose="02020603050405020304" pitchFamily="18" charset="0"/>
                <a:cs typeface="Times New Roman" panose="02020603050405020304" pitchFamily="18" charset="0"/>
              </a:rPr>
              <a:t>If you are an investor, the cost of equity is the rate of return required on an equity investment. </a:t>
            </a:r>
          </a:p>
          <a:p>
            <a:r>
              <a:rPr lang="en-GB" sz="2400" dirty="0">
                <a:latin typeface="Times New Roman" panose="02020603050405020304" pitchFamily="18" charset="0"/>
                <a:cs typeface="Times New Roman" panose="02020603050405020304" pitchFamily="18" charset="0"/>
              </a:rPr>
              <a:t>Equity does not need to be repaid, but it usually costs more than debt capital because of the tax advantages offered to debt capital.  </a:t>
            </a:r>
          </a:p>
          <a:p>
            <a:r>
              <a:rPr lang="en-GB" sz="2400" dirty="0">
                <a:latin typeface="Times New Roman" panose="02020603050405020304" pitchFamily="18" charset="0"/>
                <a:cs typeface="Times New Roman" panose="02020603050405020304" pitchFamily="18" charset="0"/>
              </a:rPr>
              <a:t>However, the cost of equity may be higher than the cost of debt, but it generally provides a higher rate of return. </a:t>
            </a:r>
            <a:endParaRPr lang="en-US" sz="2400"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Financial">
            <a:extLst>
              <a:ext uri="{FF2B5EF4-FFF2-40B4-BE49-F238E27FC236}">
                <a16:creationId xmlns:a16="http://schemas.microsoft.com/office/drawing/2014/main" id="{759DEFDA-9C78-69C2-EC3B-282DBDDF73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
        <p:nvSpPr>
          <p:cNvPr id="4" name="Slide Number Placeholder 3">
            <a:extLst>
              <a:ext uri="{FF2B5EF4-FFF2-40B4-BE49-F238E27FC236}">
                <a16:creationId xmlns:a16="http://schemas.microsoft.com/office/drawing/2014/main" id="{8F84E30C-431D-1047-13F6-08DBFEF4ECEF}"/>
              </a:ext>
            </a:extLst>
          </p:cNvPr>
          <p:cNvSpPr>
            <a:spLocks noGrp="1"/>
          </p:cNvSpPr>
          <p:nvPr>
            <p:ph type="sldNum" sz="quarter" idx="12"/>
          </p:nvPr>
        </p:nvSpPr>
        <p:spPr/>
        <p:txBody>
          <a:bodyPr/>
          <a:lstStyle/>
          <a:p>
            <a:fld id="{14440617-FFF1-BC4C-ACB3-6280F0498439}" type="slidenum">
              <a:rPr lang="en-US" smtClean="0"/>
              <a:t>23</a:t>
            </a:fld>
            <a:endParaRPr lang="en-US"/>
          </a:p>
        </p:txBody>
      </p:sp>
    </p:spTree>
    <p:extLst>
      <p:ext uri="{BB962C8B-B14F-4D97-AF65-F5344CB8AC3E}">
        <p14:creationId xmlns:p14="http://schemas.microsoft.com/office/powerpoint/2010/main" val="2010575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34E7E-1459-0775-9B56-0090C634D069}"/>
              </a:ext>
            </a:extLst>
          </p:cNvPr>
          <p:cNvSpPr>
            <a:spLocks noGrp="1"/>
          </p:cNvSpPr>
          <p:nvPr>
            <p:ph type="title"/>
          </p:nvPr>
        </p:nvSpPr>
        <p:spPr>
          <a:xfrm>
            <a:off x="4965430" y="629268"/>
            <a:ext cx="6586491" cy="1286160"/>
          </a:xfrm>
        </p:spPr>
        <p:txBody>
          <a:bodyPr anchor="b">
            <a:normAutofit/>
          </a:bodyPr>
          <a:lstStyle/>
          <a:p>
            <a:r>
              <a:rPr lang="en-GB" sz="3700">
                <a:latin typeface="Times New Roman" panose="02020603050405020304" pitchFamily="18" charset="0"/>
                <a:cs typeface="Times New Roman" panose="02020603050405020304" pitchFamily="18" charset="0"/>
              </a:rPr>
              <a:t>How to Calculate Cost of Equity</a:t>
            </a:r>
            <a:br>
              <a:rPr lang="en-GB" sz="3700">
                <a:latin typeface="Times New Roman" panose="02020603050405020304" pitchFamily="18" charset="0"/>
                <a:cs typeface="Times New Roman" panose="02020603050405020304" pitchFamily="18" charset="0"/>
              </a:rPr>
            </a:br>
            <a:endParaRPr lang="en-US" sz="37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48D9422-619A-FBF2-3570-ED161180F707}"/>
              </a:ext>
            </a:extLst>
          </p:cNvPr>
          <p:cNvSpPr>
            <a:spLocks noGrp="1"/>
          </p:cNvSpPr>
          <p:nvPr>
            <p:ph idx="1"/>
          </p:nvPr>
        </p:nvSpPr>
        <p:spPr>
          <a:xfrm>
            <a:off x="4965431" y="2115118"/>
            <a:ext cx="6586489" cy="4108702"/>
          </a:xfrm>
        </p:spPr>
        <p:txBody>
          <a:bodyPr>
            <a:normAutofit lnSpcReduction="10000"/>
          </a:bodyPr>
          <a:lstStyle/>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Capital Asset Pricing Model suggests the cost of equity is based on the stock's volatility and the level of risk compared to the general market.  The purpose of this model is to evaluate if a stock is fairly valued when the risk and time value of money are compared to its expected return.</a:t>
            </a:r>
          </a:p>
          <a:p>
            <a:br>
              <a:rPr lang="en-GB" sz="2400" u="sng" dirty="0">
                <a:latin typeface="Times New Roman" panose="02020603050405020304" pitchFamily="18" charset="0"/>
                <a:cs typeface="Times New Roman" panose="02020603050405020304" pitchFamily="18" charset="0"/>
                <a:hlinkClick r:id="rId2"/>
              </a:rPr>
            </a:br>
            <a:r>
              <a:rPr lang="en-GB" sz="2400" dirty="0">
                <a:latin typeface="Times New Roman" panose="02020603050405020304" pitchFamily="18" charset="0"/>
                <a:cs typeface="Times New Roman" panose="02020603050405020304" pitchFamily="18" charset="0"/>
              </a:rPr>
              <a:t>Cost of equity = Risk free rate of return + Beta × (market rate of return − risk free rate of return)  </a:t>
            </a:r>
            <a:br>
              <a:rPr lang="en-GB" sz="2400" dirty="0">
                <a:latin typeface="Times New Roman" panose="02020603050405020304" pitchFamily="18" charset="0"/>
                <a:cs typeface="Times New Roman" panose="02020603050405020304" pitchFamily="18" charset="0"/>
              </a:rPr>
            </a:br>
            <a:endParaRPr lang="en-GB" sz="24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US" sz="2000" dirty="0"/>
          </a:p>
        </p:txBody>
      </p:sp>
      <p:pic>
        <p:nvPicPr>
          <p:cNvPr id="5" name="Picture 4" descr="Codes on papers">
            <a:extLst>
              <a:ext uri="{FF2B5EF4-FFF2-40B4-BE49-F238E27FC236}">
                <a16:creationId xmlns:a16="http://schemas.microsoft.com/office/drawing/2014/main" id="{B9C98A51-68EA-E406-E917-E78A06FD73DC}"/>
              </a:ext>
            </a:extLst>
          </p:cNvPr>
          <p:cNvPicPr>
            <a:picLocks noChangeAspect="1"/>
          </p:cNvPicPr>
          <p:nvPr/>
        </p:nvPicPr>
        <p:blipFill rotWithShape="1">
          <a:blip r:embed="rId3"/>
          <a:srcRect l="28414" r="26466"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085D"/>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0F2FBAAE-458F-3A51-FDB6-7BB79523B8B0}"/>
              </a:ext>
            </a:extLst>
          </p:cNvPr>
          <p:cNvSpPr>
            <a:spLocks noGrp="1"/>
          </p:cNvSpPr>
          <p:nvPr>
            <p:ph type="sldNum" sz="quarter" idx="12"/>
          </p:nvPr>
        </p:nvSpPr>
        <p:spPr/>
        <p:txBody>
          <a:bodyPr/>
          <a:lstStyle/>
          <a:p>
            <a:fld id="{14440617-FFF1-BC4C-ACB3-6280F0498439}" type="slidenum">
              <a:rPr lang="en-US" smtClean="0"/>
              <a:t>24</a:t>
            </a:fld>
            <a:endParaRPr lang="en-US"/>
          </a:p>
        </p:txBody>
      </p:sp>
    </p:spTree>
    <p:extLst>
      <p:ext uri="{BB962C8B-B14F-4D97-AF65-F5344CB8AC3E}">
        <p14:creationId xmlns:p14="http://schemas.microsoft.com/office/powerpoint/2010/main" val="3134283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36F7BE4A-D584-8F6A-DEE7-613C31C24521}"/>
              </a:ext>
            </a:extLst>
          </p:cNvPr>
          <p:cNvSpPr>
            <a:spLocks noGrp="1"/>
          </p:cNvSpPr>
          <p:nvPr>
            <p:ph type="title"/>
          </p:nvPr>
        </p:nvSpPr>
        <p:spPr>
          <a:xfrm>
            <a:off x="535020" y="685800"/>
            <a:ext cx="2780271" cy="5105400"/>
          </a:xfrm>
        </p:spPr>
        <p:txBody>
          <a:bodyPr>
            <a:normAutofit/>
          </a:bodyPr>
          <a:lstStyle/>
          <a:p>
            <a:r>
              <a:rPr lang="en-GB" sz="4000">
                <a:solidFill>
                  <a:srgbClr val="FFFFFF"/>
                </a:solidFill>
                <a:latin typeface="Times New Roman" panose="02020603050405020304" pitchFamily="18" charset="0"/>
                <a:cs typeface="Times New Roman" panose="02020603050405020304" pitchFamily="18" charset="0"/>
              </a:rPr>
              <a:t>How to Calculate Cost of Equity, contd,, </a:t>
            </a:r>
            <a:endParaRPr lang="en-US" sz="400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0CC4A15C-D8D7-11BD-5578-F633B7203079}"/>
              </a:ext>
            </a:extLst>
          </p:cNvPr>
          <p:cNvGraphicFramePr>
            <a:graphicFrameLocks noGrp="1"/>
          </p:cNvGraphicFramePr>
          <p:nvPr>
            <p:ph idx="1"/>
            <p:extLst>
              <p:ext uri="{D42A27DB-BD31-4B8C-83A1-F6EECF244321}">
                <p14:modId xmlns:p14="http://schemas.microsoft.com/office/powerpoint/2010/main" val="180352425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987C2C46-CD27-9A4B-E6A2-741CB6FE2AA3}"/>
              </a:ext>
            </a:extLst>
          </p:cNvPr>
          <p:cNvSpPr>
            <a:spLocks noGrp="1"/>
          </p:cNvSpPr>
          <p:nvPr>
            <p:ph type="sldNum" sz="quarter" idx="12"/>
          </p:nvPr>
        </p:nvSpPr>
        <p:spPr/>
        <p:txBody>
          <a:bodyPr/>
          <a:lstStyle/>
          <a:p>
            <a:fld id="{14440617-FFF1-BC4C-ACB3-6280F0498439}" type="slidenum">
              <a:rPr lang="en-US" smtClean="0"/>
              <a:t>25</a:t>
            </a:fld>
            <a:endParaRPr lang="en-US"/>
          </a:p>
        </p:txBody>
      </p:sp>
    </p:spTree>
    <p:extLst>
      <p:ext uri="{BB962C8B-B14F-4D97-AF65-F5344CB8AC3E}">
        <p14:creationId xmlns:p14="http://schemas.microsoft.com/office/powerpoint/2010/main" val="15958491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97634-1360-705B-ACEA-4A4DFAF65BB8}"/>
              </a:ext>
            </a:extLst>
          </p:cNvPr>
          <p:cNvSpPr>
            <a:spLocks noGrp="1"/>
          </p:cNvSpPr>
          <p:nvPr>
            <p:ph type="title"/>
          </p:nvPr>
        </p:nvSpPr>
        <p:spPr>
          <a:xfrm>
            <a:off x="4965430" y="629268"/>
            <a:ext cx="6586491" cy="1286160"/>
          </a:xfrm>
        </p:spPr>
        <p:txBody>
          <a:bodyPr anchor="b">
            <a:normAutofit/>
          </a:bodyPr>
          <a:lstStyle/>
          <a:p>
            <a:r>
              <a:rPr lang="en-US" dirty="0"/>
              <a:t>Thanks </a:t>
            </a:r>
          </a:p>
        </p:txBody>
      </p:sp>
      <p:sp>
        <p:nvSpPr>
          <p:cNvPr id="3" name="Content Placeholder 2">
            <a:extLst>
              <a:ext uri="{FF2B5EF4-FFF2-40B4-BE49-F238E27FC236}">
                <a16:creationId xmlns:a16="http://schemas.microsoft.com/office/drawing/2014/main" id="{41326BA2-416C-8325-8FC9-F490EE121C4D}"/>
              </a:ext>
            </a:extLst>
          </p:cNvPr>
          <p:cNvSpPr>
            <a:spLocks noGrp="1"/>
          </p:cNvSpPr>
          <p:nvPr>
            <p:ph idx="1"/>
          </p:nvPr>
        </p:nvSpPr>
        <p:spPr>
          <a:xfrm>
            <a:off x="4965431" y="2438400"/>
            <a:ext cx="6586489" cy="3785419"/>
          </a:xfrm>
        </p:spPr>
        <p:txBody>
          <a:bodyPr>
            <a:normAutofit/>
          </a:bodyPr>
          <a:lstStyle/>
          <a:p>
            <a:r>
              <a:rPr lang="en-US" sz="2000"/>
              <a:t>Any questions</a:t>
            </a:r>
          </a:p>
        </p:txBody>
      </p:sp>
      <p:pic>
        <p:nvPicPr>
          <p:cNvPr id="5" name="Picture 4" descr="Yellow question mark">
            <a:extLst>
              <a:ext uri="{FF2B5EF4-FFF2-40B4-BE49-F238E27FC236}">
                <a16:creationId xmlns:a16="http://schemas.microsoft.com/office/drawing/2014/main" id="{8253BA6A-60C2-C514-6298-30DD54E67811}"/>
              </a:ext>
            </a:extLst>
          </p:cNvPr>
          <p:cNvPicPr>
            <a:picLocks noChangeAspect="1"/>
          </p:cNvPicPr>
          <p:nvPr/>
        </p:nvPicPr>
        <p:blipFill rotWithShape="1">
          <a:blip r:embed="rId2"/>
          <a:srcRect l="47196" r="1224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9408"/>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D18AC5FA-ED86-F7F6-C9FE-8A873724F5C8}"/>
              </a:ext>
            </a:extLst>
          </p:cNvPr>
          <p:cNvSpPr>
            <a:spLocks noGrp="1"/>
          </p:cNvSpPr>
          <p:nvPr>
            <p:ph type="sldNum" sz="quarter" idx="12"/>
          </p:nvPr>
        </p:nvSpPr>
        <p:spPr/>
        <p:txBody>
          <a:bodyPr/>
          <a:lstStyle/>
          <a:p>
            <a:fld id="{14440617-FFF1-BC4C-ACB3-6280F0498439}" type="slidenum">
              <a:rPr lang="en-US" smtClean="0"/>
              <a:t>26</a:t>
            </a:fld>
            <a:endParaRPr lang="en-US"/>
          </a:p>
        </p:txBody>
      </p:sp>
    </p:spTree>
    <p:extLst>
      <p:ext uri="{BB962C8B-B14F-4D97-AF65-F5344CB8AC3E}">
        <p14:creationId xmlns:p14="http://schemas.microsoft.com/office/powerpoint/2010/main" val="2799553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1754</Words>
  <Application>Microsoft Macintosh PowerPoint</Application>
  <PresentationFormat>Widescreen</PresentationFormat>
  <Paragraphs>141</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Times New Roman</vt:lpstr>
      <vt:lpstr>Office Theme</vt:lpstr>
      <vt:lpstr>Cost of Capital</vt:lpstr>
      <vt:lpstr>What You Will Learn </vt:lpstr>
      <vt:lpstr> What is Capital?  </vt:lpstr>
      <vt:lpstr> Sources of Capital </vt:lpstr>
      <vt:lpstr>Retained Earnings</vt:lpstr>
      <vt:lpstr>Debt Capital</vt:lpstr>
      <vt:lpstr>Equity Capital</vt:lpstr>
      <vt:lpstr>What is Cost of Capital? </vt:lpstr>
      <vt:lpstr>Using cost of Capital </vt:lpstr>
      <vt:lpstr> Cost of Capital for Investors  </vt:lpstr>
      <vt:lpstr> Cost of Capital for Investors, contd,,  </vt:lpstr>
      <vt:lpstr> Cost of Capital for Business </vt:lpstr>
      <vt:lpstr>Cost of Capital Example </vt:lpstr>
      <vt:lpstr>Cost of Capital Example,contd,,</vt:lpstr>
      <vt:lpstr>Cost of Debt </vt:lpstr>
      <vt:lpstr>How to Calculate the Cost of Debt </vt:lpstr>
      <vt:lpstr>Example</vt:lpstr>
      <vt:lpstr>Example, contd,, </vt:lpstr>
      <vt:lpstr>Cost of Equity </vt:lpstr>
      <vt:lpstr>Cost of Equity, contd,, </vt:lpstr>
      <vt:lpstr>Sources of Equity Financing </vt:lpstr>
      <vt:lpstr>Outside sources of equity financing</vt:lpstr>
      <vt:lpstr>What is Cost of Equity </vt:lpstr>
      <vt:lpstr>How to Calculate Cost of Equity </vt:lpstr>
      <vt:lpstr>How to Calculate Cost of Equity, contd,, </vt:lpstr>
      <vt:lpstr>Thanks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Cost of Capital</dc:title>
  <dc:creator>MIFTAH B. (972100)</dc:creator>
  <cp:lastModifiedBy>MIFTAH B. (972100)</cp:lastModifiedBy>
  <cp:revision>1</cp:revision>
  <dcterms:created xsi:type="dcterms:W3CDTF">2022-05-31T19:22:08Z</dcterms:created>
  <dcterms:modified xsi:type="dcterms:W3CDTF">2022-05-31T20:39:07Z</dcterms:modified>
</cp:coreProperties>
</file>