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48296A-EC5E-4334-B32B-B718C9B54B36}" v="25" dt="2025-11-08T00:20:28.6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mim Ahmed (2419766)" userId="cbf10e6f-3466-4eaa-8de2-900bb403f880" providerId="ADAL" clId="{4B749879-DA18-42E7-85AD-CEAF590202BF}"/>
    <pc:docChg chg="undo redo custSel addSld delSld modSld">
      <pc:chgData name="Shamim Ahmed (2419766)" userId="cbf10e6f-3466-4eaa-8de2-900bb403f880" providerId="ADAL" clId="{4B749879-DA18-42E7-85AD-CEAF590202BF}" dt="2025-11-08T00:24:53.277" v="210" actId="13926"/>
      <pc:docMkLst>
        <pc:docMk/>
      </pc:docMkLst>
      <pc:sldChg chg="modTransition">
        <pc:chgData name="Shamim Ahmed (2419766)" userId="cbf10e6f-3466-4eaa-8de2-900bb403f880" providerId="ADAL" clId="{4B749879-DA18-42E7-85AD-CEAF590202BF}" dt="2025-11-06T23:53:08.994" v="98"/>
        <pc:sldMkLst>
          <pc:docMk/>
          <pc:sldMk cId="936199501" sldId="256"/>
        </pc:sldMkLst>
      </pc:sldChg>
      <pc:sldChg chg="delSp modSp mod modTransition delDesignElem">
        <pc:chgData name="Shamim Ahmed (2419766)" userId="cbf10e6f-3466-4eaa-8de2-900bb403f880" providerId="ADAL" clId="{4B749879-DA18-42E7-85AD-CEAF590202BF}" dt="2025-11-08T00:23:55.177" v="208" actId="2711"/>
        <pc:sldMkLst>
          <pc:docMk/>
          <pc:sldMk cId="4035944134" sldId="257"/>
        </pc:sldMkLst>
        <pc:spChg chg="mod">
          <ac:chgData name="Shamim Ahmed (2419766)" userId="cbf10e6f-3466-4eaa-8de2-900bb403f880" providerId="ADAL" clId="{4B749879-DA18-42E7-85AD-CEAF590202BF}" dt="2025-11-06T23:49:53.725" v="87" actId="27636"/>
          <ac:spMkLst>
            <pc:docMk/>
            <pc:sldMk cId="4035944134" sldId="257"/>
            <ac:spMk id="5" creationId="{157C0CA2-AA0A-80D6-98A4-AE81C42DE1A3}"/>
          </ac:spMkLst>
        </pc:spChg>
        <pc:spChg chg="mod">
          <ac:chgData name="Shamim Ahmed (2419766)" userId="cbf10e6f-3466-4eaa-8de2-900bb403f880" providerId="ADAL" clId="{4B749879-DA18-42E7-85AD-CEAF590202BF}" dt="2025-11-08T00:23:55.177" v="208" actId="2711"/>
          <ac:spMkLst>
            <pc:docMk/>
            <pc:sldMk cId="4035944134" sldId="257"/>
            <ac:spMk id="7" creationId="{15068E46-8273-DC8D-C9E5-F4970A28A2D5}"/>
          </ac:spMkLst>
        </pc:spChg>
      </pc:sldChg>
      <pc:sldChg chg="delSp modSp mod modTransition delDesignElem">
        <pc:chgData name="Shamim Ahmed (2419766)" userId="cbf10e6f-3466-4eaa-8de2-900bb403f880" providerId="ADAL" clId="{4B749879-DA18-42E7-85AD-CEAF590202BF}" dt="2025-11-08T00:23:31.382" v="207" actId="2711"/>
        <pc:sldMkLst>
          <pc:docMk/>
          <pc:sldMk cId="2694902167" sldId="258"/>
        </pc:sldMkLst>
        <pc:spChg chg="mod">
          <ac:chgData name="Shamim Ahmed (2419766)" userId="cbf10e6f-3466-4eaa-8de2-900bb403f880" providerId="ADAL" clId="{4B749879-DA18-42E7-85AD-CEAF590202BF}" dt="2025-11-08T00:23:31.382" v="207" actId="2711"/>
          <ac:spMkLst>
            <pc:docMk/>
            <pc:sldMk cId="2694902167" sldId="258"/>
            <ac:spMk id="7" creationId="{68C160C9-A10B-5E63-2E58-FB0F485CFE79}"/>
          </ac:spMkLst>
        </pc:spChg>
        <pc:picChg chg="mod">
          <ac:chgData name="Shamim Ahmed (2419766)" userId="cbf10e6f-3466-4eaa-8de2-900bb403f880" providerId="ADAL" clId="{4B749879-DA18-42E7-85AD-CEAF590202BF}" dt="2025-11-06T23:35:19.571" v="10" actId="14100"/>
          <ac:picMkLst>
            <pc:docMk/>
            <pc:sldMk cId="2694902167" sldId="258"/>
            <ac:picMk id="2" creationId="{A0466BC6-5492-143D-EEC2-67BA7F71BB11}"/>
          </ac:picMkLst>
        </pc:picChg>
      </pc:sldChg>
      <pc:sldChg chg="modTransition">
        <pc:chgData name="Shamim Ahmed (2419766)" userId="cbf10e6f-3466-4eaa-8de2-900bb403f880" providerId="ADAL" clId="{4B749879-DA18-42E7-85AD-CEAF590202BF}" dt="2025-11-06T23:53:22.622" v="102"/>
        <pc:sldMkLst>
          <pc:docMk/>
          <pc:sldMk cId="2488861736" sldId="259"/>
        </pc:sldMkLst>
      </pc:sldChg>
      <pc:sldChg chg="addSp delSp modSp mod modTransition setBg delDesignElem">
        <pc:chgData name="Shamim Ahmed (2419766)" userId="cbf10e6f-3466-4eaa-8de2-900bb403f880" providerId="ADAL" clId="{4B749879-DA18-42E7-85AD-CEAF590202BF}" dt="2025-11-08T00:22:59.155" v="206" actId="2711"/>
        <pc:sldMkLst>
          <pc:docMk/>
          <pc:sldMk cId="975740159" sldId="260"/>
        </pc:sldMkLst>
        <pc:spChg chg="mod ord">
          <ac:chgData name="Shamim Ahmed (2419766)" userId="cbf10e6f-3466-4eaa-8de2-900bb403f880" providerId="ADAL" clId="{4B749879-DA18-42E7-85AD-CEAF590202BF}" dt="2025-11-08T00:22:59.155" v="206" actId="2711"/>
          <ac:spMkLst>
            <pc:docMk/>
            <pc:sldMk cId="975740159" sldId="260"/>
            <ac:spMk id="7" creationId="{00598964-A397-93A3-175C-B5611ABD174B}"/>
          </ac:spMkLst>
        </pc:spChg>
        <pc:spChg chg="mod">
          <ac:chgData name="Shamim Ahmed (2419766)" userId="cbf10e6f-3466-4eaa-8de2-900bb403f880" providerId="ADAL" clId="{4B749879-DA18-42E7-85AD-CEAF590202BF}" dt="2025-11-06T23:46:56.835" v="78" actId="14100"/>
          <ac:spMkLst>
            <pc:docMk/>
            <pc:sldMk cId="975740159" sldId="260"/>
            <ac:spMk id="9" creationId="{24250344-9861-CA05-9934-3FBD3D71B6A8}"/>
          </ac:spMkLst>
        </pc:spChg>
        <pc:picChg chg="add mod">
          <ac:chgData name="Shamim Ahmed (2419766)" userId="cbf10e6f-3466-4eaa-8de2-900bb403f880" providerId="ADAL" clId="{4B749879-DA18-42E7-85AD-CEAF590202BF}" dt="2025-11-06T23:44:28.924" v="53" actId="26606"/>
          <ac:picMkLst>
            <pc:docMk/>
            <pc:sldMk cId="975740159" sldId="260"/>
            <ac:picMk id="2" creationId="{B3C7C7EB-4422-67EE-FCFB-92393EEE07B9}"/>
          </ac:picMkLst>
        </pc:picChg>
      </pc:sldChg>
      <pc:sldChg chg="addSp modSp mod modTransition">
        <pc:chgData name="Shamim Ahmed (2419766)" userId="cbf10e6f-3466-4eaa-8de2-900bb403f880" providerId="ADAL" clId="{4B749879-DA18-42E7-85AD-CEAF590202BF}" dt="2025-11-06T23:53:20.223" v="101"/>
        <pc:sldMkLst>
          <pc:docMk/>
          <pc:sldMk cId="4028030952" sldId="261"/>
        </pc:sldMkLst>
        <pc:graphicFrameChg chg="add mod modGraphic">
          <ac:chgData name="Shamim Ahmed (2419766)" userId="cbf10e6f-3466-4eaa-8de2-900bb403f880" providerId="ADAL" clId="{4B749879-DA18-42E7-85AD-CEAF590202BF}" dt="2025-11-06T23:51:09.082" v="92" actId="14100"/>
          <ac:graphicFrameMkLst>
            <pc:docMk/>
            <pc:sldMk cId="4028030952" sldId="261"/>
            <ac:graphicFrameMk id="2" creationId="{09D510E2-16D3-C38C-6FF7-CD0D579897E6}"/>
          </ac:graphicFrameMkLst>
        </pc:graphicFrameChg>
      </pc:sldChg>
      <pc:sldChg chg="addSp delSp modSp new add del mod">
        <pc:chgData name="Shamim Ahmed (2419766)" userId="cbf10e6f-3466-4eaa-8de2-900bb403f880" providerId="ADAL" clId="{4B749879-DA18-42E7-85AD-CEAF590202BF}" dt="2025-11-08T00:24:53.277" v="210" actId="13926"/>
        <pc:sldMkLst>
          <pc:docMk/>
          <pc:sldMk cId="2000402759" sldId="262"/>
        </pc:sldMkLst>
        <pc:spChg chg="add del">
          <ac:chgData name="Shamim Ahmed (2419766)" userId="cbf10e6f-3466-4eaa-8de2-900bb403f880" providerId="ADAL" clId="{4B749879-DA18-42E7-85AD-CEAF590202BF}" dt="2025-11-07T23:20:52.596" v="106" actId="22"/>
          <ac:spMkLst>
            <pc:docMk/>
            <pc:sldMk cId="2000402759" sldId="262"/>
            <ac:spMk id="3" creationId="{33A5F7B0-5F9C-B6DA-CB05-0EBD82CB6451}"/>
          </ac:spMkLst>
        </pc:spChg>
        <pc:spChg chg="add del">
          <ac:chgData name="Shamim Ahmed (2419766)" userId="cbf10e6f-3466-4eaa-8de2-900bb403f880" providerId="ADAL" clId="{4B749879-DA18-42E7-85AD-CEAF590202BF}" dt="2025-11-07T23:24:29.831" v="110" actId="22"/>
          <ac:spMkLst>
            <pc:docMk/>
            <pc:sldMk cId="2000402759" sldId="262"/>
            <ac:spMk id="5" creationId="{357C641A-0449-5E12-E078-69178FF0C310}"/>
          </ac:spMkLst>
        </pc:spChg>
        <pc:spChg chg="add del mod">
          <ac:chgData name="Shamim Ahmed (2419766)" userId="cbf10e6f-3466-4eaa-8de2-900bb403f880" providerId="ADAL" clId="{4B749879-DA18-42E7-85AD-CEAF590202BF}" dt="2025-11-07T23:27:18.900" v="123"/>
          <ac:spMkLst>
            <pc:docMk/>
            <pc:sldMk cId="2000402759" sldId="262"/>
            <ac:spMk id="7" creationId="{299DAB99-4F45-7B9F-F720-DF1F6829AD1D}"/>
          </ac:spMkLst>
        </pc:spChg>
        <pc:spChg chg="add del mod">
          <ac:chgData name="Shamim Ahmed (2419766)" userId="cbf10e6f-3466-4eaa-8de2-900bb403f880" providerId="ADAL" clId="{4B749879-DA18-42E7-85AD-CEAF590202BF}" dt="2025-11-07T23:29:06.937" v="136" actId="478"/>
          <ac:spMkLst>
            <pc:docMk/>
            <pc:sldMk cId="2000402759" sldId="262"/>
            <ac:spMk id="9" creationId="{42F7EA42-AE8A-F210-AB3E-A34175650242}"/>
          </ac:spMkLst>
        </pc:spChg>
        <pc:spChg chg="add mod">
          <ac:chgData name="Shamim Ahmed (2419766)" userId="cbf10e6f-3466-4eaa-8de2-900bb403f880" providerId="ADAL" clId="{4B749879-DA18-42E7-85AD-CEAF590202BF}" dt="2025-11-07T23:27:40.469" v="126" actId="571"/>
          <ac:spMkLst>
            <pc:docMk/>
            <pc:sldMk cId="2000402759" sldId="262"/>
            <ac:spMk id="10" creationId="{82E2CD8B-740F-F864-530F-5489647896B8}"/>
          </ac:spMkLst>
        </pc:spChg>
        <pc:spChg chg="add del mod">
          <ac:chgData name="Shamim Ahmed (2419766)" userId="cbf10e6f-3466-4eaa-8de2-900bb403f880" providerId="ADAL" clId="{4B749879-DA18-42E7-85AD-CEAF590202BF}" dt="2025-11-07T23:34:39.351" v="163"/>
          <ac:spMkLst>
            <pc:docMk/>
            <pc:sldMk cId="2000402759" sldId="262"/>
            <ac:spMk id="12" creationId="{3A9DC307-DB6B-E386-2F79-117B5A326F92}"/>
          </ac:spMkLst>
        </pc:spChg>
        <pc:spChg chg="add mod">
          <ac:chgData name="Shamim Ahmed (2419766)" userId="cbf10e6f-3466-4eaa-8de2-900bb403f880" providerId="ADAL" clId="{4B749879-DA18-42E7-85AD-CEAF590202BF}" dt="2025-11-08T00:21:05.483" v="204" actId="1076"/>
          <ac:spMkLst>
            <pc:docMk/>
            <pc:sldMk cId="2000402759" sldId="262"/>
            <ac:spMk id="14" creationId="{CBBC6C4C-6CBF-02DC-C189-72CF1CA5ACA2}"/>
          </ac:spMkLst>
        </pc:spChg>
        <pc:spChg chg="add del mod">
          <ac:chgData name="Shamim Ahmed (2419766)" userId="cbf10e6f-3466-4eaa-8de2-900bb403f880" providerId="ADAL" clId="{4B749879-DA18-42E7-85AD-CEAF590202BF}" dt="2025-11-07T23:43:56.527" v="168" actId="21"/>
          <ac:spMkLst>
            <pc:docMk/>
            <pc:sldMk cId="2000402759" sldId="262"/>
            <ac:spMk id="16" creationId="{00038826-191D-4F81-7D09-E01032CFBD69}"/>
          </ac:spMkLst>
        </pc:spChg>
        <pc:spChg chg="add mod">
          <ac:chgData name="Shamim Ahmed (2419766)" userId="cbf10e6f-3466-4eaa-8de2-900bb403f880" providerId="ADAL" clId="{4B749879-DA18-42E7-85AD-CEAF590202BF}" dt="2025-11-07T23:52:05.221" v="175" actId="1076"/>
          <ac:spMkLst>
            <pc:docMk/>
            <pc:sldMk cId="2000402759" sldId="262"/>
            <ac:spMk id="18" creationId="{555110C1-9496-06AE-5FA1-5568DAE14C04}"/>
          </ac:spMkLst>
        </pc:spChg>
        <pc:spChg chg="add mod">
          <ac:chgData name="Shamim Ahmed (2419766)" userId="cbf10e6f-3466-4eaa-8de2-900bb403f880" providerId="ADAL" clId="{4B749879-DA18-42E7-85AD-CEAF590202BF}" dt="2025-11-08T00:20:16.727" v="188" actId="1076"/>
          <ac:spMkLst>
            <pc:docMk/>
            <pc:sldMk cId="2000402759" sldId="262"/>
            <ac:spMk id="20" creationId="{BE27A019-856E-054A-CA89-6CCB461CB0B4}"/>
          </ac:spMkLst>
        </pc:spChg>
        <pc:spChg chg="add mod">
          <ac:chgData name="Shamim Ahmed (2419766)" userId="cbf10e6f-3466-4eaa-8de2-900bb403f880" providerId="ADAL" clId="{4B749879-DA18-42E7-85AD-CEAF590202BF}" dt="2025-11-08T00:20:11.366" v="187" actId="1076"/>
          <ac:spMkLst>
            <pc:docMk/>
            <pc:sldMk cId="2000402759" sldId="262"/>
            <ac:spMk id="22" creationId="{28F02884-E444-767B-B633-733B91F6172B}"/>
          </ac:spMkLst>
        </pc:spChg>
        <pc:spChg chg="add mod">
          <ac:chgData name="Shamim Ahmed (2419766)" userId="cbf10e6f-3466-4eaa-8de2-900bb403f880" providerId="ADAL" clId="{4B749879-DA18-42E7-85AD-CEAF590202BF}" dt="2025-11-08T00:24:53.277" v="210" actId="13926"/>
          <ac:spMkLst>
            <pc:docMk/>
            <pc:sldMk cId="2000402759" sldId="262"/>
            <ac:spMk id="23" creationId="{22B00BCE-D2C4-200D-8D5A-C8550CC7C38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817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02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336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479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416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492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331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574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297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057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097964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9417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08305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1071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3798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03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E4877-A075-4B2C-AFF6-6FDE74E7BF6D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A578857-2BF9-48D9-B7D3-E558F4881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084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rt.io/wp-content/uploads/2022/04/AirBnB-logo.jpg" TargetMode="External"/><Relationship Id="rId2" Type="http://schemas.openxmlformats.org/officeDocument/2006/relationships/hyperlink" Target="https://a0.muscache.com/im/pictures/miso/Hosting-741119900832527615/original/8267d984-00b1-479a-90a4-84bd4b3a0f19.jpeg?im_w=120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goelastic.com/wp-content/uploads/2025/05/go-to-market-strategy-for-startups.jpg" TargetMode="External"/><Relationship Id="rId4" Type="http://schemas.openxmlformats.org/officeDocument/2006/relationships/hyperlink" Target="https://www.rapidformationsblog.co.uk/wp-content/uploads/2022/01/startup-fund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F1FDC2E-0330-0C68-8C67-E107B132EF78}"/>
              </a:ext>
            </a:extLst>
          </p:cNvPr>
          <p:cNvSpPr txBox="1"/>
          <p:nvPr/>
        </p:nvSpPr>
        <p:spPr>
          <a:xfrm>
            <a:off x="407504" y="268357"/>
            <a:ext cx="11161644" cy="6621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Shamim Ahmed </a:t>
            </a:r>
            <a:endParaRPr lang="en-GB" sz="3200" b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2419766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Enterprise and Entrepreneurship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b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LCLM4006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Urban Stay Airbnb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Fouziya 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Farheen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6199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57C0CA2-AA0A-80D6-98A4-AE81C42DE1A3}"/>
              </a:ext>
            </a:extLst>
          </p:cNvPr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latin typeface="+mj-lt"/>
                <a:ea typeface="+mj-ea"/>
                <a:cs typeface="+mj-cs"/>
              </a:rPr>
              <a:t>Overview of the Business Idea – Urban Stay Airbnb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068E46-8273-DC8D-C9E5-F4970A28A2D5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Business Concept: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 short-term property rental service offering comfortable, stylish, and affordable stays in Telford, Shropshire.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Product/Service: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Fully furnished apartments and homes for holidaymakers, business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travellers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and weekend visitors.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Additional services such as cleaning, keyless check-in, local guides, and optional airport transfers.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B219003-477F-0CBC-E58F-A3218883DE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510" r="-1" b="6716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35944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8C160C9-A10B-5E63-2E58-FB0F485CFE79}"/>
              </a:ext>
            </a:extLst>
          </p:cNvPr>
          <p:cNvSpPr txBox="1"/>
          <p:nvPr/>
        </p:nvSpPr>
        <p:spPr>
          <a:xfrm>
            <a:off x="793661" y="-1"/>
            <a:ext cx="4476429" cy="62389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Target Market: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Domestic and international tourists, remote workers, and professionals seeking flexible, short-term accommodation.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Management Structure: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Owner/Director: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Oversees strategy, finances, and partnerships.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Operations Manager: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Manages day-to-day bookings, maintenance, and guest satisfaction.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Marketing Manager: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Handles online visibility, promotions, and reviews.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Support Staff: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Cleaning, maintenance, and customer service teams.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Legal Format: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Operates as a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Private Limited Company (Ltd)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registered in the UK for liability protection and business credibility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0466BC6-5492-143D-EEC2-67BA7F71BB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984777"/>
            <a:ext cx="5150277" cy="207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902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7">
            <a:extLst>
              <a:ext uri="{FF2B5EF4-FFF2-40B4-BE49-F238E27FC236}">
                <a16:creationId xmlns:a16="http://schemas.microsoft.com/office/drawing/2014/main" id="{09D510E2-16D3-C38C-6FF7-CD0D579897E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44240350"/>
              </p:ext>
            </p:extLst>
          </p:nvPr>
        </p:nvGraphicFramePr>
        <p:xfrm>
          <a:off x="1306286" y="221065"/>
          <a:ext cx="9138968" cy="64409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8695">
                  <a:extLst>
                    <a:ext uri="{9D8B030D-6E8A-4147-A177-3AD203B41FA5}">
                      <a16:colId xmlns:a16="http://schemas.microsoft.com/office/drawing/2014/main" val="2348275122"/>
                    </a:ext>
                  </a:extLst>
                </a:gridCol>
                <a:gridCol w="1971492">
                  <a:extLst>
                    <a:ext uri="{9D8B030D-6E8A-4147-A177-3AD203B41FA5}">
                      <a16:colId xmlns:a16="http://schemas.microsoft.com/office/drawing/2014/main" val="1019646712"/>
                    </a:ext>
                  </a:extLst>
                </a:gridCol>
                <a:gridCol w="4908781">
                  <a:extLst>
                    <a:ext uri="{9D8B030D-6E8A-4147-A177-3AD203B41FA5}">
                      <a16:colId xmlns:a16="http://schemas.microsoft.com/office/drawing/2014/main" val="66181603"/>
                    </a:ext>
                  </a:extLst>
                </a:gridCol>
              </a:tblGrid>
              <a:tr h="948469">
                <a:tc>
                  <a:txBody>
                    <a:bodyPr/>
                    <a:lstStyle/>
                    <a:p>
                      <a:r>
                        <a:rPr lang="en-GB" sz="17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Category</a:t>
                      </a:r>
                      <a:endParaRPr lang="en-GB" sz="1700" dirty="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7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Key Factors</a:t>
                      </a:r>
                      <a:endParaRPr lang="en-GB" sz="1700" dirty="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7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Details / Implications</a:t>
                      </a:r>
                      <a:endParaRPr lang="en-GB" sz="1700"/>
                    </a:p>
                  </a:txBody>
                  <a:tcPr marL="84246" marR="84246" marT="42123" marB="42123"/>
                </a:tc>
                <a:extLst>
                  <a:ext uri="{0D108BD9-81ED-4DB2-BD59-A6C34878D82A}">
                    <a16:rowId xmlns:a16="http://schemas.microsoft.com/office/drawing/2014/main" val="3215475325"/>
                  </a:ext>
                </a:extLst>
              </a:tr>
              <a:tr h="846686">
                <a:tc>
                  <a:txBody>
                    <a:bodyPr/>
                    <a:lstStyle/>
                    <a:p>
                      <a:r>
                        <a:rPr lang="en-GB" sz="1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Political</a:t>
                      </a:r>
                      <a:endParaRPr lang="en-GB" sz="1000" dirty="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Government</a:t>
                      </a:r>
                      <a:endParaRPr lang="en-GB" sz="1000" dirty="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Government regulations on short-term rentals</a:t>
                      </a:r>
                    </a:p>
                    <a:p>
                      <a:r>
                        <a:rPr lang="en-GB" sz="1000" dirty="0"/>
                        <a:t>Local council licensing and zoning restrictions.</a:t>
                      </a:r>
                    </a:p>
                  </a:txBody>
                  <a:tcPr marL="84246" marR="84246" marT="42123" marB="42123"/>
                </a:tc>
                <a:extLst>
                  <a:ext uri="{0D108BD9-81ED-4DB2-BD59-A6C34878D82A}">
                    <a16:rowId xmlns:a16="http://schemas.microsoft.com/office/drawing/2014/main" val="3581616198"/>
                  </a:ext>
                </a:extLst>
              </a:tr>
              <a:tr h="1070609">
                <a:tc>
                  <a:txBody>
                    <a:bodyPr/>
                    <a:lstStyle/>
                    <a:p>
                      <a:r>
                        <a:rPr lang="en-GB" sz="10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Economic</a:t>
                      </a:r>
                      <a:endParaRPr lang="en-GB" sz="10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Tourism</a:t>
                      </a:r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Strong tourism sector contributes to consistent demand.</a:t>
                      </a:r>
                    </a:p>
                    <a:p>
                      <a:r>
                        <a:rPr lang="en-GB" sz="1000" dirty="0"/>
                        <a:t>Inflation and interest rate changes impact property costs and travel budgets.</a:t>
                      </a:r>
                    </a:p>
                  </a:txBody>
                  <a:tcPr marL="84246" marR="84246" marT="42123" marB="42123"/>
                </a:tc>
                <a:extLst>
                  <a:ext uri="{0D108BD9-81ED-4DB2-BD59-A6C34878D82A}">
                    <a16:rowId xmlns:a16="http://schemas.microsoft.com/office/drawing/2014/main" val="2104237904"/>
                  </a:ext>
                </a:extLst>
              </a:tr>
              <a:tr h="1070609">
                <a:tc>
                  <a:txBody>
                    <a:bodyPr/>
                    <a:lstStyle/>
                    <a:p>
                      <a:r>
                        <a:rPr lang="en-GB" sz="1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Social</a:t>
                      </a:r>
                      <a:endParaRPr lang="en-GB" sz="1000" dirty="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dirty="0"/>
                        <a:t>Travel preferences</a:t>
                      </a:r>
                      <a:endParaRPr lang="en-GB" sz="1000" kern="100" dirty="0">
                        <a:effectLst/>
                        <a:latin typeface="Aptos Body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75" marR="8775" marT="8775" marB="8775" anchor="ctr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Growing demand for personalized, authentic travel experiences.</a:t>
                      </a:r>
                    </a:p>
                    <a:p>
                      <a:r>
                        <a:rPr lang="en-GB" sz="1000" dirty="0"/>
                        <a:t>Rise in remote working increases need for short-term stays and “workcations.”</a:t>
                      </a:r>
                    </a:p>
                  </a:txBody>
                  <a:tcPr marL="84246" marR="84246" marT="42123" marB="42123"/>
                </a:tc>
                <a:extLst>
                  <a:ext uri="{0D108BD9-81ED-4DB2-BD59-A6C34878D82A}">
                    <a16:rowId xmlns:a16="http://schemas.microsoft.com/office/drawing/2014/main" val="129987835"/>
                  </a:ext>
                </a:extLst>
              </a:tr>
              <a:tr h="847765">
                <a:tc>
                  <a:txBody>
                    <a:bodyPr/>
                    <a:lstStyle/>
                    <a:p>
                      <a:r>
                        <a:rPr lang="en-GB" sz="10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Technological</a:t>
                      </a:r>
                      <a:endParaRPr lang="en-GB" sz="10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Digital platform</a:t>
                      </a:r>
                    </a:p>
                  </a:txBody>
                  <a:tcPr marL="8775" marR="8775" marT="8775" marB="877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dirty="0"/>
                        <a:t>Dependence on Airbnb’s digital platform for bookings and exposure.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dirty="0"/>
                        <a:t>Smart home technologies (e.g., keyless entry, smart thermostats) improve guest convenience.</a:t>
                      </a:r>
                      <a:endParaRPr lang="en-GB" sz="1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75" marR="8775" marT="8775" marB="8775" anchor="ctr"/>
                </a:tc>
                <a:extLst>
                  <a:ext uri="{0D108BD9-81ED-4DB2-BD59-A6C34878D82A}">
                    <a16:rowId xmlns:a16="http://schemas.microsoft.com/office/drawing/2014/main" val="2294493717"/>
                  </a:ext>
                </a:extLst>
              </a:tr>
              <a:tr h="846686">
                <a:tc>
                  <a:txBody>
                    <a:bodyPr/>
                    <a:lstStyle/>
                    <a:p>
                      <a:r>
                        <a:rPr lang="en-GB" sz="10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Environmental</a:t>
                      </a:r>
                      <a:endParaRPr lang="en-GB" sz="10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Eco-friendly practice</a:t>
                      </a:r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Increased emphasis on sustainability and eco-friendly operations.</a:t>
                      </a:r>
                    </a:p>
                    <a:p>
                      <a:r>
                        <a:rPr lang="en-GB" sz="1000" dirty="0"/>
                        <a:t>Guests value energy-efficient, low-waste accommodations.</a:t>
                      </a:r>
                    </a:p>
                  </a:txBody>
                  <a:tcPr marL="84246" marR="84246" marT="42123" marB="42123"/>
                </a:tc>
                <a:extLst>
                  <a:ext uri="{0D108BD9-81ED-4DB2-BD59-A6C34878D82A}">
                    <a16:rowId xmlns:a16="http://schemas.microsoft.com/office/drawing/2014/main" val="1304359925"/>
                  </a:ext>
                </a:extLst>
              </a:tr>
              <a:tr h="810168">
                <a:tc>
                  <a:txBody>
                    <a:bodyPr/>
                    <a:lstStyle/>
                    <a:p>
                      <a:r>
                        <a:rPr lang="en-GB" sz="1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Legal</a:t>
                      </a:r>
                      <a:endParaRPr lang="en-GB" sz="1000" dirty="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Correct licenses and permits</a:t>
                      </a:r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Compliance with safety, fire, and insurance regulations.</a:t>
                      </a:r>
                    </a:p>
                    <a:p>
                      <a:r>
                        <a:rPr lang="en-GB" sz="1000" dirty="0"/>
                        <a:t>Adherence to GDPR and data protection laws.</a:t>
                      </a:r>
                    </a:p>
                  </a:txBody>
                  <a:tcPr marL="84246" marR="84246" marT="42123" marB="42123"/>
                </a:tc>
                <a:extLst>
                  <a:ext uri="{0D108BD9-81ED-4DB2-BD59-A6C34878D82A}">
                    <a16:rowId xmlns:a16="http://schemas.microsoft.com/office/drawing/2014/main" val="42317843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8030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0ACCAAAB-4DBF-4943-321C-1E966C129F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834" y="551290"/>
            <a:ext cx="5869172" cy="5755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Marketing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Airbnb’s platform and SEO optimization to appear at the top of local search results.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Create a strong social media presence (Instagram, Facebook, TikTok).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Partnerships &amp; Collaborations: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Partner with local travel agencies, event organizers, and tour companies for referral programs.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Customer Relationship Management: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Encourage repeat bookings through loyalty discounts and personalized guest experiences.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Content Marketing: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 blogs or short videos highlighting local attractions, travel tips, and insider guides.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professional photography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Pricing Strategy: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Apply </a:t>
            </a:r>
            <a:r>
              <a:rPr lang="en-US" altLang="en-US" sz="1600" dirty="0">
                <a:latin typeface="Arial" panose="020B0604020202020204" pitchFamily="34" charset="0"/>
              </a:rPr>
              <a:t>affordable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pricing based on demand, seasonality, and competitor rates.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04A238-8DBD-24AC-A223-FE6798866B4C}"/>
              </a:ext>
            </a:extLst>
          </p:cNvPr>
          <p:cNvSpPr txBox="1"/>
          <p:nvPr/>
        </p:nvSpPr>
        <p:spPr>
          <a:xfrm>
            <a:off x="3047114" y="320455"/>
            <a:ext cx="60977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/>
              <a:t>Marketing Strategies for Urban Stay Airbnb</a:t>
            </a:r>
            <a:endParaRPr lang="en-GB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585EED7-F788-8784-A3A7-67842B7D0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1574" y="1045029"/>
            <a:ext cx="5630426" cy="5617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861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4250344-9861-CA05-9934-3FBD3D71B6A8}"/>
              </a:ext>
            </a:extLst>
          </p:cNvPr>
          <p:cNvSpPr txBox="1"/>
          <p:nvPr/>
        </p:nvSpPr>
        <p:spPr>
          <a:xfrm>
            <a:off x="1137034" y="609597"/>
            <a:ext cx="9392421" cy="13308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Funding Required and Allocation – Airbnb Start-Up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98964-A397-93A3-175C-B5611ABD174B}"/>
              </a:ext>
            </a:extLst>
          </p:cNvPr>
          <p:cNvSpPr txBox="1"/>
          <p:nvPr/>
        </p:nvSpPr>
        <p:spPr>
          <a:xfrm>
            <a:off x="1137034" y="1718267"/>
            <a:ext cx="4958966" cy="513973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Total Funding Required: £60,000 – £80,000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(estimated initial investment)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Allocation of Funds: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Property Lease or Purchase: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£30,000 – £40,000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(Deposit, initial rent or mortgage, and legal fees)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Furnishing &amp; Interior Setup: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£10,000 – £15,000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(Furniture, décor, appliances, bedding, etc.)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Licensing &amp; Legal Costs: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£2,000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(Business registration, insurance, safety certifications)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Marketing &amp; Branding: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£5,000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(Photography, website, social media ads, branding materials)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Technology &amp; Equipment: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£3,000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(Smart locks, Wi-Fi, management software, security systems)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Initial Operating Expenses: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£5,000 – £8,000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(Cleaning, maintenance, utilities, supplies, contingency fund)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Sources of Funding: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Owner’s personal savings/investment.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Small business loan or start-up grant.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Potential partnership or private investor funding.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3C7C7EB-4422-67EE-FCFB-92393EEE07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865745"/>
            <a:ext cx="4788505" cy="2394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74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CBBC6C4C-6CBF-02DC-C189-72CF1CA5ACA2}"/>
              </a:ext>
            </a:extLst>
          </p:cNvPr>
          <p:cNvSpPr txBox="1"/>
          <p:nvPr/>
        </p:nvSpPr>
        <p:spPr>
          <a:xfrm>
            <a:off x="1280651" y="1157211"/>
            <a:ext cx="610091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https://a0.muscache.com/im/pictures/miso/Hosting-741119900832527615/original/8267d984-00b1-479a-90a4-84bd4b3a0f19.jpeg?im_w=1200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55110C1-9496-06AE-5FA1-5568DAE14C04}"/>
              </a:ext>
            </a:extLst>
          </p:cNvPr>
          <p:cNvSpPr txBox="1"/>
          <p:nvPr/>
        </p:nvSpPr>
        <p:spPr>
          <a:xfrm>
            <a:off x="1280651" y="2143572"/>
            <a:ext cx="6100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https://www.start.io/wp-content/uploads/2022/04/AirBnB-logo.jpg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E27A019-856E-054A-CA89-6CCB461CB0B4}"/>
              </a:ext>
            </a:extLst>
          </p:cNvPr>
          <p:cNvSpPr txBox="1"/>
          <p:nvPr/>
        </p:nvSpPr>
        <p:spPr>
          <a:xfrm>
            <a:off x="1280651" y="4187383"/>
            <a:ext cx="6100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https://www.rapidformationsblog.co.uk/wp-content/uploads/2022/01/startup-funding.jpg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F02884-E444-767B-B633-733B91F6172B}"/>
              </a:ext>
            </a:extLst>
          </p:cNvPr>
          <p:cNvSpPr txBox="1"/>
          <p:nvPr/>
        </p:nvSpPr>
        <p:spPr>
          <a:xfrm>
            <a:off x="1280651" y="3105834"/>
            <a:ext cx="6100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https://goelastic.com/wp-content/uploads/2025/05/go-to-market-strategy-for-startups.jpg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2B00BCE-D2C4-200D-8D5A-C8550CC7C387}"/>
              </a:ext>
            </a:extLst>
          </p:cNvPr>
          <p:cNvSpPr txBox="1"/>
          <p:nvPr/>
        </p:nvSpPr>
        <p:spPr>
          <a:xfrm>
            <a:off x="4331109" y="352661"/>
            <a:ext cx="1927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ighlight>
                  <a:srgbClr val="FF00FF"/>
                </a:highlight>
              </a:rPr>
              <a:t>References :</a:t>
            </a:r>
          </a:p>
        </p:txBody>
      </p:sp>
    </p:spTree>
    <p:extLst>
      <p:ext uri="{BB962C8B-B14F-4D97-AF65-F5344CB8AC3E}">
        <p14:creationId xmlns:p14="http://schemas.microsoft.com/office/powerpoint/2010/main" val="200040275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674</Words>
  <Application>Microsoft Office PowerPoint</Application>
  <PresentationFormat>Widescreen</PresentationFormat>
  <Paragraphs>88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Body</vt:lpstr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Khanam Mashuda (2419768)</dc:creator>
  <cp:lastModifiedBy>Shamim Ahmed (2419766)</cp:lastModifiedBy>
  <cp:revision>2</cp:revision>
  <dcterms:created xsi:type="dcterms:W3CDTF">2025-11-06T21:07:30Z</dcterms:created>
  <dcterms:modified xsi:type="dcterms:W3CDTF">2025-11-08T00:25:04Z</dcterms:modified>
</cp:coreProperties>
</file>