
<file path=[Content_Types].xml><?xml version="1.0" encoding="utf-8"?>
<Types xmlns="http://schemas.openxmlformats.org/package/2006/content-types">
  <Default Extension="png" ContentType="image/png"/>
  <Default Extension="m4a" ContentType="audio/mp4"/>
  <Default Extension="jpeg" ContentType="image/jpeg"/>
  <Default Extension="rels" ContentType="application/vnd.openxmlformats-package.relationships+xml"/>
  <Default Extension="xml" ContentType="application/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1020" r:id="rId2"/>
    <p:sldId id="1021" r:id="rId3"/>
    <p:sldId id="1022" r:id="rId4"/>
    <p:sldId id="1026" r:id="rId5"/>
    <p:sldId id="1023" r:id="rId6"/>
    <p:sldId id="1024" r:id="rId7"/>
    <p:sldId id="1025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99"/>
    <p:restoredTop sz="94618"/>
  </p:normalViewPr>
  <p:slideViewPr>
    <p:cSldViewPr snapToGrid="0" snapToObjects="1">
      <p:cViewPr varScale="1">
        <p:scale>
          <a:sx n="86" d="100"/>
          <a:sy n="86" d="100"/>
        </p:scale>
        <p:origin x="248" y="4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5ACF63-3F87-7C4B-AC52-0E9C0E408E6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1CEACC8-6B81-E74F-B217-4ACB88069BC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C97AC2-844C-6946-863A-B3A425F481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A48478-53CF-0946-A84D-5C6C00DA5BFA}" type="datetimeFigureOut">
              <a:rPr lang="en-US" smtClean="0"/>
              <a:t>1/27/21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50DD3C-070B-8042-8F22-9CAE5DFCBB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EBC5F3-2E3C-6F49-BD4A-2DF9C5DB98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C516D0-9AFD-4F48-B88A-1CA974CCF2F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4554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DCC7F1-D81F-1B44-8DD3-24BA82260B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C60D2F-EE5C-DF49-90B5-D00C4D8E9E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C0DD4D-B9B4-124C-887F-A56CA8E629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A48478-53CF-0946-A84D-5C6C00DA5BFA}" type="datetimeFigureOut">
              <a:rPr lang="en-US" smtClean="0"/>
              <a:t>1/27/21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BA4173C-5556-7D4A-A9A2-7750890BE7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4F6A9E-09BC-7A45-BB48-FA045B7C24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C516D0-9AFD-4F48-B88A-1CA974CCF2F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16523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81AE83-18EE-B147-B3CC-914F4EF315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7508A60-A96B-1743-AA13-406EE29CC3C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E7A690-CAF6-6D41-AC8B-D0ACF9E8C8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A48478-53CF-0946-A84D-5C6C00DA5BFA}" type="datetimeFigureOut">
              <a:rPr lang="en-US" smtClean="0"/>
              <a:t>1/27/21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EC8CE3-6855-504F-8BE1-7CBEE82B8E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506A49-DF6B-F54B-B53B-9FF33A2ACF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C516D0-9AFD-4F48-B88A-1CA974CCF2F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86351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8E1F0F-8363-4547-975F-CF92A48E31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13B99D-A03B-7F4C-A66A-D7A4B315F83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BF7A57A-0EDD-2D42-9732-045823F480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17D2884-04D9-654F-A54E-0495663167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A48478-53CF-0946-A84D-5C6C00DA5BFA}" type="datetimeFigureOut">
              <a:rPr lang="en-US" smtClean="0"/>
              <a:t>1/27/21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E3C9FD3-89D0-ED41-B5FD-4FC79FACDA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71D104F-0B7D-4848-8B53-C2446DCE70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C516D0-9AFD-4F48-B88A-1CA974CCF2F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19748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234B4F-4A1C-B441-A7E5-5B660FF568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C8349C2-D5A3-874F-BD3E-9B457031CD3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E8E6D48-DF86-C344-8A14-5C9151575FA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E3028D5-049B-DE48-A50A-94BC34F2B22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40B3FD5-2C8A-D343-B540-4152BFB0EC6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D8676C7-7890-F84B-991A-DC74485AAF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A48478-53CF-0946-A84D-5C6C00DA5BFA}" type="datetimeFigureOut">
              <a:rPr lang="en-US" smtClean="0"/>
              <a:t>1/27/21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CEBE2EF-4973-BB46-9F2C-04F9501C12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86CDFA5-3952-3041-B4AC-0255DACD54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C516D0-9AFD-4F48-B88A-1CA974CCF2F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16030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5A1AB8-86C2-3246-AD06-F0B009306C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000837E-972C-9A4D-9A89-A870D93DBD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A48478-53CF-0946-A84D-5C6C00DA5BFA}" type="datetimeFigureOut">
              <a:rPr lang="en-US" smtClean="0"/>
              <a:t>1/27/21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223C013-881A-FC40-AE9E-CA128DF960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12F5D4E-95CB-FA4D-9BED-69E64B0EA2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C516D0-9AFD-4F48-B88A-1CA974CCF2F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18551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281683C-54EC-6746-9F82-0D6136A12E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A48478-53CF-0946-A84D-5C6C00DA5BFA}" type="datetimeFigureOut">
              <a:rPr lang="en-US" smtClean="0"/>
              <a:t>1/27/21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5FDE4C2-E16F-E140-85AD-148AEE6654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2B9E797-AB2A-4548-A56E-60739F233C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C516D0-9AFD-4F48-B88A-1CA974CCF2F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1057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50E65D-EBD9-1A49-A57E-20998EDCF0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ADEE1C-A6B7-6745-846D-473A2297DE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8AA1C77-A70B-C143-A0AE-3D1BA0EFFBB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2F420E6-473D-5944-B030-0A015A8C99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A48478-53CF-0946-A84D-5C6C00DA5BFA}" type="datetimeFigureOut">
              <a:rPr lang="en-US" smtClean="0"/>
              <a:t>1/27/21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3C832E7-F661-8F43-9456-88C55F21C9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156A5B5-1623-134B-99AE-85B013818D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C516D0-9AFD-4F48-B88A-1CA974CCF2F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71927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115C67-CFBF-3D48-9E93-96A76BD767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092A177-A1A8-1148-A22E-A2FE2C7D9A1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FAFAD12-B4F9-724B-A648-6F892BAAC6B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FDCD56C-8CDC-3045-89F8-C787E04D8A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A48478-53CF-0946-A84D-5C6C00DA5BFA}" type="datetimeFigureOut">
              <a:rPr lang="en-US" smtClean="0"/>
              <a:t>1/27/21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CB043C4-9223-054F-89E0-3135D4488B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8E85EB9-8B02-AF43-8211-5C2F2A4273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C516D0-9AFD-4F48-B88A-1CA974CCF2F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04070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12B3CE-D0DC-094E-B589-5B7D065B2D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2557A90-170E-704D-8C28-BB06040E1C5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6EBCA6-CC9B-A146-9736-AC69D5B3E2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A48478-53CF-0946-A84D-5C6C00DA5BFA}" type="datetimeFigureOut">
              <a:rPr lang="en-US" smtClean="0"/>
              <a:t>1/27/21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161AA3-CD5C-B245-86AF-AC6B2BBC09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986943-01AE-2149-8C8F-E7AA5EDD13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C516D0-9AFD-4F48-B88A-1CA974CCF2F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22070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01F1297-6FD4-4547-AEE6-8286A0B13D6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1C8B333-20B4-DD4B-A17A-A6EC768C0DB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DD73A9-F282-7A4A-9457-FFB1A2256C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A48478-53CF-0946-A84D-5C6C00DA5BFA}" type="datetimeFigureOut">
              <a:rPr lang="en-US" smtClean="0"/>
              <a:t>1/27/21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2CA21F-08B7-BC4F-B0D4-3EE2A0B41D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56678F-DB13-A04A-939D-2F925C6649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C516D0-9AFD-4F48-B88A-1CA974CCF2F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33750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945CF36-93F9-2E43-BC65-19F8805725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E5D04A-F458-BE45-B7C0-0808412E030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2A7025B-C468-8C4C-80E2-580D6C947BE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A48478-53CF-0946-A84D-5C6C00DA5BFA}" type="datetimeFigureOut">
              <a:rPr lang="en-US" smtClean="0"/>
              <a:t>1/27/21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E56DBF-3851-CC42-855F-E48C47B9811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A832BC5-0627-F447-86EA-557244258A1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C516D0-9AFD-4F48-B88A-1CA974CCF2F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89139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tiff"/><Relationship Id="rId3" Type="http://schemas.openxmlformats.org/officeDocument/2006/relationships/image" Target="../media/image4.tiff"/><Relationship Id="rId7" Type="http://schemas.openxmlformats.org/officeDocument/2006/relationships/image" Target="../media/image8.tiff"/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tiff"/><Relationship Id="rId5" Type="http://schemas.openxmlformats.org/officeDocument/2006/relationships/image" Target="../media/image6.tiff"/><Relationship Id="rId4" Type="http://schemas.openxmlformats.org/officeDocument/2006/relationships/image" Target="../media/image5.tif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tif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A80EC4C-8FE9-AC4C-9F57-2C8E6CB199E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46200" y="107950"/>
            <a:ext cx="9499600" cy="6642100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372366176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227387-02DD-5E48-B8E8-019110F744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4037" y="399054"/>
            <a:ext cx="11398103" cy="813058"/>
          </a:xfrm>
          <a:solidFill>
            <a:schemeClr val="accent1"/>
          </a:solidFill>
          <a:ln>
            <a:solidFill>
              <a:schemeClr val="bg1"/>
            </a:solidFill>
          </a:ln>
        </p:spPr>
        <p:txBody>
          <a:bodyPr>
            <a:normAutofit/>
          </a:bodyPr>
          <a:lstStyle/>
          <a:p>
            <a:r>
              <a:rPr lang="en-US" sz="4400" b="1" dirty="0" err="1">
                <a:solidFill>
                  <a:schemeClr val="bg1"/>
                </a:solidFill>
              </a:rPr>
              <a:t>Rhowch</a:t>
            </a:r>
            <a:r>
              <a:rPr lang="en-US" sz="4400" b="1" dirty="0">
                <a:solidFill>
                  <a:schemeClr val="bg1"/>
                </a:solidFill>
              </a:rPr>
              <a:t> </a:t>
            </a:r>
            <a:r>
              <a:rPr lang="en-US" sz="4400" b="1" dirty="0" err="1">
                <a:solidFill>
                  <a:schemeClr val="bg1"/>
                </a:solidFill>
              </a:rPr>
              <a:t>gynnig</a:t>
            </a:r>
            <a:r>
              <a:rPr lang="en-US" sz="4400" b="1" dirty="0">
                <a:solidFill>
                  <a:schemeClr val="bg1"/>
                </a:solidFill>
              </a:rPr>
              <a:t> </a:t>
            </a:r>
            <a:r>
              <a:rPr lang="en-US" sz="4400" b="1" dirty="0" err="1">
                <a:solidFill>
                  <a:schemeClr val="bg1"/>
                </a:solidFill>
              </a:rPr>
              <a:t>arni</a:t>
            </a:r>
            <a:r>
              <a:rPr lang="en-US" sz="4400" b="1" dirty="0">
                <a:solidFill>
                  <a:schemeClr val="bg1"/>
                </a:solidFill>
              </a:rPr>
              <a:t>!                             Have a go!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989ACA-F1DB-7848-A600-F09D125344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4037" y="1679944"/>
            <a:ext cx="11398103" cy="4805916"/>
          </a:xfrm>
          <a:solidFill>
            <a:schemeClr val="accent1">
              <a:lumMod val="20000"/>
              <a:lumOff val="80000"/>
            </a:schemeClr>
          </a:solidFill>
          <a:ln w="57150">
            <a:solidFill>
              <a:schemeClr val="tx1"/>
            </a:solidFill>
          </a:ln>
        </p:spPr>
        <p:txBody>
          <a:bodyPr/>
          <a:lstStyle/>
          <a:p>
            <a:r>
              <a:rPr lang="en-US" sz="2800" b="1" dirty="0"/>
              <a:t>Revise the questions that you have learnt.</a:t>
            </a:r>
          </a:p>
          <a:p>
            <a:r>
              <a:rPr lang="en-US" sz="2800" b="1" dirty="0"/>
              <a:t>Learn the vocabulary on the language mat.</a:t>
            </a:r>
          </a:p>
          <a:p>
            <a:r>
              <a:rPr lang="en-US" sz="2800" b="1" dirty="0"/>
              <a:t>Think of 10 suitable questions to ask about the mat.</a:t>
            </a:r>
          </a:p>
          <a:p>
            <a:r>
              <a:rPr lang="en-US" sz="2800" b="1" dirty="0"/>
              <a:t>Meet with your group.</a:t>
            </a:r>
          </a:p>
          <a:p>
            <a:r>
              <a:rPr lang="en-US" sz="2800" b="1" dirty="0"/>
              <a:t>Share the mat (everyone needs to be a “presenter”)</a:t>
            </a:r>
          </a:p>
          <a:p>
            <a:r>
              <a:rPr lang="en-US" sz="2800" b="1" dirty="0"/>
              <a:t>Take 10 minutes each to share your mat and ask questions to each other.    (This is a good way to practice your pronunciation).</a:t>
            </a:r>
          </a:p>
          <a:p>
            <a:pPr marL="0" indent="0">
              <a:buNone/>
            </a:pPr>
            <a:endParaRPr lang="en-US" sz="2800" b="1" dirty="0"/>
          </a:p>
          <a:p>
            <a:pPr marL="0" indent="0" algn="ctr">
              <a:buNone/>
            </a:pPr>
            <a:r>
              <a:rPr lang="en-US" sz="4000" b="1" dirty="0" err="1">
                <a:solidFill>
                  <a:srgbClr val="0070C0"/>
                </a:solidFill>
              </a:rPr>
              <a:t>Mwynhewch</a:t>
            </a:r>
            <a:r>
              <a:rPr lang="en-US" sz="4000" b="1" dirty="0">
                <a:solidFill>
                  <a:srgbClr val="0070C0"/>
                </a:solidFill>
              </a:rPr>
              <a:t> a </a:t>
            </a:r>
            <a:r>
              <a:rPr lang="en-US" sz="4000" b="1" dirty="0" err="1">
                <a:solidFill>
                  <a:srgbClr val="0070C0"/>
                </a:solidFill>
              </a:rPr>
              <a:t>phob</a:t>
            </a:r>
            <a:r>
              <a:rPr lang="en-US" sz="4000" b="1" dirty="0">
                <a:solidFill>
                  <a:srgbClr val="0070C0"/>
                </a:solidFill>
              </a:rPr>
              <a:t> </a:t>
            </a:r>
            <a:r>
              <a:rPr lang="en-US" sz="4000" b="1" dirty="0" err="1">
                <a:solidFill>
                  <a:srgbClr val="0070C0"/>
                </a:solidFill>
              </a:rPr>
              <a:t>lwc</a:t>
            </a:r>
            <a:r>
              <a:rPr lang="en-US" sz="4000" b="1" dirty="0">
                <a:solidFill>
                  <a:srgbClr val="0070C0"/>
                </a:solidFill>
              </a:rPr>
              <a:t>!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73205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0-Point Star 1">
            <a:extLst>
              <a:ext uri="{FF2B5EF4-FFF2-40B4-BE49-F238E27FC236}">
                <a16:creationId xmlns:a16="http://schemas.microsoft.com/office/drawing/2014/main" id="{8644184B-CE5D-A54D-977B-B43B68FB036F}"/>
              </a:ext>
            </a:extLst>
          </p:cNvPr>
          <p:cNvSpPr/>
          <p:nvPr/>
        </p:nvSpPr>
        <p:spPr>
          <a:xfrm>
            <a:off x="3671668" y="0"/>
            <a:ext cx="4909624" cy="2294458"/>
          </a:xfrm>
          <a:prstGeom prst="star10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 err="1"/>
              <a:t>Sut</a:t>
            </a:r>
            <a:r>
              <a:rPr lang="en-US" sz="3600" b="1" dirty="0"/>
              <a:t> </a:t>
            </a:r>
            <a:r>
              <a:rPr lang="en-US" sz="3600" b="1" dirty="0" err="1"/>
              <a:t>mae</a:t>
            </a:r>
            <a:r>
              <a:rPr lang="en-US" sz="3600" b="1" dirty="0"/>
              <a:t> </a:t>
            </a:r>
            <a:r>
              <a:rPr lang="en-US" sz="3600" b="1" dirty="0" err="1"/>
              <a:t>gofyn</a:t>
            </a:r>
            <a:r>
              <a:rPr lang="en-US" sz="3600" b="1" dirty="0"/>
              <a:t> </a:t>
            </a:r>
            <a:r>
              <a:rPr lang="en-US" sz="3600" b="1" dirty="0" err="1"/>
              <a:t>cwestiynau</a:t>
            </a:r>
            <a:r>
              <a:rPr lang="en-US" sz="3600" b="1" dirty="0"/>
              <a:t>?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F49124D5-D0A9-6348-B97A-3CB156C9C040}"/>
              </a:ext>
            </a:extLst>
          </p:cNvPr>
          <p:cNvGraphicFramePr>
            <a:graphicFrameLocks noGrp="1"/>
          </p:cNvGraphicFramePr>
          <p:nvPr/>
        </p:nvGraphicFramePr>
        <p:xfrm>
          <a:off x="267287" y="2412609"/>
          <a:ext cx="11704319" cy="3779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97277">
                  <a:extLst>
                    <a:ext uri="{9D8B030D-6E8A-4147-A177-3AD203B41FA5}">
                      <a16:colId xmlns:a16="http://schemas.microsoft.com/office/drawing/2014/main" val="2755435119"/>
                    </a:ext>
                  </a:extLst>
                </a:gridCol>
                <a:gridCol w="3625553">
                  <a:extLst>
                    <a:ext uri="{9D8B030D-6E8A-4147-A177-3AD203B41FA5}">
                      <a16:colId xmlns:a16="http://schemas.microsoft.com/office/drawing/2014/main" val="3331209958"/>
                    </a:ext>
                  </a:extLst>
                </a:gridCol>
                <a:gridCol w="4881489">
                  <a:extLst>
                    <a:ext uri="{9D8B030D-6E8A-4147-A177-3AD203B41FA5}">
                      <a16:colId xmlns:a16="http://schemas.microsoft.com/office/drawing/2014/main" val="4164468559"/>
                    </a:ext>
                  </a:extLst>
                </a:gridCol>
              </a:tblGrid>
              <a:tr h="282596">
                <a:tc>
                  <a:txBody>
                    <a:bodyPr/>
                    <a:lstStyle/>
                    <a:p>
                      <a:pPr algn="ctr"/>
                      <a:r>
                        <a:rPr lang="en-US" sz="3200" b="1" dirty="0" err="1"/>
                        <a:t>Cwestiwn</a:t>
                      </a:r>
                      <a:endParaRPr lang="en-US" sz="32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b="1" dirty="0" err="1"/>
                        <a:t>Yn</a:t>
                      </a:r>
                      <a:r>
                        <a:rPr lang="en-US" sz="3200" b="1" dirty="0"/>
                        <a:t> </a:t>
                      </a:r>
                      <a:r>
                        <a:rPr lang="en-US" sz="3200" b="1" dirty="0" err="1"/>
                        <a:t>Saesneg</a:t>
                      </a:r>
                      <a:endParaRPr lang="en-US" sz="32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b="1" dirty="0" err="1"/>
                        <a:t>Ateb</a:t>
                      </a:r>
                      <a:r>
                        <a:rPr lang="en-US" sz="3200" b="1" dirty="0"/>
                        <a:t> / Answer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13474638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dirty="0"/>
                        <a:t>Beth </a:t>
                      </a:r>
                      <a:r>
                        <a:rPr lang="en-US" sz="2400" b="1" dirty="0" err="1"/>
                        <a:t>ydy</a:t>
                      </a:r>
                      <a:r>
                        <a:rPr lang="en-US" sz="2400" b="1" dirty="0"/>
                        <a:t> </a:t>
                      </a:r>
                      <a:r>
                        <a:rPr lang="en-US" sz="2400" b="1" dirty="0" err="1"/>
                        <a:t>hwn</a:t>
                      </a:r>
                      <a:r>
                        <a:rPr lang="en-US" sz="2400" b="1" dirty="0"/>
                        <a:t>? </a:t>
                      </a:r>
                      <a:r>
                        <a:rPr lang="en-US" sz="1200" b="1" dirty="0"/>
                        <a:t>(</a:t>
                      </a:r>
                      <a:r>
                        <a:rPr lang="en-US" sz="1200" b="1" dirty="0" err="1"/>
                        <a:t>gwr</a:t>
                      </a:r>
                      <a:r>
                        <a:rPr lang="en-US" sz="1200" b="1" dirty="0"/>
                        <a:t> / m)</a:t>
                      </a:r>
                      <a:endParaRPr lang="en-US" sz="24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0" i="1" dirty="0"/>
                        <a:t>What is this?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/>
                        <a:t>Dyma</a:t>
                      </a:r>
                      <a:r>
                        <a:rPr lang="en-US" sz="2400" b="1" dirty="0"/>
                        <a:t> ….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0927182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dirty="0"/>
                        <a:t>Beth </a:t>
                      </a:r>
                      <a:r>
                        <a:rPr lang="en-US" sz="2400" b="1" dirty="0" err="1"/>
                        <a:t>ydy</a:t>
                      </a:r>
                      <a:r>
                        <a:rPr lang="en-US" sz="2400" b="1" dirty="0"/>
                        <a:t> hon? </a:t>
                      </a:r>
                      <a:r>
                        <a:rPr lang="en-US" sz="1400" b="1" dirty="0"/>
                        <a:t>(ben / f)</a:t>
                      </a:r>
                      <a:endParaRPr lang="en-US" sz="24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0" i="1" dirty="0"/>
                        <a:t>What is this?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/>
                        <a:t>Dyma</a:t>
                      </a:r>
                      <a:r>
                        <a:rPr lang="en-US" sz="2400" b="1" dirty="0"/>
                        <a:t> ….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960603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dirty="0"/>
                        <a:t>Pa </a:t>
                      </a:r>
                      <a:r>
                        <a:rPr lang="en-US" sz="2400" b="1" dirty="0" err="1"/>
                        <a:t>liw</a:t>
                      </a:r>
                      <a:r>
                        <a:rPr lang="en-US" sz="2400" b="1" dirty="0"/>
                        <a:t> </a:t>
                      </a:r>
                      <a:r>
                        <a:rPr lang="en-US" sz="2400" b="1" dirty="0" err="1"/>
                        <a:t>ydy’r</a:t>
                      </a:r>
                      <a:r>
                        <a:rPr lang="en-US" sz="2400" b="1" dirty="0"/>
                        <a:t> …?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0" i="1" dirty="0"/>
                        <a:t>Which </a:t>
                      </a:r>
                      <a:r>
                        <a:rPr lang="en-US" sz="2400" b="0" i="1" dirty="0" err="1"/>
                        <a:t>colour</a:t>
                      </a:r>
                      <a:r>
                        <a:rPr lang="en-US" sz="2400" b="0" i="1" dirty="0"/>
                        <a:t> is the …?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/>
                        <a:t>Mae’r</a:t>
                      </a:r>
                      <a:r>
                        <a:rPr lang="en-US" sz="2400" b="1" dirty="0"/>
                        <a:t> …. </a:t>
                      </a:r>
                      <a:r>
                        <a:rPr lang="en-US" sz="2400" b="1" dirty="0" err="1"/>
                        <a:t>yn</a:t>
                      </a:r>
                      <a:r>
                        <a:rPr lang="en-US" sz="2400" b="1" dirty="0"/>
                        <a:t> …. </a:t>
                      </a:r>
                      <a:r>
                        <a:rPr lang="en-US" sz="1800" b="1" dirty="0"/>
                        <a:t>(+ </a:t>
                      </a:r>
                      <a:r>
                        <a:rPr lang="en-US" sz="1800" b="1" dirty="0" err="1"/>
                        <a:t>treiglad</a:t>
                      </a:r>
                      <a:r>
                        <a:rPr lang="en-US" sz="1800" b="1" dirty="0"/>
                        <a:t> </a:t>
                      </a:r>
                      <a:r>
                        <a:rPr lang="en-US" sz="1800" b="1" dirty="0" err="1"/>
                        <a:t>meddal</a:t>
                      </a:r>
                      <a:r>
                        <a:rPr lang="en-US" sz="1800" b="1" dirty="0"/>
                        <a:t>)</a:t>
                      </a:r>
                      <a:endParaRPr lang="en-US" sz="24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6238738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dirty="0" err="1"/>
                        <a:t>Sawl</a:t>
                      </a:r>
                      <a:r>
                        <a:rPr lang="en-US" sz="2400" b="1" dirty="0"/>
                        <a:t> … </a:t>
                      </a:r>
                      <a:r>
                        <a:rPr lang="en-US" sz="2400" b="1" dirty="0" err="1"/>
                        <a:t>sy</a:t>
                      </a:r>
                      <a:r>
                        <a:rPr lang="en-US" sz="2400" b="1" dirty="0"/>
                        <a:t> …?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0" i="1" dirty="0"/>
                        <a:t>How many …?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/>
                        <a:t>Mae … 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3148915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dirty="0"/>
                        <a:t>Faint o … </a:t>
                      </a:r>
                      <a:r>
                        <a:rPr lang="en-US" sz="2400" b="1" dirty="0" err="1"/>
                        <a:t>sy</a:t>
                      </a:r>
                      <a:r>
                        <a:rPr lang="en-US" sz="2400" b="1" dirty="0"/>
                        <a:t> …?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0" i="1" dirty="0"/>
                        <a:t>How many …?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/>
                        <a:t>Mae …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2223794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dirty="0" err="1"/>
                        <a:t>Ble</a:t>
                      </a:r>
                      <a:r>
                        <a:rPr lang="en-US" sz="2400" b="1" dirty="0"/>
                        <a:t> </a:t>
                      </a:r>
                      <a:r>
                        <a:rPr lang="en-US" sz="2400" b="1" dirty="0" err="1"/>
                        <a:t>mae</a:t>
                      </a:r>
                      <a:r>
                        <a:rPr lang="en-US" sz="2400" b="1" dirty="0"/>
                        <a:t> …?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0" i="1" dirty="0"/>
                        <a:t>Where is …?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/>
                        <a:t>Mae …..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6102374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sz="2400" b="1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4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4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11579781"/>
                  </a:ext>
                </a:extLst>
              </a:tr>
            </a:tbl>
          </a:graphicData>
        </a:graphic>
      </p:graphicFrame>
      <p:pic>
        <p:nvPicPr>
          <p:cNvPr id="12" name="Picture 11">
            <a:extLst>
              <a:ext uri="{FF2B5EF4-FFF2-40B4-BE49-F238E27FC236}">
                <a16:creationId xmlns:a16="http://schemas.microsoft.com/office/drawing/2014/main" id="{AA9ADBED-3F96-BD48-B871-62E44F81DC1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0703" y="254500"/>
            <a:ext cx="2508934" cy="1852751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8CB1EB6D-DCFB-0943-AA09-3327428D7FE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47377" y="307895"/>
            <a:ext cx="2508934" cy="18527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806543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E523974A-7816-4846-A1E8-EACE8C357B12}"/>
              </a:ext>
            </a:extLst>
          </p:cNvPr>
          <p:cNvSpPr txBox="1"/>
          <p:nvPr/>
        </p:nvSpPr>
        <p:spPr>
          <a:xfrm>
            <a:off x="985144" y="3066661"/>
            <a:ext cx="23828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Jangl</a:t>
            </a:r>
            <a:endParaRPr lang="en-US" sz="3200" b="1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EFC23634-EF1D-1F40-8DF5-B1E3EF9AA769}"/>
              </a:ext>
            </a:extLst>
          </p:cNvPr>
          <p:cNvSpPr txBox="1"/>
          <p:nvPr/>
        </p:nvSpPr>
        <p:spPr>
          <a:xfrm>
            <a:off x="4859051" y="3181582"/>
            <a:ext cx="23828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Plwmp</a:t>
            </a:r>
            <a:endParaRPr lang="en-US" sz="3200" b="1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822BE98F-B5A0-0D47-B6C2-88F15A4AAFFC}"/>
              </a:ext>
            </a:extLst>
          </p:cNvPr>
          <p:cNvSpPr txBox="1"/>
          <p:nvPr/>
        </p:nvSpPr>
        <p:spPr>
          <a:xfrm>
            <a:off x="8457743" y="3120828"/>
            <a:ext cx="331192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Deryn</a:t>
            </a:r>
            <a:endParaRPr lang="en-US" sz="3200" b="1" dirty="0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8CCC2242-0479-644E-9D7B-6BD7798D135C}"/>
              </a:ext>
            </a:extLst>
          </p:cNvPr>
          <p:cNvSpPr txBox="1"/>
          <p:nvPr/>
        </p:nvSpPr>
        <p:spPr>
          <a:xfrm>
            <a:off x="634471" y="5763891"/>
            <a:ext cx="23828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Llew</a:t>
            </a:r>
            <a:endParaRPr lang="en-US" sz="3200" b="1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FF3345A8-FEA1-3C43-912C-DCA3C0C95EB9}"/>
              </a:ext>
            </a:extLst>
          </p:cNvPr>
          <p:cNvSpPr txBox="1"/>
          <p:nvPr/>
        </p:nvSpPr>
        <p:spPr>
          <a:xfrm>
            <a:off x="3787402" y="4629771"/>
            <a:ext cx="23828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Bolgi</a:t>
            </a:r>
            <a:endParaRPr lang="en-US" sz="3200" b="1" dirty="0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AD9C53B5-DE19-9740-8581-B57ACDB9F59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369" y="6447111"/>
            <a:ext cx="2652103" cy="410889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366C4E03-4A11-EF45-BAFD-D87A65ADAF28}"/>
              </a:ext>
            </a:extLst>
          </p:cNvPr>
          <p:cNvSpPr txBox="1"/>
          <p:nvPr/>
        </p:nvSpPr>
        <p:spPr>
          <a:xfrm>
            <a:off x="10376007" y="4503233"/>
            <a:ext cx="139366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Cyw</a:t>
            </a:r>
            <a:endParaRPr lang="en-US" sz="3200" b="1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E177DB0-27A6-2247-9A30-02B159D75E4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9840" r="18382"/>
          <a:stretch/>
        </p:blipFill>
        <p:spPr>
          <a:xfrm>
            <a:off x="1637070" y="1201030"/>
            <a:ext cx="1175401" cy="190264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F1BF4778-10A9-4547-BBDD-6C58387C8F5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59051" y="1038719"/>
            <a:ext cx="2145106" cy="222311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A4D20F5E-F166-C444-B4F9-B5731BE4927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050737" y="1123335"/>
            <a:ext cx="1908930" cy="1943325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E859856C-3920-3D48-820F-CE332EC3220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30124" y="3749881"/>
            <a:ext cx="2091481" cy="2091481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0D7F475A-1333-3B48-8CF8-A5F19F4DD4C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598462" y="4040232"/>
            <a:ext cx="1943611" cy="1943611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DD2B57AC-C6F4-A041-BEC2-8419356518AC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121218" y="3990827"/>
            <a:ext cx="1461910" cy="19441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305645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A97AFE66-E5BA-6A49-BE9E-6195A3F5B02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31688" y="286687"/>
            <a:ext cx="9751976" cy="6427734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3B56C54-5349-9D47-9BA6-964829F69E1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85083" y="429300"/>
            <a:ext cx="1684313" cy="16843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2824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6649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A97AFE66-E5BA-6A49-BE9E-6195A3F5B02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0220" y="2179984"/>
            <a:ext cx="6922394" cy="4562696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sp>
        <p:nvSpPr>
          <p:cNvPr id="6" name="10-Point Star 5">
            <a:extLst>
              <a:ext uri="{FF2B5EF4-FFF2-40B4-BE49-F238E27FC236}">
                <a16:creationId xmlns:a16="http://schemas.microsoft.com/office/drawing/2014/main" id="{51A99479-516B-D848-9A71-89858C63EE1C}"/>
              </a:ext>
            </a:extLst>
          </p:cNvPr>
          <p:cNvSpPr/>
          <p:nvPr/>
        </p:nvSpPr>
        <p:spPr>
          <a:xfrm rot="21063454">
            <a:off x="147202" y="85060"/>
            <a:ext cx="3657600" cy="2179984"/>
          </a:xfrm>
          <a:prstGeom prst="star10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b="1" dirty="0">
                <a:solidFill>
                  <a:schemeClr val="tx1"/>
                </a:solidFill>
              </a:rPr>
              <a:t>Think of 10 different question you could ask about this language mat.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DFD6120-B183-B049-A6DC-7B389AE1F837}"/>
              </a:ext>
            </a:extLst>
          </p:cNvPr>
          <p:cNvSpPr txBox="1"/>
          <p:nvPr/>
        </p:nvSpPr>
        <p:spPr>
          <a:xfrm>
            <a:off x="7464055" y="340927"/>
            <a:ext cx="4550735" cy="6401753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marL="514350" indent="-514350">
              <a:buAutoNum type="arabicPeriod"/>
            </a:pPr>
            <a:r>
              <a:rPr lang="en-US" sz="2800" b="1" dirty="0" err="1"/>
              <a:t>Ble</a:t>
            </a:r>
            <a:r>
              <a:rPr lang="en-US" sz="2800" b="1" dirty="0"/>
              <a:t> </a:t>
            </a:r>
            <a:r>
              <a:rPr lang="en-US" sz="2800" b="1" dirty="0" err="1"/>
              <a:t>mae</a:t>
            </a:r>
            <a:r>
              <a:rPr lang="en-US" sz="2800" b="1" dirty="0"/>
              <a:t> ….</a:t>
            </a:r>
          </a:p>
          <a:p>
            <a:pPr marL="342900" indent="-342900">
              <a:buAutoNum type="arabicPeriod"/>
            </a:pPr>
            <a:endParaRPr lang="en-US" sz="2800" b="1" dirty="0"/>
          </a:p>
          <a:p>
            <a:pPr marL="342900" indent="-342900">
              <a:buAutoNum type="arabicPeriod"/>
            </a:pPr>
            <a:endParaRPr lang="en-US" sz="2800" b="1" dirty="0"/>
          </a:p>
          <a:p>
            <a:pPr marL="342900" indent="-342900">
              <a:buAutoNum type="arabicPeriod"/>
            </a:pPr>
            <a:endParaRPr lang="en-US" sz="2800" b="1" dirty="0"/>
          </a:p>
          <a:p>
            <a:pPr marL="342900" indent="-342900">
              <a:buAutoNum type="arabicPeriod"/>
            </a:pPr>
            <a:endParaRPr lang="en-US" sz="2800" b="1" dirty="0"/>
          </a:p>
          <a:p>
            <a:pPr marL="342900" indent="-342900">
              <a:buAutoNum type="arabicPeriod"/>
            </a:pPr>
            <a:endParaRPr lang="en-US" sz="2800" b="1" dirty="0"/>
          </a:p>
          <a:p>
            <a:pPr marL="342900" indent="-342900">
              <a:buAutoNum type="arabicPeriod"/>
            </a:pPr>
            <a:endParaRPr lang="en-US" sz="2800" b="1" dirty="0"/>
          </a:p>
          <a:p>
            <a:pPr marL="342900" indent="-342900">
              <a:buAutoNum type="arabicPeriod"/>
            </a:pPr>
            <a:endParaRPr lang="en-US" sz="2800" b="1" dirty="0"/>
          </a:p>
          <a:p>
            <a:pPr marL="342900" indent="-342900">
              <a:buAutoNum type="arabicPeriod"/>
            </a:pPr>
            <a:endParaRPr lang="en-US" sz="2800" b="1" dirty="0"/>
          </a:p>
          <a:p>
            <a:pPr marL="342900" indent="-342900">
              <a:buAutoNum type="arabicPeriod"/>
            </a:pPr>
            <a:endParaRPr lang="en-US" sz="2800" b="1" dirty="0"/>
          </a:p>
          <a:p>
            <a:pPr marL="342900" indent="-342900">
              <a:buAutoNum type="arabicPeriod"/>
            </a:pPr>
            <a:endParaRPr lang="en-US" sz="2800" b="1" dirty="0"/>
          </a:p>
          <a:p>
            <a:pPr marL="342900" indent="-342900">
              <a:buAutoNum type="arabicPeriod"/>
            </a:pPr>
            <a:endParaRPr lang="en-US" sz="2800" b="1" dirty="0"/>
          </a:p>
          <a:p>
            <a:endParaRPr lang="en-US" sz="2800" b="1" dirty="0"/>
          </a:p>
          <a:p>
            <a:endParaRPr lang="en-US" sz="2800" b="1" dirty="0"/>
          </a:p>
          <a:p>
            <a:pPr marL="342900" indent="-342900">
              <a:buAutoNum type="arabicPeriod"/>
            </a:pP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76025775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371FC105-FD4E-3246-BE13-9FEE87E68F7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0127" r="8030"/>
          <a:stretch/>
        </p:blipFill>
        <p:spPr>
          <a:xfrm>
            <a:off x="720712" y="0"/>
            <a:ext cx="10791734" cy="67308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661612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{74AC2959-7A62-354B-B6A9-11FBF455158C}tf10001071</Template>
  <TotalTime>7</TotalTime>
  <Words>190</Words>
  <Application>Microsoft Macintosh PowerPoint</Application>
  <PresentationFormat>Widescreen</PresentationFormat>
  <Paragraphs>51</Paragraphs>
  <Slides>7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Calibri</vt:lpstr>
      <vt:lpstr>Calibri Light</vt:lpstr>
      <vt:lpstr>Office Theme</vt:lpstr>
      <vt:lpstr>PowerPoint Presentation</vt:lpstr>
      <vt:lpstr>Rhowch gynnig arni!                             Have a go!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Nia Evans</dc:creator>
  <cp:lastModifiedBy>Nia Evans</cp:lastModifiedBy>
  <cp:revision>2</cp:revision>
  <dcterms:created xsi:type="dcterms:W3CDTF">2021-01-27T14:53:16Z</dcterms:created>
  <dcterms:modified xsi:type="dcterms:W3CDTF">2021-01-27T15:12:39Z</dcterms:modified>
</cp:coreProperties>
</file>