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59CAB8-B8B1-41B1-8AD2-BDB85A50FEBB}" type="doc">
      <dgm:prSet loTypeId="urn:microsoft.com/office/officeart/2018/2/layout/IconVerticalSolidList" loCatId="icon" qsTypeId="urn:microsoft.com/office/officeart/2005/8/quickstyle/simple1#9" qsCatId="simple" csTypeId="urn:microsoft.com/office/officeart/2018/5/colors/Iconchunking_neutralicontext_colorful1" csCatId="colorful" phldr="1"/>
      <dgm:spPr/>
      <dgm:t>
        <a:bodyPr/>
        <a:lstStyle/>
        <a:p>
          <a:endParaRPr lang="en-US"/>
        </a:p>
      </dgm:t>
    </dgm:pt>
    <dgm:pt modelId="{7D869F58-9C76-475C-8163-363D11CD4DED}">
      <dgm:prSet/>
      <dgm:spPr/>
      <dgm:t>
        <a:bodyPr/>
        <a:lstStyle/>
        <a:p>
          <a:r>
            <a:rPr lang="en-GB"/>
            <a:t>Staff communication and daily updates include things like:</a:t>
          </a:r>
          <a:endParaRPr lang="en-US"/>
        </a:p>
      </dgm:t>
    </dgm:pt>
    <dgm:pt modelId="{E2AF1DEE-EAE6-4E7A-B2F7-CDB18165A788}" type="parTrans" cxnId="{F0F53425-CE60-490A-89A0-798F946EF0D0}">
      <dgm:prSet/>
      <dgm:spPr/>
      <dgm:t>
        <a:bodyPr/>
        <a:lstStyle/>
        <a:p>
          <a:endParaRPr lang="en-US"/>
        </a:p>
      </dgm:t>
    </dgm:pt>
    <dgm:pt modelId="{87FD6748-86D1-4A93-B4A0-6EEEEAF3ED92}" type="sibTrans" cxnId="{F0F53425-CE60-490A-89A0-798F946EF0D0}">
      <dgm:prSet/>
      <dgm:spPr/>
      <dgm:t>
        <a:bodyPr/>
        <a:lstStyle/>
        <a:p>
          <a:endParaRPr lang="en-US"/>
        </a:p>
      </dgm:t>
    </dgm:pt>
    <dgm:pt modelId="{CD62B25F-BE4A-4703-851A-E3C656A6A8E0}">
      <dgm:prSet/>
      <dgm:spPr/>
      <dgm:t>
        <a:bodyPr/>
        <a:lstStyle/>
        <a:p>
          <a:r>
            <a:rPr lang="en-GB"/>
            <a:t>Sharing changes in medication</a:t>
          </a:r>
          <a:endParaRPr lang="en-US"/>
        </a:p>
      </dgm:t>
    </dgm:pt>
    <dgm:pt modelId="{17F6C7F9-789E-4053-A6E4-B4273CBF3BA2}" type="parTrans" cxnId="{4C94E0B8-22BE-4C69-97A9-E479AEF1803C}">
      <dgm:prSet/>
      <dgm:spPr/>
      <dgm:t>
        <a:bodyPr/>
        <a:lstStyle/>
        <a:p>
          <a:endParaRPr lang="en-US"/>
        </a:p>
      </dgm:t>
    </dgm:pt>
    <dgm:pt modelId="{26EAB09B-BE1E-46F9-A31D-4B2DE2057103}" type="sibTrans" cxnId="{4C94E0B8-22BE-4C69-97A9-E479AEF1803C}">
      <dgm:prSet/>
      <dgm:spPr/>
      <dgm:t>
        <a:bodyPr/>
        <a:lstStyle/>
        <a:p>
          <a:endParaRPr lang="en-US"/>
        </a:p>
      </dgm:t>
    </dgm:pt>
    <dgm:pt modelId="{CAF490D3-7CBD-4E5C-9C41-B00E6EA2758B}">
      <dgm:prSet/>
      <dgm:spPr/>
      <dgm:t>
        <a:bodyPr/>
        <a:lstStyle/>
        <a:p>
          <a:r>
            <a:rPr lang="en-GB"/>
            <a:t>Passing on wellbeing check information</a:t>
          </a:r>
          <a:endParaRPr lang="en-US"/>
        </a:p>
      </dgm:t>
    </dgm:pt>
    <dgm:pt modelId="{5C667BAD-1F8C-447C-ABC0-C745D46F789F}" type="parTrans" cxnId="{0D174227-0959-4466-9E12-F58AE798822F}">
      <dgm:prSet/>
      <dgm:spPr/>
      <dgm:t>
        <a:bodyPr/>
        <a:lstStyle/>
        <a:p>
          <a:endParaRPr lang="en-US"/>
        </a:p>
      </dgm:t>
    </dgm:pt>
    <dgm:pt modelId="{689B9D10-C5A8-46C8-84BB-A0A713FDE385}" type="sibTrans" cxnId="{0D174227-0959-4466-9E12-F58AE798822F}">
      <dgm:prSet/>
      <dgm:spPr/>
      <dgm:t>
        <a:bodyPr/>
        <a:lstStyle/>
        <a:p>
          <a:endParaRPr lang="en-US"/>
        </a:p>
      </dgm:t>
    </dgm:pt>
    <dgm:pt modelId="{7001D5EC-62D4-4BC4-BFDF-14591A438F83}">
      <dgm:prSet/>
      <dgm:spPr/>
      <dgm:t>
        <a:bodyPr/>
        <a:lstStyle/>
        <a:p>
          <a:r>
            <a:rPr lang="en-GB"/>
            <a:t>Reminding staff about appointments</a:t>
          </a:r>
          <a:endParaRPr lang="en-US"/>
        </a:p>
      </dgm:t>
    </dgm:pt>
    <dgm:pt modelId="{E7334EEC-D77D-4486-AD5E-7EE946670EC8}" type="parTrans" cxnId="{00DC65D6-BDED-4DA8-ABE2-6C0B1761627F}">
      <dgm:prSet/>
      <dgm:spPr/>
      <dgm:t>
        <a:bodyPr/>
        <a:lstStyle/>
        <a:p>
          <a:endParaRPr lang="en-US"/>
        </a:p>
      </dgm:t>
    </dgm:pt>
    <dgm:pt modelId="{64A6B04C-A005-47DC-B809-A78685284C6C}" type="sibTrans" cxnId="{00DC65D6-BDED-4DA8-ABE2-6C0B1761627F}">
      <dgm:prSet/>
      <dgm:spPr/>
      <dgm:t>
        <a:bodyPr/>
        <a:lstStyle/>
        <a:p>
          <a:endParaRPr lang="en-US"/>
        </a:p>
      </dgm:t>
    </dgm:pt>
    <dgm:pt modelId="{AAB3B649-6243-44AA-865C-285CE35B49F4}">
      <dgm:prSet/>
      <dgm:spPr/>
      <dgm:t>
        <a:bodyPr/>
        <a:lstStyle/>
        <a:p>
          <a:r>
            <a:rPr lang="en-GB"/>
            <a:t>Keeping support workers, nurses, and coordinators informed</a:t>
          </a:r>
          <a:endParaRPr lang="en-US"/>
        </a:p>
      </dgm:t>
    </dgm:pt>
    <dgm:pt modelId="{45812B79-6669-4D0C-A479-9B7E7613A524}" type="parTrans" cxnId="{8610026B-331D-4870-966B-26B30320AABD}">
      <dgm:prSet/>
      <dgm:spPr/>
      <dgm:t>
        <a:bodyPr/>
        <a:lstStyle/>
        <a:p>
          <a:endParaRPr lang="en-US"/>
        </a:p>
      </dgm:t>
    </dgm:pt>
    <dgm:pt modelId="{9859B469-0881-4A68-9EA4-B46D3212F22B}" type="sibTrans" cxnId="{8610026B-331D-4870-966B-26B30320AABD}">
      <dgm:prSet/>
      <dgm:spPr/>
      <dgm:t>
        <a:bodyPr/>
        <a:lstStyle/>
        <a:p>
          <a:endParaRPr lang="en-US"/>
        </a:p>
      </dgm:t>
    </dgm:pt>
    <dgm:pt modelId="{4782BAFE-CC89-43A9-BCA6-B4E840E48140}">
      <dgm:prSet/>
      <dgm:spPr/>
      <dgm:t>
        <a:bodyPr/>
        <a:lstStyle/>
        <a:p>
          <a:r>
            <a:rPr lang="en-GB"/>
            <a:t>Because staff are spread across homes and supported living settings, updates need to be shared quickly and clearly. </a:t>
          </a:r>
          <a:r>
            <a:rPr lang="en-GB" i="1"/>
            <a:t>(CQC, 2023)</a:t>
          </a:r>
          <a:endParaRPr lang="en-US"/>
        </a:p>
      </dgm:t>
    </dgm:pt>
    <dgm:pt modelId="{694DDA51-7CA7-4649-9BB4-C5096C636CC1}" type="parTrans" cxnId="{5D78A66E-F016-4811-8157-79843B1CCF83}">
      <dgm:prSet/>
      <dgm:spPr/>
      <dgm:t>
        <a:bodyPr/>
        <a:lstStyle/>
        <a:p>
          <a:endParaRPr lang="en-US"/>
        </a:p>
      </dgm:t>
    </dgm:pt>
    <dgm:pt modelId="{49EFB7D0-F49E-4ADF-AE31-9B2E38B8BD1F}" type="sibTrans" cxnId="{5D78A66E-F016-4811-8157-79843B1CCF83}">
      <dgm:prSet/>
      <dgm:spPr/>
      <dgm:t>
        <a:bodyPr/>
        <a:lstStyle/>
        <a:p>
          <a:endParaRPr lang="en-US"/>
        </a:p>
      </dgm:t>
    </dgm:pt>
    <dgm:pt modelId="{381D82AA-F563-44E8-8D3E-B29F14256759}" type="pres">
      <dgm:prSet presAssocID="{9F59CAB8-B8B1-41B1-8AD2-BDB85A50FEBB}" presName="root" presStyleCnt="0">
        <dgm:presLayoutVars>
          <dgm:dir/>
          <dgm:resizeHandles val="exact"/>
        </dgm:presLayoutVars>
      </dgm:prSet>
      <dgm:spPr/>
    </dgm:pt>
    <dgm:pt modelId="{697A3EDD-A171-4B53-B51F-9D86E6C24E3A}" type="pres">
      <dgm:prSet presAssocID="{7D869F58-9C76-475C-8163-363D11CD4DED}" presName="compNode" presStyleCnt="0"/>
      <dgm:spPr/>
    </dgm:pt>
    <dgm:pt modelId="{6102B803-EAF5-47C5-B7AA-06F0F61D831D}" type="pres">
      <dgm:prSet presAssocID="{7D869F58-9C76-475C-8163-363D11CD4DED}" presName="bgRect" presStyleLbl="bgShp" presStyleIdx="0" presStyleCnt="6"/>
      <dgm:spPr/>
    </dgm:pt>
    <dgm:pt modelId="{9436C731-E14D-47E7-BB30-FDE0D7FF4E42}" type="pres">
      <dgm:prSet presAssocID="{7D869F58-9C76-475C-8163-363D11CD4DE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Bubble"/>
        </a:ext>
      </dgm:extLst>
    </dgm:pt>
    <dgm:pt modelId="{0F09EDDF-42CC-4544-93ED-02E94FD85240}" type="pres">
      <dgm:prSet presAssocID="{7D869F58-9C76-475C-8163-363D11CD4DED}" presName="spaceRect" presStyleCnt="0"/>
      <dgm:spPr/>
    </dgm:pt>
    <dgm:pt modelId="{665F8F71-E1E0-458B-8265-CCFEB0B0695A}" type="pres">
      <dgm:prSet presAssocID="{7D869F58-9C76-475C-8163-363D11CD4DED}" presName="parTx" presStyleLbl="revTx" presStyleIdx="0" presStyleCnt="6">
        <dgm:presLayoutVars>
          <dgm:chMax val="0"/>
          <dgm:chPref val="0"/>
        </dgm:presLayoutVars>
      </dgm:prSet>
      <dgm:spPr/>
    </dgm:pt>
    <dgm:pt modelId="{32109ED2-F69B-4183-89AE-766338AD3584}" type="pres">
      <dgm:prSet presAssocID="{87FD6748-86D1-4A93-B4A0-6EEEEAF3ED92}" presName="sibTrans" presStyleCnt="0"/>
      <dgm:spPr/>
    </dgm:pt>
    <dgm:pt modelId="{E4F2D7A2-BCAB-45F9-A154-621F58AFCCBA}" type="pres">
      <dgm:prSet presAssocID="{CD62B25F-BE4A-4703-851A-E3C656A6A8E0}" presName="compNode" presStyleCnt="0"/>
      <dgm:spPr/>
    </dgm:pt>
    <dgm:pt modelId="{16D9700A-CC24-4831-8B1F-265A3907273E}" type="pres">
      <dgm:prSet presAssocID="{CD62B25F-BE4A-4703-851A-E3C656A6A8E0}" presName="bgRect" presStyleLbl="bgShp" presStyleIdx="1" presStyleCnt="6"/>
      <dgm:spPr/>
    </dgm:pt>
    <dgm:pt modelId="{B90DDBF4-9245-49B6-82BA-AAE6F19FD3E9}" type="pres">
      <dgm:prSet presAssocID="{CD62B25F-BE4A-4703-851A-E3C656A6A8E0}"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5C29613F-ABA0-45A2-9115-3C1A29CBE4EC}" type="pres">
      <dgm:prSet presAssocID="{CD62B25F-BE4A-4703-851A-E3C656A6A8E0}" presName="spaceRect" presStyleCnt="0"/>
      <dgm:spPr/>
    </dgm:pt>
    <dgm:pt modelId="{5CBFCC58-1480-4A2A-A69A-F9297A800F0E}" type="pres">
      <dgm:prSet presAssocID="{CD62B25F-BE4A-4703-851A-E3C656A6A8E0}" presName="parTx" presStyleLbl="revTx" presStyleIdx="1" presStyleCnt="6">
        <dgm:presLayoutVars>
          <dgm:chMax val="0"/>
          <dgm:chPref val="0"/>
        </dgm:presLayoutVars>
      </dgm:prSet>
      <dgm:spPr/>
    </dgm:pt>
    <dgm:pt modelId="{84354DA1-EC9F-441A-9DB6-45AF8CCAB71E}" type="pres">
      <dgm:prSet presAssocID="{26EAB09B-BE1E-46F9-A31D-4B2DE2057103}" presName="sibTrans" presStyleCnt="0"/>
      <dgm:spPr/>
    </dgm:pt>
    <dgm:pt modelId="{579A1EBF-360E-4459-8DB2-CF24AD05230A}" type="pres">
      <dgm:prSet presAssocID="{CAF490D3-7CBD-4E5C-9C41-B00E6EA2758B}" presName="compNode" presStyleCnt="0"/>
      <dgm:spPr/>
    </dgm:pt>
    <dgm:pt modelId="{8E321346-E75B-4E24-BDA9-1C6689DFAD19}" type="pres">
      <dgm:prSet presAssocID="{CAF490D3-7CBD-4E5C-9C41-B00E6EA2758B}" presName="bgRect" presStyleLbl="bgShp" presStyleIdx="2" presStyleCnt="6"/>
      <dgm:spPr/>
    </dgm:pt>
    <dgm:pt modelId="{C9BDA605-AE27-4C3F-BA45-58C1F732131E}" type="pres">
      <dgm:prSet presAssocID="{CAF490D3-7CBD-4E5C-9C41-B00E6EA2758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rtbeat"/>
        </a:ext>
      </dgm:extLst>
    </dgm:pt>
    <dgm:pt modelId="{948EE644-867C-4F97-8A38-67D2E30D0134}" type="pres">
      <dgm:prSet presAssocID="{CAF490D3-7CBD-4E5C-9C41-B00E6EA2758B}" presName="spaceRect" presStyleCnt="0"/>
      <dgm:spPr/>
    </dgm:pt>
    <dgm:pt modelId="{26DCFAED-A9B8-4007-93F0-0B800A0CA310}" type="pres">
      <dgm:prSet presAssocID="{CAF490D3-7CBD-4E5C-9C41-B00E6EA2758B}" presName="parTx" presStyleLbl="revTx" presStyleIdx="2" presStyleCnt="6">
        <dgm:presLayoutVars>
          <dgm:chMax val="0"/>
          <dgm:chPref val="0"/>
        </dgm:presLayoutVars>
      </dgm:prSet>
      <dgm:spPr/>
    </dgm:pt>
    <dgm:pt modelId="{2C296D10-AA84-4206-A46B-74C15A666F1A}" type="pres">
      <dgm:prSet presAssocID="{689B9D10-C5A8-46C8-84BB-A0A713FDE385}" presName="sibTrans" presStyleCnt="0"/>
      <dgm:spPr/>
    </dgm:pt>
    <dgm:pt modelId="{5CCC9B86-B5F7-4871-B47B-38F4456B12CB}" type="pres">
      <dgm:prSet presAssocID="{7001D5EC-62D4-4BC4-BFDF-14591A438F83}" presName="compNode" presStyleCnt="0"/>
      <dgm:spPr/>
    </dgm:pt>
    <dgm:pt modelId="{2FB4AEBE-C81F-4113-B407-1D5613BB58DD}" type="pres">
      <dgm:prSet presAssocID="{7001D5EC-62D4-4BC4-BFDF-14591A438F83}" presName="bgRect" presStyleLbl="bgShp" presStyleIdx="3" presStyleCnt="6"/>
      <dgm:spPr/>
    </dgm:pt>
    <dgm:pt modelId="{7BE5353C-2D31-468D-A800-B15B36FC9182}" type="pres">
      <dgm:prSet presAssocID="{7001D5EC-62D4-4BC4-BFDF-14591A438F8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3815B5C9-EC80-491B-8375-5C9131688DF9}" type="pres">
      <dgm:prSet presAssocID="{7001D5EC-62D4-4BC4-BFDF-14591A438F83}" presName="spaceRect" presStyleCnt="0"/>
      <dgm:spPr/>
    </dgm:pt>
    <dgm:pt modelId="{B2345FE2-F441-4323-AAF3-42F189C7C693}" type="pres">
      <dgm:prSet presAssocID="{7001D5EC-62D4-4BC4-BFDF-14591A438F83}" presName="parTx" presStyleLbl="revTx" presStyleIdx="3" presStyleCnt="6">
        <dgm:presLayoutVars>
          <dgm:chMax val="0"/>
          <dgm:chPref val="0"/>
        </dgm:presLayoutVars>
      </dgm:prSet>
      <dgm:spPr/>
    </dgm:pt>
    <dgm:pt modelId="{A78AE859-7D94-4909-A126-D08520F3EDAD}" type="pres">
      <dgm:prSet presAssocID="{64A6B04C-A005-47DC-B809-A78685284C6C}" presName="sibTrans" presStyleCnt="0"/>
      <dgm:spPr/>
    </dgm:pt>
    <dgm:pt modelId="{F22CF8E0-2CFE-4F0A-970A-A85FC44C2850}" type="pres">
      <dgm:prSet presAssocID="{AAB3B649-6243-44AA-865C-285CE35B49F4}" presName="compNode" presStyleCnt="0"/>
      <dgm:spPr/>
    </dgm:pt>
    <dgm:pt modelId="{1B14CD7B-4169-4111-8BE5-C8A778DC5EE0}" type="pres">
      <dgm:prSet presAssocID="{AAB3B649-6243-44AA-865C-285CE35B49F4}" presName="bgRect" presStyleLbl="bgShp" presStyleIdx="4" presStyleCnt="6"/>
      <dgm:spPr/>
    </dgm:pt>
    <dgm:pt modelId="{F4C38D10-82D8-4598-8E3A-8D1630B8D6EE}" type="pres">
      <dgm:prSet presAssocID="{AAB3B649-6243-44AA-865C-285CE35B49F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AA421D43-0F38-4DB2-ADBD-B684BDC77202}" type="pres">
      <dgm:prSet presAssocID="{AAB3B649-6243-44AA-865C-285CE35B49F4}" presName="spaceRect" presStyleCnt="0"/>
      <dgm:spPr/>
    </dgm:pt>
    <dgm:pt modelId="{34EB2389-24EC-47B4-88F0-51EC164B366F}" type="pres">
      <dgm:prSet presAssocID="{AAB3B649-6243-44AA-865C-285CE35B49F4}" presName="parTx" presStyleLbl="revTx" presStyleIdx="4" presStyleCnt="6">
        <dgm:presLayoutVars>
          <dgm:chMax val="0"/>
          <dgm:chPref val="0"/>
        </dgm:presLayoutVars>
      </dgm:prSet>
      <dgm:spPr/>
    </dgm:pt>
    <dgm:pt modelId="{0619A49E-AD2F-4C09-B1DF-6F81EC837951}" type="pres">
      <dgm:prSet presAssocID="{9859B469-0881-4A68-9EA4-B46D3212F22B}" presName="sibTrans" presStyleCnt="0"/>
      <dgm:spPr/>
    </dgm:pt>
    <dgm:pt modelId="{9E2C7AD4-8E63-4BB7-A94D-73CA951D3417}" type="pres">
      <dgm:prSet presAssocID="{4782BAFE-CC89-43A9-BCA6-B4E840E48140}" presName="compNode" presStyleCnt="0"/>
      <dgm:spPr/>
    </dgm:pt>
    <dgm:pt modelId="{9AB8C807-5C53-4178-BE41-EB218DD26074}" type="pres">
      <dgm:prSet presAssocID="{4782BAFE-CC89-43A9-BCA6-B4E840E48140}" presName="bgRect" presStyleLbl="bgShp" presStyleIdx="5" presStyleCnt="6"/>
      <dgm:spPr/>
    </dgm:pt>
    <dgm:pt modelId="{DB3447EC-BFCB-4F00-B414-98EC0C6481C2}" type="pres">
      <dgm:prSet presAssocID="{4782BAFE-CC89-43A9-BCA6-B4E840E4814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ECADFDE1-59B5-4D6F-B264-BFDE7D10ED5B}" type="pres">
      <dgm:prSet presAssocID="{4782BAFE-CC89-43A9-BCA6-B4E840E48140}" presName="spaceRect" presStyleCnt="0"/>
      <dgm:spPr/>
    </dgm:pt>
    <dgm:pt modelId="{7FD9D201-4FFA-454E-B795-AF1870D65DDB}" type="pres">
      <dgm:prSet presAssocID="{4782BAFE-CC89-43A9-BCA6-B4E840E48140}" presName="parTx" presStyleLbl="revTx" presStyleIdx="5" presStyleCnt="6">
        <dgm:presLayoutVars>
          <dgm:chMax val="0"/>
          <dgm:chPref val="0"/>
        </dgm:presLayoutVars>
      </dgm:prSet>
      <dgm:spPr/>
    </dgm:pt>
  </dgm:ptLst>
  <dgm:cxnLst>
    <dgm:cxn modelId="{F0F53425-CE60-490A-89A0-798F946EF0D0}" srcId="{9F59CAB8-B8B1-41B1-8AD2-BDB85A50FEBB}" destId="{7D869F58-9C76-475C-8163-363D11CD4DED}" srcOrd="0" destOrd="0" parTransId="{E2AF1DEE-EAE6-4E7A-B2F7-CDB18165A788}" sibTransId="{87FD6748-86D1-4A93-B4A0-6EEEEAF3ED92}"/>
    <dgm:cxn modelId="{0D174227-0959-4466-9E12-F58AE798822F}" srcId="{9F59CAB8-B8B1-41B1-8AD2-BDB85A50FEBB}" destId="{CAF490D3-7CBD-4E5C-9C41-B00E6EA2758B}" srcOrd="2" destOrd="0" parTransId="{5C667BAD-1F8C-447C-ABC0-C745D46F789F}" sibTransId="{689B9D10-C5A8-46C8-84BB-A0A713FDE385}"/>
    <dgm:cxn modelId="{9A0F3F2C-A070-4D8E-B11E-345B586C82AD}" type="presOf" srcId="{7D869F58-9C76-475C-8163-363D11CD4DED}" destId="{665F8F71-E1E0-458B-8265-CCFEB0B0695A}" srcOrd="0" destOrd="0" presId="urn:microsoft.com/office/officeart/2018/2/layout/IconVerticalSolidList"/>
    <dgm:cxn modelId="{5FBDCB35-F5E1-4CDE-873E-45A2B81F96E2}" type="presOf" srcId="{AAB3B649-6243-44AA-865C-285CE35B49F4}" destId="{34EB2389-24EC-47B4-88F0-51EC164B366F}" srcOrd="0" destOrd="0" presId="urn:microsoft.com/office/officeart/2018/2/layout/IconVerticalSolidList"/>
    <dgm:cxn modelId="{8610026B-331D-4870-966B-26B30320AABD}" srcId="{9F59CAB8-B8B1-41B1-8AD2-BDB85A50FEBB}" destId="{AAB3B649-6243-44AA-865C-285CE35B49F4}" srcOrd="4" destOrd="0" parTransId="{45812B79-6669-4D0C-A479-9B7E7613A524}" sibTransId="{9859B469-0881-4A68-9EA4-B46D3212F22B}"/>
    <dgm:cxn modelId="{5D78A66E-F016-4811-8157-79843B1CCF83}" srcId="{9F59CAB8-B8B1-41B1-8AD2-BDB85A50FEBB}" destId="{4782BAFE-CC89-43A9-BCA6-B4E840E48140}" srcOrd="5" destOrd="0" parTransId="{694DDA51-7CA7-4649-9BB4-C5096C636CC1}" sibTransId="{49EFB7D0-F49E-4ADF-AE31-9B2E38B8BD1F}"/>
    <dgm:cxn modelId="{6EE3C14E-E779-4264-A225-1D90BB2ACFAD}" type="presOf" srcId="{9F59CAB8-B8B1-41B1-8AD2-BDB85A50FEBB}" destId="{381D82AA-F563-44E8-8D3E-B29F14256759}" srcOrd="0" destOrd="0" presId="urn:microsoft.com/office/officeart/2018/2/layout/IconVerticalSolidList"/>
    <dgm:cxn modelId="{4C94E0B8-22BE-4C69-97A9-E479AEF1803C}" srcId="{9F59CAB8-B8B1-41B1-8AD2-BDB85A50FEBB}" destId="{CD62B25F-BE4A-4703-851A-E3C656A6A8E0}" srcOrd="1" destOrd="0" parTransId="{17F6C7F9-789E-4053-A6E4-B4273CBF3BA2}" sibTransId="{26EAB09B-BE1E-46F9-A31D-4B2DE2057103}"/>
    <dgm:cxn modelId="{A90FBFB9-6CA3-4287-809B-B4CB871D5C91}" type="presOf" srcId="{4782BAFE-CC89-43A9-BCA6-B4E840E48140}" destId="{7FD9D201-4FFA-454E-B795-AF1870D65DDB}" srcOrd="0" destOrd="0" presId="urn:microsoft.com/office/officeart/2018/2/layout/IconVerticalSolidList"/>
    <dgm:cxn modelId="{A25D39BC-BB48-4601-868F-52C8D3EF7720}" type="presOf" srcId="{CAF490D3-7CBD-4E5C-9C41-B00E6EA2758B}" destId="{26DCFAED-A9B8-4007-93F0-0B800A0CA310}" srcOrd="0" destOrd="0" presId="urn:microsoft.com/office/officeart/2018/2/layout/IconVerticalSolidList"/>
    <dgm:cxn modelId="{EE4D1EC6-6F13-4236-82A6-C7CAD89E1864}" type="presOf" srcId="{CD62B25F-BE4A-4703-851A-E3C656A6A8E0}" destId="{5CBFCC58-1480-4A2A-A69A-F9297A800F0E}" srcOrd="0" destOrd="0" presId="urn:microsoft.com/office/officeart/2018/2/layout/IconVerticalSolidList"/>
    <dgm:cxn modelId="{00DC65D6-BDED-4DA8-ABE2-6C0B1761627F}" srcId="{9F59CAB8-B8B1-41B1-8AD2-BDB85A50FEBB}" destId="{7001D5EC-62D4-4BC4-BFDF-14591A438F83}" srcOrd="3" destOrd="0" parTransId="{E7334EEC-D77D-4486-AD5E-7EE946670EC8}" sibTransId="{64A6B04C-A005-47DC-B809-A78685284C6C}"/>
    <dgm:cxn modelId="{4EAB39F8-CD5E-41C5-848F-BBB6DC5DAF34}" type="presOf" srcId="{7001D5EC-62D4-4BC4-BFDF-14591A438F83}" destId="{B2345FE2-F441-4323-AAF3-42F189C7C693}" srcOrd="0" destOrd="0" presId="urn:microsoft.com/office/officeart/2018/2/layout/IconVerticalSolidList"/>
    <dgm:cxn modelId="{A1759E6A-3CC7-48F1-9DCD-4A1352C1422E}" type="presParOf" srcId="{381D82AA-F563-44E8-8D3E-B29F14256759}" destId="{697A3EDD-A171-4B53-B51F-9D86E6C24E3A}" srcOrd="0" destOrd="0" presId="urn:microsoft.com/office/officeart/2018/2/layout/IconVerticalSolidList"/>
    <dgm:cxn modelId="{52DD222E-F3A4-4CF6-AE00-490EA6F58FE7}" type="presParOf" srcId="{697A3EDD-A171-4B53-B51F-9D86E6C24E3A}" destId="{6102B803-EAF5-47C5-B7AA-06F0F61D831D}" srcOrd="0" destOrd="0" presId="urn:microsoft.com/office/officeart/2018/2/layout/IconVerticalSolidList"/>
    <dgm:cxn modelId="{861C4CC6-8853-4174-9071-0F2CD4007A7B}" type="presParOf" srcId="{697A3EDD-A171-4B53-B51F-9D86E6C24E3A}" destId="{9436C731-E14D-47E7-BB30-FDE0D7FF4E42}" srcOrd="1" destOrd="0" presId="urn:microsoft.com/office/officeart/2018/2/layout/IconVerticalSolidList"/>
    <dgm:cxn modelId="{AB22C9D0-8BAA-42DC-9CF3-FA6D5A1C2BC3}" type="presParOf" srcId="{697A3EDD-A171-4B53-B51F-9D86E6C24E3A}" destId="{0F09EDDF-42CC-4544-93ED-02E94FD85240}" srcOrd="2" destOrd="0" presId="urn:microsoft.com/office/officeart/2018/2/layout/IconVerticalSolidList"/>
    <dgm:cxn modelId="{070DB004-5646-4EFF-A9EC-C55A79315ED1}" type="presParOf" srcId="{697A3EDD-A171-4B53-B51F-9D86E6C24E3A}" destId="{665F8F71-E1E0-458B-8265-CCFEB0B0695A}" srcOrd="3" destOrd="0" presId="urn:microsoft.com/office/officeart/2018/2/layout/IconVerticalSolidList"/>
    <dgm:cxn modelId="{5E3C4B21-0558-4540-AE14-F7EFDD927464}" type="presParOf" srcId="{381D82AA-F563-44E8-8D3E-B29F14256759}" destId="{32109ED2-F69B-4183-89AE-766338AD3584}" srcOrd="1" destOrd="0" presId="urn:microsoft.com/office/officeart/2018/2/layout/IconVerticalSolidList"/>
    <dgm:cxn modelId="{1E40F2EA-911E-425F-B490-5002DB1CC971}" type="presParOf" srcId="{381D82AA-F563-44E8-8D3E-B29F14256759}" destId="{E4F2D7A2-BCAB-45F9-A154-621F58AFCCBA}" srcOrd="2" destOrd="0" presId="urn:microsoft.com/office/officeart/2018/2/layout/IconVerticalSolidList"/>
    <dgm:cxn modelId="{1C941258-D851-482C-B87C-855F2FFC4D70}" type="presParOf" srcId="{E4F2D7A2-BCAB-45F9-A154-621F58AFCCBA}" destId="{16D9700A-CC24-4831-8B1F-265A3907273E}" srcOrd="0" destOrd="0" presId="urn:microsoft.com/office/officeart/2018/2/layout/IconVerticalSolidList"/>
    <dgm:cxn modelId="{89826CC0-4F00-4BD1-8F67-A8BBABA5628F}" type="presParOf" srcId="{E4F2D7A2-BCAB-45F9-A154-621F58AFCCBA}" destId="{B90DDBF4-9245-49B6-82BA-AAE6F19FD3E9}" srcOrd="1" destOrd="0" presId="urn:microsoft.com/office/officeart/2018/2/layout/IconVerticalSolidList"/>
    <dgm:cxn modelId="{BDEB623B-BE1F-4919-ACE1-6BCC016EC956}" type="presParOf" srcId="{E4F2D7A2-BCAB-45F9-A154-621F58AFCCBA}" destId="{5C29613F-ABA0-45A2-9115-3C1A29CBE4EC}" srcOrd="2" destOrd="0" presId="urn:microsoft.com/office/officeart/2018/2/layout/IconVerticalSolidList"/>
    <dgm:cxn modelId="{95F3D9BB-DBD3-491E-BB6C-7E186A538329}" type="presParOf" srcId="{E4F2D7A2-BCAB-45F9-A154-621F58AFCCBA}" destId="{5CBFCC58-1480-4A2A-A69A-F9297A800F0E}" srcOrd="3" destOrd="0" presId="urn:microsoft.com/office/officeart/2018/2/layout/IconVerticalSolidList"/>
    <dgm:cxn modelId="{6451C8ED-8FB9-43C3-94DB-AE8468A92471}" type="presParOf" srcId="{381D82AA-F563-44E8-8D3E-B29F14256759}" destId="{84354DA1-EC9F-441A-9DB6-45AF8CCAB71E}" srcOrd="3" destOrd="0" presId="urn:microsoft.com/office/officeart/2018/2/layout/IconVerticalSolidList"/>
    <dgm:cxn modelId="{6DAA2548-3838-4A27-A88E-F4E1784D15FE}" type="presParOf" srcId="{381D82AA-F563-44E8-8D3E-B29F14256759}" destId="{579A1EBF-360E-4459-8DB2-CF24AD05230A}" srcOrd="4" destOrd="0" presId="urn:microsoft.com/office/officeart/2018/2/layout/IconVerticalSolidList"/>
    <dgm:cxn modelId="{49EF6164-7BDF-4CB4-9339-A24480015C50}" type="presParOf" srcId="{579A1EBF-360E-4459-8DB2-CF24AD05230A}" destId="{8E321346-E75B-4E24-BDA9-1C6689DFAD19}" srcOrd="0" destOrd="0" presId="urn:microsoft.com/office/officeart/2018/2/layout/IconVerticalSolidList"/>
    <dgm:cxn modelId="{B64EF343-8ABA-474C-9878-035476D649B2}" type="presParOf" srcId="{579A1EBF-360E-4459-8DB2-CF24AD05230A}" destId="{C9BDA605-AE27-4C3F-BA45-58C1F732131E}" srcOrd="1" destOrd="0" presId="urn:microsoft.com/office/officeart/2018/2/layout/IconVerticalSolidList"/>
    <dgm:cxn modelId="{F6F79AA5-FE73-4F12-925F-38C25695F31C}" type="presParOf" srcId="{579A1EBF-360E-4459-8DB2-CF24AD05230A}" destId="{948EE644-867C-4F97-8A38-67D2E30D0134}" srcOrd="2" destOrd="0" presId="urn:microsoft.com/office/officeart/2018/2/layout/IconVerticalSolidList"/>
    <dgm:cxn modelId="{EE7DD912-C25C-46AC-ADBC-8808EA394AFF}" type="presParOf" srcId="{579A1EBF-360E-4459-8DB2-CF24AD05230A}" destId="{26DCFAED-A9B8-4007-93F0-0B800A0CA310}" srcOrd="3" destOrd="0" presId="urn:microsoft.com/office/officeart/2018/2/layout/IconVerticalSolidList"/>
    <dgm:cxn modelId="{E1AD7528-ECE8-4B1F-8402-BC1B3F52E86C}" type="presParOf" srcId="{381D82AA-F563-44E8-8D3E-B29F14256759}" destId="{2C296D10-AA84-4206-A46B-74C15A666F1A}" srcOrd="5" destOrd="0" presId="urn:microsoft.com/office/officeart/2018/2/layout/IconVerticalSolidList"/>
    <dgm:cxn modelId="{D8B7737E-84CB-41F6-9D01-97E1DAC44916}" type="presParOf" srcId="{381D82AA-F563-44E8-8D3E-B29F14256759}" destId="{5CCC9B86-B5F7-4871-B47B-38F4456B12CB}" srcOrd="6" destOrd="0" presId="urn:microsoft.com/office/officeart/2018/2/layout/IconVerticalSolidList"/>
    <dgm:cxn modelId="{6B5B84F5-7690-445C-BBD8-A9A075EDE9C9}" type="presParOf" srcId="{5CCC9B86-B5F7-4871-B47B-38F4456B12CB}" destId="{2FB4AEBE-C81F-4113-B407-1D5613BB58DD}" srcOrd="0" destOrd="0" presId="urn:microsoft.com/office/officeart/2018/2/layout/IconVerticalSolidList"/>
    <dgm:cxn modelId="{9784235B-8809-4419-87C7-6A6D08B47877}" type="presParOf" srcId="{5CCC9B86-B5F7-4871-B47B-38F4456B12CB}" destId="{7BE5353C-2D31-468D-A800-B15B36FC9182}" srcOrd="1" destOrd="0" presId="urn:microsoft.com/office/officeart/2018/2/layout/IconVerticalSolidList"/>
    <dgm:cxn modelId="{649311C6-3577-4FF8-B851-35310E042E58}" type="presParOf" srcId="{5CCC9B86-B5F7-4871-B47B-38F4456B12CB}" destId="{3815B5C9-EC80-491B-8375-5C9131688DF9}" srcOrd="2" destOrd="0" presId="urn:microsoft.com/office/officeart/2018/2/layout/IconVerticalSolidList"/>
    <dgm:cxn modelId="{0A4E2522-1E46-4553-9446-1E4EDBB4510E}" type="presParOf" srcId="{5CCC9B86-B5F7-4871-B47B-38F4456B12CB}" destId="{B2345FE2-F441-4323-AAF3-42F189C7C693}" srcOrd="3" destOrd="0" presId="urn:microsoft.com/office/officeart/2018/2/layout/IconVerticalSolidList"/>
    <dgm:cxn modelId="{19FFD928-2DDF-4FCB-A155-E04F3CAC47B6}" type="presParOf" srcId="{381D82AA-F563-44E8-8D3E-B29F14256759}" destId="{A78AE859-7D94-4909-A126-D08520F3EDAD}" srcOrd="7" destOrd="0" presId="urn:microsoft.com/office/officeart/2018/2/layout/IconVerticalSolidList"/>
    <dgm:cxn modelId="{6239079B-EE62-489F-A237-2B8929FCB069}" type="presParOf" srcId="{381D82AA-F563-44E8-8D3E-B29F14256759}" destId="{F22CF8E0-2CFE-4F0A-970A-A85FC44C2850}" srcOrd="8" destOrd="0" presId="urn:microsoft.com/office/officeart/2018/2/layout/IconVerticalSolidList"/>
    <dgm:cxn modelId="{5A8AD2FF-458B-4556-916B-2B3A2631C49C}" type="presParOf" srcId="{F22CF8E0-2CFE-4F0A-970A-A85FC44C2850}" destId="{1B14CD7B-4169-4111-8BE5-C8A778DC5EE0}" srcOrd="0" destOrd="0" presId="urn:microsoft.com/office/officeart/2018/2/layout/IconVerticalSolidList"/>
    <dgm:cxn modelId="{402A8985-282E-47BD-990E-BF4BBEBA2BDA}" type="presParOf" srcId="{F22CF8E0-2CFE-4F0A-970A-A85FC44C2850}" destId="{F4C38D10-82D8-4598-8E3A-8D1630B8D6EE}" srcOrd="1" destOrd="0" presId="urn:microsoft.com/office/officeart/2018/2/layout/IconVerticalSolidList"/>
    <dgm:cxn modelId="{1C7DFE16-6B92-44BA-81E9-199E38EC69B9}" type="presParOf" srcId="{F22CF8E0-2CFE-4F0A-970A-A85FC44C2850}" destId="{AA421D43-0F38-4DB2-ADBD-B684BDC77202}" srcOrd="2" destOrd="0" presId="urn:microsoft.com/office/officeart/2018/2/layout/IconVerticalSolidList"/>
    <dgm:cxn modelId="{FA798EC3-0719-4B2A-ADEE-15BF62EAB9CE}" type="presParOf" srcId="{F22CF8E0-2CFE-4F0A-970A-A85FC44C2850}" destId="{34EB2389-24EC-47B4-88F0-51EC164B366F}" srcOrd="3" destOrd="0" presId="urn:microsoft.com/office/officeart/2018/2/layout/IconVerticalSolidList"/>
    <dgm:cxn modelId="{2A1749A8-9E47-4A1F-B1CA-D5C4D056E5AC}" type="presParOf" srcId="{381D82AA-F563-44E8-8D3E-B29F14256759}" destId="{0619A49E-AD2F-4C09-B1DF-6F81EC837951}" srcOrd="9" destOrd="0" presId="urn:microsoft.com/office/officeart/2018/2/layout/IconVerticalSolidList"/>
    <dgm:cxn modelId="{FC789F10-B2FF-4489-8645-0B57E1FD7859}" type="presParOf" srcId="{381D82AA-F563-44E8-8D3E-B29F14256759}" destId="{9E2C7AD4-8E63-4BB7-A94D-73CA951D3417}" srcOrd="10" destOrd="0" presId="urn:microsoft.com/office/officeart/2018/2/layout/IconVerticalSolidList"/>
    <dgm:cxn modelId="{CA0BD0F1-5053-43AC-8FAE-73FB63D5FE77}" type="presParOf" srcId="{9E2C7AD4-8E63-4BB7-A94D-73CA951D3417}" destId="{9AB8C807-5C53-4178-BE41-EB218DD26074}" srcOrd="0" destOrd="0" presId="urn:microsoft.com/office/officeart/2018/2/layout/IconVerticalSolidList"/>
    <dgm:cxn modelId="{CD04CBCE-6257-4037-85A4-C6C8270E270E}" type="presParOf" srcId="{9E2C7AD4-8E63-4BB7-A94D-73CA951D3417}" destId="{DB3447EC-BFCB-4F00-B414-98EC0C6481C2}" srcOrd="1" destOrd="0" presId="urn:microsoft.com/office/officeart/2018/2/layout/IconVerticalSolidList"/>
    <dgm:cxn modelId="{9FE38D76-9A9F-480C-AFAC-AEBF89E05A57}" type="presParOf" srcId="{9E2C7AD4-8E63-4BB7-A94D-73CA951D3417}" destId="{ECADFDE1-59B5-4D6F-B264-BFDE7D10ED5B}" srcOrd="2" destOrd="0" presId="urn:microsoft.com/office/officeart/2018/2/layout/IconVerticalSolidList"/>
    <dgm:cxn modelId="{E67B8F08-713E-4603-98E1-3C56D6C2E345}" type="presParOf" srcId="{9E2C7AD4-8E63-4BB7-A94D-73CA951D3417}" destId="{7FD9D201-4FFA-454E-B795-AF1870D65D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41DF9C-461E-4B7A-AC59-8F28A0ACC34F}" type="doc">
      <dgm:prSet loTypeId="urn:microsoft.com/office/officeart/2016/7/layout/RepeatingBendingProcessNew" loCatId="process" qsTypeId="urn:microsoft.com/office/officeart/2005/8/quickstyle/simple1#15" qsCatId="simple" csTypeId="urn:microsoft.com/office/officeart/2005/8/colors/colorful5#2" csCatId="colorful"/>
      <dgm:spPr/>
      <dgm:t>
        <a:bodyPr/>
        <a:lstStyle/>
        <a:p>
          <a:endParaRPr lang="en-US"/>
        </a:p>
      </dgm:t>
    </dgm:pt>
    <dgm:pt modelId="{2F9C5083-84C3-47A9-98DB-4F3805824CC3}">
      <dgm:prSet/>
      <dgm:spPr/>
      <dgm:t>
        <a:bodyPr/>
        <a:lstStyle/>
        <a:p>
          <a:r>
            <a:rPr lang="en-GB"/>
            <a:t>Teams is suitable because:</a:t>
          </a:r>
          <a:endParaRPr lang="en-US"/>
        </a:p>
      </dgm:t>
    </dgm:pt>
    <dgm:pt modelId="{3B59CCF8-75B6-4E73-BA0E-065193F17D46}" type="parTrans" cxnId="{4DCBE2CE-EC82-4E40-B264-587972D8662A}">
      <dgm:prSet/>
      <dgm:spPr/>
      <dgm:t>
        <a:bodyPr/>
        <a:lstStyle/>
        <a:p>
          <a:endParaRPr lang="en-US"/>
        </a:p>
      </dgm:t>
    </dgm:pt>
    <dgm:pt modelId="{6870801C-9D9C-4C59-BA6F-076885C07CBA}" type="sibTrans" cxnId="{4DCBE2CE-EC82-4E40-B264-587972D8662A}">
      <dgm:prSet/>
      <dgm:spPr/>
      <dgm:t>
        <a:bodyPr/>
        <a:lstStyle/>
        <a:p>
          <a:endParaRPr lang="en-US"/>
        </a:p>
      </dgm:t>
    </dgm:pt>
    <dgm:pt modelId="{BDFCC5B9-C768-403D-B496-60417366803F}">
      <dgm:prSet/>
      <dgm:spPr/>
      <dgm:t>
        <a:bodyPr/>
        <a:lstStyle/>
        <a:p>
          <a:r>
            <a:rPr lang="en-GB"/>
            <a:t>Staff can send and receive updates instantly</a:t>
          </a:r>
          <a:endParaRPr lang="en-US"/>
        </a:p>
      </dgm:t>
    </dgm:pt>
    <dgm:pt modelId="{5B054D61-0D67-49CB-9744-B88297FDC7E5}" type="parTrans" cxnId="{3A85F149-9A50-4E56-8D49-52E35824D0B2}">
      <dgm:prSet/>
      <dgm:spPr/>
      <dgm:t>
        <a:bodyPr/>
        <a:lstStyle/>
        <a:p>
          <a:endParaRPr lang="en-US"/>
        </a:p>
      </dgm:t>
    </dgm:pt>
    <dgm:pt modelId="{AFC056DB-A16D-4711-A97C-45F74E1E8036}" type="sibTrans" cxnId="{3A85F149-9A50-4E56-8D49-52E35824D0B2}">
      <dgm:prSet/>
      <dgm:spPr/>
      <dgm:t>
        <a:bodyPr/>
        <a:lstStyle/>
        <a:p>
          <a:endParaRPr lang="en-US"/>
        </a:p>
      </dgm:t>
    </dgm:pt>
    <dgm:pt modelId="{E1FD5B22-EE19-419F-ACF7-9E29D301982E}">
      <dgm:prSet/>
      <dgm:spPr/>
      <dgm:t>
        <a:bodyPr/>
        <a:lstStyle/>
        <a:p>
          <a:r>
            <a:rPr lang="en-GB"/>
            <a:t>Channels help organise information</a:t>
          </a:r>
          <a:endParaRPr lang="en-US"/>
        </a:p>
      </dgm:t>
    </dgm:pt>
    <dgm:pt modelId="{B219C35B-4103-4060-8BAC-5F01D95D5845}" type="parTrans" cxnId="{F2C71B16-2B71-4A42-B464-A802FBB35CF8}">
      <dgm:prSet/>
      <dgm:spPr/>
      <dgm:t>
        <a:bodyPr/>
        <a:lstStyle/>
        <a:p>
          <a:endParaRPr lang="en-US"/>
        </a:p>
      </dgm:t>
    </dgm:pt>
    <dgm:pt modelId="{E2E571B1-BCB2-4CA1-ACAA-A3D8217E4260}" type="sibTrans" cxnId="{F2C71B16-2B71-4A42-B464-A802FBB35CF8}">
      <dgm:prSet/>
      <dgm:spPr/>
      <dgm:t>
        <a:bodyPr/>
        <a:lstStyle/>
        <a:p>
          <a:endParaRPr lang="en-US"/>
        </a:p>
      </dgm:t>
    </dgm:pt>
    <dgm:pt modelId="{D329961B-C4AE-4B8E-8600-45E62D45FDA0}">
      <dgm:prSet/>
      <dgm:spPr/>
      <dgm:t>
        <a:bodyPr/>
        <a:lstStyle/>
        <a:p>
          <a:r>
            <a:rPr lang="en-GB"/>
            <a:t>Staff can check updates before visits</a:t>
          </a:r>
          <a:endParaRPr lang="en-US"/>
        </a:p>
      </dgm:t>
    </dgm:pt>
    <dgm:pt modelId="{09386686-2766-47B7-BCF2-9048E9BB64BF}" type="parTrans" cxnId="{6434B61C-D25A-4892-A35F-B955A8CC9609}">
      <dgm:prSet/>
      <dgm:spPr/>
      <dgm:t>
        <a:bodyPr/>
        <a:lstStyle/>
        <a:p>
          <a:endParaRPr lang="en-US"/>
        </a:p>
      </dgm:t>
    </dgm:pt>
    <dgm:pt modelId="{4868137D-C90F-4D42-87B5-B81D84191542}" type="sibTrans" cxnId="{6434B61C-D25A-4892-A35F-B955A8CC9609}">
      <dgm:prSet/>
      <dgm:spPr/>
      <dgm:t>
        <a:bodyPr/>
        <a:lstStyle/>
        <a:p>
          <a:endParaRPr lang="en-US"/>
        </a:p>
      </dgm:t>
    </dgm:pt>
    <dgm:pt modelId="{63DC403E-792E-45A5-92C2-EE6D9FDDFBD2}">
      <dgm:prSet/>
      <dgm:spPr/>
      <dgm:t>
        <a:bodyPr/>
        <a:lstStyle/>
        <a:p>
          <a:r>
            <a:rPr lang="en-GB"/>
            <a:t>Everyone can see the same information</a:t>
          </a:r>
          <a:endParaRPr lang="en-US"/>
        </a:p>
      </dgm:t>
    </dgm:pt>
    <dgm:pt modelId="{6951F044-DA82-4AA4-8753-F8D8E045F035}" type="parTrans" cxnId="{F2C33290-DECF-435A-848C-5FAF94618E87}">
      <dgm:prSet/>
      <dgm:spPr/>
      <dgm:t>
        <a:bodyPr/>
        <a:lstStyle/>
        <a:p>
          <a:endParaRPr lang="en-US"/>
        </a:p>
      </dgm:t>
    </dgm:pt>
    <dgm:pt modelId="{4E86B6BE-6656-4B15-9C7D-A6DBCC385DAC}" type="sibTrans" cxnId="{F2C33290-DECF-435A-848C-5FAF94618E87}">
      <dgm:prSet/>
      <dgm:spPr/>
      <dgm:t>
        <a:bodyPr/>
        <a:lstStyle/>
        <a:p>
          <a:endParaRPr lang="en-US"/>
        </a:p>
      </dgm:t>
    </dgm:pt>
    <dgm:pt modelId="{A26FEE06-D21B-4658-B2B8-881502AEA5EA}">
      <dgm:prSet/>
      <dgm:spPr/>
      <dgm:t>
        <a:bodyPr/>
        <a:lstStyle/>
        <a:p>
          <a:r>
            <a:rPr lang="en-GB"/>
            <a:t>This makes communication clearer and reduces confusion. </a:t>
          </a:r>
          <a:r>
            <a:rPr lang="en-GB" i="1"/>
            <a:t>(Microsoft Learn, 2024)</a:t>
          </a:r>
          <a:endParaRPr lang="en-US"/>
        </a:p>
      </dgm:t>
    </dgm:pt>
    <dgm:pt modelId="{434291E4-8BD1-4EFD-A4CB-6D9A177A85DC}" type="parTrans" cxnId="{DEDCAF56-BD9D-4F6B-BDA1-E664FC23DD8A}">
      <dgm:prSet/>
      <dgm:spPr/>
      <dgm:t>
        <a:bodyPr/>
        <a:lstStyle/>
        <a:p>
          <a:endParaRPr lang="en-US"/>
        </a:p>
      </dgm:t>
    </dgm:pt>
    <dgm:pt modelId="{9D94EE5E-7CE8-4152-88AD-DE1EE63103C1}" type="sibTrans" cxnId="{DEDCAF56-BD9D-4F6B-BDA1-E664FC23DD8A}">
      <dgm:prSet/>
      <dgm:spPr/>
      <dgm:t>
        <a:bodyPr/>
        <a:lstStyle/>
        <a:p>
          <a:endParaRPr lang="en-US"/>
        </a:p>
      </dgm:t>
    </dgm:pt>
    <dgm:pt modelId="{E6261333-F361-4736-A7B4-E858C9CC302E}" type="pres">
      <dgm:prSet presAssocID="{0741DF9C-461E-4B7A-AC59-8F28A0ACC34F}" presName="Name0" presStyleCnt="0">
        <dgm:presLayoutVars>
          <dgm:dir/>
          <dgm:resizeHandles val="exact"/>
        </dgm:presLayoutVars>
      </dgm:prSet>
      <dgm:spPr/>
    </dgm:pt>
    <dgm:pt modelId="{06C865BD-7A11-4097-AA50-881EE59DBA2E}" type="pres">
      <dgm:prSet presAssocID="{2F9C5083-84C3-47A9-98DB-4F3805824CC3}" presName="node" presStyleLbl="node1" presStyleIdx="0" presStyleCnt="6">
        <dgm:presLayoutVars>
          <dgm:bulletEnabled val="1"/>
        </dgm:presLayoutVars>
      </dgm:prSet>
      <dgm:spPr/>
    </dgm:pt>
    <dgm:pt modelId="{F0C3A49A-6CCC-4069-BD16-490E3D951EC7}" type="pres">
      <dgm:prSet presAssocID="{6870801C-9D9C-4C59-BA6F-076885C07CBA}" presName="sibTrans" presStyleLbl="sibTrans1D1" presStyleIdx="0" presStyleCnt="5"/>
      <dgm:spPr/>
    </dgm:pt>
    <dgm:pt modelId="{18C696C1-AC23-4542-8565-14B89D231F9A}" type="pres">
      <dgm:prSet presAssocID="{6870801C-9D9C-4C59-BA6F-076885C07CBA}" presName="connectorText" presStyleLbl="sibTrans1D1" presStyleIdx="0" presStyleCnt="5"/>
      <dgm:spPr/>
    </dgm:pt>
    <dgm:pt modelId="{24EC6AC6-6A24-4662-9BEF-FB356313C588}" type="pres">
      <dgm:prSet presAssocID="{BDFCC5B9-C768-403D-B496-60417366803F}" presName="node" presStyleLbl="node1" presStyleIdx="1" presStyleCnt="6">
        <dgm:presLayoutVars>
          <dgm:bulletEnabled val="1"/>
        </dgm:presLayoutVars>
      </dgm:prSet>
      <dgm:spPr/>
    </dgm:pt>
    <dgm:pt modelId="{9EEE1A68-9CFD-4556-B49C-81DD257FD594}" type="pres">
      <dgm:prSet presAssocID="{AFC056DB-A16D-4711-A97C-45F74E1E8036}" presName="sibTrans" presStyleLbl="sibTrans1D1" presStyleIdx="1" presStyleCnt="5"/>
      <dgm:spPr/>
    </dgm:pt>
    <dgm:pt modelId="{0C92CC11-BB93-4BD0-B533-D101FCED31D0}" type="pres">
      <dgm:prSet presAssocID="{AFC056DB-A16D-4711-A97C-45F74E1E8036}" presName="connectorText" presStyleLbl="sibTrans1D1" presStyleIdx="1" presStyleCnt="5"/>
      <dgm:spPr/>
    </dgm:pt>
    <dgm:pt modelId="{6097D0CE-29CB-4835-BFFA-083387D97FD9}" type="pres">
      <dgm:prSet presAssocID="{E1FD5B22-EE19-419F-ACF7-9E29D301982E}" presName="node" presStyleLbl="node1" presStyleIdx="2" presStyleCnt="6">
        <dgm:presLayoutVars>
          <dgm:bulletEnabled val="1"/>
        </dgm:presLayoutVars>
      </dgm:prSet>
      <dgm:spPr/>
    </dgm:pt>
    <dgm:pt modelId="{5FD8FADE-E4BF-4A03-9FC5-8776D3A7D279}" type="pres">
      <dgm:prSet presAssocID="{E2E571B1-BCB2-4CA1-ACAA-A3D8217E4260}" presName="sibTrans" presStyleLbl="sibTrans1D1" presStyleIdx="2" presStyleCnt="5"/>
      <dgm:spPr/>
    </dgm:pt>
    <dgm:pt modelId="{1C9FA272-D77B-409F-930A-46860BAA70AC}" type="pres">
      <dgm:prSet presAssocID="{E2E571B1-BCB2-4CA1-ACAA-A3D8217E4260}" presName="connectorText" presStyleLbl="sibTrans1D1" presStyleIdx="2" presStyleCnt="5"/>
      <dgm:spPr/>
    </dgm:pt>
    <dgm:pt modelId="{1883A7E1-B1E0-441E-869E-E3D1F8749462}" type="pres">
      <dgm:prSet presAssocID="{D329961B-C4AE-4B8E-8600-45E62D45FDA0}" presName="node" presStyleLbl="node1" presStyleIdx="3" presStyleCnt="6">
        <dgm:presLayoutVars>
          <dgm:bulletEnabled val="1"/>
        </dgm:presLayoutVars>
      </dgm:prSet>
      <dgm:spPr/>
    </dgm:pt>
    <dgm:pt modelId="{66311513-17C6-4301-AC39-A0AEFF71B035}" type="pres">
      <dgm:prSet presAssocID="{4868137D-C90F-4D42-87B5-B81D84191542}" presName="sibTrans" presStyleLbl="sibTrans1D1" presStyleIdx="3" presStyleCnt="5"/>
      <dgm:spPr/>
    </dgm:pt>
    <dgm:pt modelId="{B4A87E2B-5A44-42F0-948F-20E70EC10B00}" type="pres">
      <dgm:prSet presAssocID="{4868137D-C90F-4D42-87B5-B81D84191542}" presName="connectorText" presStyleLbl="sibTrans1D1" presStyleIdx="3" presStyleCnt="5"/>
      <dgm:spPr/>
    </dgm:pt>
    <dgm:pt modelId="{C059EB98-D7E5-4D3E-92A8-344290F34DBE}" type="pres">
      <dgm:prSet presAssocID="{63DC403E-792E-45A5-92C2-EE6D9FDDFBD2}" presName="node" presStyleLbl="node1" presStyleIdx="4" presStyleCnt="6">
        <dgm:presLayoutVars>
          <dgm:bulletEnabled val="1"/>
        </dgm:presLayoutVars>
      </dgm:prSet>
      <dgm:spPr/>
    </dgm:pt>
    <dgm:pt modelId="{D4420E7A-7733-485A-8ECB-69F97B2CC3BA}" type="pres">
      <dgm:prSet presAssocID="{4E86B6BE-6656-4B15-9C7D-A6DBCC385DAC}" presName="sibTrans" presStyleLbl="sibTrans1D1" presStyleIdx="4" presStyleCnt="5"/>
      <dgm:spPr/>
    </dgm:pt>
    <dgm:pt modelId="{4C8E0BBB-5054-407D-B994-1D1B6124CCC1}" type="pres">
      <dgm:prSet presAssocID="{4E86B6BE-6656-4B15-9C7D-A6DBCC385DAC}" presName="connectorText" presStyleLbl="sibTrans1D1" presStyleIdx="4" presStyleCnt="5"/>
      <dgm:spPr/>
    </dgm:pt>
    <dgm:pt modelId="{96CE5F56-29E4-40DD-B6EE-A295DE5BDE2E}" type="pres">
      <dgm:prSet presAssocID="{A26FEE06-D21B-4658-B2B8-881502AEA5EA}" presName="node" presStyleLbl="node1" presStyleIdx="5" presStyleCnt="6">
        <dgm:presLayoutVars>
          <dgm:bulletEnabled val="1"/>
        </dgm:presLayoutVars>
      </dgm:prSet>
      <dgm:spPr/>
    </dgm:pt>
  </dgm:ptLst>
  <dgm:cxnLst>
    <dgm:cxn modelId="{5B41740A-E1AA-4B61-9ADD-F5046E08057D}" type="presOf" srcId="{2F9C5083-84C3-47A9-98DB-4F3805824CC3}" destId="{06C865BD-7A11-4097-AA50-881EE59DBA2E}" srcOrd="0" destOrd="0" presId="urn:microsoft.com/office/officeart/2016/7/layout/RepeatingBendingProcessNew"/>
    <dgm:cxn modelId="{CE786613-20A8-43B7-A7C6-02059A9FF7D9}" type="presOf" srcId="{E2E571B1-BCB2-4CA1-ACAA-A3D8217E4260}" destId="{5FD8FADE-E4BF-4A03-9FC5-8776D3A7D279}" srcOrd="0" destOrd="0" presId="urn:microsoft.com/office/officeart/2016/7/layout/RepeatingBendingProcessNew"/>
    <dgm:cxn modelId="{F2C71B16-2B71-4A42-B464-A802FBB35CF8}" srcId="{0741DF9C-461E-4B7A-AC59-8F28A0ACC34F}" destId="{E1FD5B22-EE19-419F-ACF7-9E29D301982E}" srcOrd="2" destOrd="0" parTransId="{B219C35B-4103-4060-8BAC-5F01D95D5845}" sibTransId="{E2E571B1-BCB2-4CA1-ACAA-A3D8217E4260}"/>
    <dgm:cxn modelId="{6434B61C-D25A-4892-A35F-B955A8CC9609}" srcId="{0741DF9C-461E-4B7A-AC59-8F28A0ACC34F}" destId="{D329961B-C4AE-4B8E-8600-45E62D45FDA0}" srcOrd="3" destOrd="0" parTransId="{09386686-2766-47B7-BCF2-9048E9BB64BF}" sibTransId="{4868137D-C90F-4D42-87B5-B81D84191542}"/>
    <dgm:cxn modelId="{8D5E1129-765C-4B3D-9CC4-8A91629B69E5}" type="presOf" srcId="{6870801C-9D9C-4C59-BA6F-076885C07CBA}" destId="{F0C3A49A-6CCC-4069-BD16-490E3D951EC7}" srcOrd="0" destOrd="0" presId="urn:microsoft.com/office/officeart/2016/7/layout/RepeatingBendingProcessNew"/>
    <dgm:cxn modelId="{B54D4729-F0FA-4C3F-A0C0-77CDE1C8A9EC}" type="presOf" srcId="{63DC403E-792E-45A5-92C2-EE6D9FDDFBD2}" destId="{C059EB98-D7E5-4D3E-92A8-344290F34DBE}" srcOrd="0" destOrd="0" presId="urn:microsoft.com/office/officeart/2016/7/layout/RepeatingBendingProcessNew"/>
    <dgm:cxn modelId="{B4A3F143-2717-4803-9D2F-8F15FF4A09D2}" type="presOf" srcId="{4E86B6BE-6656-4B15-9C7D-A6DBCC385DAC}" destId="{4C8E0BBB-5054-407D-B994-1D1B6124CCC1}" srcOrd="1" destOrd="0" presId="urn:microsoft.com/office/officeart/2016/7/layout/RepeatingBendingProcessNew"/>
    <dgm:cxn modelId="{3A85F149-9A50-4E56-8D49-52E35824D0B2}" srcId="{0741DF9C-461E-4B7A-AC59-8F28A0ACC34F}" destId="{BDFCC5B9-C768-403D-B496-60417366803F}" srcOrd="1" destOrd="0" parTransId="{5B054D61-0D67-49CB-9744-B88297FDC7E5}" sibTransId="{AFC056DB-A16D-4711-A97C-45F74E1E8036}"/>
    <dgm:cxn modelId="{0625E451-F919-49FD-84F4-7F2D8B93BBA8}" type="presOf" srcId="{D329961B-C4AE-4B8E-8600-45E62D45FDA0}" destId="{1883A7E1-B1E0-441E-869E-E3D1F8749462}" srcOrd="0" destOrd="0" presId="urn:microsoft.com/office/officeart/2016/7/layout/RepeatingBendingProcessNew"/>
    <dgm:cxn modelId="{97137B54-DA03-4EF9-AEFC-B88C0E082BCA}" type="presOf" srcId="{A26FEE06-D21B-4658-B2B8-881502AEA5EA}" destId="{96CE5F56-29E4-40DD-B6EE-A295DE5BDE2E}" srcOrd="0" destOrd="0" presId="urn:microsoft.com/office/officeart/2016/7/layout/RepeatingBendingProcessNew"/>
    <dgm:cxn modelId="{D9A66175-105E-4A4B-B1FB-F51B26124136}" type="presOf" srcId="{4E86B6BE-6656-4B15-9C7D-A6DBCC385DAC}" destId="{D4420E7A-7733-485A-8ECB-69F97B2CC3BA}" srcOrd="0" destOrd="0" presId="urn:microsoft.com/office/officeart/2016/7/layout/RepeatingBendingProcessNew"/>
    <dgm:cxn modelId="{A8AA4056-6744-45B6-96B3-EAB3745A129C}" type="presOf" srcId="{AFC056DB-A16D-4711-A97C-45F74E1E8036}" destId="{0C92CC11-BB93-4BD0-B533-D101FCED31D0}" srcOrd="1" destOrd="0" presId="urn:microsoft.com/office/officeart/2016/7/layout/RepeatingBendingProcessNew"/>
    <dgm:cxn modelId="{DEDCAF56-BD9D-4F6B-BDA1-E664FC23DD8A}" srcId="{0741DF9C-461E-4B7A-AC59-8F28A0ACC34F}" destId="{A26FEE06-D21B-4658-B2B8-881502AEA5EA}" srcOrd="5" destOrd="0" parTransId="{434291E4-8BD1-4EFD-A4CB-6D9A177A85DC}" sibTransId="{9D94EE5E-7CE8-4152-88AD-DE1EE63103C1}"/>
    <dgm:cxn modelId="{312A2D8C-CD1C-49C8-823A-E4CCC20579E7}" type="presOf" srcId="{BDFCC5B9-C768-403D-B496-60417366803F}" destId="{24EC6AC6-6A24-4662-9BEF-FB356313C588}" srcOrd="0" destOrd="0" presId="urn:microsoft.com/office/officeart/2016/7/layout/RepeatingBendingProcessNew"/>
    <dgm:cxn modelId="{F2C33290-DECF-435A-848C-5FAF94618E87}" srcId="{0741DF9C-461E-4B7A-AC59-8F28A0ACC34F}" destId="{63DC403E-792E-45A5-92C2-EE6D9FDDFBD2}" srcOrd="4" destOrd="0" parTransId="{6951F044-DA82-4AA4-8753-F8D8E045F035}" sibTransId="{4E86B6BE-6656-4B15-9C7D-A6DBCC385DAC}"/>
    <dgm:cxn modelId="{C9A6199A-2BE2-44CF-A915-3FB384E3F474}" type="presOf" srcId="{6870801C-9D9C-4C59-BA6F-076885C07CBA}" destId="{18C696C1-AC23-4542-8565-14B89D231F9A}" srcOrd="1" destOrd="0" presId="urn:microsoft.com/office/officeart/2016/7/layout/RepeatingBendingProcessNew"/>
    <dgm:cxn modelId="{49609BA1-EF3C-419E-BF1C-E0CBC38FDF30}" type="presOf" srcId="{AFC056DB-A16D-4711-A97C-45F74E1E8036}" destId="{9EEE1A68-9CFD-4556-B49C-81DD257FD594}" srcOrd="0" destOrd="0" presId="urn:microsoft.com/office/officeart/2016/7/layout/RepeatingBendingProcessNew"/>
    <dgm:cxn modelId="{FFCFF8AC-96E9-4FC7-8A3F-A5857B3911F1}" type="presOf" srcId="{E1FD5B22-EE19-419F-ACF7-9E29D301982E}" destId="{6097D0CE-29CB-4835-BFFA-083387D97FD9}" srcOrd="0" destOrd="0" presId="urn:microsoft.com/office/officeart/2016/7/layout/RepeatingBendingProcessNew"/>
    <dgm:cxn modelId="{DE2D63BE-A0E0-4B6B-AF14-C94C6E3F459D}" type="presOf" srcId="{4868137D-C90F-4D42-87B5-B81D84191542}" destId="{B4A87E2B-5A44-42F0-948F-20E70EC10B00}" srcOrd="1" destOrd="0" presId="urn:microsoft.com/office/officeart/2016/7/layout/RepeatingBendingProcessNew"/>
    <dgm:cxn modelId="{B32996C9-F7EE-4DF8-9AB3-F6A260F5EF7D}" type="presOf" srcId="{4868137D-C90F-4D42-87B5-B81D84191542}" destId="{66311513-17C6-4301-AC39-A0AEFF71B035}" srcOrd="0" destOrd="0" presId="urn:microsoft.com/office/officeart/2016/7/layout/RepeatingBendingProcessNew"/>
    <dgm:cxn modelId="{2496ADCE-A462-48B6-8484-DE95AD6A0734}" type="presOf" srcId="{0741DF9C-461E-4B7A-AC59-8F28A0ACC34F}" destId="{E6261333-F361-4736-A7B4-E858C9CC302E}" srcOrd="0" destOrd="0" presId="urn:microsoft.com/office/officeart/2016/7/layout/RepeatingBendingProcessNew"/>
    <dgm:cxn modelId="{4DCBE2CE-EC82-4E40-B264-587972D8662A}" srcId="{0741DF9C-461E-4B7A-AC59-8F28A0ACC34F}" destId="{2F9C5083-84C3-47A9-98DB-4F3805824CC3}" srcOrd="0" destOrd="0" parTransId="{3B59CCF8-75B6-4E73-BA0E-065193F17D46}" sibTransId="{6870801C-9D9C-4C59-BA6F-076885C07CBA}"/>
    <dgm:cxn modelId="{1EB794F8-522C-4BF1-B3E8-07F4F6DE5C28}" type="presOf" srcId="{E2E571B1-BCB2-4CA1-ACAA-A3D8217E4260}" destId="{1C9FA272-D77B-409F-930A-46860BAA70AC}" srcOrd="1" destOrd="0" presId="urn:microsoft.com/office/officeart/2016/7/layout/RepeatingBendingProcessNew"/>
    <dgm:cxn modelId="{CC065CE1-FAD0-4B95-A727-6CF3953C7CC1}" type="presParOf" srcId="{E6261333-F361-4736-A7B4-E858C9CC302E}" destId="{06C865BD-7A11-4097-AA50-881EE59DBA2E}" srcOrd="0" destOrd="0" presId="urn:microsoft.com/office/officeart/2016/7/layout/RepeatingBendingProcessNew"/>
    <dgm:cxn modelId="{04385994-7475-41BE-BC98-F37D7A2C52ED}" type="presParOf" srcId="{E6261333-F361-4736-A7B4-E858C9CC302E}" destId="{F0C3A49A-6CCC-4069-BD16-490E3D951EC7}" srcOrd="1" destOrd="0" presId="urn:microsoft.com/office/officeart/2016/7/layout/RepeatingBendingProcessNew"/>
    <dgm:cxn modelId="{97DBAE00-77BF-453B-986A-5CEFC3021CF0}" type="presParOf" srcId="{F0C3A49A-6CCC-4069-BD16-490E3D951EC7}" destId="{18C696C1-AC23-4542-8565-14B89D231F9A}" srcOrd="0" destOrd="0" presId="urn:microsoft.com/office/officeart/2016/7/layout/RepeatingBendingProcessNew"/>
    <dgm:cxn modelId="{69D1E924-A1A4-438B-8E0F-750852A04742}" type="presParOf" srcId="{E6261333-F361-4736-A7B4-E858C9CC302E}" destId="{24EC6AC6-6A24-4662-9BEF-FB356313C588}" srcOrd="2" destOrd="0" presId="urn:microsoft.com/office/officeart/2016/7/layout/RepeatingBendingProcessNew"/>
    <dgm:cxn modelId="{ABE18F51-3515-4475-B4A6-BB90239ADB7E}" type="presParOf" srcId="{E6261333-F361-4736-A7B4-E858C9CC302E}" destId="{9EEE1A68-9CFD-4556-B49C-81DD257FD594}" srcOrd="3" destOrd="0" presId="urn:microsoft.com/office/officeart/2016/7/layout/RepeatingBendingProcessNew"/>
    <dgm:cxn modelId="{7731F68D-B08E-4D5A-9B3A-1D9252C4F7D2}" type="presParOf" srcId="{9EEE1A68-9CFD-4556-B49C-81DD257FD594}" destId="{0C92CC11-BB93-4BD0-B533-D101FCED31D0}" srcOrd="0" destOrd="0" presId="urn:microsoft.com/office/officeart/2016/7/layout/RepeatingBendingProcessNew"/>
    <dgm:cxn modelId="{93B820A5-EC1D-4168-A5B6-7C933E4E873D}" type="presParOf" srcId="{E6261333-F361-4736-A7B4-E858C9CC302E}" destId="{6097D0CE-29CB-4835-BFFA-083387D97FD9}" srcOrd="4" destOrd="0" presId="urn:microsoft.com/office/officeart/2016/7/layout/RepeatingBendingProcessNew"/>
    <dgm:cxn modelId="{77B21B4A-5D66-4220-8FFE-2A94D1527094}" type="presParOf" srcId="{E6261333-F361-4736-A7B4-E858C9CC302E}" destId="{5FD8FADE-E4BF-4A03-9FC5-8776D3A7D279}" srcOrd="5" destOrd="0" presId="urn:microsoft.com/office/officeart/2016/7/layout/RepeatingBendingProcessNew"/>
    <dgm:cxn modelId="{118DD1FA-C257-43A0-8C6C-1737A40E20C2}" type="presParOf" srcId="{5FD8FADE-E4BF-4A03-9FC5-8776D3A7D279}" destId="{1C9FA272-D77B-409F-930A-46860BAA70AC}" srcOrd="0" destOrd="0" presId="urn:microsoft.com/office/officeart/2016/7/layout/RepeatingBendingProcessNew"/>
    <dgm:cxn modelId="{211D0A5B-0A75-4478-BE7D-68E6AC59C175}" type="presParOf" srcId="{E6261333-F361-4736-A7B4-E858C9CC302E}" destId="{1883A7E1-B1E0-441E-869E-E3D1F8749462}" srcOrd="6" destOrd="0" presId="urn:microsoft.com/office/officeart/2016/7/layout/RepeatingBendingProcessNew"/>
    <dgm:cxn modelId="{9F814AD3-BF6D-40FC-ADE8-A91AE1D9EBB2}" type="presParOf" srcId="{E6261333-F361-4736-A7B4-E858C9CC302E}" destId="{66311513-17C6-4301-AC39-A0AEFF71B035}" srcOrd="7" destOrd="0" presId="urn:microsoft.com/office/officeart/2016/7/layout/RepeatingBendingProcessNew"/>
    <dgm:cxn modelId="{EDCBD50B-2CE0-477A-AC23-5A0372F4DB4B}" type="presParOf" srcId="{66311513-17C6-4301-AC39-A0AEFF71B035}" destId="{B4A87E2B-5A44-42F0-948F-20E70EC10B00}" srcOrd="0" destOrd="0" presId="urn:microsoft.com/office/officeart/2016/7/layout/RepeatingBendingProcessNew"/>
    <dgm:cxn modelId="{811D58AB-48D1-40C9-8FD7-E77CC3C80B1A}" type="presParOf" srcId="{E6261333-F361-4736-A7B4-E858C9CC302E}" destId="{C059EB98-D7E5-4D3E-92A8-344290F34DBE}" srcOrd="8" destOrd="0" presId="urn:microsoft.com/office/officeart/2016/7/layout/RepeatingBendingProcessNew"/>
    <dgm:cxn modelId="{127A68E1-1240-4FD4-A82D-7DD8662C534F}" type="presParOf" srcId="{E6261333-F361-4736-A7B4-E858C9CC302E}" destId="{D4420E7A-7733-485A-8ECB-69F97B2CC3BA}" srcOrd="9" destOrd="0" presId="urn:microsoft.com/office/officeart/2016/7/layout/RepeatingBendingProcessNew"/>
    <dgm:cxn modelId="{672A9901-1A71-405C-B43E-5F7643865FE2}" type="presParOf" srcId="{D4420E7A-7733-485A-8ECB-69F97B2CC3BA}" destId="{4C8E0BBB-5054-407D-B994-1D1B6124CCC1}" srcOrd="0" destOrd="0" presId="urn:microsoft.com/office/officeart/2016/7/layout/RepeatingBendingProcessNew"/>
    <dgm:cxn modelId="{7432F30B-698F-459A-B944-5F9A2F296AFF}" type="presParOf" srcId="{E6261333-F361-4736-A7B4-E858C9CC302E}" destId="{96CE5F56-29E4-40DD-B6EE-A295DE5BDE2E}"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2B803-EAF5-47C5-B7AA-06F0F61D831D}">
      <dsp:nvSpPr>
        <dsp:cNvPr id="0" name=""/>
        <dsp:cNvSpPr/>
      </dsp:nvSpPr>
      <dsp:spPr>
        <a:xfrm>
          <a:off x="0" y="3709"/>
          <a:ext cx="6496050" cy="5301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6C731-E14D-47E7-BB30-FDE0D7FF4E42}">
      <dsp:nvSpPr>
        <dsp:cNvPr id="0" name=""/>
        <dsp:cNvSpPr/>
      </dsp:nvSpPr>
      <dsp:spPr>
        <a:xfrm>
          <a:off x="160381" y="123002"/>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5F8F71-E1E0-458B-8265-CCFEB0B0695A}">
      <dsp:nvSpPr>
        <dsp:cNvPr id="0" name=""/>
        <dsp:cNvSpPr/>
      </dsp:nvSpPr>
      <dsp:spPr>
        <a:xfrm>
          <a:off x="612651" y="3709"/>
          <a:ext cx="5828356"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Staff communication and daily updates include things like:</a:t>
          </a:r>
          <a:endParaRPr lang="en-US" sz="1400" kern="1200"/>
        </a:p>
      </dsp:txBody>
      <dsp:txXfrm>
        <a:off x="612651" y="3709"/>
        <a:ext cx="5828356" cy="629597"/>
      </dsp:txXfrm>
    </dsp:sp>
    <dsp:sp modelId="{16D9700A-CC24-4831-8B1F-265A3907273E}">
      <dsp:nvSpPr>
        <dsp:cNvPr id="0" name=""/>
        <dsp:cNvSpPr/>
      </dsp:nvSpPr>
      <dsp:spPr>
        <a:xfrm>
          <a:off x="0" y="790706"/>
          <a:ext cx="6496050" cy="5301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DDBF4-9245-49B6-82BA-AAE6F19FD3E9}">
      <dsp:nvSpPr>
        <dsp:cNvPr id="0" name=""/>
        <dsp:cNvSpPr/>
      </dsp:nvSpPr>
      <dsp:spPr>
        <a:xfrm>
          <a:off x="160381" y="909998"/>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BFCC58-1480-4A2A-A69A-F9297A800F0E}">
      <dsp:nvSpPr>
        <dsp:cNvPr id="0" name=""/>
        <dsp:cNvSpPr/>
      </dsp:nvSpPr>
      <dsp:spPr>
        <a:xfrm>
          <a:off x="612651" y="790706"/>
          <a:ext cx="5828356"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Sharing changes in medication</a:t>
          </a:r>
          <a:endParaRPr lang="en-US" sz="1400" kern="1200"/>
        </a:p>
      </dsp:txBody>
      <dsp:txXfrm>
        <a:off x="612651" y="790706"/>
        <a:ext cx="5828356" cy="629597"/>
      </dsp:txXfrm>
    </dsp:sp>
    <dsp:sp modelId="{8E321346-E75B-4E24-BDA9-1C6689DFAD19}">
      <dsp:nvSpPr>
        <dsp:cNvPr id="0" name=""/>
        <dsp:cNvSpPr/>
      </dsp:nvSpPr>
      <dsp:spPr>
        <a:xfrm>
          <a:off x="0" y="1577703"/>
          <a:ext cx="6496050" cy="5301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DA605-AE27-4C3F-BA45-58C1F732131E}">
      <dsp:nvSpPr>
        <dsp:cNvPr id="0" name=""/>
        <dsp:cNvSpPr/>
      </dsp:nvSpPr>
      <dsp:spPr>
        <a:xfrm>
          <a:off x="160381" y="1696995"/>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DCFAED-A9B8-4007-93F0-0B800A0CA310}">
      <dsp:nvSpPr>
        <dsp:cNvPr id="0" name=""/>
        <dsp:cNvSpPr/>
      </dsp:nvSpPr>
      <dsp:spPr>
        <a:xfrm>
          <a:off x="612651" y="1577703"/>
          <a:ext cx="5828356"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Passing on wellbeing check information</a:t>
          </a:r>
          <a:endParaRPr lang="en-US" sz="1400" kern="1200"/>
        </a:p>
      </dsp:txBody>
      <dsp:txXfrm>
        <a:off x="612651" y="1577703"/>
        <a:ext cx="5828356" cy="629597"/>
      </dsp:txXfrm>
    </dsp:sp>
    <dsp:sp modelId="{2FB4AEBE-C81F-4113-B407-1D5613BB58DD}">
      <dsp:nvSpPr>
        <dsp:cNvPr id="0" name=""/>
        <dsp:cNvSpPr/>
      </dsp:nvSpPr>
      <dsp:spPr>
        <a:xfrm>
          <a:off x="0" y="2364699"/>
          <a:ext cx="6496050" cy="53018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5353C-2D31-468D-A800-B15B36FC9182}">
      <dsp:nvSpPr>
        <dsp:cNvPr id="0" name=""/>
        <dsp:cNvSpPr/>
      </dsp:nvSpPr>
      <dsp:spPr>
        <a:xfrm>
          <a:off x="160381" y="2483991"/>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345FE2-F441-4323-AAF3-42F189C7C693}">
      <dsp:nvSpPr>
        <dsp:cNvPr id="0" name=""/>
        <dsp:cNvSpPr/>
      </dsp:nvSpPr>
      <dsp:spPr>
        <a:xfrm>
          <a:off x="612651" y="2364699"/>
          <a:ext cx="5828356"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Reminding staff about appointments</a:t>
          </a:r>
          <a:endParaRPr lang="en-US" sz="1400" kern="1200"/>
        </a:p>
      </dsp:txBody>
      <dsp:txXfrm>
        <a:off x="612651" y="2364699"/>
        <a:ext cx="5828356" cy="629597"/>
      </dsp:txXfrm>
    </dsp:sp>
    <dsp:sp modelId="{1B14CD7B-4169-4111-8BE5-C8A778DC5EE0}">
      <dsp:nvSpPr>
        <dsp:cNvPr id="0" name=""/>
        <dsp:cNvSpPr/>
      </dsp:nvSpPr>
      <dsp:spPr>
        <a:xfrm>
          <a:off x="0" y="3151696"/>
          <a:ext cx="6496050" cy="53018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38D10-82D8-4598-8E3A-8D1630B8D6EE}">
      <dsp:nvSpPr>
        <dsp:cNvPr id="0" name=""/>
        <dsp:cNvSpPr/>
      </dsp:nvSpPr>
      <dsp:spPr>
        <a:xfrm>
          <a:off x="160381" y="3270988"/>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EB2389-24EC-47B4-88F0-51EC164B366F}">
      <dsp:nvSpPr>
        <dsp:cNvPr id="0" name=""/>
        <dsp:cNvSpPr/>
      </dsp:nvSpPr>
      <dsp:spPr>
        <a:xfrm>
          <a:off x="612651" y="3151696"/>
          <a:ext cx="5828356"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Keeping support workers, nurses, and coordinators informed</a:t>
          </a:r>
          <a:endParaRPr lang="en-US" sz="1400" kern="1200"/>
        </a:p>
      </dsp:txBody>
      <dsp:txXfrm>
        <a:off x="612651" y="3151696"/>
        <a:ext cx="5828356" cy="629597"/>
      </dsp:txXfrm>
    </dsp:sp>
    <dsp:sp modelId="{9AB8C807-5C53-4178-BE41-EB218DD26074}">
      <dsp:nvSpPr>
        <dsp:cNvPr id="0" name=""/>
        <dsp:cNvSpPr/>
      </dsp:nvSpPr>
      <dsp:spPr>
        <a:xfrm>
          <a:off x="0" y="3938692"/>
          <a:ext cx="6496050" cy="5301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3447EC-BFCB-4F00-B414-98EC0C6481C2}">
      <dsp:nvSpPr>
        <dsp:cNvPr id="0" name=""/>
        <dsp:cNvSpPr/>
      </dsp:nvSpPr>
      <dsp:spPr>
        <a:xfrm>
          <a:off x="160538" y="4057984"/>
          <a:ext cx="291887" cy="2916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D9D201-4FFA-454E-B795-AF1870D65DDB}">
      <dsp:nvSpPr>
        <dsp:cNvPr id="0" name=""/>
        <dsp:cNvSpPr/>
      </dsp:nvSpPr>
      <dsp:spPr>
        <a:xfrm>
          <a:off x="612964" y="3938692"/>
          <a:ext cx="5768154" cy="629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32" tIns="66632" rIns="66632" bIns="66632" numCol="1" spcCol="1270" anchor="ctr" anchorCtr="0">
          <a:noAutofit/>
        </a:bodyPr>
        <a:lstStyle/>
        <a:p>
          <a:pPr marL="0" lvl="0" indent="0" algn="l" defTabSz="622300">
            <a:lnSpc>
              <a:spcPct val="90000"/>
            </a:lnSpc>
            <a:spcBef>
              <a:spcPct val="0"/>
            </a:spcBef>
            <a:spcAft>
              <a:spcPct val="35000"/>
            </a:spcAft>
            <a:buNone/>
          </a:pPr>
          <a:r>
            <a:rPr lang="en-GB" sz="1400" kern="1200"/>
            <a:t>Because staff are spread across homes and supported living settings, updates need to be shared quickly and clearly. </a:t>
          </a:r>
          <a:r>
            <a:rPr lang="en-GB" sz="1400" i="1" kern="1200"/>
            <a:t>(CQC, 2023)</a:t>
          </a:r>
          <a:endParaRPr lang="en-US" sz="1400" kern="1200"/>
        </a:p>
      </dsp:txBody>
      <dsp:txXfrm>
        <a:off x="612964" y="3938692"/>
        <a:ext cx="5768154" cy="6295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3A49A-6CCC-4069-BD16-490E3D951EC7}">
      <dsp:nvSpPr>
        <dsp:cNvPr id="0" name=""/>
        <dsp:cNvSpPr/>
      </dsp:nvSpPr>
      <dsp:spPr>
        <a:xfrm>
          <a:off x="2719262" y="851383"/>
          <a:ext cx="593586" cy="91440"/>
        </a:xfrm>
        <a:custGeom>
          <a:avLst/>
          <a:gdLst/>
          <a:ahLst/>
          <a:cxnLst/>
          <a:rect l="0" t="0" r="0" b="0"/>
          <a:pathLst>
            <a:path>
              <a:moveTo>
                <a:pt x="0" y="45720"/>
              </a:moveTo>
              <a:lnTo>
                <a:pt x="593586"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0451" y="893982"/>
        <a:ext cx="31209" cy="6241"/>
      </dsp:txXfrm>
    </dsp:sp>
    <dsp:sp modelId="{06C865BD-7A11-4097-AA50-881EE59DBA2E}">
      <dsp:nvSpPr>
        <dsp:cNvPr id="0" name=""/>
        <dsp:cNvSpPr/>
      </dsp:nvSpPr>
      <dsp:spPr>
        <a:xfrm>
          <a:off x="7209" y="82947"/>
          <a:ext cx="2713853" cy="16283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Teams is suitable because:</a:t>
          </a:r>
          <a:endParaRPr lang="en-US" sz="1900" kern="1200"/>
        </a:p>
      </dsp:txBody>
      <dsp:txXfrm>
        <a:off x="7209" y="82947"/>
        <a:ext cx="2713853" cy="1628312"/>
      </dsp:txXfrm>
    </dsp:sp>
    <dsp:sp modelId="{9EEE1A68-9CFD-4556-B49C-81DD257FD594}">
      <dsp:nvSpPr>
        <dsp:cNvPr id="0" name=""/>
        <dsp:cNvSpPr/>
      </dsp:nvSpPr>
      <dsp:spPr>
        <a:xfrm>
          <a:off x="6057302" y="851383"/>
          <a:ext cx="593586" cy="91440"/>
        </a:xfrm>
        <a:custGeom>
          <a:avLst/>
          <a:gdLst/>
          <a:ahLst/>
          <a:cxnLst/>
          <a:rect l="0" t="0" r="0" b="0"/>
          <a:pathLst>
            <a:path>
              <a:moveTo>
                <a:pt x="0" y="45720"/>
              </a:moveTo>
              <a:lnTo>
                <a:pt x="593586" y="45720"/>
              </a:lnTo>
            </a:path>
          </a:pathLst>
        </a:custGeom>
        <a:noFill/>
        <a:ln w="9525" cap="rnd" cmpd="sng" algn="ctr">
          <a:solidFill>
            <a:schemeClr val="accent5">
              <a:hueOff val="1559309"/>
              <a:satOff val="-1003"/>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38491" y="893982"/>
        <a:ext cx="31209" cy="6241"/>
      </dsp:txXfrm>
    </dsp:sp>
    <dsp:sp modelId="{24EC6AC6-6A24-4662-9BEF-FB356313C588}">
      <dsp:nvSpPr>
        <dsp:cNvPr id="0" name=""/>
        <dsp:cNvSpPr/>
      </dsp:nvSpPr>
      <dsp:spPr>
        <a:xfrm>
          <a:off x="3345249" y="82947"/>
          <a:ext cx="2713853" cy="1628312"/>
        </a:xfrm>
        <a:prstGeom prst="rect">
          <a:avLst/>
        </a:prstGeom>
        <a:solidFill>
          <a:schemeClr val="accent5">
            <a:hueOff val="1247448"/>
            <a:satOff val="-803"/>
            <a:lumOff val="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Staff can send and receive updates instantly</a:t>
          </a:r>
          <a:endParaRPr lang="en-US" sz="1900" kern="1200"/>
        </a:p>
      </dsp:txBody>
      <dsp:txXfrm>
        <a:off x="3345249" y="82947"/>
        <a:ext cx="2713853" cy="1628312"/>
      </dsp:txXfrm>
    </dsp:sp>
    <dsp:sp modelId="{5FD8FADE-E4BF-4A03-9FC5-8776D3A7D279}">
      <dsp:nvSpPr>
        <dsp:cNvPr id="0" name=""/>
        <dsp:cNvSpPr/>
      </dsp:nvSpPr>
      <dsp:spPr>
        <a:xfrm>
          <a:off x="1364136" y="1709459"/>
          <a:ext cx="6676079" cy="593586"/>
        </a:xfrm>
        <a:custGeom>
          <a:avLst/>
          <a:gdLst/>
          <a:ahLst/>
          <a:cxnLst/>
          <a:rect l="0" t="0" r="0" b="0"/>
          <a:pathLst>
            <a:path>
              <a:moveTo>
                <a:pt x="6676079" y="0"/>
              </a:moveTo>
              <a:lnTo>
                <a:pt x="6676079" y="313893"/>
              </a:lnTo>
              <a:lnTo>
                <a:pt x="0" y="313893"/>
              </a:lnTo>
              <a:lnTo>
                <a:pt x="0" y="593586"/>
              </a:lnTo>
            </a:path>
          </a:pathLst>
        </a:custGeom>
        <a:noFill/>
        <a:ln w="9525" cap="rnd" cmpd="sng" algn="ctr">
          <a:solidFill>
            <a:schemeClr val="accent5">
              <a:hueOff val="3118619"/>
              <a:satOff val="-2006"/>
              <a:lumOff val="137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34546" y="2003132"/>
        <a:ext cx="335259" cy="6241"/>
      </dsp:txXfrm>
    </dsp:sp>
    <dsp:sp modelId="{6097D0CE-29CB-4835-BFFA-083387D97FD9}">
      <dsp:nvSpPr>
        <dsp:cNvPr id="0" name=""/>
        <dsp:cNvSpPr/>
      </dsp:nvSpPr>
      <dsp:spPr>
        <a:xfrm>
          <a:off x="6683289" y="82947"/>
          <a:ext cx="2713853" cy="1628312"/>
        </a:xfrm>
        <a:prstGeom prst="rect">
          <a:avLst/>
        </a:prstGeom>
        <a:solidFill>
          <a:schemeClr val="accent5">
            <a:hueOff val="2494895"/>
            <a:satOff val="-1605"/>
            <a:lumOff val="1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Channels help organise information</a:t>
          </a:r>
          <a:endParaRPr lang="en-US" sz="1900" kern="1200"/>
        </a:p>
      </dsp:txBody>
      <dsp:txXfrm>
        <a:off x="6683289" y="82947"/>
        <a:ext cx="2713853" cy="1628312"/>
      </dsp:txXfrm>
    </dsp:sp>
    <dsp:sp modelId="{66311513-17C6-4301-AC39-A0AEFF71B035}">
      <dsp:nvSpPr>
        <dsp:cNvPr id="0" name=""/>
        <dsp:cNvSpPr/>
      </dsp:nvSpPr>
      <dsp:spPr>
        <a:xfrm>
          <a:off x="2719262" y="3103882"/>
          <a:ext cx="593586" cy="91440"/>
        </a:xfrm>
        <a:custGeom>
          <a:avLst/>
          <a:gdLst/>
          <a:ahLst/>
          <a:cxnLst/>
          <a:rect l="0" t="0" r="0" b="0"/>
          <a:pathLst>
            <a:path>
              <a:moveTo>
                <a:pt x="0" y="45720"/>
              </a:moveTo>
              <a:lnTo>
                <a:pt x="593586" y="45720"/>
              </a:lnTo>
            </a:path>
          </a:pathLst>
        </a:custGeom>
        <a:noFill/>
        <a:ln w="9525" cap="rnd" cmpd="sng" algn="ctr">
          <a:solidFill>
            <a:schemeClr val="accent5">
              <a:hueOff val="4677928"/>
              <a:satOff val="-3010"/>
              <a:lumOff val="20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0451" y="3146481"/>
        <a:ext cx="31209" cy="6241"/>
      </dsp:txXfrm>
    </dsp:sp>
    <dsp:sp modelId="{1883A7E1-B1E0-441E-869E-E3D1F8749462}">
      <dsp:nvSpPr>
        <dsp:cNvPr id="0" name=""/>
        <dsp:cNvSpPr/>
      </dsp:nvSpPr>
      <dsp:spPr>
        <a:xfrm>
          <a:off x="7209" y="2335446"/>
          <a:ext cx="2713853" cy="1628312"/>
        </a:xfrm>
        <a:prstGeom prst="rect">
          <a:avLst/>
        </a:prstGeom>
        <a:solidFill>
          <a:schemeClr val="accent5">
            <a:hueOff val="3742343"/>
            <a:satOff val="-2408"/>
            <a:lumOff val="16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Staff can check updates before visits</a:t>
          </a:r>
          <a:endParaRPr lang="en-US" sz="1900" kern="1200"/>
        </a:p>
      </dsp:txBody>
      <dsp:txXfrm>
        <a:off x="7209" y="2335446"/>
        <a:ext cx="2713853" cy="1628312"/>
      </dsp:txXfrm>
    </dsp:sp>
    <dsp:sp modelId="{D4420E7A-7733-485A-8ECB-69F97B2CC3BA}">
      <dsp:nvSpPr>
        <dsp:cNvPr id="0" name=""/>
        <dsp:cNvSpPr/>
      </dsp:nvSpPr>
      <dsp:spPr>
        <a:xfrm>
          <a:off x="6057302" y="3103882"/>
          <a:ext cx="593586" cy="91440"/>
        </a:xfrm>
        <a:custGeom>
          <a:avLst/>
          <a:gdLst/>
          <a:ahLst/>
          <a:cxnLst/>
          <a:rect l="0" t="0" r="0" b="0"/>
          <a:pathLst>
            <a:path>
              <a:moveTo>
                <a:pt x="0" y="45720"/>
              </a:moveTo>
              <a:lnTo>
                <a:pt x="593586" y="45720"/>
              </a:lnTo>
            </a:path>
          </a:pathLst>
        </a:custGeom>
        <a:noFill/>
        <a:ln w="9525" cap="rnd" cmpd="sng" algn="ctr">
          <a:solidFill>
            <a:schemeClr val="accent5">
              <a:hueOff val="6237238"/>
              <a:satOff val="-4013"/>
              <a:lumOff val="274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38491" y="3146481"/>
        <a:ext cx="31209" cy="6241"/>
      </dsp:txXfrm>
    </dsp:sp>
    <dsp:sp modelId="{C059EB98-D7E5-4D3E-92A8-344290F34DBE}">
      <dsp:nvSpPr>
        <dsp:cNvPr id="0" name=""/>
        <dsp:cNvSpPr/>
      </dsp:nvSpPr>
      <dsp:spPr>
        <a:xfrm>
          <a:off x="3345249" y="2335446"/>
          <a:ext cx="2713853" cy="1628312"/>
        </a:xfrm>
        <a:prstGeom prst="rect">
          <a:avLst/>
        </a:prstGeom>
        <a:solidFill>
          <a:schemeClr val="accent5">
            <a:hueOff val="4989790"/>
            <a:satOff val="-3210"/>
            <a:lumOff val="21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Everyone can see the same information</a:t>
          </a:r>
          <a:endParaRPr lang="en-US" sz="1900" kern="1200"/>
        </a:p>
      </dsp:txBody>
      <dsp:txXfrm>
        <a:off x="3345249" y="2335446"/>
        <a:ext cx="2713853" cy="1628312"/>
      </dsp:txXfrm>
    </dsp:sp>
    <dsp:sp modelId="{96CE5F56-29E4-40DD-B6EE-A295DE5BDE2E}">
      <dsp:nvSpPr>
        <dsp:cNvPr id="0" name=""/>
        <dsp:cNvSpPr/>
      </dsp:nvSpPr>
      <dsp:spPr>
        <a:xfrm>
          <a:off x="6683289" y="2335446"/>
          <a:ext cx="2713853" cy="1628312"/>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981" tIns="139587" rIns="132981" bIns="139587" numCol="1" spcCol="1270" anchor="ctr" anchorCtr="0">
          <a:noAutofit/>
        </a:bodyPr>
        <a:lstStyle/>
        <a:p>
          <a:pPr marL="0" lvl="0" indent="0" algn="ctr" defTabSz="844550">
            <a:lnSpc>
              <a:spcPct val="90000"/>
            </a:lnSpc>
            <a:spcBef>
              <a:spcPct val="0"/>
            </a:spcBef>
            <a:spcAft>
              <a:spcPct val="35000"/>
            </a:spcAft>
            <a:buNone/>
          </a:pPr>
          <a:r>
            <a:rPr lang="en-GB" sz="1900" kern="1200"/>
            <a:t>This makes communication clearer and reduces confusion. </a:t>
          </a:r>
          <a:r>
            <a:rPr lang="en-GB" sz="1900" i="1" kern="1200"/>
            <a:t>(Microsoft Learn, 2024)</a:t>
          </a:r>
          <a:endParaRPr lang="en-US" sz="1900" kern="1200"/>
        </a:p>
      </dsp:txBody>
      <dsp:txXfrm>
        <a:off x="6683289" y="2335446"/>
        <a:ext cx="2713853" cy="16283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863253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4181187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1620458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FFA81F-0D66-4A86-825A-FFDAD7B76C8D}"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2014349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FFA81F-0D66-4A86-825A-FFDAD7B76C8D}"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4054907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3610861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526046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333070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FFA81F-0D66-4A86-825A-FFDAD7B76C8D}"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3136346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FFA81F-0D66-4A86-825A-FFDAD7B76C8D}"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1774886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17900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09616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3136701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2188920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24819972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4237150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FFA81F-0D66-4A86-825A-FFDAD7B76C8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600F88-894C-4B1D-A2A5-274604D50C2D}" type="slidenum">
              <a:rPr lang="en-GB" smtClean="0"/>
              <a:t>‹#›</a:t>
            </a:fld>
            <a:endParaRPr lang="en-GB"/>
          </a:p>
        </p:txBody>
      </p:sp>
    </p:spTree>
    <p:extLst>
      <p:ext uri="{BB962C8B-B14F-4D97-AF65-F5344CB8AC3E}">
        <p14:creationId xmlns:p14="http://schemas.microsoft.com/office/powerpoint/2010/main" val="2087524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0FFA81F-0D66-4A86-825A-FFDAD7B76C8D}" type="datetimeFigureOut">
              <a:rPr lang="en-GB" smtClean="0"/>
              <a:t>10/10/2026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C600F88-894C-4B1D-A2A5-274604D50C2D}" type="slidenum">
              <a:rPr lang="en-GB" smtClean="0"/>
              <a:t>‹#›</a:t>
            </a:fld>
            <a:endParaRPr lang="en-GB"/>
          </a:p>
        </p:txBody>
      </p:sp>
    </p:spTree>
    <p:extLst>
      <p:ext uri="{BB962C8B-B14F-4D97-AF65-F5344CB8AC3E}">
        <p14:creationId xmlns:p14="http://schemas.microsoft.com/office/powerpoint/2010/main" val="36977184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ng.com/search?q=%22https%3A%2F%2Fwww.bmj.com%2Fcontent%2F376%2Fbmj-2021-058396%22"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bing.com/search?q=%22https%3A%2F%2Fwww.england.nhs.uk%2Fdigitaltechnology%2Fdhsc-plan%2F%22" TargetMode="External"/><Relationship Id="rId5" Type="http://schemas.openxmlformats.org/officeDocument/2006/relationships/hyperlink" Target="https://learn.microsoft.com/" TargetMode="External"/><Relationship Id="rId4" Type="http://schemas.openxmlformats.org/officeDocument/2006/relationships/hyperlink" Target="https://www.bing.com/search?q=%22https%3A%2F%2Fwww.microsoft.com%2Fen-us%2Fmicrosoft-teams%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2"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8BAC9-3F00-A470-41AC-A4CDBE57BA93}"/>
              </a:ext>
            </a:extLst>
          </p:cNvPr>
          <p:cNvSpPr>
            <a:spLocks noGrp="1"/>
          </p:cNvSpPr>
          <p:nvPr>
            <p:ph type="ctrTitle"/>
          </p:nvPr>
        </p:nvSpPr>
        <p:spPr>
          <a:xfrm>
            <a:off x="965505" y="623571"/>
            <a:ext cx="10260990" cy="3523885"/>
          </a:xfrm>
        </p:spPr>
        <p:txBody>
          <a:bodyPr>
            <a:normAutofit/>
          </a:bodyPr>
          <a:lstStyle/>
          <a:p>
            <a:pPr algn="ctr"/>
            <a:r>
              <a:rPr lang="en-GB" sz="8000" dirty="0"/>
              <a:t>Mohammed Tayyub Shahid	</a:t>
            </a:r>
          </a:p>
        </p:txBody>
      </p:sp>
      <p:sp>
        <p:nvSpPr>
          <p:cNvPr id="3" name="Subtitle 2">
            <a:extLst>
              <a:ext uri="{FF2B5EF4-FFF2-40B4-BE49-F238E27FC236}">
                <a16:creationId xmlns:a16="http://schemas.microsoft.com/office/drawing/2014/main" id="{2A557DF6-E009-21A4-6723-6CA362CBF105}"/>
              </a:ext>
            </a:extLst>
          </p:cNvPr>
          <p:cNvSpPr>
            <a:spLocks noGrp="1"/>
          </p:cNvSpPr>
          <p:nvPr>
            <p:ph type="subTitle" idx="1"/>
          </p:nvPr>
        </p:nvSpPr>
        <p:spPr>
          <a:xfrm>
            <a:off x="965505" y="4777380"/>
            <a:ext cx="10260990" cy="1209763"/>
          </a:xfrm>
        </p:spPr>
        <p:txBody>
          <a:bodyPr>
            <a:normAutofit/>
          </a:bodyPr>
          <a:lstStyle/>
          <a:p>
            <a:pPr algn="ctr">
              <a:lnSpc>
                <a:spcPct val="90000"/>
              </a:lnSpc>
            </a:pPr>
            <a:r>
              <a:rPr lang="en-GB" sz="1300" dirty="0">
                <a:solidFill>
                  <a:schemeClr val="bg2"/>
                </a:solidFill>
              </a:rPr>
              <a:t>LCHS4007</a:t>
            </a:r>
          </a:p>
          <a:p>
            <a:pPr algn="ctr">
              <a:lnSpc>
                <a:spcPct val="90000"/>
              </a:lnSpc>
            </a:pPr>
            <a:r>
              <a:rPr lang="en-GB" sz="1300" dirty="0">
                <a:solidFill>
                  <a:schemeClr val="bg2"/>
                </a:solidFill>
              </a:rPr>
              <a:t>Digital skills and research methods</a:t>
            </a:r>
          </a:p>
          <a:p>
            <a:pPr algn="ctr">
              <a:lnSpc>
                <a:spcPct val="90000"/>
              </a:lnSpc>
            </a:pPr>
            <a:r>
              <a:rPr lang="en-GB" sz="1300" dirty="0">
                <a:solidFill>
                  <a:schemeClr val="bg2"/>
                </a:solidFill>
              </a:rPr>
              <a:t>Component 1  group presentation </a:t>
            </a:r>
          </a:p>
          <a:p>
            <a:pPr algn="ctr">
              <a:lnSpc>
                <a:spcPct val="90000"/>
              </a:lnSpc>
            </a:pPr>
            <a:r>
              <a:rPr lang="en-GB" sz="1300" dirty="0">
                <a:solidFill>
                  <a:schemeClr val="bg2"/>
                </a:solidFill>
              </a:rPr>
              <a:t>Improving communication at </a:t>
            </a:r>
            <a:r>
              <a:rPr lang="en-GB" sz="1300" dirty="0" err="1">
                <a:solidFill>
                  <a:schemeClr val="bg2"/>
                </a:solidFill>
              </a:rPr>
              <a:t>ashford</a:t>
            </a:r>
            <a:r>
              <a:rPr lang="en-GB" sz="1300" dirty="0">
                <a:solidFill>
                  <a:schemeClr val="bg2"/>
                </a:solidFill>
              </a:rPr>
              <a:t> community care service using </a:t>
            </a:r>
            <a:r>
              <a:rPr lang="en-GB" sz="1300" dirty="0" err="1">
                <a:solidFill>
                  <a:schemeClr val="bg2"/>
                </a:solidFill>
              </a:rPr>
              <a:t>mmicrosoft</a:t>
            </a:r>
            <a:r>
              <a:rPr lang="en-GB" sz="1300" dirty="0">
                <a:solidFill>
                  <a:schemeClr val="bg2"/>
                </a:solidFill>
              </a:rPr>
              <a:t> teams </a:t>
            </a:r>
          </a:p>
          <a:p>
            <a:pPr algn="ctr">
              <a:lnSpc>
                <a:spcPct val="90000"/>
              </a:lnSpc>
            </a:pPr>
            <a:endParaRPr lang="en-GB" sz="1300" dirty="0">
              <a:solidFill>
                <a:schemeClr val="bg2"/>
              </a:solidFill>
            </a:endParaRPr>
          </a:p>
        </p:txBody>
      </p:sp>
    </p:spTree>
    <p:extLst>
      <p:ext uri="{BB962C8B-B14F-4D97-AF65-F5344CB8AC3E}">
        <p14:creationId xmlns:p14="http://schemas.microsoft.com/office/powerpoint/2010/main" val="3328024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E6EE09C-8288-C16F-FBCE-057C3693F438}"/>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Introduction 	</a:t>
            </a:r>
          </a:p>
        </p:txBody>
      </p:sp>
      <p:sp>
        <p:nvSpPr>
          <p:cNvPr id="3" name="Content Placeholder 2">
            <a:extLst>
              <a:ext uri="{FF2B5EF4-FFF2-40B4-BE49-F238E27FC236}">
                <a16:creationId xmlns:a16="http://schemas.microsoft.com/office/drawing/2014/main" id="{2066E373-AE4B-D33A-E6C2-07FB59A9200E}"/>
              </a:ext>
            </a:extLst>
          </p:cNvPr>
          <p:cNvSpPr>
            <a:spLocks noGrp="1"/>
          </p:cNvSpPr>
          <p:nvPr>
            <p:ph idx="1"/>
          </p:nvPr>
        </p:nvSpPr>
        <p:spPr>
          <a:xfrm>
            <a:off x="5204109" y="1645920"/>
            <a:ext cx="5919503" cy="4470821"/>
          </a:xfrm>
        </p:spPr>
        <p:txBody>
          <a:bodyPr>
            <a:normAutofit/>
          </a:bodyPr>
          <a:lstStyle/>
          <a:p>
            <a:r>
              <a:rPr lang="en-GB" i="1" dirty="0">
                <a:effectLst/>
              </a:rPr>
              <a:t>Ashford Community Care Service supports adults with long‑term conditions who need daily care, medication reminders, wellbeing checks, and help with appointments. Staff work in different places, so communication is important.</a:t>
            </a:r>
            <a:endParaRPr lang="en-GB" i="1" dirty="0"/>
          </a:p>
          <a:p>
            <a:r>
              <a:rPr lang="en-GB" i="1" dirty="0">
                <a:effectLst/>
              </a:rPr>
              <a:t>Right now, the service has issues like missed updates and duplicated work. This presentation looks at how Microsoft Teams can help improve staff communication and daily updates. (NHS England, 2022)</a:t>
            </a:r>
            <a:endParaRPr lang="en-GB" i="1" dirty="0"/>
          </a:p>
          <a:p>
            <a:endParaRPr lang="en-GB" dirty="0"/>
          </a:p>
        </p:txBody>
      </p:sp>
    </p:spTree>
    <p:extLst>
      <p:ext uri="{BB962C8B-B14F-4D97-AF65-F5344CB8AC3E}">
        <p14:creationId xmlns:p14="http://schemas.microsoft.com/office/powerpoint/2010/main" val="35040655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76401-E3AE-8DE9-190C-B10C27F9E5BC}"/>
              </a:ext>
            </a:extLst>
          </p:cNvPr>
          <p:cNvSpPr>
            <a:spLocks noGrp="1"/>
          </p:cNvSpPr>
          <p:nvPr>
            <p:ph type="title"/>
          </p:nvPr>
        </p:nvSpPr>
        <p:spPr>
          <a:xfrm>
            <a:off x="643855" y="1447800"/>
            <a:ext cx="3108626" cy="4572000"/>
          </a:xfrm>
        </p:spPr>
        <p:txBody>
          <a:bodyPr anchor="ctr">
            <a:normAutofit/>
          </a:bodyPr>
          <a:lstStyle/>
          <a:p>
            <a:r>
              <a:rPr lang="en-GB" sz="3200">
                <a:solidFill>
                  <a:srgbClr val="F2F2F2"/>
                </a:solidFill>
              </a:rPr>
              <a:t>What the workplace tasks involve	</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7AEF3B8-252C-6F8D-7F3F-142382AD7475}"/>
              </a:ext>
            </a:extLst>
          </p:cNvPr>
          <p:cNvGraphicFramePr>
            <a:graphicFrameLocks noGrp="1"/>
          </p:cNvGraphicFramePr>
          <p:nvPr>
            <p:ph idx="1"/>
            <p:extLst>
              <p:ext uri="{D42A27DB-BD31-4B8C-83A1-F6EECF244321}">
                <p14:modId xmlns:p14="http://schemas.microsoft.com/office/powerpoint/2010/main" val="83188076"/>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62764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5B76-F2C5-503D-9DF2-0528449C34A4}"/>
              </a:ext>
            </a:extLst>
          </p:cNvPr>
          <p:cNvSpPr>
            <a:spLocks noGrp="1"/>
          </p:cNvSpPr>
          <p:nvPr>
            <p:ph type="title"/>
          </p:nvPr>
        </p:nvSpPr>
        <p:spPr>
          <a:xfrm>
            <a:off x="6742108" y="629266"/>
            <a:ext cx="3307744" cy="1641986"/>
          </a:xfrm>
        </p:spPr>
        <p:txBody>
          <a:bodyPr>
            <a:normAutofit/>
          </a:bodyPr>
          <a:lstStyle/>
          <a:p>
            <a:pPr>
              <a:lnSpc>
                <a:spcPct val="90000"/>
              </a:lnSpc>
            </a:pPr>
            <a:r>
              <a:rPr lang="en-GB" sz="3600"/>
              <a:t>Chosen Tool: Microsoft Teams</a:t>
            </a:r>
          </a:p>
        </p:txBody>
      </p:sp>
      <p:pic>
        <p:nvPicPr>
          <p:cNvPr id="5" name="Picture 4" descr="Multi-colored dialogue boxes">
            <a:extLst>
              <a:ext uri="{FF2B5EF4-FFF2-40B4-BE49-F238E27FC236}">
                <a16:creationId xmlns:a16="http://schemas.microsoft.com/office/drawing/2014/main" id="{1EA9E492-E20F-08E6-78D8-B04803E89928}"/>
              </a:ext>
            </a:extLst>
          </p:cNvPr>
          <p:cNvPicPr>
            <a:picLocks noChangeAspect="1"/>
          </p:cNvPicPr>
          <p:nvPr/>
        </p:nvPicPr>
        <p:blipFill>
          <a:blip r:embed="rId3"/>
          <a:srcRect l="13513" r="17618" b="2"/>
          <a:stretch>
            <a:fillRect/>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77B66CCF-7769-579A-C191-7340299830AE}"/>
              </a:ext>
            </a:extLst>
          </p:cNvPr>
          <p:cNvSpPr>
            <a:spLocks noGrp="1"/>
          </p:cNvSpPr>
          <p:nvPr>
            <p:ph idx="1"/>
          </p:nvPr>
        </p:nvSpPr>
        <p:spPr>
          <a:xfrm>
            <a:off x="6742108" y="2438400"/>
            <a:ext cx="3307744" cy="3809999"/>
          </a:xfrm>
        </p:spPr>
        <p:txBody>
          <a:bodyPr>
            <a:normAutofit/>
          </a:bodyPr>
          <a:lstStyle/>
          <a:p>
            <a:pPr marL="0" indent="0">
              <a:buNone/>
            </a:pPr>
            <a:r>
              <a:rPr lang="en-GB" dirty="0"/>
              <a:t>I chose </a:t>
            </a:r>
            <a:r>
              <a:rPr lang="en-GB" b="1" dirty="0"/>
              <a:t>Microsoft Teams</a:t>
            </a:r>
            <a:r>
              <a:rPr lang="en-GB" dirty="0"/>
              <a:t> because it allows staff to send messages, make calls, and share files in one place. It works on phones and computers, which is useful for staff who move around during the day. </a:t>
            </a:r>
            <a:r>
              <a:rPr lang="en-GB" i="1" dirty="0"/>
              <a:t>(Microsoft, 2024)</a:t>
            </a:r>
            <a:endParaRPr lang="en-GB" dirty="0"/>
          </a:p>
        </p:txBody>
      </p:sp>
    </p:spTree>
    <p:extLst>
      <p:ext uri="{BB962C8B-B14F-4D97-AF65-F5344CB8AC3E}">
        <p14:creationId xmlns:p14="http://schemas.microsoft.com/office/powerpoint/2010/main" val="3265559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1A64F-05DC-4EF4-842C-81FBB2E48B41}"/>
              </a:ext>
            </a:extLst>
          </p:cNvPr>
          <p:cNvSpPr>
            <a:spLocks noGrp="1"/>
          </p:cNvSpPr>
          <p:nvPr>
            <p:ph type="title"/>
          </p:nvPr>
        </p:nvSpPr>
        <p:spPr>
          <a:xfrm>
            <a:off x="646111" y="452718"/>
            <a:ext cx="9404723" cy="1400530"/>
          </a:xfrm>
        </p:spPr>
        <p:txBody>
          <a:bodyPr>
            <a:normAutofit/>
          </a:bodyPr>
          <a:lstStyle/>
          <a:p>
            <a:r>
              <a:rPr lang="en-GB" dirty="0"/>
              <a:t>Why Teams Fits This Task</a:t>
            </a:r>
          </a:p>
        </p:txBody>
      </p:sp>
      <p:graphicFrame>
        <p:nvGraphicFramePr>
          <p:cNvPr id="5" name="Content Placeholder 2">
            <a:extLst>
              <a:ext uri="{FF2B5EF4-FFF2-40B4-BE49-F238E27FC236}">
                <a16:creationId xmlns:a16="http://schemas.microsoft.com/office/drawing/2014/main" id="{86BEAC95-02C8-CF81-396B-59D25D1D5D8F}"/>
              </a:ext>
            </a:extLst>
          </p:cNvPr>
          <p:cNvGraphicFramePr>
            <a:graphicFrameLocks noGrp="1"/>
          </p:cNvGraphicFramePr>
          <p:nvPr>
            <p:ph idx="1"/>
            <p:extLst>
              <p:ext uri="{D42A27DB-BD31-4B8C-83A1-F6EECF244321}">
                <p14:modId xmlns:p14="http://schemas.microsoft.com/office/powerpoint/2010/main" val="1228930771"/>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431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B430E-F1FB-112A-22B4-68F591187367}"/>
              </a:ext>
            </a:extLst>
          </p:cNvPr>
          <p:cNvSpPr>
            <a:spLocks noGrp="1"/>
          </p:cNvSpPr>
          <p:nvPr>
            <p:ph type="title"/>
          </p:nvPr>
        </p:nvSpPr>
        <p:spPr>
          <a:xfrm>
            <a:off x="5282381" y="629266"/>
            <a:ext cx="4767471" cy="1641986"/>
          </a:xfrm>
        </p:spPr>
        <p:txBody>
          <a:bodyPr>
            <a:normAutofit/>
          </a:bodyPr>
          <a:lstStyle/>
          <a:p>
            <a:pPr>
              <a:lnSpc>
                <a:spcPct val="90000"/>
              </a:lnSpc>
            </a:pPr>
            <a:r>
              <a:rPr lang="en-GB" sz="3600"/>
              <a:t>How teams improves efficiency.</a:t>
            </a:r>
          </a:p>
        </p:txBody>
      </p:sp>
      <p:pic>
        <p:nvPicPr>
          <p:cNvPr id="5" name="Picture 4">
            <a:extLst>
              <a:ext uri="{FF2B5EF4-FFF2-40B4-BE49-F238E27FC236}">
                <a16:creationId xmlns:a16="http://schemas.microsoft.com/office/drawing/2014/main" id="{2BFFD15A-9BA7-A36E-AD9D-73E9314842FD}"/>
              </a:ext>
            </a:extLst>
          </p:cNvPr>
          <p:cNvPicPr>
            <a:picLocks noChangeAspect="1"/>
          </p:cNvPicPr>
          <p:nvPr/>
        </p:nvPicPr>
        <p:blipFill>
          <a:blip r:embed="rId3"/>
          <a:srcRect l="33293" r="28693"/>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22F247A1-769D-14DC-EE2F-7F10DFB9CE33}"/>
              </a:ext>
            </a:extLst>
          </p:cNvPr>
          <p:cNvSpPr>
            <a:spLocks noGrp="1"/>
          </p:cNvSpPr>
          <p:nvPr>
            <p:ph idx="1"/>
          </p:nvPr>
        </p:nvSpPr>
        <p:spPr>
          <a:xfrm>
            <a:off x="5282381" y="2438400"/>
            <a:ext cx="4767471" cy="3809999"/>
          </a:xfrm>
        </p:spPr>
        <p:txBody>
          <a:bodyPr>
            <a:normAutofit/>
          </a:bodyPr>
          <a:lstStyle/>
          <a:p>
            <a:pPr marL="0" indent="0">
              <a:buNone/>
            </a:pPr>
            <a:r>
              <a:rPr lang="en-GB" dirty="0">
                <a:effectLst/>
              </a:rPr>
              <a:t>Using Teams can help Ashford by:</a:t>
            </a:r>
            <a:endParaRPr lang="en-GB" dirty="0"/>
          </a:p>
          <a:p>
            <a:pPr lvl="0"/>
            <a:r>
              <a:rPr lang="en-GB" dirty="0">
                <a:effectLst/>
              </a:rPr>
              <a:t>Reducing missed updates</a:t>
            </a:r>
            <a:endParaRPr lang="en-GB" dirty="0"/>
          </a:p>
          <a:p>
            <a:pPr lvl="0"/>
            <a:r>
              <a:rPr lang="en-GB" dirty="0">
                <a:effectLst/>
              </a:rPr>
              <a:t>Cutting down on duplicated work</a:t>
            </a:r>
            <a:endParaRPr lang="en-GB" dirty="0"/>
          </a:p>
          <a:p>
            <a:pPr lvl="0"/>
            <a:r>
              <a:rPr lang="en-GB" dirty="0">
                <a:effectLst/>
              </a:rPr>
              <a:t>Making it easier for managers to share reminders</a:t>
            </a:r>
            <a:endParaRPr lang="en-GB" dirty="0"/>
          </a:p>
          <a:p>
            <a:pPr lvl="0"/>
            <a:r>
              <a:rPr lang="en-GB" dirty="0">
                <a:effectLst/>
              </a:rPr>
              <a:t>Helping staff respond quickly to changes</a:t>
            </a:r>
            <a:endParaRPr lang="en-GB" dirty="0"/>
          </a:p>
          <a:p>
            <a:r>
              <a:rPr lang="en-GB" dirty="0">
                <a:effectLst/>
              </a:rPr>
              <a:t>Overall, it supports smoother communication. </a:t>
            </a:r>
            <a:r>
              <a:rPr lang="en-GB" i="1" dirty="0">
                <a:effectLst/>
              </a:rPr>
              <a:t>(NHS Digital Transformation Plan, 2023)</a:t>
            </a:r>
            <a:endParaRPr lang="en-GB" dirty="0"/>
          </a:p>
          <a:p>
            <a:endParaRPr lang="en-GB" dirty="0"/>
          </a:p>
        </p:txBody>
      </p:sp>
    </p:spTree>
    <p:extLst>
      <p:ext uri="{BB962C8B-B14F-4D97-AF65-F5344CB8AC3E}">
        <p14:creationId xmlns:p14="http://schemas.microsoft.com/office/powerpoint/2010/main" val="467564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C12BB-1715-A985-81B7-4F88C730548A}"/>
              </a:ext>
            </a:extLst>
          </p:cNvPr>
          <p:cNvSpPr>
            <a:spLocks noGrp="1"/>
          </p:cNvSpPr>
          <p:nvPr>
            <p:ph type="title"/>
          </p:nvPr>
        </p:nvSpPr>
        <p:spPr/>
        <p:txBody>
          <a:bodyPr/>
          <a:lstStyle/>
          <a:p>
            <a:r>
              <a:rPr lang="en-GB" dirty="0"/>
              <a:t>Advantages and disadvantages </a:t>
            </a:r>
          </a:p>
        </p:txBody>
      </p:sp>
      <p:sp>
        <p:nvSpPr>
          <p:cNvPr id="4" name="Content Placeholder 3">
            <a:extLst>
              <a:ext uri="{FF2B5EF4-FFF2-40B4-BE49-F238E27FC236}">
                <a16:creationId xmlns:a16="http://schemas.microsoft.com/office/drawing/2014/main" id="{EDEF8636-8A78-3E01-6848-36778E25E382}"/>
              </a:ext>
            </a:extLst>
          </p:cNvPr>
          <p:cNvSpPr>
            <a:spLocks noGrp="1"/>
          </p:cNvSpPr>
          <p:nvPr>
            <p:ph sz="half" idx="1"/>
          </p:nvPr>
        </p:nvSpPr>
        <p:spPr/>
        <p:txBody>
          <a:bodyPr>
            <a:normAutofit/>
          </a:bodyPr>
          <a:lstStyle/>
          <a:p>
            <a:pPr marL="0" indent="0">
              <a:buNone/>
            </a:pPr>
            <a:r>
              <a:rPr lang="en-GB" dirty="0"/>
              <a:t>Advantages of teams are:</a:t>
            </a:r>
          </a:p>
          <a:p>
            <a:pPr lvl="0"/>
            <a:r>
              <a:rPr lang="en-GB" dirty="0">
                <a:effectLst/>
              </a:rPr>
              <a:t>Quick communication</a:t>
            </a:r>
            <a:endParaRPr lang="en-GB" dirty="0"/>
          </a:p>
          <a:p>
            <a:pPr lvl="0"/>
            <a:r>
              <a:rPr lang="en-GB" dirty="0">
                <a:effectLst/>
              </a:rPr>
              <a:t>Secure messaging</a:t>
            </a:r>
            <a:endParaRPr lang="en-GB" dirty="0"/>
          </a:p>
          <a:p>
            <a:pPr lvl="0"/>
            <a:r>
              <a:rPr lang="en-GB" dirty="0">
                <a:effectLst/>
              </a:rPr>
              <a:t>Works well for mobile staff</a:t>
            </a:r>
            <a:endParaRPr lang="en-GB" dirty="0"/>
          </a:p>
          <a:p>
            <a:pPr lvl="0"/>
            <a:r>
              <a:rPr lang="en-GB" dirty="0">
                <a:effectLst/>
              </a:rPr>
              <a:t>Reduces to many emails </a:t>
            </a:r>
            <a:endParaRPr lang="en-GB" dirty="0"/>
          </a:p>
          <a:p>
            <a:pPr lvl="0"/>
            <a:r>
              <a:rPr lang="en-GB" dirty="0">
                <a:effectLst/>
              </a:rPr>
              <a:t>Helps keep information in one place and helps everyone know where information is </a:t>
            </a:r>
            <a:endParaRPr lang="en-GB" dirty="0"/>
          </a:p>
          <a:p>
            <a:pPr marL="0" indent="0">
              <a:buNone/>
            </a:pPr>
            <a:endParaRPr lang="en-GB" dirty="0"/>
          </a:p>
        </p:txBody>
      </p:sp>
      <p:sp>
        <p:nvSpPr>
          <p:cNvPr id="5" name="Content Placeholder 4">
            <a:extLst>
              <a:ext uri="{FF2B5EF4-FFF2-40B4-BE49-F238E27FC236}">
                <a16:creationId xmlns:a16="http://schemas.microsoft.com/office/drawing/2014/main" id="{14F14E53-0273-AAE6-9C23-239F0916F490}"/>
              </a:ext>
            </a:extLst>
          </p:cNvPr>
          <p:cNvSpPr>
            <a:spLocks noGrp="1"/>
          </p:cNvSpPr>
          <p:nvPr>
            <p:ph sz="half" idx="2"/>
          </p:nvPr>
        </p:nvSpPr>
        <p:spPr/>
        <p:txBody>
          <a:bodyPr>
            <a:normAutofit/>
          </a:bodyPr>
          <a:lstStyle/>
          <a:p>
            <a:pPr marL="0" indent="0">
              <a:buNone/>
            </a:pPr>
            <a:r>
              <a:rPr lang="en-GB" dirty="0"/>
              <a:t>Disadvantages are: </a:t>
            </a:r>
          </a:p>
          <a:p>
            <a:pPr lvl="0"/>
            <a:r>
              <a:rPr lang="en-GB" dirty="0">
                <a:effectLst/>
              </a:rPr>
              <a:t>Some staff may need training</a:t>
            </a:r>
            <a:endParaRPr lang="en-GB" dirty="0"/>
          </a:p>
          <a:p>
            <a:pPr lvl="0"/>
            <a:r>
              <a:rPr lang="en-GB" dirty="0">
                <a:effectLst/>
              </a:rPr>
              <a:t>Internet issues could affect communication</a:t>
            </a:r>
            <a:endParaRPr lang="en-GB" dirty="0"/>
          </a:p>
          <a:p>
            <a:pPr lvl="0"/>
            <a:r>
              <a:rPr lang="en-GB" dirty="0">
                <a:effectLst/>
              </a:rPr>
              <a:t>Channels need to be organised properly</a:t>
            </a:r>
            <a:endParaRPr lang="en-GB" dirty="0"/>
          </a:p>
          <a:p>
            <a:pPr lvl="0"/>
            <a:r>
              <a:rPr lang="en-GB" dirty="0">
                <a:effectLst/>
              </a:rPr>
              <a:t>Staff may take time to get used to it </a:t>
            </a:r>
            <a:r>
              <a:rPr lang="en-GB" i="1" dirty="0">
                <a:effectLst/>
              </a:rPr>
              <a:t>(Greenhalgh et al., 2022)</a:t>
            </a:r>
            <a:endParaRPr lang="en-GB" dirty="0"/>
          </a:p>
          <a:p>
            <a:pPr marL="0" indent="0">
              <a:buNone/>
            </a:pPr>
            <a:r>
              <a:rPr lang="en-GB" dirty="0"/>
              <a:t>As not everyone is good with technology especially older individuals who are used to a certain way </a:t>
            </a:r>
          </a:p>
        </p:txBody>
      </p:sp>
    </p:spTree>
    <p:extLst>
      <p:ext uri="{BB962C8B-B14F-4D97-AF65-F5344CB8AC3E}">
        <p14:creationId xmlns:p14="http://schemas.microsoft.com/office/powerpoint/2010/main" val="3624255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1" name="Freeform: Shape 20">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66718672-2F67-F52B-169A-79A7E3EAFDB8}"/>
              </a:ext>
            </a:extLst>
          </p:cNvPr>
          <p:cNvSpPr>
            <a:spLocks noGrp="1"/>
          </p:cNvSpPr>
          <p:nvPr>
            <p:ph type="title"/>
          </p:nvPr>
        </p:nvSpPr>
        <p:spPr>
          <a:xfrm>
            <a:off x="653143" y="1645920"/>
            <a:ext cx="3522879" cy="4470821"/>
          </a:xfrm>
        </p:spPr>
        <p:txBody>
          <a:bodyPr>
            <a:normAutofit/>
          </a:bodyPr>
          <a:lstStyle/>
          <a:p>
            <a:pPr algn="r"/>
            <a:r>
              <a:rPr lang="en-GB" sz="2600">
                <a:solidFill>
                  <a:schemeClr val="bg2"/>
                </a:solidFill>
              </a:rPr>
              <a:t>Recommendations for Ashford</a:t>
            </a:r>
          </a:p>
        </p:txBody>
      </p:sp>
      <p:sp>
        <p:nvSpPr>
          <p:cNvPr id="6" name="Content Placeholder 5">
            <a:extLst>
              <a:ext uri="{FF2B5EF4-FFF2-40B4-BE49-F238E27FC236}">
                <a16:creationId xmlns:a16="http://schemas.microsoft.com/office/drawing/2014/main" id="{087F1E70-2C5C-BEF4-7335-ED19187E20BC}"/>
              </a:ext>
            </a:extLst>
          </p:cNvPr>
          <p:cNvSpPr>
            <a:spLocks noGrp="1"/>
          </p:cNvSpPr>
          <p:nvPr>
            <p:ph idx="1"/>
          </p:nvPr>
        </p:nvSpPr>
        <p:spPr>
          <a:xfrm>
            <a:off x="5204109" y="1645920"/>
            <a:ext cx="6269434" cy="4470821"/>
          </a:xfrm>
        </p:spPr>
        <p:txBody>
          <a:bodyPr>
            <a:normAutofit/>
          </a:bodyPr>
          <a:lstStyle/>
          <a:p>
            <a:pPr marL="0" indent="0">
              <a:buNone/>
            </a:pPr>
            <a:r>
              <a:rPr lang="en-GB" dirty="0">
                <a:effectLst/>
              </a:rPr>
              <a:t>To make Teams work well, Ashford could:</a:t>
            </a:r>
            <a:endParaRPr lang="en-GB" dirty="0"/>
          </a:p>
          <a:p>
            <a:pPr lvl="0"/>
            <a:r>
              <a:rPr lang="en-GB" dirty="0">
                <a:effectLst/>
              </a:rPr>
              <a:t>Create clear channels for different updates</a:t>
            </a:r>
            <a:endParaRPr lang="en-GB" dirty="0"/>
          </a:p>
          <a:p>
            <a:pPr lvl="0"/>
            <a:r>
              <a:rPr lang="en-GB" dirty="0">
                <a:effectLst/>
              </a:rPr>
              <a:t>Offer basic training sessions to help those who are </a:t>
            </a:r>
            <a:r>
              <a:rPr lang="en-GB" dirty="0" err="1">
                <a:effectLst/>
              </a:rPr>
              <a:t>strugglingg</a:t>
            </a:r>
            <a:endParaRPr lang="en-GB" dirty="0"/>
          </a:p>
          <a:p>
            <a:pPr lvl="0"/>
            <a:r>
              <a:rPr lang="en-GB" dirty="0">
                <a:effectLst/>
              </a:rPr>
              <a:t>Set simple communication rules</a:t>
            </a:r>
            <a:endParaRPr lang="en-GB" dirty="0"/>
          </a:p>
          <a:p>
            <a:pPr lvl="0"/>
            <a:r>
              <a:rPr lang="en-GB" dirty="0">
                <a:effectLst/>
              </a:rPr>
              <a:t>Review how Teams is being used</a:t>
            </a:r>
          </a:p>
          <a:p>
            <a:pPr lvl="0"/>
            <a:r>
              <a:rPr lang="en-GB" dirty="0"/>
              <a:t>Show </a:t>
            </a:r>
            <a:r>
              <a:rPr lang="en-GB" dirty="0" err="1"/>
              <a:t>youtube</a:t>
            </a:r>
            <a:r>
              <a:rPr lang="en-GB" dirty="0"/>
              <a:t> videos </a:t>
            </a:r>
          </a:p>
          <a:p>
            <a:pPr marL="0" indent="0">
              <a:buNone/>
            </a:pPr>
            <a:r>
              <a:rPr lang="en-GB" dirty="0">
                <a:effectLst/>
              </a:rPr>
              <a:t>These steps would help staff adjust to the new system. </a:t>
            </a:r>
            <a:r>
              <a:rPr lang="en-GB" i="1" dirty="0">
                <a:effectLst/>
              </a:rPr>
              <a:t>(NHS England, 2022)</a:t>
            </a:r>
            <a:endParaRPr lang="en-GB" dirty="0"/>
          </a:p>
          <a:p>
            <a:endParaRPr lang="en-GB" dirty="0"/>
          </a:p>
        </p:txBody>
      </p:sp>
    </p:spTree>
    <p:extLst>
      <p:ext uri="{BB962C8B-B14F-4D97-AF65-F5344CB8AC3E}">
        <p14:creationId xmlns:p14="http://schemas.microsoft.com/office/powerpoint/2010/main" val="3733259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38239-757C-0F18-04B6-A3B253CFE5C7}"/>
              </a:ext>
            </a:extLst>
          </p:cNvPr>
          <p:cNvSpPr>
            <a:spLocks noGrp="1"/>
          </p:cNvSpPr>
          <p:nvPr>
            <p:ph type="title"/>
          </p:nvPr>
        </p:nvSpPr>
        <p:spPr>
          <a:xfrm>
            <a:off x="5282381" y="629266"/>
            <a:ext cx="4767471" cy="1641986"/>
          </a:xfrm>
        </p:spPr>
        <p:txBody>
          <a:bodyPr>
            <a:normAutofit/>
          </a:bodyPr>
          <a:lstStyle/>
          <a:p>
            <a:r>
              <a:rPr lang="en-GB" dirty="0"/>
              <a:t>Conclusion </a:t>
            </a:r>
          </a:p>
        </p:txBody>
      </p:sp>
      <p:pic>
        <p:nvPicPr>
          <p:cNvPr id="5" name="Picture 4" descr="Green dialogue boxes">
            <a:extLst>
              <a:ext uri="{FF2B5EF4-FFF2-40B4-BE49-F238E27FC236}">
                <a16:creationId xmlns:a16="http://schemas.microsoft.com/office/drawing/2014/main" id="{515FB075-B1DF-DBC0-11E1-93E384A1E449}"/>
              </a:ext>
            </a:extLst>
          </p:cNvPr>
          <p:cNvPicPr>
            <a:picLocks noChangeAspect="1"/>
          </p:cNvPicPr>
          <p:nvPr/>
        </p:nvPicPr>
        <p:blipFill>
          <a:blip r:embed="rId3"/>
          <a:srcRect l="18955" r="24785" b="2"/>
          <a:stretch>
            <a:fillRect/>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B94A8C56-04A7-E14D-DE59-FE04C7C30D51}"/>
              </a:ext>
            </a:extLst>
          </p:cNvPr>
          <p:cNvSpPr>
            <a:spLocks noGrp="1"/>
          </p:cNvSpPr>
          <p:nvPr>
            <p:ph idx="1"/>
          </p:nvPr>
        </p:nvSpPr>
        <p:spPr>
          <a:xfrm>
            <a:off x="5282381" y="2438400"/>
            <a:ext cx="4767471" cy="3809999"/>
          </a:xfrm>
        </p:spPr>
        <p:txBody>
          <a:bodyPr>
            <a:normAutofit/>
          </a:bodyPr>
          <a:lstStyle/>
          <a:p>
            <a:pPr marL="0" indent="0">
              <a:buNone/>
            </a:pPr>
            <a:r>
              <a:rPr lang="en-GB" dirty="0"/>
              <a:t>Good communication is important for safe care. Microsoft Teams can help Ashford share daily updates more clearly and reduce mistakes. With some training and structure, Teams can make communication easier for staff.</a:t>
            </a:r>
          </a:p>
        </p:txBody>
      </p:sp>
    </p:spTree>
    <p:extLst>
      <p:ext uri="{BB962C8B-B14F-4D97-AF65-F5344CB8AC3E}">
        <p14:creationId xmlns:p14="http://schemas.microsoft.com/office/powerpoint/2010/main" val="3380267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C8EC-7C6B-924F-6359-EA8DC3362470}"/>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467EF40B-3E02-BE2E-B5E4-00DF12A9349F}"/>
              </a:ext>
            </a:extLst>
          </p:cNvPr>
          <p:cNvSpPr>
            <a:spLocks noGrp="1"/>
          </p:cNvSpPr>
          <p:nvPr>
            <p:ph idx="1"/>
          </p:nvPr>
        </p:nvSpPr>
        <p:spPr/>
        <p:txBody>
          <a:bodyPr>
            <a:normAutofit fontScale="92500" lnSpcReduction="20000"/>
          </a:bodyPr>
          <a:lstStyle/>
          <a:p>
            <a:r>
              <a:rPr lang="en-GB" b="1" dirty="0">
                <a:effectLst/>
              </a:rPr>
              <a:t>Care Quality Commission (CQC)</a:t>
            </a:r>
            <a:r>
              <a:rPr lang="en-GB" dirty="0">
                <a:effectLst/>
              </a:rPr>
              <a:t> (2023) </a:t>
            </a:r>
            <a:r>
              <a:rPr lang="en-GB" i="1" dirty="0">
                <a:effectLst/>
              </a:rPr>
              <a:t>Quality of care report</a:t>
            </a:r>
            <a:r>
              <a:rPr lang="en-GB" dirty="0">
                <a:effectLst/>
              </a:rPr>
              <a:t>. Available at: </a:t>
            </a:r>
            <a:r>
              <a:rPr lang="en-GB" dirty="0">
                <a:effectLst/>
                <a:hlinkClick r:id="rId2"/>
              </a:rPr>
              <a:t>https://www.cqc.org.uk/</a:t>
            </a:r>
            <a:r>
              <a:rPr lang="en-GB" dirty="0">
                <a:effectLst/>
              </a:rPr>
              <a:t> (Accessed: 2 October 2026).</a:t>
            </a:r>
            <a:endParaRPr lang="en-GB" dirty="0"/>
          </a:p>
          <a:p>
            <a:r>
              <a:rPr lang="en-GB" b="1" dirty="0">
                <a:effectLst/>
              </a:rPr>
              <a:t>Greenhalgh, T., </a:t>
            </a:r>
            <a:r>
              <a:rPr lang="en-GB" b="1" dirty="0" err="1">
                <a:effectLst/>
              </a:rPr>
              <a:t>Wherton</a:t>
            </a:r>
            <a:r>
              <a:rPr lang="en-GB" b="1" dirty="0">
                <a:effectLst/>
              </a:rPr>
              <a:t>, J., Papoutsi, C. and Shaw, S.</a:t>
            </a:r>
            <a:r>
              <a:rPr lang="en-GB" dirty="0">
                <a:effectLst/>
              </a:rPr>
              <a:t> (2022) ‘Digital transformation in health and social care’, </a:t>
            </a:r>
            <a:r>
              <a:rPr lang="en-GB" i="1" dirty="0">
                <a:effectLst/>
              </a:rPr>
              <a:t>BMJ</a:t>
            </a:r>
            <a:r>
              <a:rPr lang="en-GB" dirty="0">
                <a:effectLst/>
              </a:rPr>
              <a:t>, 376, e058396. Available at: </a:t>
            </a:r>
            <a:r>
              <a:rPr lang="en-GB" dirty="0"/>
              <a:t>https://www.bmj.com/content/376/bmj-2021-058396</a:t>
            </a:r>
            <a:r>
              <a:rPr lang="en-GB" dirty="0">
                <a:effectLst/>
              </a:rPr>
              <a:t> </a:t>
            </a:r>
            <a:r>
              <a:rPr lang="en-GB" dirty="0">
                <a:effectLst/>
                <a:hlinkClick r:id="rId3"/>
              </a:rPr>
              <a:t>(bmj.com in Bing)</a:t>
            </a:r>
            <a:r>
              <a:rPr lang="en-GB" dirty="0">
                <a:effectLst/>
              </a:rPr>
              <a:t> (Accessed: 4 October 2026).</a:t>
            </a:r>
            <a:endParaRPr lang="en-GB" dirty="0"/>
          </a:p>
          <a:p>
            <a:r>
              <a:rPr lang="en-GB" b="1" dirty="0">
                <a:effectLst/>
              </a:rPr>
              <a:t>Microsoft</a:t>
            </a:r>
            <a:r>
              <a:rPr lang="en-GB" dirty="0">
                <a:effectLst/>
              </a:rPr>
              <a:t> (2024) </a:t>
            </a:r>
            <a:r>
              <a:rPr lang="en-GB" i="1" dirty="0">
                <a:effectLst/>
              </a:rPr>
              <a:t>Microsoft Teams: Features and capabilities</a:t>
            </a:r>
            <a:r>
              <a:rPr lang="en-GB" dirty="0">
                <a:effectLst/>
              </a:rPr>
              <a:t>. Microsoft. Available at: </a:t>
            </a:r>
            <a:r>
              <a:rPr lang="en-GB" dirty="0"/>
              <a:t>https://www.microsoft.com/en-us/microsoft-teams</a:t>
            </a:r>
            <a:r>
              <a:rPr lang="en-GB" dirty="0">
                <a:effectLst/>
              </a:rPr>
              <a:t> </a:t>
            </a:r>
            <a:r>
              <a:rPr lang="en-GB" dirty="0">
                <a:effectLst/>
                <a:hlinkClick r:id="rId4"/>
              </a:rPr>
              <a:t>(microsoft.com in Bing)</a:t>
            </a:r>
            <a:r>
              <a:rPr lang="en-GB" dirty="0">
                <a:effectLst/>
              </a:rPr>
              <a:t> (Accessed: 5 October 2026).</a:t>
            </a:r>
            <a:endParaRPr lang="en-GB" dirty="0"/>
          </a:p>
          <a:p>
            <a:r>
              <a:rPr lang="en-GB" b="1" dirty="0">
                <a:effectLst/>
              </a:rPr>
              <a:t>Microsoft</a:t>
            </a:r>
            <a:r>
              <a:rPr lang="en-GB" dirty="0">
                <a:effectLst/>
              </a:rPr>
              <a:t> (2024) </a:t>
            </a:r>
            <a:r>
              <a:rPr lang="en-GB" i="1" dirty="0">
                <a:effectLst/>
              </a:rPr>
              <a:t>Microsoft 365 for frontline workers</a:t>
            </a:r>
            <a:r>
              <a:rPr lang="en-GB" dirty="0">
                <a:effectLst/>
              </a:rPr>
              <a:t>. Microsoft Learn. Available at: </a:t>
            </a:r>
            <a:r>
              <a:rPr lang="en-GB" dirty="0">
                <a:effectLst/>
                <a:hlinkClick r:id="rId5"/>
              </a:rPr>
              <a:t>https://learn.microsoft.com/</a:t>
            </a:r>
            <a:r>
              <a:rPr lang="en-GB" dirty="0">
                <a:effectLst/>
              </a:rPr>
              <a:t> (Accessed: 6 October 2026).</a:t>
            </a:r>
            <a:endParaRPr lang="en-GB" dirty="0"/>
          </a:p>
          <a:p>
            <a:r>
              <a:rPr lang="en-GB" b="1" dirty="0">
                <a:effectLst/>
              </a:rPr>
              <a:t>NHS England</a:t>
            </a:r>
            <a:r>
              <a:rPr lang="en-GB" dirty="0">
                <a:effectLst/>
              </a:rPr>
              <a:t> (2022) </a:t>
            </a:r>
            <a:r>
              <a:rPr lang="en-GB" i="1" dirty="0">
                <a:effectLst/>
              </a:rPr>
              <a:t>A plan for digital health and social care</a:t>
            </a:r>
            <a:r>
              <a:rPr lang="en-GB" dirty="0">
                <a:effectLst/>
              </a:rPr>
              <a:t>. Available at: </a:t>
            </a:r>
            <a:r>
              <a:rPr lang="en-GB" dirty="0"/>
              <a:t>https://www.england.nhs.uk/digitaltechnology/dhsc-plan/</a:t>
            </a:r>
            <a:r>
              <a:rPr lang="en-GB" dirty="0">
                <a:effectLst/>
              </a:rPr>
              <a:t> </a:t>
            </a:r>
            <a:r>
              <a:rPr lang="en-GB" dirty="0">
                <a:effectLst/>
                <a:hlinkClick r:id="rId6"/>
              </a:rPr>
              <a:t>(england.nhs.uk in Bing)</a:t>
            </a:r>
            <a:r>
              <a:rPr lang="en-GB" dirty="0">
                <a:effectLst/>
              </a:rPr>
              <a:t> (Accessed: 8 October 2026).</a:t>
            </a:r>
            <a:endParaRPr lang="en-GB" dirty="0"/>
          </a:p>
          <a:p>
            <a:pPr marL="0" indent="0">
              <a:buNone/>
            </a:pPr>
            <a:endParaRPr lang="en-GB" dirty="0"/>
          </a:p>
        </p:txBody>
      </p:sp>
    </p:spTree>
    <p:extLst>
      <p:ext uri="{BB962C8B-B14F-4D97-AF65-F5344CB8AC3E}">
        <p14:creationId xmlns:p14="http://schemas.microsoft.com/office/powerpoint/2010/main" val="2065498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17</TotalTime>
  <Words>709</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Century Gothic</vt:lpstr>
      <vt:lpstr>Wingdings 3</vt:lpstr>
      <vt:lpstr>Ion</vt:lpstr>
      <vt:lpstr>Mohammed Tayyub Shahid </vt:lpstr>
      <vt:lpstr>Introduction  </vt:lpstr>
      <vt:lpstr>What the workplace tasks involve </vt:lpstr>
      <vt:lpstr>Chosen Tool: Microsoft Teams</vt:lpstr>
      <vt:lpstr>Why Teams Fits This Task</vt:lpstr>
      <vt:lpstr>How teams improves efficiency.</vt:lpstr>
      <vt:lpstr>Advantages and disadvantages </vt:lpstr>
      <vt:lpstr>Recommendations for Ashford</vt:lpstr>
      <vt:lpstr>Conclusion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2026-10-10T20:13:33Z</dcterms:created>
  <dcterms:modified xsi:type="dcterms:W3CDTF">2026-10-10T20:40:27Z</dcterms:modified>
</cp:coreProperties>
</file>