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2" r:id="rId5"/>
    <p:sldId id="257" r:id="rId6"/>
    <p:sldId id="272" r:id="rId7"/>
    <p:sldId id="256" r:id="rId8"/>
    <p:sldId id="258" r:id="rId9"/>
    <p:sldId id="259" r:id="rId10"/>
    <p:sldId id="260" r:id="rId11"/>
    <p:sldId id="261" r:id="rId12"/>
    <p:sldId id="263" r:id="rId13"/>
    <p:sldId id="264" r:id="rId14"/>
    <p:sldId id="265" r:id="rId15"/>
    <p:sldId id="273" r:id="rId16"/>
    <p:sldId id="266"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05C71F-3393-41A3-9D08-1708C877CB67}" v="8" dt="2021-04-08T17:00:24.3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am, James" userId="c4fb7268-48ac-41ad-8b7c-19dbd165522a" providerId="ADAL" clId="{EB05C71F-3393-41A3-9D08-1708C877CB67}"/>
    <pc:docChg chg="modSld">
      <pc:chgData name="Team, James" userId="c4fb7268-48ac-41ad-8b7c-19dbd165522a" providerId="ADAL" clId="{EB05C71F-3393-41A3-9D08-1708C877CB67}" dt="2021-04-08T16:53:45.194" v="3"/>
      <pc:docMkLst>
        <pc:docMk/>
      </pc:docMkLst>
      <pc:sldChg chg="addSp modSp modTransition">
        <pc:chgData name="Team, James" userId="c4fb7268-48ac-41ad-8b7c-19dbd165522a" providerId="ADAL" clId="{EB05C71F-3393-41A3-9D08-1708C877CB67}" dt="2021-04-08T16:53:45.194" v="3"/>
        <pc:sldMkLst>
          <pc:docMk/>
          <pc:sldMk cId="2852048327" sldId="256"/>
        </pc:sldMkLst>
        <pc:picChg chg="add mod">
          <ac:chgData name="Team, James" userId="c4fb7268-48ac-41ad-8b7c-19dbd165522a" providerId="ADAL" clId="{EB05C71F-3393-41A3-9D08-1708C877CB67}" dt="2021-04-08T16:53:45.194" v="3"/>
          <ac:picMkLst>
            <pc:docMk/>
            <pc:sldMk cId="2852048327" sldId="256"/>
            <ac:picMk id="3" creationId="{7FE5822C-DFD1-4502-8597-C52C5CFD5E67}"/>
          </ac:picMkLst>
        </pc:picChg>
      </pc:sldChg>
      <pc:sldChg chg="addSp modSp modTransition">
        <pc:chgData name="Team, James" userId="c4fb7268-48ac-41ad-8b7c-19dbd165522a" providerId="ADAL" clId="{EB05C71F-3393-41A3-9D08-1708C877CB67}" dt="2021-04-08T16:53:45.194" v="3"/>
        <pc:sldMkLst>
          <pc:docMk/>
          <pc:sldMk cId="1219356078" sldId="257"/>
        </pc:sldMkLst>
        <pc:picChg chg="add mod">
          <ac:chgData name="Team, James" userId="c4fb7268-48ac-41ad-8b7c-19dbd165522a" providerId="ADAL" clId="{EB05C71F-3393-41A3-9D08-1708C877CB67}" dt="2021-04-08T16:53:45.194" v="3"/>
          <ac:picMkLst>
            <pc:docMk/>
            <pc:sldMk cId="1219356078" sldId="257"/>
            <ac:picMk id="4" creationId="{CE2506FA-67CF-434B-B3D5-C3E87787A37E}"/>
          </ac:picMkLst>
        </pc:picChg>
      </pc:sldChg>
      <pc:sldChg chg="addSp modSp modTransition">
        <pc:chgData name="Team, James" userId="c4fb7268-48ac-41ad-8b7c-19dbd165522a" providerId="ADAL" clId="{EB05C71F-3393-41A3-9D08-1708C877CB67}" dt="2021-04-08T16:53:45.194" v="3"/>
        <pc:sldMkLst>
          <pc:docMk/>
          <pc:sldMk cId="121624155" sldId="258"/>
        </pc:sldMkLst>
        <pc:picChg chg="add mod">
          <ac:chgData name="Team, James" userId="c4fb7268-48ac-41ad-8b7c-19dbd165522a" providerId="ADAL" clId="{EB05C71F-3393-41A3-9D08-1708C877CB67}" dt="2021-04-08T16:53:45.194" v="3"/>
          <ac:picMkLst>
            <pc:docMk/>
            <pc:sldMk cId="121624155" sldId="258"/>
            <ac:picMk id="2" creationId="{E6B683C0-F364-4627-BC39-E4990F20271E}"/>
          </ac:picMkLst>
        </pc:picChg>
      </pc:sldChg>
      <pc:sldChg chg="addSp modSp modTransition">
        <pc:chgData name="Team, James" userId="c4fb7268-48ac-41ad-8b7c-19dbd165522a" providerId="ADAL" clId="{EB05C71F-3393-41A3-9D08-1708C877CB67}" dt="2021-04-08T16:53:45.194" v="3"/>
        <pc:sldMkLst>
          <pc:docMk/>
          <pc:sldMk cId="3138416921" sldId="259"/>
        </pc:sldMkLst>
        <pc:picChg chg="add mod">
          <ac:chgData name="Team, James" userId="c4fb7268-48ac-41ad-8b7c-19dbd165522a" providerId="ADAL" clId="{EB05C71F-3393-41A3-9D08-1708C877CB67}" dt="2021-04-08T16:53:45.194" v="3"/>
          <ac:picMkLst>
            <pc:docMk/>
            <pc:sldMk cId="3138416921" sldId="259"/>
            <ac:picMk id="2" creationId="{14F72C75-631D-4698-A275-B1967D6D8544}"/>
          </ac:picMkLst>
        </pc:picChg>
      </pc:sldChg>
      <pc:sldChg chg="addSp modSp modTransition">
        <pc:chgData name="Team, James" userId="c4fb7268-48ac-41ad-8b7c-19dbd165522a" providerId="ADAL" clId="{EB05C71F-3393-41A3-9D08-1708C877CB67}" dt="2021-04-08T16:53:45.194" v="3"/>
        <pc:sldMkLst>
          <pc:docMk/>
          <pc:sldMk cId="80940046" sldId="260"/>
        </pc:sldMkLst>
        <pc:picChg chg="add mod">
          <ac:chgData name="Team, James" userId="c4fb7268-48ac-41ad-8b7c-19dbd165522a" providerId="ADAL" clId="{EB05C71F-3393-41A3-9D08-1708C877CB67}" dt="2021-04-08T16:53:45.194" v="3"/>
          <ac:picMkLst>
            <pc:docMk/>
            <pc:sldMk cId="80940046" sldId="260"/>
            <ac:picMk id="2" creationId="{A801D02E-1DB3-44FE-8FFE-FAC18D9C4590}"/>
          </ac:picMkLst>
        </pc:picChg>
      </pc:sldChg>
      <pc:sldChg chg="addSp modSp modTransition">
        <pc:chgData name="Team, James" userId="c4fb7268-48ac-41ad-8b7c-19dbd165522a" providerId="ADAL" clId="{EB05C71F-3393-41A3-9D08-1708C877CB67}" dt="2021-04-08T16:53:45.194" v="3"/>
        <pc:sldMkLst>
          <pc:docMk/>
          <pc:sldMk cId="52092144" sldId="261"/>
        </pc:sldMkLst>
        <pc:picChg chg="add mod">
          <ac:chgData name="Team, James" userId="c4fb7268-48ac-41ad-8b7c-19dbd165522a" providerId="ADAL" clId="{EB05C71F-3393-41A3-9D08-1708C877CB67}" dt="2021-04-08T16:53:45.194" v="3"/>
          <ac:picMkLst>
            <pc:docMk/>
            <pc:sldMk cId="52092144" sldId="261"/>
            <ac:picMk id="2" creationId="{291C8E7E-7731-4E5E-9070-0562375DB02E}"/>
          </ac:picMkLst>
        </pc:picChg>
      </pc:sldChg>
      <pc:sldChg chg="addSp delSp modSp modTransition modAnim">
        <pc:chgData name="Team, James" userId="c4fb7268-48ac-41ad-8b7c-19dbd165522a" providerId="ADAL" clId="{EB05C71F-3393-41A3-9D08-1708C877CB67}" dt="2021-04-08T16:53:45.194" v="3"/>
        <pc:sldMkLst>
          <pc:docMk/>
          <pc:sldMk cId="492399301" sldId="262"/>
        </pc:sldMkLst>
        <pc:picChg chg="add del mod">
          <ac:chgData name="Team, James" userId="c4fb7268-48ac-41ad-8b7c-19dbd165522a" providerId="ADAL" clId="{EB05C71F-3393-41A3-9D08-1708C877CB67}" dt="2021-04-08T15:52:43.061" v="1"/>
          <ac:picMkLst>
            <pc:docMk/>
            <pc:sldMk cId="492399301" sldId="262"/>
            <ac:picMk id="4" creationId="{AFC5C651-7BB1-4156-ACC1-88A9DCF7F3B9}"/>
          </ac:picMkLst>
        </pc:picChg>
        <pc:picChg chg="add del mod">
          <ac:chgData name="Team, James" userId="c4fb7268-48ac-41ad-8b7c-19dbd165522a" providerId="ADAL" clId="{EB05C71F-3393-41A3-9D08-1708C877CB67}" dt="2021-04-08T16:43:09.200" v="2"/>
          <ac:picMkLst>
            <pc:docMk/>
            <pc:sldMk cId="492399301" sldId="262"/>
            <ac:picMk id="5" creationId="{3EE1C1A4-9156-4EF1-8E6D-482582EE7455}"/>
          </ac:picMkLst>
        </pc:picChg>
        <pc:picChg chg="add mod">
          <ac:chgData name="Team, James" userId="c4fb7268-48ac-41ad-8b7c-19dbd165522a" providerId="ADAL" clId="{EB05C71F-3393-41A3-9D08-1708C877CB67}" dt="2021-04-08T16:53:45.194" v="3"/>
          <ac:picMkLst>
            <pc:docMk/>
            <pc:sldMk cId="492399301" sldId="262"/>
            <ac:picMk id="6" creationId="{A3E8C4E8-480E-4208-8B3A-913727457793}"/>
          </ac:picMkLst>
        </pc:picChg>
      </pc:sldChg>
      <pc:sldChg chg="addSp modSp modTransition">
        <pc:chgData name="Team, James" userId="c4fb7268-48ac-41ad-8b7c-19dbd165522a" providerId="ADAL" clId="{EB05C71F-3393-41A3-9D08-1708C877CB67}" dt="2021-04-08T16:53:45.194" v="3"/>
        <pc:sldMkLst>
          <pc:docMk/>
          <pc:sldMk cId="107211517" sldId="263"/>
        </pc:sldMkLst>
        <pc:picChg chg="add mod">
          <ac:chgData name="Team, James" userId="c4fb7268-48ac-41ad-8b7c-19dbd165522a" providerId="ADAL" clId="{EB05C71F-3393-41A3-9D08-1708C877CB67}" dt="2021-04-08T16:53:45.194" v="3"/>
          <ac:picMkLst>
            <pc:docMk/>
            <pc:sldMk cId="107211517" sldId="263"/>
            <ac:picMk id="2" creationId="{EBDED8D4-3AAA-4AB8-968F-950F8D4AFB22}"/>
          </ac:picMkLst>
        </pc:picChg>
      </pc:sldChg>
      <pc:sldChg chg="addSp modSp modTransition">
        <pc:chgData name="Team, James" userId="c4fb7268-48ac-41ad-8b7c-19dbd165522a" providerId="ADAL" clId="{EB05C71F-3393-41A3-9D08-1708C877CB67}" dt="2021-04-08T16:53:45.194" v="3"/>
        <pc:sldMkLst>
          <pc:docMk/>
          <pc:sldMk cId="886106993" sldId="264"/>
        </pc:sldMkLst>
        <pc:picChg chg="add mod">
          <ac:chgData name="Team, James" userId="c4fb7268-48ac-41ad-8b7c-19dbd165522a" providerId="ADAL" clId="{EB05C71F-3393-41A3-9D08-1708C877CB67}" dt="2021-04-08T16:53:45.194" v="3"/>
          <ac:picMkLst>
            <pc:docMk/>
            <pc:sldMk cId="886106993" sldId="264"/>
            <ac:picMk id="2" creationId="{F6B560FA-78F0-4E82-8A8D-811558D99A52}"/>
          </ac:picMkLst>
        </pc:picChg>
      </pc:sldChg>
      <pc:sldChg chg="addSp modSp modTransition">
        <pc:chgData name="Team, James" userId="c4fb7268-48ac-41ad-8b7c-19dbd165522a" providerId="ADAL" clId="{EB05C71F-3393-41A3-9D08-1708C877CB67}" dt="2021-04-08T16:53:45.194" v="3"/>
        <pc:sldMkLst>
          <pc:docMk/>
          <pc:sldMk cId="2413851521" sldId="265"/>
        </pc:sldMkLst>
        <pc:picChg chg="add mod">
          <ac:chgData name="Team, James" userId="c4fb7268-48ac-41ad-8b7c-19dbd165522a" providerId="ADAL" clId="{EB05C71F-3393-41A3-9D08-1708C877CB67}" dt="2021-04-08T16:53:45.194" v="3"/>
          <ac:picMkLst>
            <pc:docMk/>
            <pc:sldMk cId="2413851521" sldId="265"/>
            <ac:picMk id="2" creationId="{BF18C0EC-68A4-48E4-B20D-46E165EAC8E1}"/>
          </ac:picMkLst>
        </pc:picChg>
      </pc:sldChg>
      <pc:sldChg chg="addSp modSp modTransition">
        <pc:chgData name="Team, James" userId="c4fb7268-48ac-41ad-8b7c-19dbd165522a" providerId="ADAL" clId="{EB05C71F-3393-41A3-9D08-1708C877CB67}" dt="2021-04-08T16:53:45.194" v="3"/>
        <pc:sldMkLst>
          <pc:docMk/>
          <pc:sldMk cId="2868525726" sldId="266"/>
        </pc:sldMkLst>
        <pc:picChg chg="add mod">
          <ac:chgData name="Team, James" userId="c4fb7268-48ac-41ad-8b7c-19dbd165522a" providerId="ADAL" clId="{EB05C71F-3393-41A3-9D08-1708C877CB67}" dt="2021-04-08T16:53:45.194" v="3"/>
          <ac:picMkLst>
            <pc:docMk/>
            <pc:sldMk cId="2868525726" sldId="266"/>
            <ac:picMk id="2" creationId="{7DDE8ACF-33A0-4C6A-827D-F19FAE70D817}"/>
          </ac:picMkLst>
        </pc:picChg>
      </pc:sldChg>
      <pc:sldChg chg="addSp modSp modTransition">
        <pc:chgData name="Team, James" userId="c4fb7268-48ac-41ad-8b7c-19dbd165522a" providerId="ADAL" clId="{EB05C71F-3393-41A3-9D08-1708C877CB67}" dt="2021-04-08T16:53:45.194" v="3"/>
        <pc:sldMkLst>
          <pc:docMk/>
          <pc:sldMk cId="1544492234" sldId="270"/>
        </pc:sldMkLst>
        <pc:picChg chg="add mod">
          <ac:chgData name="Team, James" userId="c4fb7268-48ac-41ad-8b7c-19dbd165522a" providerId="ADAL" clId="{EB05C71F-3393-41A3-9D08-1708C877CB67}" dt="2021-04-08T16:53:45.194" v="3"/>
          <ac:picMkLst>
            <pc:docMk/>
            <pc:sldMk cId="1544492234" sldId="270"/>
            <ac:picMk id="2" creationId="{E28DC4ED-7BFA-403A-BEB3-1768596B08DD}"/>
          </ac:picMkLst>
        </pc:picChg>
      </pc:sldChg>
      <pc:sldChg chg="addSp modSp modTransition">
        <pc:chgData name="Team, James" userId="c4fb7268-48ac-41ad-8b7c-19dbd165522a" providerId="ADAL" clId="{EB05C71F-3393-41A3-9D08-1708C877CB67}" dt="2021-04-08T16:53:45.194" v="3"/>
        <pc:sldMkLst>
          <pc:docMk/>
          <pc:sldMk cId="620208209" sldId="272"/>
        </pc:sldMkLst>
        <pc:picChg chg="add mod">
          <ac:chgData name="Team, James" userId="c4fb7268-48ac-41ad-8b7c-19dbd165522a" providerId="ADAL" clId="{EB05C71F-3393-41A3-9D08-1708C877CB67}" dt="2021-04-08T16:53:45.194" v="3"/>
          <ac:picMkLst>
            <pc:docMk/>
            <pc:sldMk cId="620208209" sldId="272"/>
            <ac:picMk id="2" creationId="{4ECE4A28-32A5-41A5-AFFF-6EDFF1276C1F}"/>
          </ac:picMkLst>
        </pc:picChg>
      </pc:sldChg>
      <pc:sldChg chg="addSp modSp modTransition">
        <pc:chgData name="Team, James" userId="c4fb7268-48ac-41ad-8b7c-19dbd165522a" providerId="ADAL" clId="{EB05C71F-3393-41A3-9D08-1708C877CB67}" dt="2021-04-08T16:53:45.194" v="3"/>
        <pc:sldMkLst>
          <pc:docMk/>
          <pc:sldMk cId="3618357588" sldId="273"/>
        </pc:sldMkLst>
        <pc:picChg chg="add mod">
          <ac:chgData name="Team, James" userId="c4fb7268-48ac-41ad-8b7c-19dbd165522a" providerId="ADAL" clId="{EB05C71F-3393-41A3-9D08-1708C877CB67}" dt="2021-04-08T16:53:45.194" v="3"/>
          <ac:picMkLst>
            <pc:docMk/>
            <pc:sldMk cId="3618357588" sldId="273"/>
            <ac:picMk id="3" creationId="{3EEC0EEB-2259-4CF7-A190-1E4DF4CD2E3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5E10F-5C81-4554-B915-F4349224F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A89BB0A-7D07-46AB-BCC1-2C94F2B42A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D580D8-04E3-4A78-9B56-255AF51B30AE}"/>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5" name="Footer Placeholder 4">
            <a:extLst>
              <a:ext uri="{FF2B5EF4-FFF2-40B4-BE49-F238E27FC236}">
                <a16:creationId xmlns:a16="http://schemas.microsoft.com/office/drawing/2014/main" id="{C9066BC4-6CC3-43AB-AA7F-2E3264B4929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1E70E09-B03C-4952-AFE7-55178C0E4AFF}"/>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4277797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8AFB-2DC9-4190-9FFC-4D6AF1E14FF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EF932CD-E39D-47CA-8A60-BACE1AB9BE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A6C5D7-7B52-45E9-AA8A-7AB63A582E79}"/>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5" name="Footer Placeholder 4">
            <a:extLst>
              <a:ext uri="{FF2B5EF4-FFF2-40B4-BE49-F238E27FC236}">
                <a16:creationId xmlns:a16="http://schemas.microsoft.com/office/drawing/2014/main" id="{64B13618-1576-496E-A2A9-C20CFEC127F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8740FC4-E1F9-43C1-9030-308433A06D8B}"/>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24342124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261CA-5E5C-43B7-B2CC-80FA77B14FC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A3814F1-A4DC-49D3-B43C-D0E0FC3990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2E16B81-83DC-461E-9D0E-62511B157890}"/>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5" name="Footer Placeholder 4">
            <a:extLst>
              <a:ext uri="{FF2B5EF4-FFF2-40B4-BE49-F238E27FC236}">
                <a16:creationId xmlns:a16="http://schemas.microsoft.com/office/drawing/2014/main" id="{E76F59D6-98E3-4E42-BC21-D57460BBFDF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A9037E8-8DB9-42CD-AA6C-755A22FECF4B}"/>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1953663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4DA4F-B5F9-4582-AAAB-646B4BB104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47E96A-9E58-4B8C-9E7C-58BFCA23FFF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AA7B4BF-6D98-4EAF-9D8D-E5E22E4053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7B400D-E6AA-40A2-B97B-7EB518209E2C}"/>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6" name="Footer Placeholder 5">
            <a:extLst>
              <a:ext uri="{FF2B5EF4-FFF2-40B4-BE49-F238E27FC236}">
                <a16:creationId xmlns:a16="http://schemas.microsoft.com/office/drawing/2014/main" id="{12C98A53-C0A5-4E58-A7D7-00F1F1AA3E9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5632923-2DC2-4FC0-A090-21CFE0056D59}"/>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243276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6305C-9E01-46D7-82BF-85C9DB5176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AC1CAE-B242-4E4D-A933-257265D3D63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F70857-DC93-442F-9356-532ACDC092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9BFFEE-029C-48F1-B84C-D70919B1D9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4DD38B-1847-4B0A-AD41-783E953FC7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700BE8-FE01-4325-B1DE-F8C5ED366100}"/>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8" name="Footer Placeholder 7">
            <a:extLst>
              <a:ext uri="{FF2B5EF4-FFF2-40B4-BE49-F238E27FC236}">
                <a16:creationId xmlns:a16="http://schemas.microsoft.com/office/drawing/2014/main" id="{89CF0889-2024-4FA0-9E78-7F98A9C2AC5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3FBE05AC-B225-4CDF-8C5A-3004D1CDD266}"/>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1110073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C41C0-7209-411B-9417-523EF77A03D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072CA64-C95D-498C-87F8-3C3323C7BDED}"/>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4" name="Footer Placeholder 3">
            <a:extLst>
              <a:ext uri="{FF2B5EF4-FFF2-40B4-BE49-F238E27FC236}">
                <a16:creationId xmlns:a16="http://schemas.microsoft.com/office/drawing/2014/main" id="{EC05C54B-79C8-4BA0-BB63-415512B18FED}"/>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18E9ABD7-A5DD-47D6-A2CF-567E4611CC9C}"/>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2749169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BF3331-A1A9-4AF0-985D-FE15DF8D0039}"/>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3" name="Footer Placeholder 2">
            <a:extLst>
              <a:ext uri="{FF2B5EF4-FFF2-40B4-BE49-F238E27FC236}">
                <a16:creationId xmlns:a16="http://schemas.microsoft.com/office/drawing/2014/main" id="{FAB5A2C8-FD5C-4AF6-A66E-FB648B2D5ED0}"/>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794D407-896E-4BE0-A57D-DC2B0B486E62}"/>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370924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E2E16-CEE1-4166-8B84-28230A3FB4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CB8E66E-22A5-4BA4-ABDF-7560C7C3500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07B432-25F9-4D7B-B247-35BB8369C0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C277C1-DE86-4C60-BF70-7149B9934D02}"/>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6" name="Footer Placeholder 5">
            <a:extLst>
              <a:ext uri="{FF2B5EF4-FFF2-40B4-BE49-F238E27FC236}">
                <a16:creationId xmlns:a16="http://schemas.microsoft.com/office/drawing/2014/main" id="{C63FE5CD-520B-49D4-987B-E8935D0CDC6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215EC465-2AC3-44B9-8516-33475C3AF8D8}"/>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2759156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A2754-9A32-48CC-B6CF-B84DEE68E6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B7854D2-811E-4B8D-8BCA-B37638B717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B328E20-D012-4B52-98C0-C3C9ED7D1C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CF2DD2-99CA-4FBD-A049-EABD27B8E805}"/>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6" name="Footer Placeholder 5">
            <a:extLst>
              <a:ext uri="{FF2B5EF4-FFF2-40B4-BE49-F238E27FC236}">
                <a16:creationId xmlns:a16="http://schemas.microsoft.com/office/drawing/2014/main" id="{DAA5E6DE-1E0D-4CD7-9A20-43D95431F76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B8BB7558-B26D-4BDE-9B1D-35C86C236CE9}"/>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1256429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C42C-DFDF-4B4A-8B59-4AA839177A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DF5C56C-606D-4734-B22B-FF0731662B2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96D55B-DB89-4ADF-A6A1-2B182E20A765}"/>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5" name="Footer Placeholder 4">
            <a:extLst>
              <a:ext uri="{FF2B5EF4-FFF2-40B4-BE49-F238E27FC236}">
                <a16:creationId xmlns:a16="http://schemas.microsoft.com/office/drawing/2014/main" id="{F761AF77-8C98-4C1E-82C9-0B819421C3F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C723F73-65E7-4C48-A084-43D32E5915A8}"/>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2387639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7514EF3-ED28-42E9-B450-6019BB22B99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A41026-1ECB-4DD2-99DE-2D5B7AC206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B9EA8A-C37E-49DE-BEC0-5FEB939E52D1}"/>
              </a:ext>
            </a:extLst>
          </p:cNvPr>
          <p:cNvSpPr>
            <a:spLocks noGrp="1"/>
          </p:cNvSpPr>
          <p:nvPr>
            <p:ph type="dt" sz="half" idx="10"/>
          </p:nvPr>
        </p:nvSpPr>
        <p:spPr/>
        <p:txBody>
          <a:bodyPr/>
          <a:lstStyle/>
          <a:p>
            <a:fld id="{A0EB44C2-6D19-4DE6-93CF-5739731969E4}" type="datetimeFigureOut">
              <a:rPr lang="en-GB" smtClean="0"/>
              <a:t>08/04/2021</a:t>
            </a:fld>
            <a:endParaRPr lang="en-GB" dirty="0"/>
          </a:p>
        </p:txBody>
      </p:sp>
      <p:sp>
        <p:nvSpPr>
          <p:cNvPr id="5" name="Footer Placeholder 4">
            <a:extLst>
              <a:ext uri="{FF2B5EF4-FFF2-40B4-BE49-F238E27FC236}">
                <a16:creationId xmlns:a16="http://schemas.microsoft.com/office/drawing/2014/main" id="{0F0DF1F8-9F80-4ECA-BE7B-A6713603FE6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C523957-6353-447F-A152-CA0847348661}"/>
              </a:ext>
            </a:extLst>
          </p:cNvPr>
          <p:cNvSpPr>
            <a:spLocks noGrp="1"/>
          </p:cNvSpPr>
          <p:nvPr>
            <p:ph type="sldNum" sz="quarter" idx="12"/>
          </p:nvPr>
        </p:nvSpPr>
        <p:spPr/>
        <p:txBody>
          <a:bodyPr/>
          <a:lstStyle/>
          <a:p>
            <a:fld id="{0454FC2B-67CA-4F57-B51F-795B209B3D88}" type="slidenum">
              <a:rPr lang="en-GB" smtClean="0"/>
              <a:t>‹#›</a:t>
            </a:fld>
            <a:endParaRPr lang="en-GB" dirty="0"/>
          </a:p>
        </p:txBody>
      </p:sp>
    </p:spTree>
    <p:extLst>
      <p:ext uri="{BB962C8B-B14F-4D97-AF65-F5344CB8AC3E}">
        <p14:creationId xmlns:p14="http://schemas.microsoft.com/office/powerpoint/2010/main" val="33824665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568E58-F72B-4E87-8862-3E6622E296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3AD876-FD05-482E-BA0E-BA69D56E1F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8B8DE6-A458-4430-89EA-82C6428B49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EB44C2-6D19-4DE6-93CF-5739731969E4}" type="datetimeFigureOut">
              <a:rPr lang="en-GB" smtClean="0"/>
              <a:t>08/04/2021</a:t>
            </a:fld>
            <a:endParaRPr lang="en-GB" dirty="0"/>
          </a:p>
        </p:txBody>
      </p:sp>
      <p:sp>
        <p:nvSpPr>
          <p:cNvPr id="5" name="Footer Placeholder 4">
            <a:extLst>
              <a:ext uri="{FF2B5EF4-FFF2-40B4-BE49-F238E27FC236}">
                <a16:creationId xmlns:a16="http://schemas.microsoft.com/office/drawing/2014/main" id="{1B42E57E-5FA0-4B14-88C2-E067A62143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DA2B923A-8873-439F-A631-7B3DA51A31B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454FC2B-67CA-4F57-B51F-795B209B3D88}" type="slidenum">
              <a:rPr lang="en-GB" smtClean="0"/>
              <a:t>‹#›</a:t>
            </a:fld>
            <a:endParaRPr lang="en-GB" dirty="0"/>
          </a:p>
        </p:txBody>
      </p:sp>
    </p:spTree>
    <p:extLst>
      <p:ext uri="{BB962C8B-B14F-4D97-AF65-F5344CB8AC3E}">
        <p14:creationId xmlns:p14="http://schemas.microsoft.com/office/powerpoint/2010/main" val="16254973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audio" Target="../media/media3.m4a"/><Relationship Id="rId2" Type="http://schemas.microsoft.com/office/2007/relationships/media" Target="../media/media3.m4a"/><Relationship Id="rId1" Type="http://schemas.openxmlformats.org/officeDocument/2006/relationships/tags" Target="../tags/tag1.xml"/><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audio" Target="../media/media4.m4a"/><Relationship Id="rId2" Type="http://schemas.microsoft.com/office/2007/relationships/media" Target="../media/media4.m4a"/><Relationship Id="rId1" Type="http://schemas.openxmlformats.org/officeDocument/2006/relationships/tags" Target="../tags/tag2.xml"/><Relationship Id="rId6" Type="http://schemas.openxmlformats.org/officeDocument/2006/relationships/image" Target="../media/image1.png"/><Relationship Id="rId5" Type="http://schemas.openxmlformats.org/officeDocument/2006/relationships/hyperlink" Target="https://www.lucidchart.com/" TargetMode="External"/><Relationship Id="rId4"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2" Type="http://schemas.microsoft.com/office/2007/relationships/media" Target="../media/media5.m4a"/><Relationship Id="rId1" Type="http://schemas.openxmlformats.org/officeDocument/2006/relationships/tags" Target="../tags/tag3.xml"/><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4.xml"/><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audio" Target="../media/media7.m4a"/><Relationship Id="rId2" Type="http://schemas.microsoft.com/office/2007/relationships/media" Target="../media/media7.m4a"/><Relationship Id="rId1" Type="http://schemas.openxmlformats.org/officeDocument/2006/relationships/tags" Target="../tags/tag5.xml"/><Relationship Id="rId6" Type="http://schemas.openxmlformats.org/officeDocument/2006/relationships/image" Target="../media/image1.png"/><Relationship Id="rId5" Type="http://schemas.openxmlformats.org/officeDocument/2006/relationships/hyperlink" Target="https://www.hse.gov.uk/simple-health-safety/risk/index.htm" TargetMode="External"/><Relationship Id="rId4"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6.xml"/><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2" Type="http://schemas.microsoft.com/office/2007/relationships/media" Target="../media/media9.m4a"/><Relationship Id="rId1" Type="http://schemas.openxmlformats.org/officeDocument/2006/relationships/tags" Target="../tags/tag7.xml"/><Relationship Id="rId6" Type="http://schemas.openxmlformats.org/officeDocument/2006/relationships/image" Target="../media/image1.png"/><Relationship Id="rId5" Type="http://schemas.openxmlformats.org/officeDocument/2006/relationships/hyperlink" Target="https://www.cleverism.com/" TargetMode="External"/><Relationship Id="rId4"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audio" Target="../media/media10.m4a"/><Relationship Id="rId2" Type="http://schemas.microsoft.com/office/2007/relationships/media" Target="../media/media10.m4a"/><Relationship Id="rId1" Type="http://schemas.openxmlformats.org/officeDocument/2006/relationships/tags" Target="../tags/tag8.xml"/><Relationship Id="rId6" Type="http://schemas.openxmlformats.org/officeDocument/2006/relationships/image" Target="../media/image1.png"/><Relationship Id="rId5" Type="http://schemas.openxmlformats.org/officeDocument/2006/relationships/hyperlink" Target="https://www.researchgate.net/topic/Engineering" TargetMode="External"/><Relationship Id="rId4"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audio" Target="../media/media11.m4a"/><Relationship Id="rId2" Type="http://schemas.microsoft.com/office/2007/relationships/media" Target="../media/media11.m4a"/><Relationship Id="rId1" Type="http://schemas.openxmlformats.org/officeDocument/2006/relationships/tags" Target="../tags/tag9.xml"/><Relationship Id="rId6" Type="http://schemas.openxmlformats.org/officeDocument/2006/relationships/image" Target="../media/image1.png"/><Relationship Id="rId5" Type="http://schemas.openxmlformats.org/officeDocument/2006/relationships/hyperlink" Target="https://oxford.universitypressscholarship.com/newsitem/1077/what-s-new-in-january-2021" TargetMode="External"/><Relationship Id="rId4"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audio" Target="../media/media12.m4a"/><Relationship Id="rId2" Type="http://schemas.microsoft.com/office/2007/relationships/media" Target="../media/media12.m4a"/><Relationship Id="rId1" Type="http://schemas.openxmlformats.org/officeDocument/2006/relationships/tags" Target="../tags/tag10.xml"/><Relationship Id="rId6" Type="http://schemas.openxmlformats.org/officeDocument/2006/relationships/image" Target="../media/image1.png"/><Relationship Id="rId5" Type="http://schemas.openxmlformats.org/officeDocument/2006/relationships/hyperlink" Target="https://cpduk.co.uk/" TargetMode="External"/><Relationship Id="rId4"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audio" Target="../media/media13.m4a"/><Relationship Id="rId2" Type="http://schemas.microsoft.com/office/2007/relationships/media" Target="../media/media13.m4a"/><Relationship Id="rId1" Type="http://schemas.openxmlformats.org/officeDocument/2006/relationships/tags" Target="../tags/tag11.xml"/><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8" Type="http://schemas.openxmlformats.org/officeDocument/2006/relationships/hyperlink" Target="http://www.targetjobs.co.uk/" TargetMode="External"/><Relationship Id="rId13" Type="http://schemas.openxmlformats.org/officeDocument/2006/relationships/hyperlink" Target="https://www.lucidchart.com/" TargetMode="External"/><Relationship Id="rId3" Type="http://schemas.openxmlformats.org/officeDocument/2006/relationships/audio" Target="../media/media14.m4a"/><Relationship Id="rId7" Type="http://schemas.openxmlformats.org/officeDocument/2006/relationships/hyperlink" Target="https://www.hse.gov.uk/simple-health-safety/risk/index.htm" TargetMode="External"/><Relationship Id="rId12" Type="http://schemas.openxmlformats.org/officeDocument/2006/relationships/hyperlink" Target="https://www.cleverism.com/" TargetMode="External"/><Relationship Id="rId2" Type="http://schemas.microsoft.com/office/2007/relationships/media" Target="../media/media14.m4a"/><Relationship Id="rId1" Type="http://schemas.openxmlformats.org/officeDocument/2006/relationships/tags" Target="../tags/tag12.xml"/><Relationship Id="rId6" Type="http://schemas.openxmlformats.org/officeDocument/2006/relationships/hyperlink" Target="http://www.hse.gov.uk/" TargetMode="External"/><Relationship Id="rId11" Type="http://schemas.openxmlformats.org/officeDocument/2006/relationships/hyperlink" Target="https://cpduk.co.uk/" TargetMode="External"/><Relationship Id="rId5" Type="http://schemas.openxmlformats.org/officeDocument/2006/relationships/hyperlink" Target="https://www.hrtechnologist.com/" TargetMode="External"/><Relationship Id="rId15" Type="http://schemas.openxmlformats.org/officeDocument/2006/relationships/image" Target="../media/image1.png"/><Relationship Id="rId10" Type="http://schemas.openxmlformats.org/officeDocument/2006/relationships/hyperlink" Target="https://oxford.universitypressscholarship.com/newsitem/1077/what-s-new-in-january-2021" TargetMode="External"/><Relationship Id="rId4" Type="http://schemas.openxmlformats.org/officeDocument/2006/relationships/slideLayout" Target="../slideLayouts/slideLayout1.xml"/><Relationship Id="rId9" Type="http://schemas.openxmlformats.org/officeDocument/2006/relationships/hyperlink" Target="https://www.researchgate.net/topic/Engineering" TargetMode="External"/><Relationship Id="rId14" Type="http://schemas.openxmlformats.org/officeDocument/2006/relationships/hyperlink" Target="http://www.oxford.universitypressscholarship.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3" name="Subtitle 2">
            <a:extLst>
              <a:ext uri="{FF2B5EF4-FFF2-40B4-BE49-F238E27FC236}">
                <a16:creationId xmlns:a16="http://schemas.microsoft.com/office/drawing/2014/main" id="{88F1274A-F68D-48C5-B9DF-D8C96DD5D7FA}"/>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Aston Martin Lagonda LTD</a:t>
            </a:r>
          </a:p>
        </p:txBody>
      </p:sp>
      <p:sp>
        <p:nvSpPr>
          <p:cNvPr id="2" name="Title 1">
            <a:extLst>
              <a:ext uri="{FF2B5EF4-FFF2-40B4-BE49-F238E27FC236}">
                <a16:creationId xmlns:a16="http://schemas.microsoft.com/office/drawing/2014/main" id="{09F61715-8257-44E4-ACA9-221B9D5B2FA1}"/>
              </a:ext>
            </a:extLst>
          </p:cNvPr>
          <p:cNvSpPr>
            <a:spLocks noGrp="1"/>
          </p:cNvSpPr>
          <p:nvPr>
            <p:ph type="ctrTitle"/>
          </p:nvPr>
        </p:nvSpPr>
        <p:spPr>
          <a:xfrm>
            <a:off x="3204642" y="2353641"/>
            <a:ext cx="5782716" cy="2150719"/>
          </a:xfrm>
          <a:noFill/>
        </p:spPr>
        <p:txBody>
          <a:bodyPr anchor="ctr">
            <a:normAutofit/>
          </a:bodyPr>
          <a:lstStyle/>
          <a:p>
            <a:r>
              <a:rPr lang="en-GB" sz="3600" b="1" u="sng" dirty="0">
                <a:solidFill>
                  <a:srgbClr val="080808"/>
                </a:solidFill>
              </a:rPr>
              <a:t>James Team</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6" name="Audio 5">
            <a:hlinkClick r:id="" action="ppaction://media"/>
            <a:extLst>
              <a:ext uri="{FF2B5EF4-FFF2-40B4-BE49-F238E27FC236}">
                <a16:creationId xmlns:a16="http://schemas.microsoft.com/office/drawing/2014/main" id="{A3E8C4E8-480E-4208-8B3A-9137274577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92399301"/>
      </p:ext>
    </p:extLst>
  </p:cSld>
  <p:clrMapOvr>
    <a:masterClrMapping/>
  </p:clrMapOvr>
  <mc:AlternateContent xmlns:mc="http://schemas.openxmlformats.org/markup-compatibility/2006">
    <mc:Choice xmlns:p14="http://schemas.microsoft.com/office/powerpoint/2010/main" Requires="p14">
      <p:transition spd="slow" p14:dur="2000" advTm="4422"/>
    </mc:Choice>
    <mc:Fallback>
      <p:transition spd="slow" advTm="4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3" name="Subtitle 2">
            <a:extLst>
              <a:ext uri="{FF2B5EF4-FFF2-40B4-BE49-F238E27FC236}">
                <a16:creationId xmlns:a16="http://schemas.microsoft.com/office/drawing/2014/main" id="{88F1274A-F68D-48C5-B9DF-D8C96DD5D7FA}"/>
              </a:ext>
            </a:extLst>
          </p:cNvPr>
          <p:cNvSpPr>
            <a:spLocks noGrp="1"/>
          </p:cNvSpPr>
          <p:nvPr>
            <p:ph type="subTitle" idx="1"/>
          </p:nvPr>
        </p:nvSpPr>
        <p:spPr>
          <a:xfrm>
            <a:off x="4439633" y="4518923"/>
            <a:ext cx="3312734" cy="1141851"/>
          </a:xfrm>
          <a:noFill/>
        </p:spPr>
        <p:txBody>
          <a:bodyPr>
            <a:normAutofit/>
          </a:bodyPr>
          <a:lstStyle/>
          <a:p>
            <a:r>
              <a:rPr lang="en-GB" sz="2000" dirty="0">
                <a:solidFill>
                  <a:srgbClr val="080808"/>
                </a:solidFill>
              </a:rPr>
              <a:t>Engineering Applications and Study Skills </a:t>
            </a:r>
          </a:p>
        </p:txBody>
      </p:sp>
      <p:sp>
        <p:nvSpPr>
          <p:cNvPr id="2" name="Title 1">
            <a:extLst>
              <a:ext uri="{FF2B5EF4-FFF2-40B4-BE49-F238E27FC236}">
                <a16:creationId xmlns:a16="http://schemas.microsoft.com/office/drawing/2014/main" id="{09F61715-8257-44E4-ACA9-221B9D5B2FA1}"/>
              </a:ext>
            </a:extLst>
          </p:cNvPr>
          <p:cNvSpPr>
            <a:spLocks noGrp="1"/>
          </p:cNvSpPr>
          <p:nvPr>
            <p:ph type="ctrTitle"/>
          </p:nvPr>
        </p:nvSpPr>
        <p:spPr>
          <a:xfrm>
            <a:off x="3204642" y="2353641"/>
            <a:ext cx="5782716" cy="2150719"/>
          </a:xfrm>
          <a:noFill/>
        </p:spPr>
        <p:txBody>
          <a:bodyPr anchor="ctr">
            <a:normAutofit/>
          </a:bodyPr>
          <a:lstStyle/>
          <a:p>
            <a:r>
              <a:rPr lang="en-GB" sz="3600" b="1" u="sng" dirty="0">
                <a:solidFill>
                  <a:srgbClr val="080808"/>
                </a:solidFill>
              </a:rPr>
              <a:t>Level 4 Assessment</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 name="Audio 3">
            <a:hlinkClick r:id="" action="ppaction://media"/>
            <a:extLst>
              <a:ext uri="{FF2B5EF4-FFF2-40B4-BE49-F238E27FC236}">
                <a16:creationId xmlns:a16="http://schemas.microsoft.com/office/drawing/2014/main" id="{CE2506FA-67CF-434B-B3D5-C3E87787A37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19356078"/>
      </p:ext>
    </p:extLst>
  </p:cSld>
  <p:clrMapOvr>
    <a:masterClrMapping/>
  </p:clrMapOvr>
  <mc:AlternateContent xmlns:mc="http://schemas.openxmlformats.org/markup-compatibility/2006">
    <mc:Choice xmlns:p14="http://schemas.microsoft.com/office/powerpoint/2010/main" Requires="p14">
      <p:transition spd="slow" p14:dur="2000" advTm="1523"/>
    </mc:Choice>
    <mc:Fallback>
      <p:transition spd="slow" advTm="1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Title 1">
            <a:extLst>
              <a:ext uri="{FF2B5EF4-FFF2-40B4-BE49-F238E27FC236}">
                <a16:creationId xmlns:a16="http://schemas.microsoft.com/office/drawing/2014/main" id="{DE58A137-12A4-47F0-BE61-837794DFFBC0}"/>
              </a:ext>
            </a:extLst>
          </p:cNvPr>
          <p:cNvSpPr txBox="1">
            <a:spLocks/>
          </p:cNvSpPr>
          <p:nvPr/>
        </p:nvSpPr>
        <p:spPr>
          <a:xfrm>
            <a:off x="2890546" y="-9525"/>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Introduction</a:t>
            </a:r>
          </a:p>
        </p:txBody>
      </p:sp>
      <p:sp>
        <p:nvSpPr>
          <p:cNvPr id="30" name="TextBox 29">
            <a:extLst>
              <a:ext uri="{FF2B5EF4-FFF2-40B4-BE49-F238E27FC236}">
                <a16:creationId xmlns:a16="http://schemas.microsoft.com/office/drawing/2014/main" id="{4943A67D-B0FF-4ABF-9EC0-CBF6B09F38CC}"/>
              </a:ext>
            </a:extLst>
          </p:cNvPr>
          <p:cNvSpPr txBox="1"/>
          <p:nvPr/>
        </p:nvSpPr>
        <p:spPr>
          <a:xfrm>
            <a:off x="497798" y="2381250"/>
            <a:ext cx="11196403" cy="1754326"/>
          </a:xfrm>
          <a:prstGeom prst="rect">
            <a:avLst/>
          </a:prstGeom>
          <a:noFill/>
        </p:spPr>
        <p:txBody>
          <a:bodyPr wrap="square" rtlCol="0">
            <a:spAutoFit/>
          </a:bodyPr>
          <a:lstStyle/>
          <a:p>
            <a:r>
              <a:rPr lang="en-GB" dirty="0"/>
              <a:t>In the following presentation I will be talking about the following 4 AHEP points</a:t>
            </a:r>
          </a:p>
          <a:p>
            <a:endParaRPr lang="en-GB" dirty="0"/>
          </a:p>
          <a:p>
            <a:pPr marL="285750" indent="-285750">
              <a:buFont typeface="Wingdings" panose="05000000000000000000" pitchFamily="2" charset="2"/>
              <a:buChar char="v"/>
            </a:pPr>
            <a:r>
              <a:rPr lang="en-GB" dirty="0"/>
              <a:t>D6</a:t>
            </a:r>
          </a:p>
          <a:p>
            <a:pPr marL="285750" indent="-285750">
              <a:buFont typeface="Wingdings" panose="05000000000000000000" pitchFamily="2" charset="2"/>
              <a:buChar char="v"/>
            </a:pPr>
            <a:r>
              <a:rPr lang="en-GB" dirty="0"/>
              <a:t>EL5</a:t>
            </a:r>
          </a:p>
          <a:p>
            <a:pPr marL="285750" indent="-285750">
              <a:buFont typeface="Wingdings" panose="05000000000000000000" pitchFamily="2" charset="2"/>
              <a:buChar char="v"/>
            </a:pPr>
            <a:r>
              <a:rPr lang="en-GB" dirty="0"/>
              <a:t>G1</a:t>
            </a:r>
          </a:p>
          <a:p>
            <a:pPr marL="285750" indent="-285750">
              <a:buFont typeface="Wingdings" panose="05000000000000000000" pitchFamily="2" charset="2"/>
              <a:buChar char="v"/>
            </a:pPr>
            <a:r>
              <a:rPr lang="en-GB" dirty="0"/>
              <a:t>G2</a:t>
            </a:r>
          </a:p>
        </p:txBody>
      </p:sp>
      <p:pic>
        <p:nvPicPr>
          <p:cNvPr id="2" name="Audio 1">
            <a:hlinkClick r:id="" action="ppaction://media"/>
            <a:extLst>
              <a:ext uri="{FF2B5EF4-FFF2-40B4-BE49-F238E27FC236}">
                <a16:creationId xmlns:a16="http://schemas.microsoft.com/office/drawing/2014/main" id="{4ECE4A28-32A5-41A5-AFFF-6EDFF1276C1F}"/>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620208209"/>
      </p:ext>
    </p:extLst>
  </p:cSld>
  <p:clrMapOvr>
    <a:masterClrMapping/>
  </p:clrMapOvr>
  <mc:AlternateContent xmlns:mc="http://schemas.openxmlformats.org/markup-compatibility/2006">
    <mc:Choice xmlns:p14="http://schemas.microsoft.com/office/powerpoint/2010/main" Requires="p14">
      <p:transition spd="slow" p14:dur="2000" advTm="6813"/>
    </mc:Choice>
    <mc:Fallback>
      <p:transition spd="slow" advTm="6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0">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09F61715-8257-44E4-ACA9-221B9D5B2FA1}"/>
              </a:ext>
            </a:extLst>
          </p:cNvPr>
          <p:cNvSpPr>
            <a:spLocks noGrp="1"/>
          </p:cNvSpPr>
          <p:nvPr>
            <p:ph type="ctrTitle"/>
          </p:nvPr>
        </p:nvSpPr>
        <p:spPr>
          <a:xfrm>
            <a:off x="2890545" y="14056"/>
            <a:ext cx="6157903" cy="2150719"/>
          </a:xfrm>
          <a:noFill/>
        </p:spPr>
        <p:txBody>
          <a:bodyPr anchor="ctr">
            <a:normAutofit/>
          </a:bodyPr>
          <a:lstStyle/>
          <a:p>
            <a:r>
              <a:rPr lang="en-GB" sz="3600" b="1" u="sng" dirty="0">
                <a:solidFill>
                  <a:srgbClr val="080808"/>
                </a:solidFill>
              </a:rPr>
              <a:t>D6 – Communication Of Work To Technical and Non Technical Audiences. (Non Technical)</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extBox 3">
            <a:extLst>
              <a:ext uri="{FF2B5EF4-FFF2-40B4-BE49-F238E27FC236}">
                <a16:creationId xmlns:a16="http://schemas.microsoft.com/office/drawing/2014/main" id="{3D41E717-1121-4BE7-B68A-641BD7C4AEAE}"/>
              </a:ext>
            </a:extLst>
          </p:cNvPr>
          <p:cNvSpPr txBox="1"/>
          <p:nvPr/>
        </p:nvSpPr>
        <p:spPr>
          <a:xfrm>
            <a:off x="461278" y="1880316"/>
            <a:ext cx="11196403" cy="4524315"/>
          </a:xfrm>
          <a:prstGeom prst="rect">
            <a:avLst/>
          </a:prstGeom>
          <a:noFill/>
        </p:spPr>
        <p:txBody>
          <a:bodyPr wrap="square" rtlCol="0">
            <a:spAutoFit/>
          </a:bodyPr>
          <a:lstStyle/>
          <a:p>
            <a:r>
              <a:rPr lang="en-GB" dirty="0"/>
              <a:t>So, why is the method of communication of work to Technical and Non Technical audiences so important?</a:t>
            </a:r>
          </a:p>
          <a:p>
            <a:endParaRPr lang="en-GB" dirty="0"/>
          </a:p>
          <a:p>
            <a:r>
              <a:rPr lang="en-GB" dirty="0"/>
              <a:t>I have learnt that overall, communication in the workplace is a sign of a high performance culture allowing optimum opportunity to exchange ideas and or information effectively. This is called workplace communication, which is imperative to company growth and success. (</a:t>
            </a:r>
            <a:r>
              <a:rPr lang="en-GB" dirty="0" err="1"/>
              <a:t>Lucidchart</a:t>
            </a:r>
            <a:r>
              <a:rPr lang="en-GB" dirty="0"/>
              <a:t>. 2021. How to explain technical ideas to a non technical audiences. [ONLINE] Available at: </a:t>
            </a:r>
            <a:r>
              <a:rPr lang="en-GB" dirty="0">
                <a:hlinkClick r:id="rId5">
                  <a:extLst>
                    <a:ext uri="{A12FA001-AC4F-418D-AE19-62706E023703}">
                      <ahyp:hlinkClr xmlns:ahyp="http://schemas.microsoft.com/office/drawing/2018/hyperlinkcolor" val="tx"/>
                    </a:ext>
                  </a:extLst>
                </a:hlinkClick>
              </a:rPr>
              <a:t>https://www.lucidchart.com</a:t>
            </a:r>
            <a:r>
              <a:rPr lang="en-GB" dirty="0"/>
              <a:t>. [Accessed 28 March 2021].)</a:t>
            </a:r>
          </a:p>
          <a:p>
            <a:endParaRPr lang="en-GB" dirty="0"/>
          </a:p>
          <a:p>
            <a:r>
              <a:rPr lang="en-GB" dirty="0"/>
              <a:t>In the case of a </a:t>
            </a:r>
            <a:r>
              <a:rPr lang="en-GB" u="sng" dirty="0"/>
              <a:t>non-technical audience</a:t>
            </a:r>
            <a:r>
              <a:rPr lang="en-GB" dirty="0"/>
              <a:t>, investigation has proven to contain the following key guidance</a:t>
            </a:r>
          </a:p>
          <a:p>
            <a:endParaRPr lang="en-GB" dirty="0"/>
          </a:p>
          <a:p>
            <a:pPr marL="285750" indent="-285750">
              <a:buFont typeface="Wingdings" panose="05000000000000000000" pitchFamily="2" charset="2"/>
              <a:buChar char="v"/>
            </a:pPr>
            <a:r>
              <a:rPr lang="en-GB" dirty="0"/>
              <a:t>Preparation and rehearse; knowing your audience is key, constant awareness of reading (engaging) your room.</a:t>
            </a:r>
          </a:p>
          <a:p>
            <a:pPr marL="285750" indent="-285750">
              <a:buFont typeface="Wingdings" panose="05000000000000000000" pitchFamily="2" charset="2"/>
              <a:buChar char="v"/>
            </a:pPr>
            <a:r>
              <a:rPr lang="en-GB" dirty="0"/>
              <a:t>Use humour, humility,  visual, written, oral and electronic content to better explain technical information and processes and be conversational. This can provide clarity and avoid miscommunication / confusion.</a:t>
            </a:r>
          </a:p>
          <a:p>
            <a:pPr marL="285750" indent="-285750">
              <a:buFont typeface="Wingdings" panose="05000000000000000000" pitchFamily="2" charset="2"/>
              <a:buChar char="v"/>
            </a:pPr>
            <a:r>
              <a:rPr lang="en-GB" dirty="0"/>
              <a:t>Provides purpose to the attendee.</a:t>
            </a:r>
          </a:p>
          <a:p>
            <a:pPr marL="285750" indent="-285750">
              <a:buFont typeface="Wingdings" panose="05000000000000000000" pitchFamily="2" charset="2"/>
              <a:buChar char="v"/>
            </a:pPr>
            <a:r>
              <a:rPr lang="en-GB" dirty="0"/>
              <a:t>Endorses and encourages a positive company culture.</a:t>
            </a:r>
          </a:p>
          <a:p>
            <a:pPr marL="285750" indent="-285750">
              <a:buFont typeface="Wingdings" panose="05000000000000000000" pitchFamily="2" charset="2"/>
              <a:buChar char="v"/>
            </a:pPr>
            <a:r>
              <a:rPr lang="en-GB" dirty="0"/>
              <a:t>Ask for feedback, encourage questions, </a:t>
            </a:r>
          </a:p>
          <a:p>
            <a:pPr marL="285750" indent="-285750">
              <a:buFont typeface="Wingdings" panose="05000000000000000000" pitchFamily="2" charset="2"/>
              <a:buChar char="v"/>
            </a:pPr>
            <a:r>
              <a:rPr lang="en-GB" dirty="0"/>
              <a:t>Accountability; make the content relatable and monitor non verbal feedback and adjust accordingly.</a:t>
            </a:r>
          </a:p>
        </p:txBody>
      </p:sp>
      <p:pic>
        <p:nvPicPr>
          <p:cNvPr id="3" name="Audio 2">
            <a:hlinkClick r:id="" action="ppaction://media"/>
            <a:extLst>
              <a:ext uri="{FF2B5EF4-FFF2-40B4-BE49-F238E27FC236}">
                <a16:creationId xmlns:a16="http://schemas.microsoft.com/office/drawing/2014/main" id="{7FE5822C-DFD1-4502-8597-C52C5CFD5E67}"/>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852048327"/>
      </p:ext>
    </p:extLst>
  </p:cSld>
  <p:clrMapOvr>
    <a:masterClrMapping/>
  </p:clrMapOvr>
  <mc:AlternateContent xmlns:mc="http://schemas.openxmlformats.org/markup-compatibility/2006">
    <mc:Choice xmlns:p14="http://schemas.microsoft.com/office/powerpoint/2010/main" Requires="p14">
      <p:transition spd="slow" p14:dur="2000" advTm="55965"/>
    </mc:Choice>
    <mc:Fallback>
      <p:transition spd="slow" advTm="559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B5EC7AEB-59B4-41CE-8C2D-88186313DEC0}"/>
              </a:ext>
            </a:extLst>
          </p:cNvPr>
          <p:cNvSpPr txBox="1">
            <a:spLocks/>
          </p:cNvSpPr>
          <p:nvPr/>
        </p:nvSpPr>
        <p:spPr>
          <a:xfrm>
            <a:off x="2890546" y="10513"/>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D6 – Communication Of Work To Technical and Non Technical Audiences. (Technical)</a:t>
            </a:r>
          </a:p>
        </p:txBody>
      </p:sp>
      <p:sp>
        <p:nvSpPr>
          <p:cNvPr id="16" name="TextBox 15">
            <a:extLst>
              <a:ext uri="{FF2B5EF4-FFF2-40B4-BE49-F238E27FC236}">
                <a16:creationId xmlns:a16="http://schemas.microsoft.com/office/drawing/2014/main" id="{317AA91E-C7A7-4A7B-889C-8CDF23C16AC1}"/>
              </a:ext>
            </a:extLst>
          </p:cNvPr>
          <p:cNvSpPr txBox="1"/>
          <p:nvPr/>
        </p:nvSpPr>
        <p:spPr>
          <a:xfrm>
            <a:off x="497798" y="2381250"/>
            <a:ext cx="11196403" cy="4247317"/>
          </a:xfrm>
          <a:prstGeom prst="rect">
            <a:avLst/>
          </a:prstGeom>
          <a:noFill/>
        </p:spPr>
        <p:txBody>
          <a:bodyPr wrap="square" rtlCol="0">
            <a:spAutoFit/>
          </a:bodyPr>
          <a:lstStyle/>
          <a:p>
            <a:r>
              <a:rPr lang="en-GB" dirty="0"/>
              <a:t>When presenting or communicating technical information:</a:t>
            </a:r>
          </a:p>
          <a:p>
            <a:endParaRPr lang="en-GB" dirty="0"/>
          </a:p>
          <a:p>
            <a:r>
              <a:rPr lang="en-GB" dirty="0"/>
              <a:t>It is vital to measure your communication with you workplace and adjust appropriately what does not work. Always encourage questions and opinions, this can empower and open two-way conversations including feedback. It is very advantageous to hold calls and or meetings with a specific agenda. Communication can be formal, informal, internal or external. In the first instance, it may be advantageous to carry out a brief and informal survey of the room to assess the level of knowledge within the room, it would be remiss to assume they know what you are alluding to.  (Indeed. 2021. 4 Types of Communication. [ONLINE] Available at: https://www.ukindeed.com. [Accessed 28 March 2021].)</a:t>
            </a:r>
            <a:endParaRPr lang="en-GB" dirty="0">
              <a:solidFill>
                <a:srgbClr val="FF0000"/>
              </a:solidFill>
            </a:endParaRPr>
          </a:p>
          <a:p>
            <a:endParaRPr lang="en-GB" dirty="0"/>
          </a:p>
          <a:p>
            <a:r>
              <a:rPr lang="en-GB" dirty="0"/>
              <a:t>Types of communication:</a:t>
            </a:r>
          </a:p>
          <a:p>
            <a:endParaRPr lang="en-GB" dirty="0"/>
          </a:p>
          <a:p>
            <a:pPr marL="285750" indent="-285750">
              <a:buFont typeface="Wingdings" panose="05000000000000000000" pitchFamily="2" charset="2"/>
              <a:buChar char="v"/>
            </a:pPr>
            <a:r>
              <a:rPr lang="en-GB" dirty="0"/>
              <a:t>Verbal</a:t>
            </a:r>
          </a:p>
          <a:p>
            <a:pPr marL="285750" indent="-285750">
              <a:buFont typeface="Wingdings" panose="05000000000000000000" pitchFamily="2" charset="2"/>
              <a:buChar char="v"/>
            </a:pPr>
            <a:r>
              <a:rPr lang="en-GB" dirty="0"/>
              <a:t>Non-verbal</a:t>
            </a:r>
          </a:p>
          <a:p>
            <a:pPr marL="285750" indent="-285750">
              <a:buFont typeface="Wingdings" panose="05000000000000000000" pitchFamily="2" charset="2"/>
              <a:buChar char="v"/>
            </a:pPr>
            <a:r>
              <a:rPr lang="en-GB" dirty="0"/>
              <a:t>Written</a:t>
            </a:r>
          </a:p>
          <a:p>
            <a:pPr marL="285750" indent="-285750">
              <a:buFont typeface="Wingdings" panose="05000000000000000000" pitchFamily="2" charset="2"/>
              <a:buChar char="v"/>
            </a:pPr>
            <a:r>
              <a:rPr lang="en-GB" dirty="0"/>
              <a:t>Visual</a:t>
            </a:r>
          </a:p>
        </p:txBody>
      </p:sp>
      <p:pic>
        <p:nvPicPr>
          <p:cNvPr id="2" name="Audio 1">
            <a:hlinkClick r:id="" action="ppaction://media"/>
            <a:extLst>
              <a:ext uri="{FF2B5EF4-FFF2-40B4-BE49-F238E27FC236}">
                <a16:creationId xmlns:a16="http://schemas.microsoft.com/office/drawing/2014/main" id="{E6B683C0-F364-4627-BC39-E4990F20271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21624155"/>
      </p:ext>
    </p:extLst>
  </p:cSld>
  <p:clrMapOvr>
    <a:masterClrMapping/>
  </p:clrMapOvr>
  <mc:AlternateContent xmlns:mc="http://schemas.openxmlformats.org/markup-compatibility/2006">
    <mc:Choice xmlns:p14="http://schemas.microsoft.com/office/powerpoint/2010/main" Requires="p14">
      <p:transition spd="slow" p14:dur="2000" advTm="42674"/>
    </mc:Choice>
    <mc:Fallback>
      <p:transition spd="slow" advTm="42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Title 1">
            <a:extLst>
              <a:ext uri="{FF2B5EF4-FFF2-40B4-BE49-F238E27FC236}">
                <a16:creationId xmlns:a16="http://schemas.microsoft.com/office/drawing/2014/main" id="{E4DDF568-A416-4788-ABDC-395CA7369006}"/>
              </a:ext>
            </a:extLst>
          </p:cNvPr>
          <p:cNvSpPr txBox="1">
            <a:spLocks/>
          </p:cNvSpPr>
          <p:nvPr/>
        </p:nvSpPr>
        <p:spPr>
          <a:xfrm>
            <a:off x="2890546" y="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EL5 – Awareness Of Legal Requirements Governing Engineering Activities</a:t>
            </a:r>
          </a:p>
        </p:txBody>
      </p:sp>
      <p:sp>
        <p:nvSpPr>
          <p:cNvPr id="17" name="TextBox 16">
            <a:extLst>
              <a:ext uri="{FF2B5EF4-FFF2-40B4-BE49-F238E27FC236}">
                <a16:creationId xmlns:a16="http://schemas.microsoft.com/office/drawing/2014/main" id="{3D1B670A-9901-4AE9-A509-A26782AF33B5}"/>
              </a:ext>
            </a:extLst>
          </p:cNvPr>
          <p:cNvSpPr txBox="1"/>
          <p:nvPr/>
        </p:nvSpPr>
        <p:spPr>
          <a:xfrm>
            <a:off x="355107" y="1931726"/>
            <a:ext cx="11339094" cy="5078313"/>
          </a:xfrm>
          <a:prstGeom prst="rect">
            <a:avLst/>
          </a:prstGeom>
          <a:noFill/>
        </p:spPr>
        <p:txBody>
          <a:bodyPr wrap="square" rtlCol="0">
            <a:spAutoFit/>
          </a:bodyPr>
          <a:lstStyle/>
          <a:p>
            <a:r>
              <a:rPr lang="en-GB" dirty="0"/>
              <a:t>During my time at Aston Martin, my induction included an indepth awareness course into the relevant legal requirements of Health and Safety and also my responsibilities as an employee.</a:t>
            </a:r>
          </a:p>
          <a:p>
            <a:endParaRPr lang="en-GB" dirty="0"/>
          </a:p>
          <a:p>
            <a:r>
              <a:rPr lang="en-GB" dirty="0"/>
              <a:t>The Health and Safety at Work Act 1974 is a primary piece of legislation covering occupational health and safety in Great Britain. There is also the Management of Health and Safety At Work Regulations 1999. </a:t>
            </a:r>
          </a:p>
          <a:p>
            <a:r>
              <a:rPr lang="en-US" dirty="0"/>
              <a:t>This Act places a legal duty on employers to ensure, so far as reasonably practicable, the health, safety, and welfare of employees, and to ensure that employees and others are kept safe. Under the Act you have an obligation to ensure any potential risk is eliminated or controlled. If you have five or more employees you must have a written health and safety policy statement, setting out how you manage health and safety in your organisation.</a:t>
            </a:r>
            <a:endParaRPr lang="en-GB" dirty="0"/>
          </a:p>
          <a:p>
            <a:r>
              <a:rPr lang="en-GB" dirty="0"/>
              <a:t>Health and Safety Laws for Great Britain are made up of:</a:t>
            </a:r>
          </a:p>
          <a:p>
            <a:pPr marL="285750" indent="-285750">
              <a:buFont typeface="Wingdings" panose="05000000000000000000" pitchFamily="2" charset="2"/>
              <a:buChar char="v"/>
            </a:pPr>
            <a:r>
              <a:rPr lang="en-GB" dirty="0"/>
              <a:t>Acts of parliament </a:t>
            </a:r>
          </a:p>
          <a:p>
            <a:pPr marL="285750" indent="-285750">
              <a:buFont typeface="Wingdings" panose="05000000000000000000" pitchFamily="2" charset="2"/>
              <a:buChar char="v"/>
            </a:pPr>
            <a:r>
              <a:rPr lang="en-GB" dirty="0"/>
              <a:t>Statutory instruments (regulations)</a:t>
            </a:r>
          </a:p>
          <a:p>
            <a:endParaRPr lang="en-GB" dirty="0"/>
          </a:p>
          <a:p>
            <a:r>
              <a:rPr lang="en-GB" dirty="0"/>
              <a:t>Management of Health and Safety At Work Regulations 1999 includes:</a:t>
            </a:r>
          </a:p>
          <a:p>
            <a:pPr marL="285750" indent="-285750">
              <a:buFont typeface="Wingdings" panose="05000000000000000000" pitchFamily="2" charset="2"/>
              <a:buChar char="v"/>
            </a:pPr>
            <a:r>
              <a:rPr lang="en-GB" dirty="0"/>
              <a:t>Risk assessments </a:t>
            </a:r>
          </a:p>
          <a:p>
            <a:pPr marL="285750" indent="-285750">
              <a:buFont typeface="Wingdings" panose="05000000000000000000" pitchFamily="2" charset="2"/>
              <a:buChar char="v"/>
            </a:pPr>
            <a:r>
              <a:rPr lang="en-GB" dirty="0"/>
              <a:t>Check lists</a:t>
            </a:r>
          </a:p>
          <a:p>
            <a:pPr marL="285750" indent="-285750">
              <a:buFont typeface="Wingdings" panose="05000000000000000000" pitchFamily="2" charset="2"/>
              <a:buChar char="v"/>
            </a:pPr>
            <a:r>
              <a:rPr lang="en-GB" dirty="0"/>
              <a:t>PPE</a:t>
            </a:r>
          </a:p>
          <a:p>
            <a:endParaRPr lang="en-GB" dirty="0"/>
          </a:p>
        </p:txBody>
      </p:sp>
      <p:pic>
        <p:nvPicPr>
          <p:cNvPr id="2" name="Audio 1">
            <a:hlinkClick r:id="" action="ppaction://media"/>
            <a:extLst>
              <a:ext uri="{FF2B5EF4-FFF2-40B4-BE49-F238E27FC236}">
                <a16:creationId xmlns:a16="http://schemas.microsoft.com/office/drawing/2014/main" id="{14F72C75-631D-4698-A275-B1967D6D8544}"/>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138416921"/>
      </p:ext>
    </p:extLst>
  </p:cSld>
  <p:clrMapOvr>
    <a:masterClrMapping/>
  </p:clrMapOvr>
  <mc:AlternateContent xmlns:mc="http://schemas.openxmlformats.org/markup-compatibility/2006">
    <mc:Choice xmlns:p14="http://schemas.microsoft.com/office/powerpoint/2010/main" Requires="p14">
      <p:transition spd="slow" p14:dur="2000" advTm="65026"/>
    </mc:Choice>
    <mc:Fallback>
      <p:transition spd="slow" advTm="65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7">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7">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7">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7">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CA5067B1-8F92-4CFD-BB15-49FAB8B87247}"/>
              </a:ext>
            </a:extLst>
          </p:cNvPr>
          <p:cNvSpPr txBox="1">
            <a:spLocks/>
          </p:cNvSpPr>
          <p:nvPr/>
        </p:nvSpPr>
        <p:spPr>
          <a:xfrm>
            <a:off x="2890546" y="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EL5 – Awareness Of Legal Requirements Governing Engineering Activities</a:t>
            </a:r>
          </a:p>
        </p:txBody>
      </p:sp>
      <p:sp>
        <p:nvSpPr>
          <p:cNvPr id="16" name="TextBox 15">
            <a:extLst>
              <a:ext uri="{FF2B5EF4-FFF2-40B4-BE49-F238E27FC236}">
                <a16:creationId xmlns:a16="http://schemas.microsoft.com/office/drawing/2014/main" id="{12DAD0C7-A58D-42FD-AE06-E63FDF44D0D1}"/>
              </a:ext>
            </a:extLst>
          </p:cNvPr>
          <p:cNvSpPr txBox="1"/>
          <p:nvPr/>
        </p:nvSpPr>
        <p:spPr>
          <a:xfrm>
            <a:off x="497798" y="2381250"/>
            <a:ext cx="11196403" cy="4524315"/>
          </a:xfrm>
          <a:prstGeom prst="rect">
            <a:avLst/>
          </a:prstGeom>
          <a:noFill/>
        </p:spPr>
        <p:txBody>
          <a:bodyPr wrap="square" rtlCol="0">
            <a:spAutoFit/>
          </a:bodyPr>
          <a:lstStyle/>
          <a:p>
            <a:r>
              <a:rPr lang="en-GB" dirty="0"/>
              <a:t>Within the workplace, the Health, Safety and Welfare Regulations 1992 states that all equipment must be in a “sufficient state” which means free of faults, which may affect the health, safety and welfare of workers; these include:</a:t>
            </a:r>
          </a:p>
          <a:p>
            <a:endParaRPr lang="en-GB" dirty="0"/>
          </a:p>
          <a:p>
            <a:pPr marL="285750" indent="-285750">
              <a:buFont typeface="Wingdings" panose="05000000000000000000" pitchFamily="2" charset="2"/>
              <a:buChar char="v"/>
            </a:pPr>
            <a:r>
              <a:rPr lang="en-GB" dirty="0"/>
              <a:t>A safe place of work</a:t>
            </a:r>
          </a:p>
          <a:p>
            <a:pPr marL="285750" indent="-285750">
              <a:buFont typeface="Wingdings" panose="05000000000000000000" pitchFamily="2" charset="2"/>
              <a:buChar char="v"/>
            </a:pPr>
            <a:r>
              <a:rPr lang="en-GB" dirty="0"/>
              <a:t>Safe movement </a:t>
            </a:r>
          </a:p>
          <a:p>
            <a:pPr marL="285750" indent="-285750">
              <a:buFont typeface="Wingdings" panose="05000000000000000000" pitchFamily="2" charset="2"/>
              <a:buChar char="v"/>
            </a:pPr>
            <a:r>
              <a:rPr lang="en-GB" dirty="0"/>
              <a:t>Safe workstations</a:t>
            </a:r>
          </a:p>
          <a:p>
            <a:pPr marL="285750" indent="-285750">
              <a:buFont typeface="Wingdings" panose="05000000000000000000" pitchFamily="2" charset="2"/>
              <a:buChar char="v"/>
            </a:pPr>
            <a:r>
              <a:rPr lang="en-GB" dirty="0"/>
              <a:t>Cleanliness </a:t>
            </a:r>
          </a:p>
          <a:p>
            <a:pPr marL="285750" indent="-285750">
              <a:buFont typeface="Wingdings" panose="05000000000000000000" pitchFamily="2" charset="2"/>
              <a:buChar char="v"/>
            </a:pPr>
            <a:r>
              <a:rPr lang="en-GB" dirty="0"/>
              <a:t>Lighting </a:t>
            </a:r>
          </a:p>
          <a:p>
            <a:pPr marL="285750" indent="-285750">
              <a:buFont typeface="Wingdings" panose="05000000000000000000" pitchFamily="2" charset="2"/>
              <a:buChar char="v"/>
            </a:pPr>
            <a:r>
              <a:rPr lang="en-GB" dirty="0"/>
              <a:t>Ventilation </a:t>
            </a:r>
          </a:p>
          <a:p>
            <a:pPr marL="285750" indent="-285750">
              <a:buFont typeface="Wingdings" panose="05000000000000000000" pitchFamily="2" charset="2"/>
              <a:buChar char="v"/>
            </a:pPr>
            <a:r>
              <a:rPr lang="en-GB" dirty="0"/>
              <a:t>Temperature </a:t>
            </a:r>
          </a:p>
          <a:p>
            <a:pPr marL="285750" indent="-285750">
              <a:buFont typeface="Wingdings" panose="05000000000000000000" pitchFamily="2" charset="2"/>
              <a:buChar char="v"/>
            </a:pPr>
            <a:r>
              <a:rPr lang="en-GB" dirty="0"/>
              <a:t>Facilities  (conveniences, washing areas, drinking water).</a:t>
            </a:r>
          </a:p>
          <a:p>
            <a:pPr marL="285750" indent="-285750">
              <a:buFont typeface="Wingdings" panose="05000000000000000000" pitchFamily="2" charset="2"/>
              <a:buChar char="v"/>
            </a:pPr>
            <a:r>
              <a:rPr lang="en-GB" dirty="0"/>
              <a:t>Lifting equipment </a:t>
            </a:r>
          </a:p>
          <a:p>
            <a:pPr marL="285750" indent="-285750">
              <a:buFont typeface="Wingdings" panose="05000000000000000000" pitchFamily="2" charset="2"/>
              <a:buChar char="v"/>
            </a:pPr>
            <a:endParaRPr lang="en-GB" dirty="0"/>
          </a:p>
          <a:p>
            <a:r>
              <a:rPr lang="en-GB" dirty="0"/>
              <a:t>HSE. 2020. Managing risks and risk assessment at work. [ONLINE] Available at: </a:t>
            </a:r>
            <a:r>
              <a:rPr lang="en-GB" dirty="0">
                <a:hlinkClick r:id="rId5">
                  <a:extLst>
                    <a:ext uri="{A12FA001-AC4F-418D-AE19-62706E023703}">
                      <ahyp:hlinkClr xmlns:ahyp="http://schemas.microsoft.com/office/drawing/2018/hyperlinkcolor" val="tx"/>
                    </a:ext>
                  </a:extLst>
                </a:hlinkClick>
              </a:rPr>
              <a:t>https://www.hse.gov.uk/simple-health-safety/risk/index.htm</a:t>
            </a:r>
            <a:r>
              <a:rPr lang="en-GB" dirty="0"/>
              <a:t>. [Accessed 23 January 2021].</a:t>
            </a:r>
          </a:p>
        </p:txBody>
      </p:sp>
      <p:pic>
        <p:nvPicPr>
          <p:cNvPr id="2" name="Audio 1">
            <a:hlinkClick r:id="" action="ppaction://media"/>
            <a:extLst>
              <a:ext uri="{FF2B5EF4-FFF2-40B4-BE49-F238E27FC236}">
                <a16:creationId xmlns:a16="http://schemas.microsoft.com/office/drawing/2014/main" id="{A801D02E-1DB3-44FE-8FFE-FAC18D9C459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80940046"/>
      </p:ext>
    </p:extLst>
  </p:cSld>
  <p:clrMapOvr>
    <a:masterClrMapping/>
  </p:clrMapOvr>
  <mc:AlternateContent xmlns:mc="http://schemas.openxmlformats.org/markup-compatibility/2006">
    <mc:Choice xmlns:p14="http://schemas.microsoft.com/office/powerpoint/2010/main" Requires="p14">
      <p:transition spd="slow" p14:dur="2000" advTm="35141"/>
    </mc:Choice>
    <mc:Fallback>
      <p:transition spd="slow" advTm="351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6">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16">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16">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51"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119C6554-D03C-4101-A591-DB2DB32039C7}"/>
              </a:ext>
            </a:extLst>
          </p:cNvPr>
          <p:cNvSpPr txBox="1">
            <a:spLocks/>
          </p:cNvSpPr>
          <p:nvPr/>
        </p:nvSpPr>
        <p:spPr>
          <a:xfrm>
            <a:off x="2890546" y="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EL5 – Awareness Of Legal Requirements Governing Engineering Activities</a:t>
            </a:r>
          </a:p>
        </p:txBody>
      </p:sp>
      <p:sp>
        <p:nvSpPr>
          <p:cNvPr id="16" name="TextBox 15">
            <a:extLst>
              <a:ext uri="{FF2B5EF4-FFF2-40B4-BE49-F238E27FC236}">
                <a16:creationId xmlns:a16="http://schemas.microsoft.com/office/drawing/2014/main" id="{7DAF0752-BBD9-40B2-8EBC-718BBE3A7CB3}"/>
              </a:ext>
            </a:extLst>
          </p:cNvPr>
          <p:cNvSpPr txBox="1"/>
          <p:nvPr/>
        </p:nvSpPr>
        <p:spPr>
          <a:xfrm>
            <a:off x="497798" y="2381250"/>
            <a:ext cx="11196403" cy="4247317"/>
          </a:xfrm>
          <a:prstGeom prst="rect">
            <a:avLst/>
          </a:prstGeom>
          <a:noFill/>
        </p:spPr>
        <p:txBody>
          <a:bodyPr wrap="square" rtlCol="0">
            <a:spAutoFit/>
          </a:bodyPr>
          <a:lstStyle/>
          <a:p>
            <a:r>
              <a:rPr lang="en-GB" dirty="0"/>
              <a:t>Under the Management Of Health and Safety Regulations 1999, as an employer, you must assess the risk to employees, complying with the law, managing and controlling the risk is the minimum you must do. </a:t>
            </a:r>
          </a:p>
          <a:p>
            <a:endParaRPr lang="en-GB" dirty="0"/>
          </a:p>
          <a:p>
            <a:r>
              <a:rPr lang="en-GB" dirty="0"/>
              <a:t>This includes:</a:t>
            </a:r>
          </a:p>
          <a:p>
            <a:endParaRPr lang="en-GB" dirty="0"/>
          </a:p>
          <a:p>
            <a:pPr marL="285750" indent="-285750">
              <a:buFont typeface="Wingdings" panose="05000000000000000000" pitchFamily="2" charset="2"/>
              <a:buChar char="v"/>
            </a:pPr>
            <a:r>
              <a:rPr lang="en-GB" dirty="0"/>
              <a:t>Look for hazards </a:t>
            </a:r>
          </a:p>
          <a:p>
            <a:pPr marL="285750" indent="-285750">
              <a:buFont typeface="Wingdings" panose="05000000000000000000" pitchFamily="2" charset="2"/>
              <a:buChar char="v"/>
            </a:pPr>
            <a:r>
              <a:rPr lang="en-GB" dirty="0"/>
              <a:t>Decide who may be harmed and how</a:t>
            </a:r>
          </a:p>
          <a:p>
            <a:pPr marL="285750" indent="-285750">
              <a:buFont typeface="Wingdings" panose="05000000000000000000" pitchFamily="2" charset="2"/>
              <a:buChar char="v"/>
            </a:pPr>
            <a:r>
              <a:rPr lang="en-GB" dirty="0"/>
              <a:t>Evaluate the risks</a:t>
            </a:r>
          </a:p>
          <a:p>
            <a:pPr marL="285750" indent="-285750">
              <a:buFont typeface="Wingdings" panose="05000000000000000000" pitchFamily="2" charset="2"/>
              <a:buChar char="v"/>
            </a:pPr>
            <a:r>
              <a:rPr lang="en-GB" dirty="0"/>
              <a:t>Decide whether precautions are adequate or if more should be done</a:t>
            </a:r>
          </a:p>
          <a:p>
            <a:pPr marL="285750" indent="-285750">
              <a:buFont typeface="Wingdings" panose="05000000000000000000" pitchFamily="2" charset="2"/>
              <a:buChar char="v"/>
            </a:pPr>
            <a:r>
              <a:rPr lang="en-GB" dirty="0"/>
              <a:t>Record findings </a:t>
            </a:r>
          </a:p>
          <a:p>
            <a:pPr marL="285750" indent="-285750">
              <a:buFont typeface="Wingdings" panose="05000000000000000000" pitchFamily="2" charset="2"/>
              <a:buChar char="v"/>
            </a:pPr>
            <a:r>
              <a:rPr lang="en-GB" dirty="0"/>
              <a:t>Review assessment and revise if necessary.</a:t>
            </a:r>
          </a:p>
          <a:p>
            <a:pPr marL="285750" indent="-285750">
              <a:buFont typeface="Wingdings" panose="05000000000000000000" pitchFamily="2" charset="2"/>
              <a:buChar char="v"/>
            </a:pPr>
            <a:endParaRPr lang="en-GB" dirty="0"/>
          </a:p>
          <a:p>
            <a:r>
              <a:rPr lang="en-GB" dirty="0"/>
              <a:t>If you do not comply with the regulations or laws, Health and Safety Executives (HSE) or local authority may take action under civil law. You can receive verbal or written advice. You can receive an improvement or prohibition notice or risk prosecution. HSE can support in amendments in the workplace at an FFI (Fee For Intervention).</a:t>
            </a:r>
          </a:p>
        </p:txBody>
      </p:sp>
      <p:pic>
        <p:nvPicPr>
          <p:cNvPr id="2" name="Audio 1">
            <a:hlinkClick r:id="" action="ppaction://media"/>
            <a:extLst>
              <a:ext uri="{FF2B5EF4-FFF2-40B4-BE49-F238E27FC236}">
                <a16:creationId xmlns:a16="http://schemas.microsoft.com/office/drawing/2014/main" id="{291C8E7E-7731-4E5E-9070-0562375DB02E}"/>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52092144"/>
      </p:ext>
    </p:extLst>
  </p:cSld>
  <p:clrMapOvr>
    <a:masterClrMapping/>
  </p:clrMapOvr>
  <mc:AlternateContent xmlns:mc="http://schemas.openxmlformats.org/markup-compatibility/2006">
    <mc:Choice xmlns:p14="http://schemas.microsoft.com/office/powerpoint/2010/main" Requires="p14">
      <p:transition spd="slow" p14:dur="2000" advTm="44191"/>
    </mc:Choice>
    <mc:Fallback>
      <p:transition spd="slow" advTm="441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6">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6">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Title 1">
            <a:extLst>
              <a:ext uri="{FF2B5EF4-FFF2-40B4-BE49-F238E27FC236}">
                <a16:creationId xmlns:a16="http://schemas.microsoft.com/office/drawing/2014/main" id="{211A2477-E494-43F2-8CED-69756AAACF3E}"/>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G1 – Applications Of Skills In Problem Solving, Communication and Information Retrieval</a:t>
            </a:r>
          </a:p>
        </p:txBody>
      </p:sp>
      <p:sp>
        <p:nvSpPr>
          <p:cNvPr id="17" name="TextBox 16">
            <a:extLst>
              <a:ext uri="{FF2B5EF4-FFF2-40B4-BE49-F238E27FC236}">
                <a16:creationId xmlns:a16="http://schemas.microsoft.com/office/drawing/2014/main" id="{D35A265B-7622-48DC-AFA3-0E0C39C92D5E}"/>
              </a:ext>
            </a:extLst>
          </p:cNvPr>
          <p:cNvSpPr txBox="1"/>
          <p:nvPr/>
        </p:nvSpPr>
        <p:spPr>
          <a:xfrm>
            <a:off x="497799" y="1833173"/>
            <a:ext cx="11196403" cy="4801314"/>
          </a:xfrm>
          <a:prstGeom prst="rect">
            <a:avLst/>
          </a:prstGeom>
          <a:noFill/>
        </p:spPr>
        <p:txBody>
          <a:bodyPr wrap="square" rtlCol="0">
            <a:spAutoFit/>
          </a:bodyPr>
          <a:lstStyle/>
          <a:p>
            <a:r>
              <a:rPr lang="en-GB" dirty="0"/>
              <a:t>In my current role as Senior Quality Engineer at Aston Martin, skills in problem solving and communication are imperative and also a necessity to retrieve information. </a:t>
            </a:r>
          </a:p>
          <a:p>
            <a:endParaRPr lang="en-GB" dirty="0"/>
          </a:p>
          <a:p>
            <a:r>
              <a:rPr lang="en-GB" dirty="0"/>
              <a:t>Problem solving also include the following: </a:t>
            </a:r>
            <a:endParaRPr lang="en-GB" dirty="0">
              <a:solidFill>
                <a:srgbClr val="FF0000"/>
              </a:solidFill>
            </a:endParaRPr>
          </a:p>
          <a:p>
            <a:endParaRPr lang="en-GB" dirty="0"/>
          </a:p>
          <a:p>
            <a:pPr marL="285750" indent="-285750">
              <a:buFont typeface="Wingdings" panose="05000000000000000000" pitchFamily="2" charset="2"/>
              <a:buChar char="v"/>
            </a:pPr>
            <a:r>
              <a:rPr lang="en-GB" b="1" u="sng" dirty="0"/>
              <a:t>Analytical skills</a:t>
            </a:r>
            <a:r>
              <a:rPr lang="en-GB" dirty="0"/>
              <a:t> –  This includes communication and an awareness of problem sensitivity, team work and ability to  work with data and also the ability of analysing patterns, trends, aspects and draw/note meaningful conclusions in reporting / conducting presentations (oral communication) is key. Data can include information and facts of all types, not just statistics. The analysis can be used to solve problems, make business decisions to colleagues, clients and management.</a:t>
            </a:r>
          </a:p>
          <a:p>
            <a:pPr marL="285750" indent="-285750">
              <a:buFont typeface="Wingdings" panose="05000000000000000000" pitchFamily="2" charset="2"/>
              <a:buChar char="v"/>
            </a:pPr>
            <a:r>
              <a:rPr lang="en-GB" b="1" u="sng" dirty="0"/>
              <a:t>Innovative and creative thinking</a:t>
            </a:r>
            <a:r>
              <a:rPr lang="en-GB" dirty="0"/>
              <a:t> – This is defined by thoughts/visions to improve an existing issue or come up with a new process. This will all help a business succeed, which also includes, lateral thinking which is approaching an issue in a fresh way.</a:t>
            </a:r>
          </a:p>
          <a:p>
            <a:pPr marL="285750" indent="-285750">
              <a:buFont typeface="Wingdings" panose="05000000000000000000" pitchFamily="2" charset="2"/>
              <a:buChar char="v"/>
            </a:pPr>
            <a:r>
              <a:rPr lang="en-GB" b="1" u="sng" dirty="0"/>
              <a:t>Adaptability and flexibility</a:t>
            </a:r>
            <a:r>
              <a:rPr lang="en-GB" b="1" dirty="0"/>
              <a:t> </a:t>
            </a:r>
            <a:r>
              <a:rPr lang="en-GB" dirty="0"/>
              <a:t>- In my experience, this is about applying a positive response to change and adopting a “can do” attitude which is driven by new challenges and using your own initiative.</a:t>
            </a:r>
            <a:r>
              <a:rPr lang="en-GB" b="1" u="sng" dirty="0"/>
              <a:t> </a:t>
            </a:r>
          </a:p>
          <a:p>
            <a:endParaRPr lang="en-GB" b="1" u="sng" dirty="0"/>
          </a:p>
          <a:p>
            <a:r>
              <a:rPr lang="en-GB" dirty="0" err="1"/>
              <a:t>Cleverism</a:t>
            </a:r>
            <a:r>
              <a:rPr lang="en-GB" dirty="0"/>
              <a:t>. 2021. Skills and Tools. [ONLINE] Available at: </a:t>
            </a:r>
            <a:r>
              <a:rPr lang="en-GB" dirty="0">
                <a:hlinkClick r:id="rId5"/>
              </a:rPr>
              <a:t>https://www.cleverism.com</a:t>
            </a:r>
            <a:r>
              <a:rPr lang="en-GB" dirty="0"/>
              <a:t>. [Accessed 28 March 2021]. </a:t>
            </a:r>
            <a:endParaRPr lang="en-GB" b="1" u="sng" dirty="0"/>
          </a:p>
        </p:txBody>
      </p:sp>
      <p:pic>
        <p:nvPicPr>
          <p:cNvPr id="2" name="Audio 1">
            <a:hlinkClick r:id="" action="ppaction://media"/>
            <a:extLst>
              <a:ext uri="{FF2B5EF4-FFF2-40B4-BE49-F238E27FC236}">
                <a16:creationId xmlns:a16="http://schemas.microsoft.com/office/drawing/2014/main" id="{EBDED8D4-3AAA-4AB8-968F-950F8D4AFB2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07211517"/>
      </p:ext>
    </p:extLst>
  </p:cSld>
  <p:clrMapOvr>
    <a:masterClrMapping/>
  </p:clrMapOvr>
  <mc:AlternateContent xmlns:mc="http://schemas.openxmlformats.org/markup-compatibility/2006">
    <mc:Choice xmlns:p14="http://schemas.microsoft.com/office/powerpoint/2010/main" Requires="p14">
      <p:transition spd="slow" p14:dur="2000" advTm="28586"/>
    </mc:Choice>
    <mc:Fallback>
      <p:transition spd="slow" advTm="285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7">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7">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7">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E42DB04E-1B36-4E6F-B51A-FB293F4B5A48}"/>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G1 – Applications Of Skills In Problem Solving, Communication and Information Retrieval</a:t>
            </a:r>
          </a:p>
        </p:txBody>
      </p:sp>
      <p:sp>
        <p:nvSpPr>
          <p:cNvPr id="16" name="TextBox 15">
            <a:extLst>
              <a:ext uri="{FF2B5EF4-FFF2-40B4-BE49-F238E27FC236}">
                <a16:creationId xmlns:a16="http://schemas.microsoft.com/office/drawing/2014/main" id="{D3E401B6-4A58-4C9F-BC41-49D87626D72A}"/>
              </a:ext>
            </a:extLst>
          </p:cNvPr>
          <p:cNvSpPr txBox="1"/>
          <p:nvPr/>
        </p:nvSpPr>
        <p:spPr>
          <a:xfrm>
            <a:off x="497798" y="2381250"/>
            <a:ext cx="11196403" cy="4247317"/>
          </a:xfrm>
          <a:prstGeom prst="rect">
            <a:avLst/>
          </a:prstGeom>
          <a:noFill/>
        </p:spPr>
        <p:txBody>
          <a:bodyPr wrap="square" rtlCol="0">
            <a:spAutoFit/>
          </a:bodyPr>
          <a:lstStyle/>
          <a:p>
            <a:r>
              <a:rPr lang="en-GB" i="1" dirty="0"/>
              <a:t>“Information retrieval is vital to capture a working knowledge and resolve information requirements and needs, including evaluation. Information retrieval can be sourced from search engines.</a:t>
            </a:r>
            <a:r>
              <a:rPr lang="en-US" i="1" dirty="0"/>
              <a:t> Problem solving skills refers to our ability to solve problems in an effective and timely manner without any impediments. It involves being able to identify and define the problem, generating alternative solutions, evaluating and selecting the best alternative, and implementing the selected solution</a:t>
            </a:r>
            <a:r>
              <a:rPr lang="en-US" dirty="0"/>
              <a:t>.” </a:t>
            </a:r>
            <a:endParaRPr lang="en-GB" dirty="0"/>
          </a:p>
          <a:p>
            <a:endParaRPr lang="en-GB" dirty="0"/>
          </a:p>
          <a:p>
            <a:r>
              <a:rPr lang="en-GB" dirty="0"/>
              <a:t>Within my organisation the internal use of information retrieval is an internal shared document store. This document store is locked to certain departments using specific permissions to ensure only the required information can be accessed. By using this secure shared document store it allows easy access to the appropriate staff and managers. By using this method of storing data, if there is an absence in the team this still allows the effective use of IT in that  relevant information can be accessed by the appropriate personnel, thus ensuring delays are minimised and also incorporates continuous improvement. </a:t>
            </a:r>
          </a:p>
          <a:p>
            <a:endParaRPr lang="en-GB" dirty="0"/>
          </a:p>
          <a:p>
            <a:r>
              <a:rPr lang="en-GB" dirty="0" err="1"/>
              <a:t>Researchgate</a:t>
            </a:r>
            <a:r>
              <a:rPr lang="en-GB" dirty="0"/>
              <a:t>. 2020. Engineering. [ONLINE] Available at: </a:t>
            </a:r>
            <a:r>
              <a:rPr lang="en-GB" dirty="0">
                <a:hlinkClick r:id="rId5"/>
              </a:rPr>
              <a:t>https://www.researchgate.net/topic/Engineering</a:t>
            </a:r>
            <a:r>
              <a:rPr lang="en-GB" dirty="0"/>
              <a:t>. [Accessed 24 January 2021].</a:t>
            </a:r>
          </a:p>
        </p:txBody>
      </p:sp>
      <p:pic>
        <p:nvPicPr>
          <p:cNvPr id="2" name="Audio 1">
            <a:hlinkClick r:id="" action="ppaction://media"/>
            <a:extLst>
              <a:ext uri="{FF2B5EF4-FFF2-40B4-BE49-F238E27FC236}">
                <a16:creationId xmlns:a16="http://schemas.microsoft.com/office/drawing/2014/main" id="{F6B560FA-78F0-4E82-8A8D-811558D99A52}"/>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886106993"/>
      </p:ext>
    </p:extLst>
  </p:cSld>
  <p:clrMapOvr>
    <a:masterClrMapping/>
  </p:clrMapOvr>
  <mc:AlternateContent xmlns:mc="http://schemas.openxmlformats.org/markup-compatibility/2006">
    <mc:Choice xmlns:p14="http://schemas.microsoft.com/office/powerpoint/2010/main" Requires="p14">
      <p:transition spd="slow" p14:dur="2000" advTm="76057"/>
    </mc:Choice>
    <mc:Fallback>
      <p:transition spd="slow" advTm="760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A7993C40-2BA7-4A6C-BE47-DB3871A563FD}"/>
              </a:ext>
            </a:extLst>
          </p:cNvPr>
          <p:cNvSpPr txBox="1">
            <a:spLocks/>
          </p:cNvSpPr>
          <p:nvPr/>
        </p:nvSpPr>
        <p:spPr>
          <a:xfrm>
            <a:off x="2912682" y="-27920"/>
            <a:ext cx="6157903" cy="2150719"/>
          </a:xfrm>
          <a:prstGeom prst="rect">
            <a:avLst/>
          </a:prstGeom>
          <a:noFill/>
        </p:spPr>
        <p:txBody>
          <a:bodyPr vert="horz" lIns="91440" tIns="45720" rIns="91440" bIns="45720" rtlCol="0" anchor="ctr">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G2 – Plan Self Learning and Improve Performance As a Foundation For Life Long Learning and Continuous Professional Development.</a:t>
            </a:r>
          </a:p>
        </p:txBody>
      </p:sp>
      <p:sp>
        <p:nvSpPr>
          <p:cNvPr id="16" name="TextBox 15">
            <a:extLst>
              <a:ext uri="{FF2B5EF4-FFF2-40B4-BE49-F238E27FC236}">
                <a16:creationId xmlns:a16="http://schemas.microsoft.com/office/drawing/2014/main" id="{5D6C09E3-B41E-48A5-AD62-4DEC873F9F3C}"/>
              </a:ext>
            </a:extLst>
          </p:cNvPr>
          <p:cNvSpPr txBox="1"/>
          <p:nvPr/>
        </p:nvSpPr>
        <p:spPr>
          <a:xfrm>
            <a:off x="393431" y="1883685"/>
            <a:ext cx="11196403" cy="5078313"/>
          </a:xfrm>
          <a:prstGeom prst="rect">
            <a:avLst/>
          </a:prstGeom>
          <a:noFill/>
        </p:spPr>
        <p:txBody>
          <a:bodyPr wrap="square" rtlCol="0">
            <a:spAutoFit/>
          </a:bodyPr>
          <a:lstStyle/>
          <a:p>
            <a:pPr marL="285750" indent="-285750">
              <a:buFont typeface="Wingdings" panose="05000000000000000000" pitchFamily="2" charset="2"/>
              <a:buChar char="v"/>
            </a:pPr>
            <a:r>
              <a:rPr lang="en-GB" dirty="0"/>
              <a:t>The personal, social and emotional development for me has been the biggest step forward in having to communicate with suppliers and high level management. In embracing this, it has been a huge step up and having to deliver information to a team of managers can be daunting, within this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I have also developed my communication and language, learnt the need for “active listening” and the need for validation in this role to ensure the person or team feel understood and lowers the risk of miscommunication.</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Valuable lesson I learned is that if someone takes the time to give you constructive criticism they are doing you a favour by helping you to be better. You should thank them. Within my continuous professional development, I am adjusting and learning to receive and accept constructive criticism/feedback.</a:t>
            </a:r>
          </a:p>
          <a:p>
            <a:pPr marL="285750" indent="-285750">
              <a:buFont typeface="Wingdings" panose="05000000000000000000" pitchFamily="2" charset="2"/>
              <a:buChar char="v"/>
            </a:pPr>
            <a:r>
              <a:rPr lang="en-GB" dirty="0"/>
              <a:t> </a:t>
            </a:r>
          </a:p>
          <a:p>
            <a:pPr marL="285750" indent="-285750">
              <a:buFont typeface="Wingdings" panose="05000000000000000000" pitchFamily="2" charset="2"/>
              <a:buChar char="v"/>
            </a:pPr>
            <a:r>
              <a:rPr lang="en-GB" dirty="0"/>
              <a:t>I recently undertook a development meeting with my Senior Manager, this gave me the opportunity to reflect on the past 12 months, identify improvements, receive constructive feedback and the opportunity to identify any training needs.</a:t>
            </a:r>
          </a:p>
          <a:p>
            <a:pPr marL="285750" indent="-285750">
              <a:buFont typeface="Wingdings" panose="05000000000000000000" pitchFamily="2" charset="2"/>
              <a:buChar char="v"/>
            </a:pPr>
            <a:endParaRPr lang="en-GB" dirty="0"/>
          </a:p>
          <a:p>
            <a:pPr marL="285750" indent="-285750">
              <a:buFont typeface="Wingdings" panose="05000000000000000000" pitchFamily="2" charset="2"/>
              <a:buChar char="v"/>
            </a:pPr>
            <a:r>
              <a:rPr lang="en-GB" dirty="0"/>
              <a:t>Oxford Scholarship Online. 2021. What's new in January 2021. [ONLINE] Available at: </a:t>
            </a:r>
            <a:r>
              <a:rPr lang="en-GB" dirty="0">
                <a:hlinkClick r:id="rId5"/>
              </a:rPr>
              <a:t>https://oxford.universitypressscholarship.com/newsitem/1077/what-s-new-in-january-2021</a:t>
            </a:r>
            <a:r>
              <a:rPr lang="en-GB" dirty="0"/>
              <a:t>. [Accessed 24 January 2021].</a:t>
            </a:r>
          </a:p>
        </p:txBody>
      </p:sp>
      <p:pic>
        <p:nvPicPr>
          <p:cNvPr id="2" name="Audio 1">
            <a:hlinkClick r:id="" action="ppaction://media"/>
            <a:extLst>
              <a:ext uri="{FF2B5EF4-FFF2-40B4-BE49-F238E27FC236}">
                <a16:creationId xmlns:a16="http://schemas.microsoft.com/office/drawing/2014/main" id="{BF18C0EC-68A4-48E4-B20D-46E165EAC8E1}"/>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413851521"/>
      </p:ext>
    </p:extLst>
  </p:cSld>
  <p:clrMapOvr>
    <a:masterClrMapping/>
  </p:clrMapOvr>
  <mc:AlternateContent xmlns:mc="http://schemas.openxmlformats.org/markup-compatibility/2006">
    <mc:Choice xmlns:p14="http://schemas.microsoft.com/office/powerpoint/2010/main" Requires="p14">
      <p:transition spd="slow" p14:dur="2000" advTm="73064"/>
    </mc:Choice>
    <mc:Fallback>
      <p:transition spd="slow" advTm="73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6">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1"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6">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reeform: Shape 8">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 name="Freeform: Shape 10">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Rectangle 14">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6">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8">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18" name="Freeform: Shape 20">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22">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 name="Title 1">
            <a:extLst>
              <a:ext uri="{FF2B5EF4-FFF2-40B4-BE49-F238E27FC236}">
                <a16:creationId xmlns:a16="http://schemas.microsoft.com/office/drawing/2014/main" id="{BA5B270A-4EEA-42AD-B566-E0C3E267BB0D}"/>
              </a:ext>
            </a:extLst>
          </p:cNvPr>
          <p:cNvSpPr>
            <a:spLocks noGrp="1"/>
          </p:cNvSpPr>
          <p:nvPr>
            <p:ph type="title"/>
          </p:nvPr>
        </p:nvSpPr>
        <p:spPr>
          <a:xfrm>
            <a:off x="3204642" y="133570"/>
            <a:ext cx="5782716" cy="1943754"/>
          </a:xfrm>
          <a:noFill/>
        </p:spPr>
        <p:txBody>
          <a:bodyPr vert="horz" lIns="91440" tIns="45720" rIns="91440" bIns="45720" rtlCol="0" anchor="ctr">
            <a:normAutofit/>
          </a:bodyPr>
          <a:lstStyle/>
          <a:p>
            <a:pPr algn="ctr"/>
            <a:r>
              <a:rPr lang="en-US" sz="2800" b="1" u="sng" kern="1200" dirty="0">
                <a:solidFill>
                  <a:srgbClr val="080808"/>
                </a:solidFill>
                <a:latin typeface="+mj-lt"/>
                <a:ea typeface="+mj-ea"/>
                <a:cs typeface="+mj-cs"/>
              </a:rPr>
              <a:t>G2 – Plan Self Learning and Improve Performance As a Foundation For Life Long Learning and Continuous Professional Development.</a:t>
            </a:r>
            <a:endParaRPr lang="en-US" sz="2800" kern="1200" dirty="0">
              <a:solidFill>
                <a:srgbClr val="080808"/>
              </a:solidFill>
              <a:latin typeface="+mj-lt"/>
              <a:ea typeface="+mj-ea"/>
              <a:cs typeface="+mj-cs"/>
            </a:endParaRPr>
          </a:p>
        </p:txBody>
      </p:sp>
      <p:sp>
        <p:nvSpPr>
          <p:cNvPr id="22" name="Freeform: Shape 24">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6">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TextBox 27">
            <a:extLst>
              <a:ext uri="{FF2B5EF4-FFF2-40B4-BE49-F238E27FC236}">
                <a16:creationId xmlns:a16="http://schemas.microsoft.com/office/drawing/2014/main" id="{AAB0D511-F7D2-4A09-931C-A587FC52A9EA}"/>
              </a:ext>
            </a:extLst>
          </p:cNvPr>
          <p:cNvSpPr txBox="1"/>
          <p:nvPr/>
        </p:nvSpPr>
        <p:spPr>
          <a:xfrm>
            <a:off x="393431" y="2157461"/>
            <a:ext cx="11196403" cy="4585871"/>
          </a:xfrm>
          <a:prstGeom prst="rect">
            <a:avLst/>
          </a:prstGeom>
          <a:noFill/>
        </p:spPr>
        <p:txBody>
          <a:bodyPr wrap="square" rtlCol="0">
            <a:spAutoFit/>
          </a:bodyPr>
          <a:lstStyle/>
          <a:p>
            <a:pPr fontAlgn="base"/>
            <a:r>
              <a:rPr lang="en-US" sz="1600" dirty="0"/>
              <a:t>Continuous learning is your self-motivated persistence in acquiring knowledge and competencies in order to expand your skill set and develop future opportunities. It forms part of your personal and professional development in an effort to avoid stagnation and reach your full potential.  (</a:t>
            </a:r>
            <a:r>
              <a:rPr lang="en-GB" sz="1600" dirty="0"/>
              <a:t>CPD. 2021. CPD Explained. [ONLINE] Available at: </a:t>
            </a:r>
            <a:r>
              <a:rPr lang="en-GB" sz="1600" dirty="0">
                <a:hlinkClick r:id="rId5"/>
              </a:rPr>
              <a:t>https://cpduk.co.uk</a:t>
            </a:r>
            <a:r>
              <a:rPr lang="en-GB" sz="1600" dirty="0"/>
              <a:t>. [Accessed 28 March 2021]. )</a:t>
            </a:r>
          </a:p>
          <a:p>
            <a:pPr fontAlgn="base"/>
            <a:endParaRPr lang="en-US" sz="1600" b="1" dirty="0"/>
          </a:p>
          <a:p>
            <a:pPr marL="285750" indent="-285750" fontAlgn="base">
              <a:buFont typeface="Wingdings" panose="05000000000000000000" pitchFamily="2" charset="2"/>
              <a:buChar char="v"/>
            </a:pPr>
            <a:r>
              <a:rPr lang="en-US" sz="1600" b="1" dirty="0"/>
              <a:t> Remain relevant</a:t>
            </a:r>
          </a:p>
          <a:p>
            <a:pPr fontAlgn="base"/>
            <a:r>
              <a:rPr lang="en-US" sz="1600" dirty="0"/>
              <a:t>Don’t be left behind. Ensure you remain relevant to your industry by keeping up to date with trends and adapting your skill set. To function effectively amongst this rapidly changing world of technology, you need to learn new things to remain valuable.</a:t>
            </a:r>
          </a:p>
          <a:p>
            <a:pPr fontAlgn="base"/>
            <a:endParaRPr lang="en-US" sz="1600" dirty="0"/>
          </a:p>
          <a:p>
            <a:pPr marL="285750" indent="-285750" fontAlgn="base">
              <a:buFont typeface="Wingdings" panose="05000000000000000000" pitchFamily="2" charset="2"/>
              <a:buChar char="v"/>
            </a:pPr>
            <a:r>
              <a:rPr lang="en-US" sz="1600" b="1" dirty="0"/>
              <a:t>Competence leads to confidence</a:t>
            </a:r>
          </a:p>
          <a:p>
            <a:pPr fontAlgn="base"/>
            <a:r>
              <a:rPr lang="en-US" sz="1600" dirty="0"/>
              <a:t>Learning new things gives a feeling of accomplishment, which in turn boosts confidence in your capabilities. Also, you’ll feel more ready to take on challenges and explore new business ventures. Acquiring new skills will unveil new opportunities and help you find innovative solutions to problems.</a:t>
            </a:r>
          </a:p>
          <a:p>
            <a:pPr fontAlgn="base"/>
            <a:endParaRPr lang="en-US" sz="1600" dirty="0"/>
          </a:p>
          <a:p>
            <a:pPr marL="285750" indent="-285750" fontAlgn="base">
              <a:buFont typeface="Wingdings" panose="05000000000000000000" pitchFamily="2" charset="2"/>
              <a:buChar char="v"/>
            </a:pPr>
            <a:r>
              <a:rPr lang="en-US" sz="1600" b="1" dirty="0"/>
              <a:t>Communication and Encouragement of others </a:t>
            </a:r>
          </a:p>
          <a:p>
            <a:pPr fontAlgn="base"/>
            <a:r>
              <a:rPr lang="en-US" sz="1600" dirty="0"/>
              <a:t>Continuous learning isn’t just about you. Lifelong learning helps develop your leadership skills which then translates into fostering lifelong learning in other individuals, by encouraging them in their careers.</a:t>
            </a:r>
          </a:p>
          <a:p>
            <a:pPr fontAlgn="base"/>
            <a:endParaRPr lang="en-US" dirty="0"/>
          </a:p>
          <a:p>
            <a:pPr marL="285750" indent="-285750" fontAlgn="base">
              <a:buFont typeface="Wingdings" panose="05000000000000000000" pitchFamily="2" charset="2"/>
              <a:buChar char="v"/>
            </a:pPr>
            <a:endParaRPr lang="en-US" dirty="0"/>
          </a:p>
        </p:txBody>
      </p:sp>
      <p:pic>
        <p:nvPicPr>
          <p:cNvPr id="3" name="Audio 2">
            <a:hlinkClick r:id="" action="ppaction://media"/>
            <a:extLst>
              <a:ext uri="{FF2B5EF4-FFF2-40B4-BE49-F238E27FC236}">
                <a16:creationId xmlns:a16="http://schemas.microsoft.com/office/drawing/2014/main" id="{3EEC0EEB-2259-4CF7-A190-1E4DF4CD2E33}"/>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3618357588"/>
      </p:ext>
    </p:extLst>
  </p:cSld>
  <p:clrMapOvr>
    <a:masterClrMapping/>
  </p:clrMapOvr>
  <mc:AlternateContent xmlns:mc="http://schemas.openxmlformats.org/markup-compatibility/2006">
    <mc:Choice xmlns:p14="http://schemas.microsoft.com/office/powerpoint/2010/main" Requires="p14">
      <p:transition spd="slow" p14:dur="2000" advTm="87190"/>
    </mc:Choice>
    <mc:Fallback>
      <p:transition spd="slow" advTm="871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8">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5"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128E2E83-0E27-4AA9-BEC5-8B28537000CB}"/>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Eye Opening Moment(s)</a:t>
            </a:r>
          </a:p>
        </p:txBody>
      </p:sp>
      <p:sp>
        <p:nvSpPr>
          <p:cNvPr id="16" name="TextBox 15">
            <a:extLst>
              <a:ext uri="{FF2B5EF4-FFF2-40B4-BE49-F238E27FC236}">
                <a16:creationId xmlns:a16="http://schemas.microsoft.com/office/drawing/2014/main" id="{23D411BE-E79F-41AF-B2C6-DC30FA73CD11}"/>
              </a:ext>
            </a:extLst>
          </p:cNvPr>
          <p:cNvSpPr txBox="1"/>
          <p:nvPr/>
        </p:nvSpPr>
        <p:spPr>
          <a:xfrm>
            <a:off x="497798" y="2381250"/>
            <a:ext cx="11196403" cy="2585323"/>
          </a:xfrm>
          <a:prstGeom prst="rect">
            <a:avLst/>
          </a:prstGeom>
          <a:noFill/>
        </p:spPr>
        <p:txBody>
          <a:bodyPr wrap="square" rtlCol="0">
            <a:spAutoFit/>
          </a:bodyPr>
          <a:lstStyle/>
          <a:p>
            <a:r>
              <a:rPr lang="en-GB" dirty="0"/>
              <a:t>Throughout the course there have been a number of eye opening moments for me.</a:t>
            </a:r>
          </a:p>
          <a:p>
            <a:endParaRPr lang="en-GB" dirty="0"/>
          </a:p>
          <a:p>
            <a:r>
              <a:rPr lang="en-GB" dirty="0"/>
              <a:t>The first eye opener was very much a positive. This was in depth problem solving and lean manufacturing lecture. The problem solving and lean manufacturing activities and assignments really helped my learning develop at a rapid rate. This was backed by being very relevant to my current job role within Aston Martin.</a:t>
            </a:r>
          </a:p>
          <a:p>
            <a:endParaRPr lang="en-GB" dirty="0"/>
          </a:p>
          <a:p>
            <a:r>
              <a:rPr lang="en-GB" dirty="0"/>
              <a:t>My second eye opener was and still is at present, using MATLAB. This has been a big challenge for me to overcome. Specifically the eye opening moment in this case was how in depth and the vast range of actions can be carried out using MATLAB.</a:t>
            </a:r>
          </a:p>
        </p:txBody>
      </p:sp>
      <p:pic>
        <p:nvPicPr>
          <p:cNvPr id="2" name="Audio 1">
            <a:hlinkClick r:id="" action="ppaction://media"/>
            <a:extLst>
              <a:ext uri="{FF2B5EF4-FFF2-40B4-BE49-F238E27FC236}">
                <a16:creationId xmlns:a16="http://schemas.microsoft.com/office/drawing/2014/main" id="{7DDE8ACF-33A0-4C6A-827D-F19FAE70D817}"/>
              </a:ext>
            </a:extLst>
          </p:cNvPr>
          <p:cNvPicPr>
            <a:picLocks noChangeAspect="1"/>
          </p:cNvPicPr>
          <p:nvPr>
            <a:audioFile r:link="rId3"/>
            <p:extLst>
              <p:ext uri="{DAA4B4D4-6D71-4841-9C94-3DE7FCFB9230}">
                <p14:media xmlns:p14="http://schemas.microsoft.com/office/powerpoint/2010/main" r:embed="rId2"/>
              </p:ext>
            </p:extLst>
          </p:nvPr>
        </p:nvPicPr>
        <p:blipFill>
          <a:blip r:embed="rId5"/>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2868525726"/>
      </p:ext>
    </p:extLst>
  </p:cSld>
  <p:clrMapOvr>
    <a:masterClrMapping/>
  </p:clrMapOvr>
  <mc:AlternateContent xmlns:mc="http://schemas.openxmlformats.org/markup-compatibility/2006">
    <mc:Choice xmlns:p14="http://schemas.microsoft.com/office/powerpoint/2010/main" Requires="p14">
      <p:transition spd="slow" p14:dur="2000" advTm="42346"/>
    </mc:Choice>
    <mc:Fallback>
      <p:transition spd="slow" advTm="423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tx1"/>
              </a:solidFill>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Title 1">
            <a:extLst>
              <a:ext uri="{FF2B5EF4-FFF2-40B4-BE49-F238E27FC236}">
                <a16:creationId xmlns:a16="http://schemas.microsoft.com/office/drawing/2014/main" id="{04A8286C-920F-4C66-AA71-DED31DDC5B6B}"/>
              </a:ext>
            </a:extLst>
          </p:cNvPr>
          <p:cNvSpPr txBox="1">
            <a:spLocks/>
          </p:cNvSpPr>
          <p:nvPr/>
        </p:nvSpPr>
        <p:spPr>
          <a:xfrm>
            <a:off x="2912682" y="-27920"/>
            <a:ext cx="6157903" cy="2150719"/>
          </a:xfrm>
          <a:prstGeom prst="rect">
            <a:avLst/>
          </a:prstGeom>
          <a:noFill/>
        </p:spPr>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b="1" u="sng" dirty="0">
                <a:solidFill>
                  <a:srgbClr val="080808"/>
                </a:solidFill>
              </a:rPr>
              <a:t>References.</a:t>
            </a:r>
          </a:p>
        </p:txBody>
      </p:sp>
      <p:sp>
        <p:nvSpPr>
          <p:cNvPr id="14" name="TextBox 13">
            <a:extLst>
              <a:ext uri="{FF2B5EF4-FFF2-40B4-BE49-F238E27FC236}">
                <a16:creationId xmlns:a16="http://schemas.microsoft.com/office/drawing/2014/main" id="{2954930E-1C6A-4024-9607-9CB93D241D52}"/>
              </a:ext>
            </a:extLst>
          </p:cNvPr>
          <p:cNvSpPr txBox="1"/>
          <p:nvPr/>
        </p:nvSpPr>
        <p:spPr>
          <a:xfrm>
            <a:off x="497799" y="1584720"/>
            <a:ext cx="11196403" cy="5078313"/>
          </a:xfrm>
          <a:prstGeom prst="rect">
            <a:avLst/>
          </a:prstGeom>
          <a:noFill/>
        </p:spPr>
        <p:txBody>
          <a:bodyPr wrap="square" rtlCol="0">
            <a:spAutoFit/>
          </a:bodyPr>
          <a:lstStyle/>
          <a:p>
            <a:r>
              <a:rPr lang="en-GB" dirty="0"/>
              <a:t>To clarify current knowledge and expand further, throughout this presentation I have used the following sources:</a:t>
            </a:r>
          </a:p>
          <a:p>
            <a:endParaRPr lang="en-GB" dirty="0"/>
          </a:p>
          <a:p>
            <a:pPr marL="285750" indent="-285750">
              <a:buFont typeface="Wingdings" panose="05000000000000000000" pitchFamily="2" charset="2"/>
              <a:buChar char="v"/>
            </a:pPr>
            <a:r>
              <a:rPr lang="en-GB" dirty="0"/>
              <a:t>hrtechnologist.com. 2020. Successful change management starts with people. [ONLINE] Available at: </a:t>
            </a:r>
            <a:r>
              <a:rPr lang="en-GB" dirty="0">
                <a:hlinkClick r:id="rId5"/>
              </a:rPr>
              <a:t>https://www.hrtechnologist.com</a:t>
            </a:r>
            <a:r>
              <a:rPr lang="en-GB" dirty="0"/>
              <a:t>. [Accessed 23 January 2021].</a:t>
            </a:r>
            <a:endParaRPr lang="en-GB" dirty="0">
              <a:hlinkClick r:id="rId6"/>
            </a:endParaRPr>
          </a:p>
          <a:p>
            <a:pPr marL="285750" indent="-285750">
              <a:buFont typeface="Wingdings" panose="05000000000000000000" pitchFamily="2" charset="2"/>
              <a:buChar char="v"/>
            </a:pPr>
            <a:r>
              <a:rPr lang="en-GB" dirty="0"/>
              <a:t>HSE. 2020. Managing risks and risk assessment at work. [ONLINE] Available at: </a:t>
            </a:r>
            <a:r>
              <a:rPr lang="en-GB" dirty="0">
                <a:hlinkClick r:id="rId7"/>
              </a:rPr>
              <a:t>https://www.hse.gov.uk/simple-health-safety/risk/index.htm</a:t>
            </a:r>
            <a:r>
              <a:rPr lang="en-GB" dirty="0"/>
              <a:t>. [Accessed 23 January 2021].</a:t>
            </a:r>
            <a:endParaRPr lang="en-GB" dirty="0">
              <a:hlinkClick r:id="rId8"/>
            </a:endParaRPr>
          </a:p>
          <a:p>
            <a:pPr marL="285750" indent="-285750">
              <a:buFont typeface="Wingdings" panose="05000000000000000000" pitchFamily="2" charset="2"/>
              <a:buChar char="v"/>
            </a:pPr>
            <a:r>
              <a:rPr lang="en-GB" dirty="0"/>
              <a:t>Researchgate. 2020. Engineering. [ONLINE] Available at: </a:t>
            </a:r>
            <a:r>
              <a:rPr lang="en-GB" dirty="0">
                <a:hlinkClick r:id="rId9"/>
              </a:rPr>
              <a:t>https://www.researchgate.net/topic/Engineering</a:t>
            </a:r>
            <a:r>
              <a:rPr lang="en-GB" dirty="0"/>
              <a:t>. [Accessed 24 January 2021].</a:t>
            </a:r>
          </a:p>
          <a:p>
            <a:pPr marL="285750" indent="-285750">
              <a:buFont typeface="Wingdings" panose="05000000000000000000" pitchFamily="2" charset="2"/>
              <a:buChar char="v"/>
            </a:pPr>
            <a:r>
              <a:rPr lang="en-GB" dirty="0"/>
              <a:t>Oxford Scholarship Online. 2021. What's new in January 2021. [ONLINE] Available at: </a:t>
            </a:r>
            <a:r>
              <a:rPr lang="en-GB" dirty="0">
                <a:hlinkClick r:id="rId10"/>
              </a:rPr>
              <a:t>https://oxford.universitypressscholarship.com/newsitem/1077/what-s-new-in-january-2021</a:t>
            </a:r>
            <a:r>
              <a:rPr lang="en-GB" dirty="0"/>
              <a:t>. [Accessed 24 January 2021].</a:t>
            </a:r>
          </a:p>
          <a:p>
            <a:pPr marL="285750" indent="-285750">
              <a:buFont typeface="Wingdings" panose="05000000000000000000" pitchFamily="2" charset="2"/>
              <a:buChar char="v"/>
            </a:pPr>
            <a:r>
              <a:rPr lang="en-GB" dirty="0"/>
              <a:t>CPD. 2021. CPD Explained. [ONLINE] Available at: </a:t>
            </a:r>
            <a:r>
              <a:rPr lang="en-GB" dirty="0">
                <a:hlinkClick r:id="rId11"/>
              </a:rPr>
              <a:t>https://cpduk.co.uk</a:t>
            </a:r>
            <a:r>
              <a:rPr lang="en-GB" dirty="0"/>
              <a:t>. [Accessed 28 March 2021]. </a:t>
            </a:r>
          </a:p>
          <a:p>
            <a:pPr marL="285750" indent="-285750">
              <a:buFont typeface="Wingdings" panose="05000000000000000000" pitchFamily="2" charset="2"/>
              <a:buChar char="v"/>
            </a:pPr>
            <a:r>
              <a:rPr lang="en-GB" dirty="0" err="1"/>
              <a:t>Cleverism</a:t>
            </a:r>
            <a:r>
              <a:rPr lang="en-GB" dirty="0"/>
              <a:t>. 2021. Skills and Tools. [ONLINE] Available at: </a:t>
            </a:r>
            <a:r>
              <a:rPr lang="en-GB" dirty="0">
                <a:hlinkClick r:id="rId12"/>
              </a:rPr>
              <a:t>https://www.cleverism.com</a:t>
            </a:r>
            <a:r>
              <a:rPr lang="en-GB" dirty="0"/>
              <a:t>. [Accessed 28 March 2021].</a:t>
            </a:r>
          </a:p>
          <a:p>
            <a:pPr marL="285750" indent="-285750">
              <a:buFont typeface="Wingdings" panose="05000000000000000000" pitchFamily="2" charset="2"/>
              <a:buChar char="v"/>
            </a:pPr>
            <a:r>
              <a:rPr lang="en-GB" dirty="0" err="1"/>
              <a:t>Lucidchart</a:t>
            </a:r>
            <a:r>
              <a:rPr lang="en-GB" dirty="0"/>
              <a:t>. 2021. How to explain technical ideas to a non technical audiences. [ONLINE] Available at: </a:t>
            </a:r>
            <a:r>
              <a:rPr lang="en-GB" dirty="0">
                <a:hlinkClick r:id="rId13"/>
              </a:rPr>
              <a:t>https://www.lucidchart.com</a:t>
            </a:r>
            <a:r>
              <a:rPr lang="en-GB" dirty="0"/>
              <a:t>. [Accessed 28 March 2021</a:t>
            </a:r>
            <a:r>
              <a:rPr lang="en-GB"/>
              <a:t>]. </a:t>
            </a:r>
          </a:p>
          <a:p>
            <a:pPr marL="285750" indent="-285750">
              <a:buFont typeface="Wingdings" panose="05000000000000000000" pitchFamily="2" charset="2"/>
              <a:buChar char="v"/>
            </a:pPr>
            <a:r>
              <a:rPr lang="en-GB"/>
              <a:t>Indeed</a:t>
            </a:r>
            <a:r>
              <a:rPr lang="en-GB" dirty="0"/>
              <a:t>. 2021. 4 Types of Communication. [ONLINE] Available at: https://www.ukindeed.com. [Accessed 28 March 2021].</a:t>
            </a:r>
          </a:p>
          <a:p>
            <a:pPr marL="285750" indent="-285750">
              <a:buFont typeface="Wingdings" panose="05000000000000000000" pitchFamily="2" charset="2"/>
              <a:buChar char="v"/>
            </a:pPr>
            <a:endParaRPr lang="en-GB" dirty="0">
              <a:hlinkClick r:id="rId14"/>
            </a:endParaRPr>
          </a:p>
        </p:txBody>
      </p:sp>
      <p:pic>
        <p:nvPicPr>
          <p:cNvPr id="2" name="Audio 1">
            <a:hlinkClick r:id="" action="ppaction://media"/>
            <a:extLst>
              <a:ext uri="{FF2B5EF4-FFF2-40B4-BE49-F238E27FC236}">
                <a16:creationId xmlns:a16="http://schemas.microsoft.com/office/drawing/2014/main" id="{E28DC4ED-7BFA-403A-BEB3-1768596B08DD}"/>
              </a:ext>
            </a:extLst>
          </p:cNvPr>
          <p:cNvPicPr>
            <a:picLocks noChangeAspect="1"/>
          </p:cNvPicPr>
          <p:nvPr>
            <a:audioFile r:link="rId3"/>
            <p:extLst>
              <p:ext uri="{DAA4B4D4-6D71-4841-9C94-3DE7FCFB9230}">
                <p14:media xmlns:p14="http://schemas.microsoft.com/office/powerpoint/2010/main" r:embed="rId2"/>
              </p:ext>
            </p:extLst>
          </p:nvPr>
        </p:nvPicPr>
        <p:blipFill>
          <a:blip r:embed="rId15"/>
          <a:stretch>
            <a:fillRect/>
          </a:stretch>
        </p:blipFill>
        <p:spPr>
          <a:xfrm>
            <a:off x="11366500" y="6032500"/>
            <a:ext cx="609600" cy="609600"/>
          </a:xfrm>
          <a:prstGeom prst="rect">
            <a:avLst/>
          </a:prstGeom>
        </p:spPr>
      </p:pic>
    </p:spTree>
    <p:custDataLst>
      <p:tags r:id="rId1"/>
    </p:custDataLst>
    <p:extLst>
      <p:ext uri="{BB962C8B-B14F-4D97-AF65-F5344CB8AC3E}">
        <p14:creationId xmlns:p14="http://schemas.microsoft.com/office/powerpoint/2010/main" val="1544492234"/>
      </p:ext>
    </p:extLst>
  </p:cSld>
  <p:clrMapOvr>
    <a:masterClrMapping/>
  </p:clrMapOvr>
  <mc:AlternateContent xmlns:mc="http://schemas.openxmlformats.org/markup-compatibility/2006">
    <mc:Choice xmlns:p14="http://schemas.microsoft.com/office/powerpoint/2010/main" Requires="p14">
      <p:transition spd="slow" p14:dur="2000" advTm="17762"/>
    </mc:Choice>
    <mc:Fallback>
      <p:transition spd="slow" advTm="177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4">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4">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3" fill="hold" display="0">
                  <p:stCondLst>
                    <p:cond delay="indefinite"/>
                  </p:stCondLst>
                  <p:endCondLst>
                    <p:cond evt="onStopAudio" delay="0">
                      <p:tgtEl>
                        <p:sldTgt/>
                      </p:tgtEl>
                    </p:cond>
                  </p:endCondLst>
                </p:cTn>
                <p:tgtEl>
                  <p:spTgt spid="2"/>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0.9|1.4|1.1|0.9"/>
</p:tagLst>
</file>

<file path=ppt/tags/tag2.xml><?xml version="1.0" encoding="utf-8"?>
<p:tagLst xmlns:a="http://schemas.openxmlformats.org/drawingml/2006/main" xmlns:r="http://schemas.openxmlformats.org/officeDocument/2006/relationships" xmlns:p="http://schemas.openxmlformats.org/presentationml/2006/main">
  <p:tag name="TIMING" val="|7.3|17.2|8.6|1.7|2.2|7.7|2|3.5|3.2"/>
</p:tagLst>
</file>

<file path=ppt/tags/tag3.xml><?xml version="1.0" encoding="utf-8"?>
<p:tagLst xmlns:a="http://schemas.openxmlformats.org/drawingml/2006/main" xmlns:r="http://schemas.openxmlformats.org/officeDocument/2006/relationships" xmlns:p="http://schemas.openxmlformats.org/presentationml/2006/main">
  <p:tag name="TIMING" val="|3.6|32.3|0.8|1.4|0.7|1.3|0.6"/>
</p:tagLst>
</file>

<file path=ppt/tags/tag4.xml><?xml version="1.0" encoding="utf-8"?>
<p:tagLst xmlns:a="http://schemas.openxmlformats.org/drawingml/2006/main" xmlns:r="http://schemas.openxmlformats.org/officeDocument/2006/relationships" xmlns:p="http://schemas.openxmlformats.org/presentationml/2006/main">
  <p:tag name="TIMING" val="|2.1|13.2|29.5|0.8|3.5|1.7|4.2|6.3|0.7|1.2"/>
</p:tagLst>
</file>

<file path=ppt/tags/tag5.xml><?xml version="1.0" encoding="utf-8"?>
<p:tagLst xmlns:a="http://schemas.openxmlformats.org/drawingml/2006/main" xmlns:r="http://schemas.openxmlformats.org/officeDocument/2006/relationships" xmlns:p="http://schemas.openxmlformats.org/presentationml/2006/main">
  <p:tag name="TIMING" val="|4.3|15.6|1.4|1.7|1.7|1.6|0.8|1.8|1.5|1.5|1"/>
</p:tagLst>
</file>

<file path=ppt/tags/tag6.xml><?xml version="1.0" encoding="utf-8"?>
<p:tagLst xmlns:a="http://schemas.openxmlformats.org/drawingml/2006/main" xmlns:r="http://schemas.openxmlformats.org/officeDocument/2006/relationships" xmlns:p="http://schemas.openxmlformats.org/presentationml/2006/main">
  <p:tag name="TIMING" val="|1.1|13.4|0.8|1.5|2|1.8|3.7|1.5|2.5"/>
</p:tagLst>
</file>

<file path=ppt/tags/tag7.xml><?xml version="1.0" encoding="utf-8"?>
<p:tagLst xmlns:a="http://schemas.openxmlformats.org/drawingml/2006/main" xmlns:r="http://schemas.openxmlformats.org/officeDocument/2006/relationships" xmlns:p="http://schemas.openxmlformats.org/presentationml/2006/main">
  <p:tag name="TIMING" val="|2|9.3|2.8|3.1|4.7|4.1"/>
</p:tagLst>
</file>

<file path=ppt/tags/tag8.xml><?xml version="1.0" encoding="utf-8"?>
<p:tagLst xmlns:a="http://schemas.openxmlformats.org/drawingml/2006/main" xmlns:r="http://schemas.openxmlformats.org/officeDocument/2006/relationships" xmlns:p="http://schemas.openxmlformats.org/presentationml/2006/main">
  <p:tag name="TIMING" val="|1.1|32.1|41.2"/>
</p:tagLst>
</file>

<file path=ppt/tags/tag9.xml><?xml version="1.0" encoding="utf-8"?>
<p:tagLst xmlns:a="http://schemas.openxmlformats.org/drawingml/2006/main" xmlns:r="http://schemas.openxmlformats.org/officeDocument/2006/relationships" xmlns:p="http://schemas.openxmlformats.org/presentationml/2006/main">
  <p:tag name="TIMING" val="|2.7|15.6|14.6|19.7|0.8|14.5"/>
</p:tagLst>
</file>

<file path=ppt/tags/tag10.xml><?xml version="1.0" encoding="utf-8"?>
<p:tagLst xmlns:a="http://schemas.openxmlformats.org/drawingml/2006/main" xmlns:r="http://schemas.openxmlformats.org/officeDocument/2006/relationships" xmlns:p="http://schemas.openxmlformats.org/presentationml/2006/main">
  <p:tag name="TIMING" val="|2.1|1.6|21.6|19.1|4.4|19|3.9"/>
</p:tagLst>
</file>

<file path=ppt/tags/tag11.xml><?xml version="1.0" encoding="utf-8"?>
<p:tagLst xmlns:a="http://schemas.openxmlformats.org/drawingml/2006/main" xmlns:r="http://schemas.openxmlformats.org/officeDocument/2006/relationships" xmlns:p="http://schemas.openxmlformats.org/presentationml/2006/main">
  <p:tag name="TIMING" val="|1.5|4.1|18.9"/>
</p:tagLst>
</file>

<file path=ppt/tags/tag12.xml><?xml version="1.0" encoding="utf-8"?>
<p:tagLst xmlns:a="http://schemas.openxmlformats.org/drawingml/2006/main" xmlns:r="http://schemas.openxmlformats.org/officeDocument/2006/relationships" xmlns:p="http://schemas.openxmlformats.org/presentationml/2006/main">
  <p:tag name="TIMING" val="|2.2|1.7|1.6|1.4|1.4|1.6|1.3|1|2"/>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04D2075328EC1840BDDEA21E0B3F6B91" ma:contentTypeVersion="13" ma:contentTypeDescription="Create a new document." ma:contentTypeScope="" ma:versionID="92b6a45e806615541ad054b9d06761bd">
  <xsd:schema xmlns:xsd="http://www.w3.org/2001/XMLSchema" xmlns:xs="http://www.w3.org/2001/XMLSchema" xmlns:p="http://schemas.microsoft.com/office/2006/metadata/properties" xmlns:ns3="beb10934-c16a-433a-91cf-cbfc455d8811" xmlns:ns4="e300f513-b380-4197-a595-185d1fb39f37" targetNamespace="http://schemas.microsoft.com/office/2006/metadata/properties" ma:root="true" ma:fieldsID="d9f09a51f4479da0b880e87642b82199" ns3:_="" ns4:_="">
    <xsd:import namespace="beb10934-c16a-433a-91cf-cbfc455d8811"/>
    <xsd:import namespace="e300f513-b380-4197-a595-185d1fb39f37"/>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b10934-c16a-433a-91cf-cbfc455d881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300f513-b380-4197-a595-185d1fb39f3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6704396-1FF0-46DC-B760-2403787E4958}">
  <ds:schemaRefs>
    <ds:schemaRef ds:uri="http://schemas.microsoft.com/office/2006/documentManagement/types"/>
    <ds:schemaRef ds:uri="http://www.w3.org/XML/1998/namespace"/>
    <ds:schemaRef ds:uri="http://purl.org/dc/terms/"/>
    <ds:schemaRef ds:uri="http://schemas.microsoft.com/office/infopath/2007/PartnerControls"/>
    <ds:schemaRef ds:uri="http://purl.org/dc/dcmitype/"/>
    <ds:schemaRef ds:uri="http://purl.org/dc/elements/1.1/"/>
    <ds:schemaRef ds:uri="e300f513-b380-4197-a595-185d1fb39f37"/>
    <ds:schemaRef ds:uri="http://schemas.openxmlformats.org/package/2006/metadata/core-properties"/>
    <ds:schemaRef ds:uri="beb10934-c16a-433a-91cf-cbfc455d8811"/>
    <ds:schemaRef ds:uri="http://schemas.microsoft.com/office/2006/metadata/properties"/>
  </ds:schemaRefs>
</ds:datastoreItem>
</file>

<file path=customXml/itemProps2.xml><?xml version="1.0" encoding="utf-8"?>
<ds:datastoreItem xmlns:ds="http://schemas.openxmlformats.org/officeDocument/2006/customXml" ds:itemID="{DF14018B-D556-4304-8CCC-CF93E30277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b10934-c16a-433a-91cf-cbfc455d8811"/>
    <ds:schemaRef ds:uri="e300f513-b380-4197-a595-185d1fb39f3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B08DCBEE-9AFD-433F-81BC-A82EF86C3E4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248</TotalTime>
  <Words>2240</Words>
  <Application>Microsoft Office PowerPoint</Application>
  <PresentationFormat>Widescreen</PresentationFormat>
  <Paragraphs>129</Paragraphs>
  <Slides>14</Slides>
  <Notes>0</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Wingdings</vt:lpstr>
      <vt:lpstr>Office Theme</vt:lpstr>
      <vt:lpstr>James Team</vt:lpstr>
      <vt:lpstr>Level 4 Assessment</vt:lpstr>
      <vt:lpstr>PowerPoint Presentation</vt:lpstr>
      <vt:lpstr>D6 – Communication Of Work To Technical and Non Technical Audiences. (Non Technical)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G2 – Plan Self Learning and Improve Performance As a Foundation For Life Long Learning and Continuous Professional Development.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James Team</dc:title>
  <dc:creator>Claire Team</dc:creator>
  <cp:lastModifiedBy>Team, James</cp:lastModifiedBy>
  <cp:revision>13</cp:revision>
  <dcterms:created xsi:type="dcterms:W3CDTF">2021-03-19T16:27:50Z</dcterms:created>
  <dcterms:modified xsi:type="dcterms:W3CDTF">2021-04-08T17:00:34Z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0x01010004D2075328EC1840BDDEA21E0B3F6B91</vt:lpwstr>
  </property>
</Properties>
</file>