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9" r:id="rId3"/>
    <p:sldId id="262" r:id="rId4"/>
    <p:sldId id="263" r:id="rId5"/>
    <p:sldId id="272" r:id="rId6"/>
    <p:sldId id="273" r:id="rId7"/>
    <p:sldId id="27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ia Duffy (1804766)" userId="960479f7-16cf-4c61-a6a2-950c1f794838" providerId="ADAL" clId="{18C18426-70C0-624A-949B-571CFF0B60D9}"/>
    <pc:docChg chg="modSld">
      <pc:chgData name="Patricia Duffy (1804766)" userId="960479f7-16cf-4c61-a6a2-950c1f794838" providerId="ADAL" clId="{18C18426-70C0-624A-949B-571CFF0B60D9}" dt="2022-03-02T19:09:38.216" v="52" actId="20577"/>
      <pc:docMkLst>
        <pc:docMk/>
      </pc:docMkLst>
      <pc:sldChg chg="modNotesTx">
        <pc:chgData name="Patricia Duffy (1804766)" userId="960479f7-16cf-4c61-a6a2-950c1f794838" providerId="ADAL" clId="{18C18426-70C0-624A-949B-571CFF0B60D9}" dt="2022-03-02T18:10:36.193" v="31" actId="20577"/>
        <pc:sldMkLst>
          <pc:docMk/>
          <pc:sldMk cId="831130460" sldId="259"/>
        </pc:sldMkLst>
      </pc:sldChg>
      <pc:sldChg chg="modSp">
        <pc:chgData name="Patricia Duffy (1804766)" userId="960479f7-16cf-4c61-a6a2-950c1f794838" providerId="ADAL" clId="{18C18426-70C0-624A-949B-571CFF0B60D9}" dt="2022-03-02T19:09:38.216" v="52" actId="20577"/>
        <pc:sldMkLst>
          <pc:docMk/>
          <pc:sldMk cId="1009475616" sldId="262"/>
        </pc:sldMkLst>
        <pc:spChg chg="mod">
          <ac:chgData name="Patricia Duffy (1804766)" userId="960479f7-16cf-4c61-a6a2-950c1f794838" providerId="ADAL" clId="{18C18426-70C0-624A-949B-571CFF0B60D9}" dt="2022-03-02T19:09:38.216" v="52" actId="20577"/>
          <ac:spMkLst>
            <pc:docMk/>
            <pc:sldMk cId="1009475616" sldId="262"/>
            <ac:spMk id="3" creationId="{06330927-867D-1940-B9AF-9727DB64D7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9349DA-DAA2-EB40-90E5-74C97883F590}" type="datetimeFigureOut">
              <a:rPr lang="en-US" smtClean="0"/>
              <a:t>3/2/22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D54F81-8F7B-6248-9BAB-175E9C12F497}" type="slidenum">
              <a:rPr lang="en-US" smtClean="0"/>
              <a:t>‹#›</a:t>
            </a:fld>
            <a:endParaRPr lang="en-US"/>
          </a:p>
        </p:txBody>
      </p:sp>
    </p:spTree>
    <p:extLst>
      <p:ext uri="{BB962C8B-B14F-4D97-AF65-F5344CB8AC3E}">
        <p14:creationId xmlns:p14="http://schemas.microsoft.com/office/powerpoint/2010/main" val="3170370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a:t>
            </a:r>
            <a:r>
              <a:rPr lang="en-GB"/>
              <a:t>put </a:t>
            </a:r>
            <a:endParaRPr lang="en-US" dirty="0"/>
          </a:p>
        </p:txBody>
      </p:sp>
      <p:sp>
        <p:nvSpPr>
          <p:cNvPr id="4" name="Slide Number Placeholder 3"/>
          <p:cNvSpPr>
            <a:spLocks noGrp="1"/>
          </p:cNvSpPr>
          <p:nvPr>
            <p:ph type="sldNum" sz="quarter" idx="5"/>
          </p:nvPr>
        </p:nvSpPr>
        <p:spPr/>
        <p:txBody>
          <a:bodyPr/>
          <a:lstStyle/>
          <a:p>
            <a:fld id="{F4D54F81-8F7B-6248-9BAB-175E9C12F497}" type="slidenum">
              <a:rPr lang="en-US" smtClean="0"/>
              <a:t>2</a:t>
            </a:fld>
            <a:endParaRPr lang="en-US"/>
          </a:p>
        </p:txBody>
      </p:sp>
    </p:spTree>
    <p:extLst>
      <p:ext uri="{BB962C8B-B14F-4D97-AF65-F5344CB8AC3E}">
        <p14:creationId xmlns:p14="http://schemas.microsoft.com/office/powerpoint/2010/main" val="4274438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USAID (2022) is a strategy created by the US to achieve a world where partnering countries education systems, will enable all children and youth to receive an education and skills needed to be productive members of society. They also state that education is a good equaliser and a great enabler, meaning Education is for all backgrounds and it enables us to better our selves to our own abilities. </a:t>
            </a:r>
          </a:p>
        </p:txBody>
      </p:sp>
      <p:sp>
        <p:nvSpPr>
          <p:cNvPr id="4" name="Slide Number Placeholder 3"/>
          <p:cNvSpPr>
            <a:spLocks noGrp="1"/>
          </p:cNvSpPr>
          <p:nvPr>
            <p:ph type="sldNum" sz="quarter" idx="5"/>
          </p:nvPr>
        </p:nvSpPr>
        <p:spPr/>
        <p:txBody>
          <a:bodyPr/>
          <a:lstStyle/>
          <a:p>
            <a:fld id="{F4D54F81-8F7B-6248-9BAB-175E9C12F497}" type="slidenum">
              <a:rPr lang="en-US" smtClean="0"/>
              <a:t>3</a:t>
            </a:fld>
            <a:endParaRPr lang="en-US"/>
          </a:p>
        </p:txBody>
      </p:sp>
    </p:spTree>
    <p:extLst>
      <p:ext uri="{BB962C8B-B14F-4D97-AF65-F5344CB8AC3E}">
        <p14:creationId xmlns:p14="http://schemas.microsoft.com/office/powerpoint/2010/main" val="1206057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D54F81-8F7B-6248-9BAB-175E9C12F497}" type="slidenum">
              <a:rPr lang="en-US" smtClean="0"/>
              <a:t>4</a:t>
            </a:fld>
            <a:endParaRPr lang="en-US"/>
          </a:p>
        </p:txBody>
      </p:sp>
    </p:spTree>
    <p:extLst>
      <p:ext uri="{BB962C8B-B14F-4D97-AF65-F5344CB8AC3E}">
        <p14:creationId xmlns:p14="http://schemas.microsoft.com/office/powerpoint/2010/main" val="1823933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Wealth and poverty (crush pixel, 2022). </a:t>
            </a:r>
          </a:p>
          <a:p>
            <a:r>
              <a:rPr lang="en-GB" dirty="0"/>
              <a:t>Identity and culture (the inclusive golden girls, 2022). </a:t>
            </a:r>
          </a:p>
          <a:p>
            <a:r>
              <a:rPr lang="en-GB" dirty="0"/>
              <a:t>Choices and decisions (Cramer, 2019).</a:t>
            </a:r>
          </a:p>
          <a:p>
            <a:r>
              <a:rPr lang="en-GB" dirty="0"/>
              <a:t>Health (M&amp;R insights Ltd, 2022). </a:t>
            </a:r>
          </a:p>
          <a:p>
            <a:r>
              <a:rPr lang="en-GB" dirty="0"/>
              <a:t>Natural environment (Massey University, 2022). </a:t>
            </a:r>
          </a:p>
          <a:p>
            <a:r>
              <a:rPr lang="en-GB" dirty="0"/>
              <a:t>Climate change (NASA, 2022). </a:t>
            </a:r>
          </a:p>
          <a:p>
            <a:r>
              <a:rPr lang="en-GB" dirty="0"/>
              <a:t>Consumption and waste(facebook, 2022). </a:t>
            </a:r>
            <a:endParaRPr lang="en-US" dirty="0"/>
          </a:p>
        </p:txBody>
      </p:sp>
      <p:sp>
        <p:nvSpPr>
          <p:cNvPr id="4" name="Slide Number Placeholder 3"/>
          <p:cNvSpPr>
            <a:spLocks noGrp="1"/>
          </p:cNvSpPr>
          <p:nvPr>
            <p:ph type="sldNum" sz="quarter" idx="5"/>
          </p:nvPr>
        </p:nvSpPr>
        <p:spPr/>
        <p:txBody>
          <a:bodyPr/>
          <a:lstStyle/>
          <a:p>
            <a:fld id="{F4D54F81-8F7B-6248-9BAB-175E9C12F497}" type="slidenum">
              <a:rPr lang="en-US" smtClean="0"/>
              <a:t>5</a:t>
            </a:fld>
            <a:endParaRPr lang="en-US"/>
          </a:p>
        </p:txBody>
      </p:sp>
    </p:spTree>
    <p:extLst>
      <p:ext uri="{BB962C8B-B14F-4D97-AF65-F5344CB8AC3E}">
        <p14:creationId xmlns:p14="http://schemas.microsoft.com/office/powerpoint/2010/main" val="42789960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3/2/22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3/2/22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3/2/22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3/2/22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3/2/22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3/2/22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3/2/22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 Id="rId9"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hyperlink" Target="https://www.massey.ac.nz/massey/explore/natural-environment/natural-environment_home.cfm" TargetMode="External"/><Relationship Id="rId3" Type="http://schemas.openxmlformats.org/officeDocument/2006/relationships/hyperlink" Target="https://www.borgenmagazine.com/usaid-wants-increase-literacy-worldwide/" TargetMode="External"/><Relationship Id="rId7" Type="http://schemas.openxmlformats.org/officeDocument/2006/relationships/hyperlink" Target="https://www.facebook.com/Reducing-Consumption-and-Waste-Management-112700480176673/" TargetMode="External"/><Relationship Id="rId2" Type="http://schemas.openxmlformats.org/officeDocument/2006/relationships/hyperlink" Target="https://www.bbc.co.uk/news/world-africa-54357810" TargetMode="External"/><Relationship Id="rId1" Type="http://schemas.openxmlformats.org/officeDocument/2006/relationships/slideLayout" Target="../slideLayouts/slideLayout2.xml"/><Relationship Id="rId6" Type="http://schemas.openxmlformats.org/officeDocument/2006/relationships/hyperlink" Target="https://www.crushpixel.com/stock-photo/wealth-poverty-signs-2222742.html" TargetMode="External"/><Relationship Id="rId5" Type="http://schemas.openxmlformats.org/officeDocument/2006/relationships/hyperlink" Target="https://medium.com/@yanncramer/making-choices-can-give-the-illusion-that-decisions-are-being-made-6c0e629af123" TargetMode="External"/><Relationship Id="rId4" Type="http://schemas.openxmlformats.org/officeDocument/2006/relationships/hyperlink" Target="https://climatekids.nasa.gov/climate-change-meaning/" TargetMode="External"/><Relationship Id="rId9" Type="http://schemas.openxmlformats.org/officeDocument/2006/relationships/hyperlink" Target="https://fmcggurus.com/blog/focusing-too-much-on-health/"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crushpixel.com/stock-photo/wealth-poverty-signs-2222742.html" TargetMode="External"/><Relationship Id="rId3" Type="http://schemas.openxmlformats.org/officeDocument/2006/relationships/hyperlink" Target="https://climate.nasa.gov/effects/" TargetMode="External"/><Relationship Id="rId7" Type="http://schemas.openxmlformats.org/officeDocument/2006/relationships/hyperlink" Target="https://4irw.com/global-climate-crisis/" TargetMode="External"/><Relationship Id="rId2" Type="http://schemas.openxmlformats.org/officeDocument/2006/relationships/hyperlink" Target="https://www.iie.org/Learn/Blog/2016/09/2016-September-International-Education-National-Policymaking-How-Does-It-Work" TargetMode="External"/><Relationship Id="rId1" Type="http://schemas.openxmlformats.org/officeDocument/2006/relationships/slideLayout" Target="../slideLayouts/slideLayout2.xml"/><Relationship Id="rId6" Type="http://schemas.openxmlformats.org/officeDocument/2006/relationships/hyperlink" Target="https://gov.wales/" TargetMode="External"/><Relationship Id="rId5" Type="http://schemas.openxmlformats.org/officeDocument/2006/relationships/hyperlink" Target="https://theinclusionarygoldengirls.wordpress.com/2016/11/02/cultural-identity/" TargetMode="External"/><Relationship Id="rId4" Type="http://schemas.openxmlformats.org/officeDocument/2006/relationships/hyperlink" Target="https://www.t2group.co.uk/esdgc.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E8385-DF13-A740-86B3-ECD4C77D2904}"/>
              </a:ext>
            </a:extLst>
          </p:cNvPr>
          <p:cNvSpPr>
            <a:spLocks noGrp="1"/>
          </p:cNvSpPr>
          <p:nvPr>
            <p:ph type="ctrTitle"/>
          </p:nvPr>
        </p:nvSpPr>
        <p:spPr/>
        <p:txBody>
          <a:bodyPr/>
          <a:lstStyle/>
          <a:p>
            <a:r>
              <a:rPr lang="en-GB" dirty="0"/>
              <a:t>Global Perspectives in Education</a:t>
            </a:r>
            <a:endParaRPr lang="en-US" dirty="0"/>
          </a:p>
        </p:txBody>
      </p:sp>
      <p:sp>
        <p:nvSpPr>
          <p:cNvPr id="3" name="Subtitle 2">
            <a:extLst>
              <a:ext uri="{FF2B5EF4-FFF2-40B4-BE49-F238E27FC236}">
                <a16:creationId xmlns:a16="http://schemas.microsoft.com/office/drawing/2014/main" id="{081A70CD-1562-CD45-B8F8-0C32B92BCE2A}"/>
              </a:ext>
            </a:extLst>
          </p:cNvPr>
          <p:cNvSpPr>
            <a:spLocks noGrp="1"/>
          </p:cNvSpPr>
          <p:nvPr>
            <p:ph type="subTitle" idx="1"/>
          </p:nvPr>
        </p:nvSpPr>
        <p:spPr/>
        <p:txBody>
          <a:bodyPr/>
          <a:lstStyle/>
          <a:p>
            <a:r>
              <a:rPr lang="en-GB" dirty="0"/>
              <a:t>(Group presentation by Rachel Davies, Gemma Davies and Trish Duffy)</a:t>
            </a:r>
            <a:endParaRPr lang="en-US" dirty="0"/>
          </a:p>
        </p:txBody>
      </p:sp>
    </p:spTree>
    <p:extLst>
      <p:ext uri="{BB962C8B-B14F-4D97-AF65-F5344CB8AC3E}">
        <p14:creationId xmlns:p14="http://schemas.microsoft.com/office/powerpoint/2010/main" val="4050995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10">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12">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6" name="Picture 5">
            <a:extLst>
              <a:ext uri="{FF2B5EF4-FFF2-40B4-BE49-F238E27FC236}">
                <a16:creationId xmlns:a16="http://schemas.microsoft.com/office/drawing/2014/main" id="{F9295AEF-B986-914A-A3C3-0B131BEF50AA}"/>
              </a:ext>
            </a:extLst>
          </p:cNvPr>
          <p:cNvPicPr>
            <a:picLocks noChangeAspect="1"/>
          </p:cNvPicPr>
          <p:nvPr/>
        </p:nvPicPr>
        <p:blipFill rotWithShape="1">
          <a:blip r:embed="rId4"/>
          <a:srcRect l="27603" r="34321" b="-2"/>
          <a:stretch/>
        </p:blipFill>
        <p:spPr>
          <a:xfrm>
            <a:off x="7474935" y="27883"/>
            <a:ext cx="4641013" cy="6856310"/>
          </a:xfrm>
          <a:prstGeom prst="rect">
            <a:avLst/>
          </a:prstGeom>
          <a:ln>
            <a:noFill/>
          </a:ln>
          <a:effectLst/>
        </p:spPr>
      </p:pic>
      <p:sp>
        <p:nvSpPr>
          <p:cNvPr id="25" name="Rectangle 14">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B112211-7F3F-234B-8739-E6B468BDE07D}"/>
              </a:ext>
            </a:extLst>
          </p:cNvPr>
          <p:cNvSpPr>
            <a:spLocks noGrp="1"/>
          </p:cNvSpPr>
          <p:nvPr>
            <p:ph type="title"/>
          </p:nvPr>
        </p:nvSpPr>
        <p:spPr>
          <a:xfrm>
            <a:off x="680321" y="753228"/>
            <a:ext cx="7087552" cy="1080938"/>
          </a:xfrm>
        </p:spPr>
        <p:txBody>
          <a:bodyPr>
            <a:normAutofit/>
          </a:bodyPr>
          <a:lstStyle/>
          <a:p>
            <a:r>
              <a:rPr lang="en-GB"/>
              <a:t>Climate change </a:t>
            </a:r>
            <a:endParaRPr lang="en-US"/>
          </a:p>
        </p:txBody>
      </p:sp>
      <p:pic>
        <p:nvPicPr>
          <p:cNvPr id="26" name="Picture 16">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971FF1F5-020A-1B43-B4C6-D084A47A2E49}"/>
              </a:ext>
            </a:extLst>
          </p:cNvPr>
          <p:cNvSpPr>
            <a:spLocks noGrp="1"/>
          </p:cNvSpPr>
          <p:nvPr>
            <p:ph idx="1"/>
          </p:nvPr>
        </p:nvSpPr>
        <p:spPr>
          <a:xfrm>
            <a:off x="680321" y="2336873"/>
            <a:ext cx="6423211" cy="3599316"/>
          </a:xfrm>
        </p:spPr>
        <p:txBody>
          <a:bodyPr>
            <a:normAutofit/>
          </a:bodyPr>
          <a:lstStyle/>
          <a:p>
            <a:r>
              <a:rPr lang="en-GB" sz="1900"/>
              <a:t>According to Romm (2016) climate change will have a bigger impact on families and friends and all of humanity, bigger than the internet. </a:t>
            </a:r>
          </a:p>
          <a:p>
            <a:r>
              <a:rPr lang="en-GB" sz="1900"/>
              <a:t>Climate kids (2022) highlights global change as the average long-term changes over the entire Earth, these can look like:</a:t>
            </a:r>
          </a:p>
          <a:p>
            <a:r>
              <a:rPr lang="en-GB" sz="1900"/>
              <a:t>Rising sea levels </a:t>
            </a:r>
          </a:p>
          <a:p>
            <a:r>
              <a:rPr lang="en-GB" sz="1900"/>
              <a:t>Shrinking mountain claciers </a:t>
            </a:r>
          </a:p>
          <a:p>
            <a:r>
              <a:rPr lang="en-GB" sz="1900"/>
              <a:t>Ice melting at a faster rate and this is common in in Greenland, Antarctica and the Artic </a:t>
            </a:r>
          </a:p>
          <a:p>
            <a:r>
              <a:rPr lang="en-GB" sz="1900"/>
              <a:t>And changing in flower and plant blooming times. </a:t>
            </a:r>
          </a:p>
        </p:txBody>
      </p:sp>
    </p:spTree>
    <p:extLst>
      <p:ext uri="{BB962C8B-B14F-4D97-AF65-F5344CB8AC3E}">
        <p14:creationId xmlns:p14="http://schemas.microsoft.com/office/powerpoint/2010/main" val="831130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8A3AC32-2A4A-4E2F-8D02-86DE2C322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F6824B56-A902-4034-AAF7-7A90BEBF9A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39" name="Rectangle 38">
            <a:extLst>
              <a:ext uri="{FF2B5EF4-FFF2-40B4-BE49-F238E27FC236}">
                <a16:creationId xmlns:a16="http://schemas.microsoft.com/office/drawing/2014/main" id="{7B56C275-CA41-40B4-BB1A-A48475F44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C7081EF7-63CF-4DA6-9368-996DBA32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1F4A7C6-2796-EB49-98BE-50A1F15DF2E2}"/>
              </a:ext>
            </a:extLst>
          </p:cNvPr>
          <p:cNvSpPr>
            <a:spLocks noGrp="1"/>
          </p:cNvSpPr>
          <p:nvPr>
            <p:ph type="title"/>
          </p:nvPr>
        </p:nvSpPr>
        <p:spPr>
          <a:xfrm>
            <a:off x="680321" y="753228"/>
            <a:ext cx="7087552" cy="1080938"/>
          </a:xfrm>
        </p:spPr>
        <p:txBody>
          <a:bodyPr>
            <a:normAutofit/>
          </a:bodyPr>
          <a:lstStyle/>
          <a:p>
            <a:r>
              <a:rPr lang="en-GB" dirty="0"/>
              <a:t>National and International policy </a:t>
            </a:r>
            <a:endParaRPr lang="en-US" dirty="0"/>
          </a:p>
        </p:txBody>
      </p:sp>
      <p:pic>
        <p:nvPicPr>
          <p:cNvPr id="43" name="Picture 42">
            <a:extLst>
              <a:ext uri="{FF2B5EF4-FFF2-40B4-BE49-F238E27FC236}">
                <a16:creationId xmlns:a16="http://schemas.microsoft.com/office/drawing/2014/main" id="{7DB3A236-0E98-4521-B1C6-CB9DFE7E40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06330927-867D-1940-B9AF-9727DB64D754}"/>
              </a:ext>
            </a:extLst>
          </p:cNvPr>
          <p:cNvSpPr>
            <a:spLocks noGrp="1"/>
          </p:cNvSpPr>
          <p:nvPr>
            <p:ph idx="1"/>
          </p:nvPr>
        </p:nvSpPr>
        <p:spPr>
          <a:xfrm>
            <a:off x="680321" y="2336873"/>
            <a:ext cx="6423211" cy="3599316"/>
          </a:xfrm>
        </p:spPr>
        <p:txBody>
          <a:bodyPr>
            <a:normAutofit/>
          </a:bodyPr>
          <a:lstStyle/>
          <a:p>
            <a:endParaRPr lang="en-GB" sz="1400" dirty="0"/>
          </a:p>
          <a:p>
            <a:r>
              <a:rPr lang="en-GB" sz="1400" dirty="0"/>
              <a:t>According to Mirza (2016) international education is being monitored as the developing human capital and cultivating leaders that will encourage change and progress, especially in the developing countries. </a:t>
            </a:r>
          </a:p>
          <a:p>
            <a:r>
              <a:rPr lang="en-GB" sz="1400" dirty="0"/>
              <a:t>Victor (2019) highlights the  national policy on Education in Nigeria is to ensure proper administration, management and implementation of the education system in all areas of society.</a:t>
            </a:r>
          </a:p>
          <a:p>
            <a:r>
              <a:rPr lang="en-GB" sz="1400" dirty="0"/>
              <a:t> </a:t>
            </a:r>
            <a:r>
              <a:rPr lang="en-GB" sz="1400" dirty="0" err="1"/>
              <a:t>Mordaunt</a:t>
            </a:r>
            <a:r>
              <a:rPr lang="en-GB" sz="1400" dirty="0"/>
              <a:t> (2018) makes an agreeing statement to Victor, that Education is a human right, which can thrive individual potential in people which in turn will </a:t>
            </a:r>
            <a:r>
              <a:rPr lang="en-GB" sz="1400" dirty="0" err="1"/>
              <a:t>benifit</a:t>
            </a:r>
            <a:r>
              <a:rPr lang="en-GB" sz="1400" dirty="0"/>
              <a:t> in society. Mordant states that education systems in developing countries have increased at an impressive rate , however there is a </a:t>
            </a:r>
            <a:r>
              <a:rPr lang="en-GB" sz="1400"/>
              <a:t>need to drive </a:t>
            </a:r>
            <a:r>
              <a:rPr lang="en-GB" sz="1400" dirty="0"/>
              <a:t>up the quality and learning. Over 90% of primary-age children in low-in come countries and 75% of children in lower-middle income countries meaning more than 300 million are not expected to read or do basic maths by the end of primary school age. </a:t>
            </a:r>
          </a:p>
        </p:txBody>
      </p:sp>
      <p:sp>
        <p:nvSpPr>
          <p:cNvPr id="45" name="Rectangle 44">
            <a:extLst>
              <a:ext uri="{FF2B5EF4-FFF2-40B4-BE49-F238E27FC236}">
                <a16:creationId xmlns:a16="http://schemas.microsoft.com/office/drawing/2014/main" id="{DE810158-8D4E-4D32-B175-06FAB0D48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04B4BE2-C757-ED43-8787-A7B65838FCA1}"/>
              </a:ext>
            </a:extLst>
          </p:cNvPr>
          <p:cNvPicPr>
            <a:picLocks noChangeAspect="1"/>
          </p:cNvPicPr>
          <p:nvPr/>
        </p:nvPicPr>
        <p:blipFill rotWithShape="1">
          <a:blip r:embed="rId5"/>
          <a:srcRect l="1451" r="4939" b="1"/>
          <a:stretch/>
        </p:blipFill>
        <p:spPr>
          <a:xfrm>
            <a:off x="8638558" y="955592"/>
            <a:ext cx="2563559" cy="1540420"/>
          </a:xfrm>
          <a:prstGeom prst="rect">
            <a:avLst/>
          </a:prstGeom>
          <a:ln>
            <a:noFill/>
          </a:ln>
          <a:effectLst/>
        </p:spPr>
      </p:pic>
      <p:pic>
        <p:nvPicPr>
          <p:cNvPr id="6" name="Picture 5">
            <a:extLst>
              <a:ext uri="{FF2B5EF4-FFF2-40B4-BE49-F238E27FC236}">
                <a16:creationId xmlns:a16="http://schemas.microsoft.com/office/drawing/2014/main" id="{1C744AEB-F540-414B-B784-A0AF11DE2D47}"/>
              </a:ext>
            </a:extLst>
          </p:cNvPr>
          <p:cNvPicPr>
            <a:picLocks noChangeAspect="1"/>
          </p:cNvPicPr>
          <p:nvPr/>
        </p:nvPicPr>
        <p:blipFill rotWithShape="1">
          <a:blip r:embed="rId6"/>
          <a:srcRect t="12981" r="-3" b="-3"/>
          <a:stretch/>
        </p:blipFill>
        <p:spPr>
          <a:xfrm>
            <a:off x="8564993" y="2621622"/>
            <a:ext cx="2710690" cy="1575678"/>
          </a:xfrm>
          <a:prstGeom prst="rect">
            <a:avLst/>
          </a:prstGeom>
        </p:spPr>
      </p:pic>
      <p:pic>
        <p:nvPicPr>
          <p:cNvPr id="10" name="Picture 9">
            <a:extLst>
              <a:ext uri="{FF2B5EF4-FFF2-40B4-BE49-F238E27FC236}">
                <a16:creationId xmlns:a16="http://schemas.microsoft.com/office/drawing/2014/main" id="{6300CF7A-5AB8-4847-BE62-ADAC9CFB1104}"/>
              </a:ext>
            </a:extLst>
          </p:cNvPr>
          <p:cNvPicPr>
            <a:picLocks noChangeAspect="1"/>
          </p:cNvPicPr>
          <p:nvPr/>
        </p:nvPicPr>
        <p:blipFill>
          <a:blip r:embed="rId7"/>
          <a:stretch>
            <a:fillRect/>
          </a:stretch>
        </p:blipFill>
        <p:spPr>
          <a:xfrm>
            <a:off x="8548738" y="4474735"/>
            <a:ext cx="2743200" cy="1309878"/>
          </a:xfrm>
          <a:prstGeom prst="rect">
            <a:avLst/>
          </a:prstGeom>
        </p:spPr>
      </p:pic>
    </p:spTree>
    <p:extLst>
      <p:ext uri="{BB962C8B-B14F-4D97-AF65-F5344CB8AC3E}">
        <p14:creationId xmlns:p14="http://schemas.microsoft.com/office/powerpoint/2010/main" val="1009475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BDF8C-693C-6B47-97F7-852C0001B873}"/>
              </a:ext>
            </a:extLst>
          </p:cNvPr>
          <p:cNvSpPr>
            <a:spLocks noGrp="1"/>
          </p:cNvSpPr>
          <p:nvPr>
            <p:ph type="title"/>
          </p:nvPr>
        </p:nvSpPr>
        <p:spPr/>
        <p:txBody>
          <a:bodyPr/>
          <a:lstStyle/>
          <a:p>
            <a:r>
              <a:rPr lang="en-GB" dirty="0"/>
              <a:t>What is ESDGC? </a:t>
            </a:r>
            <a:endParaRPr lang="en-US" dirty="0"/>
          </a:p>
        </p:txBody>
      </p:sp>
      <p:sp>
        <p:nvSpPr>
          <p:cNvPr id="3" name="Content Placeholder 2">
            <a:extLst>
              <a:ext uri="{FF2B5EF4-FFF2-40B4-BE49-F238E27FC236}">
                <a16:creationId xmlns:a16="http://schemas.microsoft.com/office/drawing/2014/main" id="{3E0623FD-B44C-6F4A-A978-BE7C9B3A4A57}"/>
              </a:ext>
            </a:extLst>
          </p:cNvPr>
          <p:cNvSpPr>
            <a:spLocks noGrp="1"/>
          </p:cNvSpPr>
          <p:nvPr>
            <p:ph idx="1"/>
          </p:nvPr>
        </p:nvSpPr>
        <p:spPr>
          <a:xfrm>
            <a:off x="-30616" y="2046104"/>
            <a:ext cx="11035731" cy="2975447"/>
          </a:xfrm>
        </p:spPr>
        <p:txBody>
          <a:bodyPr>
            <a:normAutofit/>
          </a:bodyPr>
          <a:lstStyle/>
          <a:p>
            <a:r>
              <a:rPr lang="en-GB" dirty="0"/>
              <a:t>According to the Welsh Government (2008) ESDGC stands for Eduction for Sustainable Development and Global Citizenship.</a:t>
            </a:r>
          </a:p>
          <a:p>
            <a:r>
              <a:rPr lang="en-GB" dirty="0"/>
              <a:t>It is a guidance document for schools to adopt to support children to prepare them for the 21</a:t>
            </a:r>
            <a:r>
              <a:rPr lang="en-GB" baseline="30000" dirty="0"/>
              <a:t>st</a:t>
            </a:r>
            <a:r>
              <a:rPr lang="en-GB" dirty="0"/>
              <a:t> century and their role as global citizens.</a:t>
            </a:r>
          </a:p>
          <a:p>
            <a:r>
              <a:rPr lang="en-GB" dirty="0"/>
              <a:t>According to T2 (2022) there are seven themes of the ESDGC, these are:</a:t>
            </a:r>
          </a:p>
          <a:p>
            <a:endParaRPr lang="en-GB" dirty="0"/>
          </a:p>
        </p:txBody>
      </p:sp>
    </p:spTree>
    <p:extLst>
      <p:ext uri="{BB962C8B-B14F-4D97-AF65-F5344CB8AC3E}">
        <p14:creationId xmlns:p14="http://schemas.microsoft.com/office/powerpoint/2010/main" val="462791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EF18AD3-762A-C94C-8680-F99BE24BFA88}"/>
              </a:ext>
            </a:extLst>
          </p:cNvPr>
          <p:cNvPicPr>
            <a:picLocks noGrp="1" noChangeAspect="1"/>
          </p:cNvPicPr>
          <p:nvPr>
            <p:ph idx="1"/>
          </p:nvPr>
        </p:nvPicPr>
        <p:blipFill>
          <a:blip r:embed="rId3"/>
          <a:stretch>
            <a:fillRect/>
          </a:stretch>
        </p:blipFill>
        <p:spPr>
          <a:xfrm>
            <a:off x="-2515" y="-48629"/>
            <a:ext cx="2755959" cy="2939445"/>
          </a:xfrm>
          <a:prstGeom prst="rect">
            <a:avLst/>
          </a:prstGeom>
        </p:spPr>
      </p:pic>
      <p:pic>
        <p:nvPicPr>
          <p:cNvPr id="7" name="Picture 6">
            <a:extLst>
              <a:ext uri="{FF2B5EF4-FFF2-40B4-BE49-F238E27FC236}">
                <a16:creationId xmlns:a16="http://schemas.microsoft.com/office/drawing/2014/main" id="{34ADD872-49D5-8448-AF0D-779C53C4D27F}"/>
              </a:ext>
            </a:extLst>
          </p:cNvPr>
          <p:cNvPicPr>
            <a:picLocks noChangeAspect="1"/>
          </p:cNvPicPr>
          <p:nvPr/>
        </p:nvPicPr>
        <p:blipFill>
          <a:blip r:embed="rId4"/>
          <a:stretch>
            <a:fillRect/>
          </a:stretch>
        </p:blipFill>
        <p:spPr>
          <a:xfrm>
            <a:off x="3133060" y="-48628"/>
            <a:ext cx="2609042" cy="2862239"/>
          </a:xfrm>
          <a:prstGeom prst="rect">
            <a:avLst/>
          </a:prstGeom>
        </p:spPr>
      </p:pic>
      <p:pic>
        <p:nvPicPr>
          <p:cNvPr id="9" name="Picture 8">
            <a:extLst>
              <a:ext uri="{FF2B5EF4-FFF2-40B4-BE49-F238E27FC236}">
                <a16:creationId xmlns:a16="http://schemas.microsoft.com/office/drawing/2014/main" id="{946F9763-7FB7-D846-B78C-98AB30AB9D21}"/>
              </a:ext>
            </a:extLst>
          </p:cNvPr>
          <p:cNvPicPr>
            <a:picLocks noChangeAspect="1"/>
          </p:cNvPicPr>
          <p:nvPr/>
        </p:nvPicPr>
        <p:blipFill>
          <a:blip r:embed="rId5"/>
          <a:stretch>
            <a:fillRect/>
          </a:stretch>
        </p:blipFill>
        <p:spPr>
          <a:xfrm>
            <a:off x="6088415" y="0"/>
            <a:ext cx="2881395" cy="2890817"/>
          </a:xfrm>
          <a:prstGeom prst="rect">
            <a:avLst/>
          </a:prstGeom>
        </p:spPr>
      </p:pic>
      <p:pic>
        <p:nvPicPr>
          <p:cNvPr id="11" name="Picture 10">
            <a:extLst>
              <a:ext uri="{FF2B5EF4-FFF2-40B4-BE49-F238E27FC236}">
                <a16:creationId xmlns:a16="http://schemas.microsoft.com/office/drawing/2014/main" id="{477E529B-CFA7-BB48-8A1F-6BA75C15E53D}"/>
              </a:ext>
            </a:extLst>
          </p:cNvPr>
          <p:cNvPicPr>
            <a:picLocks noChangeAspect="1"/>
          </p:cNvPicPr>
          <p:nvPr/>
        </p:nvPicPr>
        <p:blipFill>
          <a:blip r:embed="rId6"/>
          <a:stretch>
            <a:fillRect/>
          </a:stretch>
        </p:blipFill>
        <p:spPr>
          <a:xfrm>
            <a:off x="9316123" y="0"/>
            <a:ext cx="2875877" cy="2890817"/>
          </a:xfrm>
          <a:prstGeom prst="rect">
            <a:avLst/>
          </a:prstGeom>
        </p:spPr>
      </p:pic>
      <p:pic>
        <p:nvPicPr>
          <p:cNvPr id="13" name="Picture 12">
            <a:extLst>
              <a:ext uri="{FF2B5EF4-FFF2-40B4-BE49-F238E27FC236}">
                <a16:creationId xmlns:a16="http://schemas.microsoft.com/office/drawing/2014/main" id="{543DF594-85EF-F64C-813A-854B598DE274}"/>
              </a:ext>
            </a:extLst>
          </p:cNvPr>
          <p:cNvPicPr>
            <a:picLocks noChangeAspect="1"/>
          </p:cNvPicPr>
          <p:nvPr/>
        </p:nvPicPr>
        <p:blipFill>
          <a:blip r:embed="rId7"/>
          <a:stretch>
            <a:fillRect/>
          </a:stretch>
        </p:blipFill>
        <p:spPr>
          <a:xfrm>
            <a:off x="-2515" y="3429000"/>
            <a:ext cx="3432855" cy="3429000"/>
          </a:xfrm>
          <a:prstGeom prst="rect">
            <a:avLst/>
          </a:prstGeom>
        </p:spPr>
      </p:pic>
      <p:pic>
        <p:nvPicPr>
          <p:cNvPr id="15" name="Picture 14">
            <a:extLst>
              <a:ext uri="{FF2B5EF4-FFF2-40B4-BE49-F238E27FC236}">
                <a16:creationId xmlns:a16="http://schemas.microsoft.com/office/drawing/2014/main" id="{ACD35E14-FD16-1149-86A9-FB99E115753F}"/>
              </a:ext>
            </a:extLst>
          </p:cNvPr>
          <p:cNvPicPr>
            <a:picLocks noChangeAspect="1"/>
          </p:cNvPicPr>
          <p:nvPr/>
        </p:nvPicPr>
        <p:blipFill>
          <a:blip r:embed="rId8"/>
          <a:stretch>
            <a:fillRect/>
          </a:stretch>
        </p:blipFill>
        <p:spPr>
          <a:xfrm>
            <a:off x="3707596" y="3251318"/>
            <a:ext cx="4746434" cy="3429000"/>
          </a:xfrm>
          <a:prstGeom prst="rect">
            <a:avLst/>
          </a:prstGeom>
        </p:spPr>
      </p:pic>
      <p:pic>
        <p:nvPicPr>
          <p:cNvPr id="17" name="Picture 16">
            <a:extLst>
              <a:ext uri="{FF2B5EF4-FFF2-40B4-BE49-F238E27FC236}">
                <a16:creationId xmlns:a16="http://schemas.microsoft.com/office/drawing/2014/main" id="{95970E07-2E76-664F-AA5C-E99C1351D878}"/>
              </a:ext>
            </a:extLst>
          </p:cNvPr>
          <p:cNvPicPr>
            <a:picLocks noChangeAspect="1"/>
          </p:cNvPicPr>
          <p:nvPr/>
        </p:nvPicPr>
        <p:blipFill>
          <a:blip r:embed="rId9"/>
          <a:stretch>
            <a:fillRect/>
          </a:stretch>
        </p:blipFill>
        <p:spPr>
          <a:xfrm>
            <a:off x="8759145" y="3582537"/>
            <a:ext cx="3432855" cy="3275463"/>
          </a:xfrm>
          <a:prstGeom prst="rect">
            <a:avLst/>
          </a:prstGeom>
        </p:spPr>
      </p:pic>
    </p:spTree>
    <p:extLst>
      <p:ext uri="{BB962C8B-B14F-4D97-AF65-F5344CB8AC3E}">
        <p14:creationId xmlns:p14="http://schemas.microsoft.com/office/powerpoint/2010/main" val="1537037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107A4-A771-9845-AD99-73CF946644E2}"/>
              </a:ext>
            </a:extLst>
          </p:cNvPr>
          <p:cNvSpPr>
            <a:spLocks noGrp="1"/>
          </p:cNvSpPr>
          <p:nvPr>
            <p:ph type="title"/>
          </p:nvPr>
        </p:nvSpPr>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A195774C-AD98-2E4A-B5D3-EBE413201F61}"/>
              </a:ext>
            </a:extLst>
          </p:cNvPr>
          <p:cNvSpPr>
            <a:spLocks noGrp="1"/>
          </p:cNvSpPr>
          <p:nvPr>
            <p:ph idx="1"/>
          </p:nvPr>
        </p:nvSpPr>
        <p:spPr>
          <a:xfrm>
            <a:off x="77187" y="2037031"/>
            <a:ext cx="12114813" cy="4262672"/>
          </a:xfrm>
        </p:spPr>
        <p:txBody>
          <a:bodyPr>
            <a:noAutofit/>
          </a:bodyPr>
          <a:lstStyle/>
          <a:p>
            <a:pPr fontAlgn="base"/>
            <a:r>
              <a:rPr lang="en-GB" sz="1400" dirty="0">
                <a:solidFill>
                  <a:schemeClr val="bg1"/>
                </a:solidFill>
                <a:latin typeface="Comic Sans MS" panose="030F0702030302020204" pitchFamily="66" charset="0"/>
              </a:rPr>
              <a:t>BBC News (2020) </a:t>
            </a:r>
            <a:r>
              <a:rPr lang="en-GB" sz="1400" i="1" dirty="0">
                <a:solidFill>
                  <a:schemeClr val="bg1"/>
                </a:solidFill>
                <a:latin typeface="Comic Sans MS" panose="030F0702030302020204" pitchFamily="66" charset="0"/>
              </a:rPr>
              <a:t>Nigeria turns 60: can Africa’s most Populous Nation Remain United? </a:t>
            </a:r>
            <a:r>
              <a:rPr lang="en-GB" sz="1400" dirty="0">
                <a:solidFill>
                  <a:schemeClr val="bg1"/>
                </a:solidFill>
                <a:latin typeface="Comic Sans MS" panose="030F0702030302020204" pitchFamily="66" charset="0"/>
              </a:rPr>
              <a:t>BBC:London. Available from: </a:t>
            </a:r>
            <a:r>
              <a:rPr lang="en-GB" sz="1400" dirty="0">
                <a:solidFill>
                  <a:schemeClr val="bg1"/>
                </a:solidFill>
                <a:latin typeface="Comic Sans MS" panose="030F0702030302020204" pitchFamily="66" charset="0"/>
                <a:hlinkClick r:id="rId2">
                  <a:extLst>
                    <a:ext uri="{A12FA001-AC4F-418D-AE19-62706E023703}">
                      <ahyp:hlinkClr xmlns:ahyp="http://schemas.microsoft.com/office/drawing/2018/hyperlinkcolor" val="tx"/>
                    </a:ext>
                  </a:extLst>
                </a:hlinkClick>
              </a:rPr>
              <a:t>https://</a:t>
            </a:r>
            <a:r>
              <a:rPr lang="en-GB" sz="1400" dirty="0" err="1">
                <a:solidFill>
                  <a:schemeClr val="bg1"/>
                </a:solidFill>
                <a:latin typeface="Comic Sans MS" panose="030F0702030302020204" pitchFamily="66" charset="0"/>
                <a:hlinkClick r:id="rId2">
                  <a:extLst>
                    <a:ext uri="{A12FA001-AC4F-418D-AE19-62706E023703}">
                      <ahyp:hlinkClr xmlns:ahyp="http://schemas.microsoft.com/office/drawing/2018/hyperlinkcolor" val="tx"/>
                    </a:ext>
                  </a:extLst>
                </a:hlinkClick>
              </a:rPr>
              <a:t>www.bbc.co.uk</a:t>
            </a:r>
            <a:r>
              <a:rPr lang="en-GB" sz="1400" dirty="0">
                <a:solidFill>
                  <a:schemeClr val="bg1"/>
                </a:solidFill>
                <a:latin typeface="Comic Sans MS" panose="030F0702030302020204" pitchFamily="66" charset="0"/>
                <a:hlinkClick r:id="rId2">
                  <a:extLst>
                    <a:ext uri="{A12FA001-AC4F-418D-AE19-62706E023703}">
                      <ahyp:hlinkClr xmlns:ahyp="http://schemas.microsoft.com/office/drawing/2018/hyperlinkcolor" val="tx"/>
                    </a:ext>
                  </a:extLst>
                </a:hlinkClick>
              </a:rPr>
              <a:t>/news/</a:t>
            </a:r>
            <a:r>
              <a:rPr lang="en-GB" sz="1400" dirty="0" err="1">
                <a:solidFill>
                  <a:schemeClr val="bg1"/>
                </a:solidFill>
                <a:latin typeface="Comic Sans MS" panose="030F0702030302020204" pitchFamily="66" charset="0"/>
                <a:hlinkClick r:id="rId2">
                  <a:extLst>
                    <a:ext uri="{A12FA001-AC4F-418D-AE19-62706E023703}">
                      <ahyp:hlinkClr xmlns:ahyp="http://schemas.microsoft.com/office/drawing/2018/hyperlinkcolor" val="tx"/>
                    </a:ext>
                  </a:extLst>
                </a:hlinkClick>
              </a:rPr>
              <a:t>world-africa-54357810</a:t>
            </a:r>
            <a:r>
              <a:rPr lang="en-GB" sz="1400" dirty="0">
                <a:solidFill>
                  <a:schemeClr val="bg1"/>
                </a:solidFill>
                <a:latin typeface="Comic Sans MS" panose="030F0702030302020204" pitchFamily="66" charset="0"/>
              </a:rPr>
              <a:t> [Accessed 28/2/22]. </a:t>
            </a:r>
          </a:p>
          <a:p>
            <a:pPr fontAlgn="base"/>
            <a:r>
              <a:rPr lang="en-GB" sz="1400" dirty="0">
                <a:solidFill>
                  <a:schemeClr val="bg1"/>
                </a:solidFill>
                <a:latin typeface="Comic Sans MS" panose="030F0702030302020204" pitchFamily="66" charset="0"/>
              </a:rPr>
              <a:t>Borden Magazine (2014) </a:t>
            </a:r>
            <a:r>
              <a:rPr lang="en-GB" sz="1400" b="0" i="1" u="none" strike="noStrike" dirty="0">
                <a:solidFill>
                  <a:schemeClr val="bg1"/>
                </a:solidFill>
                <a:effectLst/>
                <a:latin typeface="Comic Sans MS" panose="030F0702030302020204" pitchFamily="66" charset="0"/>
              </a:rPr>
              <a:t>USAID Wants To Increase Literacy Worldwide</a:t>
            </a:r>
            <a:r>
              <a:rPr lang="en-GB" sz="1400" dirty="0">
                <a:solidFill>
                  <a:schemeClr val="bg1"/>
                </a:solidFill>
                <a:latin typeface="Comic Sans MS" panose="030F0702030302020204" pitchFamily="66" charset="0"/>
              </a:rPr>
              <a:t>.Available from: </a:t>
            </a:r>
            <a:r>
              <a:rPr lang="en-GB" sz="1400" dirty="0">
                <a:solidFill>
                  <a:srgbClr val="FFAE3E"/>
                </a:solidFill>
                <a:latin typeface="Comic Sans MS" panose="030F0702030302020204" pitchFamily="66" charset="0"/>
                <a:hlinkClick r:id="rId3">
                  <a:extLst>
                    <a:ext uri="{A12FA001-AC4F-418D-AE19-62706E023703}">
                      <ahyp:hlinkClr xmlns:ahyp="http://schemas.microsoft.com/office/drawing/2018/hyperlinkcolor" val="tx"/>
                    </a:ext>
                  </a:extLst>
                </a:hlinkClick>
              </a:rPr>
              <a:t> https://</a:t>
            </a:r>
            <a:r>
              <a:rPr lang="en-GB" sz="1400" dirty="0" err="1">
                <a:solidFill>
                  <a:srgbClr val="FFAE3E"/>
                </a:solidFill>
                <a:latin typeface="Comic Sans MS" panose="030F0702030302020204" pitchFamily="66" charset="0"/>
                <a:hlinkClick r:id="rId3">
                  <a:extLst>
                    <a:ext uri="{A12FA001-AC4F-418D-AE19-62706E023703}">
                      <ahyp:hlinkClr xmlns:ahyp="http://schemas.microsoft.com/office/drawing/2018/hyperlinkcolor" val="tx"/>
                    </a:ext>
                  </a:extLst>
                </a:hlinkClick>
              </a:rPr>
              <a:t>www.borgenmagazine.com</a:t>
            </a:r>
            <a:r>
              <a:rPr lang="en-GB" sz="1400" dirty="0">
                <a:solidFill>
                  <a:srgbClr val="FFAE3E"/>
                </a:solidFill>
                <a:latin typeface="Comic Sans MS" panose="030F0702030302020204" pitchFamily="66" charset="0"/>
                <a:hlinkClick r:id="rId3">
                  <a:extLst>
                    <a:ext uri="{A12FA001-AC4F-418D-AE19-62706E023703}">
                      <ahyp:hlinkClr xmlns:ahyp="http://schemas.microsoft.com/office/drawing/2018/hyperlinkcolor" val="tx"/>
                    </a:ext>
                  </a:extLst>
                </a:hlinkClick>
              </a:rPr>
              <a:t>/</a:t>
            </a:r>
            <a:r>
              <a:rPr lang="en-GB" sz="1400" dirty="0" err="1">
                <a:solidFill>
                  <a:srgbClr val="FFAE3E"/>
                </a:solidFill>
                <a:latin typeface="Comic Sans MS" panose="030F0702030302020204" pitchFamily="66" charset="0"/>
                <a:hlinkClick r:id="rId3">
                  <a:extLst>
                    <a:ext uri="{A12FA001-AC4F-418D-AE19-62706E023703}">
                      <ahyp:hlinkClr xmlns:ahyp="http://schemas.microsoft.com/office/drawing/2018/hyperlinkcolor" val="tx"/>
                    </a:ext>
                  </a:extLst>
                </a:hlinkClick>
              </a:rPr>
              <a:t>usaid-wants-increase</a:t>
            </a:r>
            <a:r>
              <a:rPr lang="en-GB" sz="1400"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-literacy-worldwide/</a:t>
            </a:r>
            <a:r>
              <a:rPr lang="en-GB" sz="1400" dirty="0">
                <a:solidFill>
                  <a:schemeClr val="bg1"/>
                </a:solidFill>
                <a:latin typeface="Comic Sans MS" panose="030F0702030302020204" pitchFamily="66" charset="0"/>
              </a:rPr>
              <a:t>Accessed 28/2/22]. </a:t>
            </a:r>
          </a:p>
          <a:p>
            <a:pPr fontAlgn="base"/>
            <a:r>
              <a:rPr lang="en-GB" sz="1400" dirty="0">
                <a:solidFill>
                  <a:schemeClr val="bg1"/>
                </a:solidFill>
                <a:latin typeface="Comic Sans MS" panose="030F0702030302020204" pitchFamily="66" charset="0"/>
              </a:rPr>
              <a:t>Climate kids (2022) </a:t>
            </a:r>
            <a:r>
              <a:rPr lang="en-GB" sz="1400" i="1" dirty="0">
                <a:solidFill>
                  <a:schemeClr val="bg1"/>
                </a:solidFill>
                <a:latin typeface="Comic Sans MS" panose="030F0702030302020204" pitchFamily="66" charset="0"/>
              </a:rPr>
              <a:t>what is climate change?</a:t>
            </a:r>
            <a:r>
              <a:rPr lang="en-GB" sz="1400" dirty="0">
                <a:solidFill>
                  <a:schemeClr val="bg1"/>
                </a:solidFill>
                <a:latin typeface="Comic Sans MS" panose="030F0702030302020204" pitchFamily="66" charset="0"/>
              </a:rPr>
              <a:t> Earth Science </a:t>
            </a:r>
            <a:r>
              <a:rPr lang="en-GB" sz="1400" dirty="0" err="1">
                <a:solidFill>
                  <a:schemeClr val="bg1"/>
                </a:solidFill>
                <a:latin typeface="Comic Sans MS" panose="030F0702030302020204" pitchFamily="66" charset="0"/>
              </a:rPr>
              <a:t>Commmunication’s</a:t>
            </a:r>
            <a:r>
              <a:rPr lang="en-GB" sz="1400" dirty="0">
                <a:solidFill>
                  <a:schemeClr val="bg1"/>
                </a:solidFill>
                <a:latin typeface="Comic Sans MS" panose="030F0702030302020204" pitchFamily="66" charset="0"/>
              </a:rPr>
              <a:t> Team: California. Available from: </a:t>
            </a:r>
            <a:r>
              <a:rPr lang="en-GB" sz="1400" dirty="0">
                <a:solidFill>
                  <a:srgbClr val="FFAE3E"/>
                </a:solidFill>
                <a:latin typeface="Comic Sans MS" panose="030F0702030302020204" pitchFamily="66" charset="0"/>
                <a:hlinkClick r:id="rId4">
                  <a:extLst>
                    <a:ext uri="{A12FA001-AC4F-418D-AE19-62706E023703}">
                      <ahyp:hlinkClr xmlns:ahyp="http://schemas.microsoft.com/office/drawing/2018/hyperlinkcolor" val="tx"/>
                    </a:ext>
                  </a:extLst>
                </a:hlinkClick>
              </a:rPr>
              <a:t>https://</a:t>
            </a:r>
            <a:r>
              <a:rPr lang="en-GB" sz="1400" dirty="0" err="1">
                <a:solidFill>
                  <a:srgbClr val="FFAE3E"/>
                </a:solidFill>
                <a:latin typeface="Comic Sans MS" panose="030F0702030302020204" pitchFamily="66" charset="0"/>
                <a:hlinkClick r:id="rId4">
                  <a:extLst>
                    <a:ext uri="{A12FA001-AC4F-418D-AE19-62706E023703}">
                      <ahyp:hlinkClr xmlns:ahyp="http://schemas.microsoft.com/office/drawing/2018/hyperlinkcolor" val="tx"/>
                    </a:ext>
                  </a:extLst>
                </a:hlinkClick>
              </a:rPr>
              <a:t>climatekids.nasa.gov</a:t>
            </a:r>
            <a:r>
              <a:rPr lang="en-GB" sz="1400" dirty="0">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/climate-change-meaning/</a:t>
            </a:r>
            <a:r>
              <a:rPr lang="en-GB" sz="1400" dirty="0">
                <a:solidFill>
                  <a:schemeClr val="bg1"/>
                </a:solidFill>
                <a:latin typeface="Comic Sans MS" panose="030F0702030302020204" pitchFamily="66" charset="0"/>
              </a:rPr>
              <a:t> [Accessed 18/2/22]. </a:t>
            </a:r>
          </a:p>
          <a:p>
            <a:pPr fontAlgn="base"/>
            <a:r>
              <a:rPr lang="en-GB" sz="1400" dirty="0">
                <a:solidFill>
                  <a:schemeClr val="bg1"/>
                </a:solidFill>
                <a:latin typeface="Comic Sans MS" panose="030F0702030302020204" pitchFamily="66" charset="0"/>
              </a:rPr>
              <a:t>Cramer. Y (2019). </a:t>
            </a:r>
            <a:r>
              <a:rPr lang="en-GB" sz="1400" i="1" dirty="0">
                <a:solidFill>
                  <a:schemeClr val="bg1"/>
                </a:solidFill>
                <a:latin typeface="Comic Sans MS" panose="030F0702030302020204" pitchFamily="66" charset="0"/>
              </a:rPr>
              <a:t>Making Choices can give the Illusion the Decisions are being made.</a:t>
            </a:r>
            <a:r>
              <a:rPr lang="en-GB" sz="1400" dirty="0">
                <a:solidFill>
                  <a:schemeClr val="bg1"/>
                </a:solidFill>
                <a:latin typeface="Comic Sans MS" panose="030F0702030302020204" pitchFamily="66" charset="0"/>
              </a:rPr>
              <a:t>Available from: </a:t>
            </a:r>
            <a:r>
              <a:rPr lang="en-GB" sz="1400" dirty="0">
                <a:solidFill>
                  <a:srgbClr val="FFAE3E"/>
                </a:solidFill>
                <a:latin typeface="Comic Sans MS" panose="030F0702030302020204" pitchFamily="66" charset="0"/>
                <a:hlinkClick r:id="rId5">
                  <a:extLst>
                    <a:ext uri="{A12FA001-AC4F-418D-AE19-62706E023703}">
                      <ahyp:hlinkClr xmlns:ahyp="http://schemas.microsoft.com/office/drawing/2018/hyperlinkcolor" val="tx"/>
                    </a:ext>
                  </a:extLst>
                </a:hlinkClick>
              </a:rPr>
              <a:t>https://medium.com/@yanncramer/making-choices-can-give-the-illusion-that-decisions-are-being-</a:t>
            </a:r>
            <a:r>
              <a:rPr lang="en-GB" sz="1400" dirty="0" err="1">
                <a:solidFill>
                  <a:schemeClr val="bg1"/>
                </a:solidFill>
                <a:latin typeface="Comic Sans MS" panose="030F0702030302020204" pitchFamily="66" charset="0"/>
                <a:hlinkClick r:id="rId5">
                  <a:extLst>
                    <a:ext uri="{A12FA001-AC4F-418D-AE19-62706E023703}">
                      <ahyp:hlinkClr xmlns:ahyp="http://schemas.microsoft.com/office/drawing/2018/hyperlinkcolor" val="tx"/>
                    </a:ext>
                  </a:extLst>
                </a:hlinkClick>
              </a:rPr>
              <a:t>made-6c0e629af123</a:t>
            </a:r>
            <a:r>
              <a:rPr lang="en-GB" sz="1400" dirty="0">
                <a:solidFill>
                  <a:schemeClr val="bg1"/>
                </a:solidFill>
                <a:latin typeface="Comic Sans MS" panose="030F0702030302020204" pitchFamily="66" charset="0"/>
              </a:rPr>
              <a:t> [Accessed 28/2/22]. </a:t>
            </a:r>
          </a:p>
          <a:p>
            <a:pPr fontAlgn="base"/>
            <a:r>
              <a:rPr lang="en-GB" sz="1400" dirty="0">
                <a:solidFill>
                  <a:schemeClr val="bg1"/>
                </a:solidFill>
                <a:latin typeface="Comic Sans MS" panose="030F0702030302020204" pitchFamily="66" charset="0"/>
              </a:rPr>
              <a:t>Crush pixel (2022) </a:t>
            </a:r>
            <a:r>
              <a:rPr lang="en-GB" sz="1400" i="1" dirty="0">
                <a:solidFill>
                  <a:schemeClr val="bg1"/>
                </a:solidFill>
                <a:latin typeface="Comic Sans MS" panose="030F0702030302020204" pitchFamily="66" charset="0"/>
              </a:rPr>
              <a:t>poverty and wealth. </a:t>
            </a:r>
            <a:r>
              <a:rPr lang="en-GB" sz="1400" dirty="0">
                <a:solidFill>
                  <a:schemeClr val="bg1"/>
                </a:solidFill>
                <a:latin typeface="Comic Sans MS" panose="030F0702030302020204" pitchFamily="66" charset="0"/>
              </a:rPr>
              <a:t>Available from: </a:t>
            </a:r>
            <a:r>
              <a:rPr lang="en-GB" sz="1400" dirty="0">
                <a:solidFill>
                  <a:schemeClr val="bg1"/>
                </a:solidFill>
                <a:latin typeface="Comic Sans MS" panose="030F0702030302020204" pitchFamily="66" charset="0"/>
                <a:hlinkClick r:id="rId6">
                  <a:extLst>
                    <a:ext uri="{A12FA001-AC4F-418D-AE19-62706E023703}">
                      <ahyp:hlinkClr xmlns:ahyp="http://schemas.microsoft.com/office/drawing/2018/hyperlinkcolor" val="tx"/>
                    </a:ext>
                  </a:extLst>
                </a:hlinkClick>
              </a:rPr>
              <a:t>https://</a:t>
            </a:r>
            <a:r>
              <a:rPr lang="en-GB" sz="1400" dirty="0" err="1">
                <a:solidFill>
                  <a:schemeClr val="bg1"/>
                </a:solidFill>
                <a:latin typeface="Comic Sans MS" panose="030F0702030302020204" pitchFamily="66" charset="0"/>
                <a:hlinkClick r:id="rId6">
                  <a:extLst>
                    <a:ext uri="{A12FA001-AC4F-418D-AE19-62706E023703}">
                      <ahyp:hlinkClr xmlns:ahyp="http://schemas.microsoft.com/office/drawing/2018/hyperlinkcolor" val="tx"/>
                    </a:ext>
                  </a:extLst>
                </a:hlinkClick>
              </a:rPr>
              <a:t>www.crushpixel.com</a:t>
            </a:r>
            <a:r>
              <a:rPr lang="en-GB" sz="1400" dirty="0">
                <a:solidFill>
                  <a:schemeClr val="bg1"/>
                </a:solidFill>
                <a:latin typeface="Comic Sans MS" panose="030F0702030302020204" pitchFamily="66" charset="0"/>
                <a:hlinkClick r:id="rId6">
                  <a:extLst>
                    <a:ext uri="{A12FA001-AC4F-418D-AE19-62706E023703}">
                      <ahyp:hlinkClr xmlns:ahyp="http://schemas.microsoft.com/office/drawing/2018/hyperlinkcolor" val="tx"/>
                    </a:ext>
                  </a:extLst>
                </a:hlinkClick>
              </a:rPr>
              <a:t>/stock-photo/wealth-poverty-signs-2222742.html</a:t>
            </a:r>
            <a:r>
              <a:rPr lang="en-GB" sz="1400" dirty="0">
                <a:solidFill>
                  <a:schemeClr val="bg1"/>
                </a:solidFill>
                <a:latin typeface="Comic Sans MS" panose="030F0702030302020204" pitchFamily="66" charset="0"/>
              </a:rPr>
              <a:t> [Accessed 28/2/22].</a:t>
            </a:r>
          </a:p>
          <a:p>
            <a:pPr fontAlgn="base"/>
            <a:r>
              <a:rPr lang="en-GB" sz="1400" dirty="0">
                <a:solidFill>
                  <a:schemeClr val="bg1"/>
                </a:solidFill>
                <a:latin typeface="Comic Sans MS" panose="030F0702030302020204" pitchFamily="66" charset="0"/>
              </a:rPr>
              <a:t>Facebook (2022) </a:t>
            </a:r>
            <a:r>
              <a:rPr lang="en-GB" sz="1400" i="1" dirty="0">
                <a:solidFill>
                  <a:schemeClr val="bg1"/>
                </a:solidFill>
                <a:latin typeface="Comic Sans MS" panose="030F0702030302020204" pitchFamily="66" charset="0"/>
              </a:rPr>
              <a:t>Reducing Consumption and Waste Management. </a:t>
            </a:r>
            <a:r>
              <a:rPr lang="en-GB" sz="1400" dirty="0">
                <a:solidFill>
                  <a:schemeClr val="bg1"/>
                </a:solidFill>
                <a:latin typeface="Comic Sans MS" panose="030F0702030302020204" pitchFamily="66" charset="0"/>
              </a:rPr>
              <a:t>Availed from:  </a:t>
            </a:r>
            <a:r>
              <a:rPr lang="en-GB" sz="1400" dirty="0">
                <a:solidFill>
                  <a:schemeClr val="bg1"/>
                </a:solidFill>
                <a:latin typeface="Comic Sans MS" panose="030F0702030302020204" pitchFamily="66" charset="0"/>
                <a:hlinkClick r:id="rId7">
                  <a:extLst>
                    <a:ext uri="{A12FA001-AC4F-418D-AE19-62706E023703}">
                      <ahyp:hlinkClr xmlns:ahyp="http://schemas.microsoft.com/office/drawing/2018/hyperlinkcolor" val="tx"/>
                    </a:ext>
                  </a:extLst>
                </a:hlinkClick>
              </a:rPr>
              <a:t>https://www.facebook.com/Reducing-Consumption-and-Waste-Management-112700480176673/</a:t>
            </a:r>
            <a:r>
              <a:rPr lang="en-GB" sz="1400" dirty="0">
                <a:solidFill>
                  <a:schemeClr val="bg1"/>
                </a:solidFill>
                <a:latin typeface="Comic Sans MS" panose="030F0702030302020204" pitchFamily="66" charset="0"/>
              </a:rPr>
              <a:t> [Accessed 28/2/22]. </a:t>
            </a:r>
          </a:p>
          <a:p>
            <a:pPr fontAlgn="base"/>
            <a:r>
              <a:rPr lang="en-GB" sz="1400" dirty="0">
                <a:solidFill>
                  <a:schemeClr val="bg1"/>
                </a:solidFill>
                <a:latin typeface="Comic Sans MS" panose="030F0702030302020204" pitchFamily="66" charset="0"/>
              </a:rPr>
              <a:t> Massey University (2022) </a:t>
            </a:r>
            <a:r>
              <a:rPr lang="en-GB" sz="1400" i="1" dirty="0">
                <a:solidFill>
                  <a:schemeClr val="bg1"/>
                </a:solidFill>
                <a:latin typeface="Comic Sans MS" panose="030F0702030302020204" pitchFamily="66" charset="0"/>
              </a:rPr>
              <a:t>Natural Environment. </a:t>
            </a:r>
            <a:r>
              <a:rPr lang="en-GB" sz="1400" dirty="0">
                <a:solidFill>
                  <a:schemeClr val="bg1"/>
                </a:solidFill>
                <a:latin typeface="Comic Sans MS" panose="030F0702030302020204" pitchFamily="66" charset="0"/>
              </a:rPr>
              <a:t>Available from:  </a:t>
            </a:r>
            <a:r>
              <a:rPr lang="en-GB" sz="1400" dirty="0">
                <a:solidFill>
                  <a:srgbClr val="FFAE3E"/>
                </a:solidFill>
                <a:latin typeface="Comic Sans MS" panose="030F0702030302020204" pitchFamily="66" charset="0"/>
                <a:hlinkClick r:id="rId8">
                  <a:extLst>
                    <a:ext uri="{A12FA001-AC4F-418D-AE19-62706E023703}">
                      <ahyp:hlinkClr xmlns:ahyp="http://schemas.microsoft.com/office/drawing/2018/hyperlinkcolor" val="tx"/>
                    </a:ext>
                  </a:extLst>
                </a:hlinkClick>
              </a:rPr>
              <a:t>https://</a:t>
            </a:r>
            <a:r>
              <a:rPr lang="en-GB" sz="1400" dirty="0" err="1">
                <a:solidFill>
                  <a:srgbClr val="FFAE3E"/>
                </a:solidFill>
                <a:latin typeface="Comic Sans MS" panose="030F0702030302020204" pitchFamily="66" charset="0"/>
                <a:hlinkClick r:id="rId8">
                  <a:extLst>
                    <a:ext uri="{A12FA001-AC4F-418D-AE19-62706E023703}">
                      <ahyp:hlinkClr xmlns:ahyp="http://schemas.microsoft.com/office/drawing/2018/hyperlinkcolor" val="tx"/>
                    </a:ext>
                  </a:extLst>
                </a:hlinkClick>
              </a:rPr>
              <a:t>www.massey.ac.nz</a:t>
            </a:r>
            <a:r>
              <a:rPr lang="en-GB" sz="1400" dirty="0">
                <a:solidFill>
                  <a:srgbClr val="FFAE3E"/>
                </a:solidFill>
                <a:latin typeface="Comic Sans MS" panose="030F0702030302020204" pitchFamily="66" charset="0"/>
                <a:hlinkClick r:id="rId8">
                  <a:extLst>
                    <a:ext uri="{A12FA001-AC4F-418D-AE19-62706E023703}">
                      <ahyp:hlinkClr xmlns:ahyp="http://schemas.microsoft.com/office/drawing/2018/hyperlinkcolor" val="tx"/>
                    </a:ext>
                  </a:extLst>
                </a:hlinkClick>
              </a:rPr>
              <a:t>/</a:t>
            </a:r>
            <a:r>
              <a:rPr lang="en-GB" sz="1400" dirty="0" err="1">
                <a:solidFill>
                  <a:srgbClr val="FFAE3E"/>
                </a:solidFill>
                <a:latin typeface="Comic Sans MS" panose="030F0702030302020204" pitchFamily="66" charset="0"/>
                <a:hlinkClick r:id="rId8">
                  <a:extLst>
                    <a:ext uri="{A12FA001-AC4F-418D-AE19-62706E023703}">
                      <ahyp:hlinkClr xmlns:ahyp="http://schemas.microsoft.com/office/drawing/2018/hyperlinkcolor" val="tx"/>
                    </a:ext>
                  </a:extLst>
                </a:hlinkClick>
              </a:rPr>
              <a:t>massey</a:t>
            </a:r>
            <a:r>
              <a:rPr lang="en-GB" sz="1400" dirty="0">
                <a:solidFill>
                  <a:srgbClr val="FFAE3E"/>
                </a:solidFill>
                <a:latin typeface="Comic Sans MS" panose="030F0702030302020204" pitchFamily="66" charset="0"/>
                <a:hlinkClick r:id="rId8">
                  <a:extLst>
                    <a:ext uri="{A12FA001-AC4F-418D-AE19-62706E023703}">
                      <ahyp:hlinkClr xmlns:ahyp="http://schemas.microsoft.com/office/drawing/2018/hyperlinkcolor" val="tx"/>
                    </a:ext>
                  </a:extLst>
                </a:hlinkClick>
              </a:rPr>
              <a:t>/explore/natural-environment/natural-</a:t>
            </a:r>
            <a:r>
              <a:rPr lang="en-GB" sz="1400" dirty="0" err="1">
                <a:solidFill>
                  <a:schemeClr val="bg1"/>
                </a:solidFill>
                <a:latin typeface="Comic Sans MS" panose="030F0702030302020204" pitchFamily="66" charset="0"/>
                <a:hlinkClick r:id="rId8">
                  <a:extLst>
                    <a:ext uri="{A12FA001-AC4F-418D-AE19-62706E023703}">
                      <ahyp:hlinkClr xmlns:ahyp="http://schemas.microsoft.com/office/drawing/2018/hyperlinkcolor" val="tx"/>
                    </a:ext>
                  </a:extLst>
                </a:hlinkClick>
              </a:rPr>
              <a:t>environment_home.cfm</a:t>
            </a:r>
            <a:r>
              <a:rPr lang="en-GB" sz="1400" dirty="0">
                <a:solidFill>
                  <a:schemeClr val="bg1"/>
                </a:solidFill>
                <a:latin typeface="Comic Sans MS" panose="030F0702030302020204" pitchFamily="66" charset="0"/>
              </a:rPr>
              <a:t> [Accessed 28/2/22]. </a:t>
            </a:r>
          </a:p>
          <a:p>
            <a:pPr fontAlgn="base"/>
            <a:r>
              <a:rPr lang="en-GB" sz="1400" dirty="0">
                <a:solidFill>
                  <a:schemeClr val="bg1"/>
                </a:solidFill>
                <a:latin typeface="Comic Sans MS" panose="030F0702030302020204" pitchFamily="66" charset="0"/>
              </a:rPr>
              <a:t>M&amp;R Insights (2022) </a:t>
            </a:r>
            <a:r>
              <a:rPr lang="en-GB" sz="1400" i="1" dirty="0">
                <a:solidFill>
                  <a:schemeClr val="bg1"/>
                </a:solidFill>
                <a:latin typeface="Comic Sans MS" panose="030F0702030302020204" pitchFamily="66" charset="0"/>
              </a:rPr>
              <a:t>aRE WE fOCUSING TOO MUCH ON health? </a:t>
            </a:r>
            <a:r>
              <a:rPr lang="en-GB" sz="1400" dirty="0">
                <a:solidFill>
                  <a:schemeClr val="bg1"/>
                </a:solidFill>
                <a:latin typeface="Comic Sans MS" panose="030F0702030302020204" pitchFamily="66" charset="0"/>
              </a:rPr>
              <a:t>Available from: </a:t>
            </a:r>
            <a:r>
              <a:rPr lang="en-GB" sz="1400" dirty="0">
                <a:solidFill>
                  <a:srgbClr val="FFAE3E"/>
                </a:solidFill>
                <a:latin typeface="Comic Sans MS" panose="030F0702030302020204" pitchFamily="66" charset="0"/>
                <a:hlinkClick r:id="rId9">
                  <a:extLst>
                    <a:ext uri="{A12FA001-AC4F-418D-AE19-62706E023703}">
                      <ahyp:hlinkClr xmlns:ahyp="http://schemas.microsoft.com/office/drawing/2018/hyperlinkcolor" val="tx"/>
                    </a:ext>
                  </a:extLst>
                </a:hlinkClick>
              </a:rPr>
              <a:t>https://</a:t>
            </a:r>
            <a:r>
              <a:rPr lang="en-GB" sz="1400" dirty="0" err="1">
                <a:solidFill>
                  <a:srgbClr val="FFAE3E"/>
                </a:solidFill>
                <a:latin typeface="Comic Sans MS" panose="030F0702030302020204" pitchFamily="66" charset="0"/>
                <a:hlinkClick r:id="rId9">
                  <a:extLst>
                    <a:ext uri="{A12FA001-AC4F-418D-AE19-62706E023703}">
                      <ahyp:hlinkClr xmlns:ahyp="http://schemas.microsoft.com/office/drawing/2018/hyperlinkcolor" val="tx"/>
                    </a:ext>
                  </a:extLst>
                </a:hlinkClick>
              </a:rPr>
              <a:t>fmcggurus.com</a:t>
            </a:r>
            <a:r>
              <a:rPr lang="en-GB" sz="1400" dirty="0">
                <a:solidFill>
                  <a:schemeClr val="bg1"/>
                </a:solidFill>
                <a:latin typeface="Comic Sans MS" panose="030F0702030302020204" pitchFamily="66" charset="0"/>
                <a:hlinkClick r:id="rId9">
                  <a:extLst>
                    <a:ext uri="{A12FA001-AC4F-418D-AE19-62706E023703}">
                      <ahyp:hlinkClr xmlns:ahyp="http://schemas.microsoft.com/office/drawing/2018/hyperlinkcolor" val="tx"/>
                    </a:ext>
                  </a:extLst>
                </a:hlinkClick>
              </a:rPr>
              <a:t>/blog/focusing-too-much-on-health/</a:t>
            </a:r>
            <a:r>
              <a:rPr lang="en-GB" sz="1400" dirty="0">
                <a:solidFill>
                  <a:schemeClr val="bg1"/>
                </a:solidFill>
                <a:latin typeface="Comic Sans MS" panose="030F0702030302020204" pitchFamily="66" charset="0"/>
              </a:rPr>
              <a:t> [Accessed 28/2/22].</a:t>
            </a:r>
          </a:p>
        </p:txBody>
      </p:sp>
    </p:spTree>
    <p:extLst>
      <p:ext uri="{BB962C8B-B14F-4D97-AF65-F5344CB8AC3E}">
        <p14:creationId xmlns:p14="http://schemas.microsoft.com/office/powerpoint/2010/main" val="1395030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90ECE-E2E0-AD41-8FF7-71CAA18D6789}"/>
              </a:ext>
            </a:extLst>
          </p:cNvPr>
          <p:cNvSpPr>
            <a:spLocks noGrp="1"/>
          </p:cNvSpPr>
          <p:nvPr>
            <p:ph type="title"/>
          </p:nvPr>
        </p:nvSpPr>
        <p:spPr/>
        <p:txBody>
          <a:bodyPr/>
          <a:lstStyle/>
          <a:p>
            <a:r>
              <a:rPr lang="en-GB" dirty="0"/>
              <a:t>CONT….</a:t>
            </a:r>
            <a:endParaRPr lang="en-US" dirty="0"/>
          </a:p>
        </p:txBody>
      </p:sp>
      <p:sp>
        <p:nvSpPr>
          <p:cNvPr id="3" name="Content Placeholder 2">
            <a:extLst>
              <a:ext uri="{FF2B5EF4-FFF2-40B4-BE49-F238E27FC236}">
                <a16:creationId xmlns:a16="http://schemas.microsoft.com/office/drawing/2014/main" id="{3F06AA3F-85B2-6E42-B214-595C2B23F4DE}"/>
              </a:ext>
            </a:extLst>
          </p:cNvPr>
          <p:cNvSpPr>
            <a:spLocks noGrp="1"/>
          </p:cNvSpPr>
          <p:nvPr>
            <p:ph idx="1"/>
          </p:nvPr>
        </p:nvSpPr>
        <p:spPr>
          <a:xfrm>
            <a:off x="817327" y="2388165"/>
            <a:ext cx="9476855" cy="3548023"/>
          </a:xfrm>
        </p:spPr>
        <p:txBody>
          <a:bodyPr>
            <a:normAutofit fontScale="40000" lnSpcReduction="20000"/>
          </a:bodyPr>
          <a:lstStyle/>
          <a:p>
            <a:r>
              <a:rPr lang="en-GB" sz="2900" dirty="0">
                <a:solidFill>
                  <a:schemeClr val="bg1"/>
                </a:solidFill>
                <a:latin typeface="Comic Sans MS" panose="030F0702030302020204" pitchFamily="66" charset="0"/>
              </a:rPr>
              <a:t> </a:t>
            </a:r>
            <a:r>
              <a:rPr lang="en-GB" sz="2900" dirty="0" err="1">
                <a:solidFill>
                  <a:schemeClr val="bg1"/>
                </a:solidFill>
                <a:latin typeface="Comic Sans MS" panose="030F0702030302020204" pitchFamily="66" charset="0"/>
              </a:rPr>
              <a:t>Mizra</a:t>
            </a:r>
            <a:r>
              <a:rPr lang="en-GB" sz="2900" dirty="0">
                <a:solidFill>
                  <a:schemeClr val="bg1"/>
                </a:solidFill>
                <a:latin typeface="Comic Sans MS" panose="030F0702030302020204" pitchFamily="66" charset="0"/>
              </a:rPr>
              <a:t>. Z (2016) </a:t>
            </a:r>
            <a:r>
              <a:rPr lang="en-GB" sz="2900" i="1" dirty="0">
                <a:solidFill>
                  <a:schemeClr val="bg1"/>
                </a:solidFill>
                <a:latin typeface="Comic Sans MS" panose="030F0702030302020204" pitchFamily="66" charset="0"/>
              </a:rPr>
              <a:t>International Education and National Policymaking:How does it work? </a:t>
            </a:r>
            <a:r>
              <a:rPr lang="en-GB" sz="2900" dirty="0">
                <a:solidFill>
                  <a:schemeClr val="bg1"/>
                </a:solidFill>
                <a:latin typeface="Comic Sans MS" panose="030F0702030302020204" pitchFamily="66" charset="0"/>
              </a:rPr>
              <a:t>Institute of International Education: United States. Available from: </a:t>
            </a:r>
            <a:r>
              <a:rPr lang="en-GB" sz="2900" dirty="0">
                <a:solidFill>
                  <a:srgbClr val="FFAE3E"/>
                </a:solidFill>
                <a:latin typeface="Comic Sans MS" panose="030F0702030302020204" pitchFamily="66" charset="0"/>
                <a:hlinkClick r:id="rId2">
                  <a:extLst>
                    <a:ext uri="{A12FA001-AC4F-418D-AE19-62706E023703}">
                      <ahyp:hlinkClr xmlns:ahyp="http://schemas.microsoft.com/office/drawing/2018/hyperlinkcolor" val="tx"/>
                    </a:ext>
                  </a:extLst>
                </a:hlinkClick>
              </a:rPr>
              <a:t>https://</a:t>
            </a:r>
            <a:r>
              <a:rPr lang="en-GB" sz="2900" dirty="0" err="1">
                <a:solidFill>
                  <a:srgbClr val="FFAE3E"/>
                </a:solidFill>
                <a:latin typeface="Comic Sans MS" panose="030F0702030302020204" pitchFamily="66" charset="0"/>
                <a:hlinkClick r:id="rId2">
                  <a:extLst>
                    <a:ext uri="{A12FA001-AC4F-418D-AE19-62706E023703}">
                      <ahyp:hlinkClr xmlns:ahyp="http://schemas.microsoft.com/office/drawing/2018/hyperlinkcolor" val="tx"/>
                    </a:ext>
                  </a:extLst>
                </a:hlinkClick>
              </a:rPr>
              <a:t>www.iie.org</a:t>
            </a:r>
            <a:r>
              <a:rPr lang="en-GB" sz="2900" dirty="0">
                <a:solidFill>
                  <a:schemeClr val="bg1"/>
                </a:solidFill>
                <a:latin typeface="Comic Sans MS" panose="030F0702030302020204" pitchFamily="66" charset="0"/>
                <a:hlinkClick r:id="rId2">
                  <a:extLst>
                    <a:ext uri="{A12FA001-AC4F-418D-AE19-62706E023703}">
                      <ahyp:hlinkClr xmlns:ahyp="http://schemas.microsoft.com/office/drawing/2018/hyperlinkcolor" val="tx"/>
                    </a:ext>
                  </a:extLst>
                </a:hlinkClick>
              </a:rPr>
              <a:t>/Learn/Blog/2016/09/2016-September-International-Education-National-Policymaking-How-Does-It-Work</a:t>
            </a:r>
            <a:r>
              <a:rPr lang="en-GB" sz="2900" dirty="0">
                <a:solidFill>
                  <a:schemeClr val="bg1"/>
                </a:solidFill>
                <a:latin typeface="Comic Sans MS" panose="030F0702030302020204" pitchFamily="66" charset="0"/>
              </a:rPr>
              <a:t> [Accessed 28/2/22]. </a:t>
            </a:r>
          </a:p>
          <a:p>
            <a:r>
              <a:rPr lang="en-GB" sz="2900" dirty="0" err="1">
                <a:solidFill>
                  <a:schemeClr val="bg1"/>
                </a:solidFill>
                <a:latin typeface="Comic Sans MS" panose="030F0702030302020204" pitchFamily="66" charset="0"/>
              </a:rPr>
              <a:t>Mordaunt</a:t>
            </a:r>
            <a:r>
              <a:rPr lang="en-GB" sz="2900" dirty="0">
                <a:solidFill>
                  <a:schemeClr val="bg1"/>
                </a:solidFill>
                <a:latin typeface="Comic Sans MS" panose="030F0702030302020204" pitchFamily="66" charset="0"/>
              </a:rPr>
              <a:t>. P and </a:t>
            </a:r>
            <a:r>
              <a:rPr lang="en-GB" sz="2900" dirty="0" err="1">
                <a:solidFill>
                  <a:schemeClr val="bg1"/>
                </a:solidFill>
                <a:latin typeface="Comic Sans MS" panose="030F0702030302020204" pitchFamily="66" charset="0"/>
              </a:rPr>
              <a:t>Watkin</a:t>
            </a:r>
            <a:r>
              <a:rPr lang="en-GB" sz="2900" dirty="0">
                <a:solidFill>
                  <a:schemeClr val="bg1"/>
                </a:solidFill>
                <a:latin typeface="Comic Sans MS" panose="030F0702030302020204" pitchFamily="66" charset="0"/>
              </a:rPr>
              <a:t>. R (2018) </a:t>
            </a:r>
            <a:r>
              <a:rPr lang="en-GB" sz="2900" i="1" dirty="0">
                <a:solidFill>
                  <a:schemeClr val="bg1"/>
                </a:solidFill>
                <a:latin typeface="Comic Sans MS" panose="030F0702030302020204" pitchFamily="66" charset="0"/>
              </a:rPr>
              <a:t>Education </a:t>
            </a:r>
            <a:r>
              <a:rPr lang="en-GB" sz="2900" i="1" dirty="0" err="1">
                <a:solidFill>
                  <a:schemeClr val="bg1"/>
                </a:solidFill>
                <a:latin typeface="Comic Sans MS" panose="030F0702030302020204" pitchFamily="66" charset="0"/>
              </a:rPr>
              <a:t>Policu</a:t>
            </a:r>
            <a:r>
              <a:rPr lang="en-GB" sz="2900" i="1" dirty="0">
                <a:solidFill>
                  <a:schemeClr val="bg1"/>
                </a:solidFill>
                <a:latin typeface="Comic Sans MS" panose="030F0702030302020204" pitchFamily="66" charset="0"/>
              </a:rPr>
              <a:t> Welsh</a:t>
            </a:r>
            <a:r>
              <a:rPr lang="en-GB" sz="2900" dirty="0">
                <a:solidFill>
                  <a:schemeClr val="bg1"/>
                </a:solidFill>
                <a:latin typeface="Comic Sans MS" panose="030F0702030302020204" pitchFamily="66" charset="0"/>
              </a:rPr>
              <a:t> Government: Cardiff.</a:t>
            </a:r>
          </a:p>
          <a:p>
            <a:r>
              <a:rPr lang="en-GB" sz="2900" dirty="0">
                <a:solidFill>
                  <a:schemeClr val="bg1"/>
                </a:solidFill>
                <a:latin typeface="Comic Sans MS" panose="030F0702030302020204" pitchFamily="66" charset="0"/>
              </a:rPr>
              <a:t> NASA (2022) </a:t>
            </a:r>
            <a:r>
              <a:rPr lang="en-GB" sz="2900" i="1" dirty="0">
                <a:solidFill>
                  <a:schemeClr val="bg1"/>
                </a:solidFill>
                <a:latin typeface="Comic Sans MS" panose="030F0702030302020204" pitchFamily="66" charset="0"/>
              </a:rPr>
              <a:t>The Effects of Climate Change. </a:t>
            </a:r>
            <a:r>
              <a:rPr lang="en-GB" sz="2900" dirty="0">
                <a:solidFill>
                  <a:schemeClr val="bg1"/>
                </a:solidFill>
                <a:latin typeface="Comic Sans MS" panose="030F0702030302020204" pitchFamily="66" charset="0"/>
              </a:rPr>
              <a:t>Available from: </a:t>
            </a:r>
            <a:r>
              <a:rPr lang="en-GB" sz="2900"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https://climate.nasa.gov/effects/</a:t>
            </a:r>
            <a:r>
              <a:rPr lang="en-GB" sz="2900" dirty="0">
                <a:solidFill>
                  <a:schemeClr val="bg1"/>
                </a:solidFill>
                <a:latin typeface="Comic Sans MS" panose="030F0702030302020204" pitchFamily="66" charset="0"/>
              </a:rPr>
              <a:t> [Accessed 28/2/22].</a:t>
            </a:r>
          </a:p>
          <a:p>
            <a:r>
              <a:rPr lang="en-GB" sz="2900" dirty="0" err="1">
                <a:solidFill>
                  <a:schemeClr val="bg1"/>
                </a:solidFill>
                <a:latin typeface="Comic Sans MS" panose="030F0702030302020204" pitchFamily="66" charset="0"/>
              </a:rPr>
              <a:t>Romm</a:t>
            </a:r>
            <a:r>
              <a:rPr lang="en-GB" sz="2900" dirty="0">
                <a:solidFill>
                  <a:schemeClr val="bg1"/>
                </a:solidFill>
                <a:latin typeface="Comic Sans MS" panose="030F0702030302020204" pitchFamily="66" charset="0"/>
              </a:rPr>
              <a:t>. J (2016) </a:t>
            </a:r>
            <a:r>
              <a:rPr lang="en-GB" sz="2900" i="1" dirty="0">
                <a:solidFill>
                  <a:schemeClr val="bg1"/>
                </a:solidFill>
                <a:latin typeface="Comic Sans MS" panose="030F0702030302020204" pitchFamily="66" charset="0"/>
              </a:rPr>
              <a:t>Climate Change, what Everyone needs to know. </a:t>
            </a:r>
            <a:r>
              <a:rPr lang="en-GB" sz="2900" dirty="0">
                <a:solidFill>
                  <a:schemeClr val="bg1"/>
                </a:solidFill>
                <a:latin typeface="Comic Sans MS" panose="030F0702030302020204" pitchFamily="66" charset="0"/>
              </a:rPr>
              <a:t>Oxford University Press: Oxford. </a:t>
            </a:r>
          </a:p>
          <a:p>
            <a:r>
              <a:rPr lang="en-GB" sz="2900" dirty="0">
                <a:solidFill>
                  <a:schemeClr val="bg1"/>
                </a:solidFill>
                <a:latin typeface="Comic Sans MS" panose="030F0702030302020204" pitchFamily="66" charset="0"/>
              </a:rPr>
              <a:t>T2 (2022) </a:t>
            </a:r>
            <a:r>
              <a:rPr lang="en-GB" sz="2900" i="1" dirty="0">
                <a:solidFill>
                  <a:schemeClr val="bg1"/>
                </a:solidFill>
                <a:latin typeface="Comic Sans MS" panose="030F0702030302020204" pitchFamily="66" charset="0"/>
              </a:rPr>
              <a:t>Education for Sustainable Development and global Citizenship (ESDGC)</a:t>
            </a:r>
            <a:r>
              <a:rPr lang="en-GB" sz="2900" dirty="0">
                <a:solidFill>
                  <a:schemeClr val="bg1"/>
                </a:solidFill>
                <a:latin typeface="Comic Sans MS" panose="030F0702030302020204" pitchFamily="66" charset="0"/>
              </a:rPr>
              <a:t>Marr Corporation Ltd: Cardiff. Available from: </a:t>
            </a:r>
            <a:r>
              <a:rPr lang="en-GB" sz="2900" dirty="0">
                <a:solidFill>
                  <a:srgbClr val="FFAE3E"/>
                </a:solidFill>
                <a:latin typeface="Comic Sans MS" panose="030F0702030302020204" pitchFamily="66" charset="0"/>
                <a:hlinkClick r:id="rId4">
                  <a:extLst>
                    <a:ext uri="{A12FA001-AC4F-418D-AE19-62706E023703}">
                      <ahyp:hlinkClr xmlns:ahyp="http://schemas.microsoft.com/office/drawing/2018/hyperlinkcolor" val="tx"/>
                    </a:ext>
                  </a:extLst>
                </a:hlinkClick>
              </a:rPr>
              <a:t>https://www.t2group.co.uk/</a:t>
            </a:r>
            <a:r>
              <a:rPr lang="en-GB" sz="2900" dirty="0" err="1">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esdgc.html</a:t>
            </a:r>
            <a:r>
              <a:rPr lang="en-GB" sz="2900" dirty="0">
                <a:solidFill>
                  <a:schemeClr val="bg1"/>
                </a:solidFill>
                <a:latin typeface="Comic Sans MS" panose="030F0702030302020204" pitchFamily="66" charset="0"/>
              </a:rPr>
              <a:t> [Accessed 18/2/22]. </a:t>
            </a:r>
          </a:p>
          <a:p>
            <a:r>
              <a:rPr lang="en-GB" sz="2900" dirty="0">
                <a:solidFill>
                  <a:schemeClr val="bg1"/>
                </a:solidFill>
                <a:latin typeface="Comic Sans MS" panose="030F0702030302020204" pitchFamily="66" charset="0"/>
              </a:rPr>
              <a:t>The Inclusionary Golden girls (2022) </a:t>
            </a:r>
            <a:r>
              <a:rPr lang="en-GB" sz="2900" i="1" dirty="0">
                <a:solidFill>
                  <a:schemeClr val="bg1"/>
                </a:solidFill>
                <a:latin typeface="Comic Sans MS" panose="030F0702030302020204" pitchFamily="66" charset="0"/>
              </a:rPr>
              <a:t>Identity and Culture. Available from: </a:t>
            </a:r>
            <a:r>
              <a:rPr lang="en-GB" sz="2900" dirty="0">
                <a:solidFill>
                  <a:schemeClr val="bg1"/>
                </a:solidFill>
                <a:latin typeface="Comic Sans MS" panose="030F0702030302020204" pitchFamily="66" charset="0"/>
                <a:hlinkClick r:id="rId5">
                  <a:extLst>
                    <a:ext uri="{A12FA001-AC4F-418D-AE19-62706E023703}">
                      <ahyp:hlinkClr xmlns:ahyp="http://schemas.microsoft.com/office/drawing/2018/hyperlinkcolor" val="tx"/>
                    </a:ext>
                  </a:extLst>
                </a:hlinkClick>
              </a:rPr>
              <a:t>https://theinclusionarygoldengirls.wordpress.com/2016/11/02/cultural-identity/</a:t>
            </a:r>
            <a:r>
              <a:rPr lang="en-GB" sz="2900" dirty="0">
                <a:solidFill>
                  <a:schemeClr val="bg1"/>
                </a:solidFill>
                <a:latin typeface="Comic Sans MS" panose="030F0702030302020204" pitchFamily="66" charset="0"/>
              </a:rPr>
              <a:t>  [Accessed 28/2/22]. </a:t>
            </a:r>
          </a:p>
          <a:p>
            <a:r>
              <a:rPr lang="en-GB" sz="2900" dirty="0">
                <a:solidFill>
                  <a:schemeClr val="bg1"/>
                </a:solidFill>
                <a:latin typeface="Comic Sans MS" panose="030F0702030302020204" pitchFamily="66" charset="0"/>
              </a:rPr>
              <a:t>USAID (2018) USAID Education Policy. USAID: America. </a:t>
            </a:r>
          </a:p>
          <a:p>
            <a:r>
              <a:rPr lang="en-GB" sz="2900" dirty="0">
                <a:solidFill>
                  <a:schemeClr val="bg1"/>
                </a:solidFill>
                <a:latin typeface="Comic Sans MS" panose="030F0702030302020204" pitchFamily="66" charset="0"/>
              </a:rPr>
              <a:t>Victor. C (2019) </a:t>
            </a:r>
            <a:r>
              <a:rPr lang="en-GB" sz="2900" i="1" dirty="0">
                <a:solidFill>
                  <a:schemeClr val="bg1"/>
                </a:solidFill>
                <a:latin typeface="Comic Sans MS" panose="030F0702030302020204" pitchFamily="66" charset="0"/>
              </a:rPr>
              <a:t>National Policy on Education in Nigeria; Aims; Objectives, Challenges.</a:t>
            </a:r>
          </a:p>
          <a:p>
            <a:r>
              <a:rPr lang="en-GB" sz="2900" dirty="0">
                <a:solidFill>
                  <a:schemeClr val="bg1"/>
                </a:solidFill>
                <a:latin typeface="Comic Sans MS" panose="030F0702030302020204" pitchFamily="66" charset="0"/>
              </a:rPr>
              <a:t>Welsh Government (2008) </a:t>
            </a:r>
            <a:r>
              <a:rPr lang="en-GB" sz="2900" i="1" dirty="0">
                <a:solidFill>
                  <a:schemeClr val="bg1"/>
                </a:solidFill>
                <a:latin typeface="Comic Sans MS" panose="030F0702030302020204" pitchFamily="66" charset="0"/>
              </a:rPr>
              <a:t>Education for Sustainable Development and Global Citizenship; A Common Understanding for Schools. </a:t>
            </a:r>
            <a:r>
              <a:rPr lang="en-GB" sz="2900" dirty="0">
                <a:solidFill>
                  <a:schemeClr val="bg1"/>
                </a:solidFill>
                <a:latin typeface="Comic Sans MS" panose="030F0702030302020204" pitchFamily="66" charset="0"/>
              </a:rPr>
              <a:t>Welsh Government: Cardiff.</a:t>
            </a:r>
          </a:p>
          <a:p>
            <a:pPr fontAlgn="base"/>
            <a:r>
              <a:rPr lang="en-GB" sz="2900" dirty="0">
                <a:solidFill>
                  <a:schemeClr val="bg1"/>
                </a:solidFill>
                <a:latin typeface="Comic Sans MS" panose="030F0702030302020204" pitchFamily="66" charset="0"/>
              </a:rPr>
              <a:t>Welsh Government (2022) </a:t>
            </a:r>
            <a:r>
              <a:rPr lang="en-GB" sz="2900" i="1" dirty="0">
                <a:solidFill>
                  <a:schemeClr val="bg1"/>
                </a:solidFill>
                <a:latin typeface="Comic Sans MS" panose="030F0702030302020204" pitchFamily="66" charset="0"/>
              </a:rPr>
              <a:t>GOV.Wales: Welsh Government Services and Information. </a:t>
            </a:r>
            <a:r>
              <a:rPr lang="en-GB" sz="2900" dirty="0">
                <a:solidFill>
                  <a:schemeClr val="bg1"/>
                </a:solidFill>
                <a:latin typeface="Comic Sans MS" panose="030F0702030302020204" pitchFamily="66" charset="0"/>
              </a:rPr>
              <a:t>Welsh Government: Cardiff. Available from: </a:t>
            </a:r>
            <a:r>
              <a:rPr lang="en-GB" sz="2900" dirty="0">
                <a:solidFill>
                  <a:schemeClr val="bg1"/>
                </a:solidFill>
                <a:latin typeface="Comic Sans MS" panose="030F0702030302020204" pitchFamily="66" charset="0"/>
                <a:hlinkClick r:id="rId6">
                  <a:extLst>
                    <a:ext uri="{A12FA001-AC4F-418D-AE19-62706E023703}">
                      <ahyp:hlinkClr xmlns:ahyp="http://schemas.microsoft.com/office/drawing/2018/hyperlinkcolor" val="tx"/>
                    </a:ext>
                  </a:extLst>
                </a:hlinkClick>
              </a:rPr>
              <a:t>https://gov.wales/</a:t>
            </a:r>
            <a:r>
              <a:rPr lang="en-GB" sz="2900" dirty="0">
                <a:solidFill>
                  <a:schemeClr val="bg1"/>
                </a:solidFill>
                <a:latin typeface="Comic Sans MS" panose="030F0702030302020204" pitchFamily="66" charset="0"/>
              </a:rPr>
              <a:t> [Accessed 28/2/22].</a:t>
            </a:r>
          </a:p>
          <a:p>
            <a:r>
              <a:rPr lang="en-GB" sz="2900" dirty="0">
                <a:solidFill>
                  <a:schemeClr val="bg1"/>
                </a:solidFill>
                <a:latin typeface="Comic Sans MS" panose="030F0702030302020204" pitchFamily="66" charset="0"/>
              </a:rPr>
              <a:t> 4IRW.com (2022) </a:t>
            </a:r>
            <a:r>
              <a:rPr lang="en-GB" sz="2900" i="1" dirty="0">
                <a:solidFill>
                  <a:schemeClr val="bg1"/>
                </a:solidFill>
                <a:latin typeface="Comic Sans MS" panose="030F0702030302020204" pitchFamily="66" charset="0"/>
              </a:rPr>
              <a:t>Global Climate Crisis. </a:t>
            </a:r>
            <a:r>
              <a:rPr lang="en-GB" sz="2900" dirty="0">
                <a:solidFill>
                  <a:schemeClr val="bg1"/>
                </a:solidFill>
                <a:latin typeface="Comic Sans MS" panose="030F0702030302020204" pitchFamily="66" charset="0"/>
              </a:rPr>
              <a:t>Available from:</a:t>
            </a:r>
            <a:r>
              <a:rPr lang="en-GB" sz="2900" dirty="0">
                <a:solidFill>
                  <a:srgbClr val="FFAE3E"/>
                </a:solidFill>
                <a:latin typeface="Comic Sans MS" panose="030F0702030302020204" pitchFamily="66" charset="0"/>
                <a:hlinkClick r:id="rId7">
                  <a:extLst>
                    <a:ext uri="{A12FA001-AC4F-418D-AE19-62706E023703}">
                      <ahyp:hlinkClr xmlns:ahyp="http://schemas.microsoft.com/office/drawing/2018/hyperlinkcolor" val="tx"/>
                    </a:ext>
                  </a:extLst>
                </a:hlinkClick>
              </a:rPr>
              <a:t>https://</a:t>
            </a:r>
            <a:r>
              <a:rPr lang="en-GB" sz="2900" dirty="0" err="1">
                <a:solidFill>
                  <a:srgbClr val="FFAE3E"/>
                </a:solidFill>
                <a:latin typeface="Comic Sans MS" panose="030F0702030302020204" pitchFamily="66" charset="0"/>
                <a:hlinkClick r:id="rId7">
                  <a:extLst>
                    <a:ext uri="{A12FA001-AC4F-418D-AE19-62706E023703}">
                      <ahyp:hlinkClr xmlns:ahyp="http://schemas.microsoft.com/office/drawing/2018/hyperlinkcolor" val="tx"/>
                    </a:ext>
                  </a:extLst>
                </a:hlinkClick>
              </a:rPr>
              <a:t>4irw.com</a:t>
            </a:r>
            <a:r>
              <a:rPr lang="en-GB" sz="2900" dirty="0">
                <a:solidFill>
                  <a:schemeClr val="bg1"/>
                </a:solidFill>
                <a:latin typeface="Comic Sans MS" panose="030F0702030302020204" pitchFamily="66" charset="0"/>
                <a:hlinkClick r:id="rId7">
                  <a:extLst>
                    <a:ext uri="{A12FA001-AC4F-418D-AE19-62706E023703}">
                      <ahyp:hlinkClr xmlns:ahyp="http://schemas.microsoft.com/office/drawing/2018/hyperlinkcolor" val="tx"/>
                    </a:ext>
                  </a:extLst>
                </a:hlinkClick>
              </a:rPr>
              <a:t>/global-climate-crisis/</a:t>
            </a:r>
            <a:r>
              <a:rPr lang="en-GB" sz="2900" dirty="0">
                <a:solidFill>
                  <a:schemeClr val="bg1"/>
                </a:solidFill>
                <a:latin typeface="Comic Sans MS" panose="030F0702030302020204" pitchFamily="66" charset="0"/>
              </a:rPr>
              <a:t> [Accessed 28/2/22].  </a:t>
            </a:r>
          </a:p>
          <a:p>
            <a:pPr fontAlgn="base"/>
            <a:endParaRPr lang="en-GB" sz="2400" dirty="0"/>
          </a:p>
          <a:p>
            <a:pPr fontAlgn="base"/>
            <a:endParaRPr lang="en-GB" sz="2400" dirty="0"/>
          </a:p>
          <a:p>
            <a:pPr fontAlgn="base"/>
            <a:endParaRPr lang="en-GB" sz="2400" dirty="0">
              <a:solidFill>
                <a:schemeClr val="bg1"/>
              </a:solidFill>
            </a:endParaRPr>
          </a:p>
          <a:p>
            <a:pPr fontAlgn="base"/>
            <a:endParaRPr lang="en-GB" sz="2400" dirty="0">
              <a:solidFill>
                <a:schemeClr val="bg1"/>
              </a:solidFill>
            </a:endParaRPr>
          </a:p>
          <a:p>
            <a:pPr fontAlgn="base"/>
            <a:endParaRPr lang="en-GB" sz="2400" dirty="0">
              <a:solidFill>
                <a:schemeClr val="bg1"/>
              </a:solidFill>
              <a:hlinkClick r:id="rId8">
                <a:extLst>
                  <a:ext uri="{A12FA001-AC4F-418D-AE19-62706E023703}">
                    <ahyp:hlinkClr xmlns:ahyp="http://schemas.microsoft.com/office/drawing/2018/hyperlinkcolor" val="tx"/>
                  </a:ext>
                </a:extLst>
              </a:hlinkClick>
            </a:endParaRPr>
          </a:p>
          <a:p>
            <a:pPr fontAlgn="base"/>
            <a:endParaRPr lang="en-GB" sz="2400" dirty="0">
              <a:solidFill>
                <a:schemeClr val="bg1"/>
              </a:solidFill>
            </a:endParaRPr>
          </a:p>
          <a:p>
            <a:pPr fontAlgn="base"/>
            <a:endParaRPr lang="en-GB" sz="2400" dirty="0">
              <a:solidFill>
                <a:schemeClr val="bg1"/>
              </a:solidFill>
            </a:endParaRPr>
          </a:p>
          <a:p>
            <a:endParaRPr lang="en-GB" sz="2400" dirty="0"/>
          </a:p>
          <a:p>
            <a:endParaRPr lang="en-GB" sz="2400" dirty="0"/>
          </a:p>
          <a:p>
            <a:endParaRPr lang="en-GB" sz="2400" dirty="0"/>
          </a:p>
          <a:p>
            <a:endParaRPr lang="en-US" dirty="0"/>
          </a:p>
        </p:txBody>
      </p:sp>
    </p:spTree>
    <p:extLst>
      <p:ext uri="{BB962C8B-B14F-4D97-AF65-F5344CB8AC3E}">
        <p14:creationId xmlns:p14="http://schemas.microsoft.com/office/powerpoint/2010/main" val="324438211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4</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Berlin</vt:lpstr>
      <vt:lpstr>Global Perspectives in Education</vt:lpstr>
      <vt:lpstr>Climate change </vt:lpstr>
      <vt:lpstr>National and International policy </vt:lpstr>
      <vt:lpstr>What is ESDGC? </vt:lpstr>
      <vt:lpstr>PowerPoint Presentation</vt:lpstr>
      <vt:lpstr>REFERENCE LIST </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Patricia Duffy (1804766)</dc:creator>
  <cp:lastModifiedBy>Patricia Duffy (1804766)</cp:lastModifiedBy>
  <cp:revision>5</cp:revision>
  <dcterms:created xsi:type="dcterms:W3CDTF">2022-02-04T13:33:44Z</dcterms:created>
  <dcterms:modified xsi:type="dcterms:W3CDTF">2022-03-02T19:09:48Z</dcterms:modified>
</cp:coreProperties>
</file>