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notesMasterIdLst>
    <p:notesMasterId r:id="rId37"/>
  </p:notesMasterIdLst>
  <p:sldIdLst>
    <p:sldId id="306" r:id="rId2"/>
    <p:sldId id="458" r:id="rId3"/>
    <p:sldId id="439" r:id="rId4"/>
    <p:sldId id="461" r:id="rId5"/>
    <p:sldId id="459" r:id="rId6"/>
    <p:sldId id="462" r:id="rId7"/>
    <p:sldId id="475" r:id="rId8"/>
    <p:sldId id="460" r:id="rId9"/>
    <p:sldId id="463" r:id="rId10"/>
    <p:sldId id="464" r:id="rId11"/>
    <p:sldId id="465" r:id="rId12"/>
    <p:sldId id="466" r:id="rId13"/>
    <p:sldId id="467" r:id="rId14"/>
    <p:sldId id="468" r:id="rId15"/>
    <p:sldId id="469" r:id="rId16"/>
    <p:sldId id="470" r:id="rId17"/>
    <p:sldId id="471" r:id="rId18"/>
    <p:sldId id="472" r:id="rId19"/>
    <p:sldId id="474" r:id="rId20"/>
    <p:sldId id="476" r:id="rId21"/>
    <p:sldId id="318" r:id="rId22"/>
    <p:sldId id="456" r:id="rId23"/>
    <p:sldId id="478" r:id="rId24"/>
    <p:sldId id="315" r:id="rId25"/>
    <p:sldId id="316" r:id="rId26"/>
    <p:sldId id="317" r:id="rId27"/>
    <p:sldId id="479" r:id="rId28"/>
    <p:sldId id="281" r:id="rId29"/>
    <p:sldId id="282" r:id="rId30"/>
    <p:sldId id="457" r:id="rId31"/>
    <p:sldId id="289" r:id="rId32"/>
    <p:sldId id="290" r:id="rId33"/>
    <p:sldId id="291" r:id="rId34"/>
    <p:sldId id="292" r:id="rId35"/>
    <p:sldId id="477"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DBFBE"/>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2924" autoAdjust="0"/>
  </p:normalViewPr>
  <p:slideViewPr>
    <p:cSldViewPr snapToGrid="0" showGuides="1">
      <p:cViewPr varScale="1">
        <p:scale>
          <a:sx n="55" d="100"/>
          <a:sy n="55" d="100"/>
        </p:scale>
        <p:origin x="904" y="44"/>
      </p:cViewPr>
      <p:guideLst>
        <p:guide orient="horz" pos="2160"/>
        <p:guide pos="2880"/>
      </p:guideLst>
    </p:cSldViewPr>
  </p:slideViewPr>
  <p:notesTextViewPr>
    <p:cViewPr>
      <p:scale>
        <a:sx n="3" d="2"/>
        <a:sy n="3" d="2"/>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AD593F-FC5F-4000-AF51-DA0D5D83F562}"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0DD91659-4D82-44C5-BBC7-232EC2022D0A}">
      <dgm:prSet/>
      <dgm:spPr/>
      <dgm:t>
        <a:bodyPr/>
        <a:lstStyle/>
        <a:p>
          <a:r>
            <a:rPr lang="en-GB" dirty="0"/>
            <a:t>Key concepts in labour markets</a:t>
          </a:r>
          <a:endParaRPr lang="en-US" dirty="0"/>
        </a:p>
      </dgm:t>
    </dgm:pt>
    <dgm:pt modelId="{2558FE8F-1153-4732-8F01-5C8D7B98F395}" type="parTrans" cxnId="{9FDCAEE3-A304-425F-B736-1EC25CF03BD5}">
      <dgm:prSet/>
      <dgm:spPr/>
      <dgm:t>
        <a:bodyPr/>
        <a:lstStyle/>
        <a:p>
          <a:endParaRPr lang="en-US"/>
        </a:p>
      </dgm:t>
    </dgm:pt>
    <dgm:pt modelId="{7D0DCFA3-5F33-4311-B024-C77ED3DA3464}" type="sibTrans" cxnId="{9FDCAEE3-A304-425F-B736-1EC25CF03BD5}">
      <dgm:prSet/>
      <dgm:spPr/>
      <dgm:t>
        <a:bodyPr/>
        <a:lstStyle/>
        <a:p>
          <a:endParaRPr lang="en-US"/>
        </a:p>
      </dgm:t>
    </dgm:pt>
    <dgm:pt modelId="{188F3DC4-E7B3-4400-AEFB-912768FE4D4A}">
      <dgm:prSet/>
      <dgm:spPr/>
      <dgm:t>
        <a:bodyPr/>
        <a:lstStyle/>
        <a:p>
          <a:r>
            <a:rPr lang="en-GB" dirty="0"/>
            <a:t>UK and Global labour market </a:t>
          </a:r>
          <a:endParaRPr lang="en-US" dirty="0"/>
        </a:p>
      </dgm:t>
    </dgm:pt>
    <dgm:pt modelId="{33967F7C-BD76-4BE8-902B-A00BD2A2FA70}" type="parTrans" cxnId="{ECE4B3C8-BBC1-4F5F-95DA-DA48884AAA4B}">
      <dgm:prSet/>
      <dgm:spPr/>
      <dgm:t>
        <a:bodyPr/>
        <a:lstStyle/>
        <a:p>
          <a:endParaRPr lang="en-US"/>
        </a:p>
      </dgm:t>
    </dgm:pt>
    <dgm:pt modelId="{C774308D-8FAE-4502-919A-0230D2DB0C65}" type="sibTrans" cxnId="{ECE4B3C8-BBC1-4F5F-95DA-DA48884AAA4B}">
      <dgm:prSet/>
      <dgm:spPr/>
      <dgm:t>
        <a:bodyPr/>
        <a:lstStyle/>
        <a:p>
          <a:endParaRPr lang="en-US"/>
        </a:p>
      </dgm:t>
    </dgm:pt>
    <dgm:pt modelId="{081972CF-92C8-49C7-AF37-B621100F387D}">
      <dgm:prSet/>
      <dgm:spPr/>
      <dgm:t>
        <a:bodyPr/>
        <a:lstStyle/>
        <a:p>
          <a:r>
            <a:rPr lang="en-GB" dirty="0"/>
            <a:t>Trends and their implications</a:t>
          </a:r>
          <a:endParaRPr lang="en-US" dirty="0"/>
        </a:p>
      </dgm:t>
    </dgm:pt>
    <dgm:pt modelId="{E21BFC3F-F4C1-4439-BDAF-1C689C04859A}" type="parTrans" cxnId="{DD5DDCB6-05D8-459C-B723-7B6007DA5E75}">
      <dgm:prSet/>
      <dgm:spPr/>
      <dgm:t>
        <a:bodyPr/>
        <a:lstStyle/>
        <a:p>
          <a:endParaRPr lang="en-US"/>
        </a:p>
      </dgm:t>
    </dgm:pt>
    <dgm:pt modelId="{0378AA2E-4207-4350-B693-22BF83B74214}" type="sibTrans" cxnId="{DD5DDCB6-05D8-459C-B723-7B6007DA5E75}">
      <dgm:prSet/>
      <dgm:spPr/>
      <dgm:t>
        <a:bodyPr/>
        <a:lstStyle/>
        <a:p>
          <a:endParaRPr lang="en-US"/>
        </a:p>
      </dgm:t>
    </dgm:pt>
    <dgm:pt modelId="{65D2C59F-4A33-4BC6-94BF-2A9F91AFBCF2}">
      <dgm:prSet/>
      <dgm:spPr/>
      <dgm:t>
        <a:bodyPr/>
        <a:lstStyle/>
        <a:p>
          <a:r>
            <a:rPr lang="en-GB"/>
            <a:t>Preparation for next week</a:t>
          </a:r>
          <a:endParaRPr lang="en-US"/>
        </a:p>
      </dgm:t>
    </dgm:pt>
    <dgm:pt modelId="{7748102E-8140-4279-9A8D-95693B23D996}" type="parTrans" cxnId="{EE811E3A-AB84-4792-9698-601E9DEC5FB6}">
      <dgm:prSet/>
      <dgm:spPr/>
      <dgm:t>
        <a:bodyPr/>
        <a:lstStyle/>
        <a:p>
          <a:endParaRPr lang="en-US"/>
        </a:p>
      </dgm:t>
    </dgm:pt>
    <dgm:pt modelId="{AFDE2DF2-634A-44B2-9435-F38A6CEC5246}" type="sibTrans" cxnId="{EE811E3A-AB84-4792-9698-601E9DEC5FB6}">
      <dgm:prSet/>
      <dgm:spPr/>
      <dgm:t>
        <a:bodyPr/>
        <a:lstStyle/>
        <a:p>
          <a:endParaRPr lang="en-US"/>
        </a:p>
      </dgm:t>
    </dgm:pt>
    <dgm:pt modelId="{6B25B0EF-6737-45FA-96AF-3A271AC7A962}" type="pres">
      <dgm:prSet presAssocID="{C1AD593F-FC5F-4000-AF51-DA0D5D83F562}" presName="vert0" presStyleCnt="0">
        <dgm:presLayoutVars>
          <dgm:dir/>
          <dgm:animOne val="branch"/>
          <dgm:animLvl val="lvl"/>
        </dgm:presLayoutVars>
      </dgm:prSet>
      <dgm:spPr/>
    </dgm:pt>
    <dgm:pt modelId="{014408C1-2526-4ED1-B813-FA452A34A845}" type="pres">
      <dgm:prSet presAssocID="{0DD91659-4D82-44C5-BBC7-232EC2022D0A}" presName="thickLine" presStyleLbl="alignNode1" presStyleIdx="0" presStyleCnt="4"/>
      <dgm:spPr/>
    </dgm:pt>
    <dgm:pt modelId="{3FD59F89-F619-4818-9937-9C8BCE7BF300}" type="pres">
      <dgm:prSet presAssocID="{0DD91659-4D82-44C5-BBC7-232EC2022D0A}" presName="horz1" presStyleCnt="0"/>
      <dgm:spPr/>
    </dgm:pt>
    <dgm:pt modelId="{0CACB914-729E-41D9-97C3-74D3A187D837}" type="pres">
      <dgm:prSet presAssocID="{0DD91659-4D82-44C5-BBC7-232EC2022D0A}" presName="tx1" presStyleLbl="revTx" presStyleIdx="0" presStyleCnt="4"/>
      <dgm:spPr/>
    </dgm:pt>
    <dgm:pt modelId="{46B49239-C22B-409E-B73B-806110DF2405}" type="pres">
      <dgm:prSet presAssocID="{0DD91659-4D82-44C5-BBC7-232EC2022D0A}" presName="vert1" presStyleCnt="0"/>
      <dgm:spPr/>
    </dgm:pt>
    <dgm:pt modelId="{9F1D6CA1-CA12-4B5B-B78B-AA24D5813D2B}" type="pres">
      <dgm:prSet presAssocID="{188F3DC4-E7B3-4400-AEFB-912768FE4D4A}" presName="thickLine" presStyleLbl="alignNode1" presStyleIdx="1" presStyleCnt="4"/>
      <dgm:spPr/>
    </dgm:pt>
    <dgm:pt modelId="{1BA6072A-69EB-45FA-A75C-E43725F79407}" type="pres">
      <dgm:prSet presAssocID="{188F3DC4-E7B3-4400-AEFB-912768FE4D4A}" presName="horz1" presStyleCnt="0"/>
      <dgm:spPr/>
    </dgm:pt>
    <dgm:pt modelId="{907EE211-F5EC-40BC-AC52-E7B6168ECBA3}" type="pres">
      <dgm:prSet presAssocID="{188F3DC4-E7B3-4400-AEFB-912768FE4D4A}" presName="tx1" presStyleLbl="revTx" presStyleIdx="1" presStyleCnt="4"/>
      <dgm:spPr/>
    </dgm:pt>
    <dgm:pt modelId="{593F733E-1FAE-490D-BAFD-3E001E6D9A40}" type="pres">
      <dgm:prSet presAssocID="{188F3DC4-E7B3-4400-AEFB-912768FE4D4A}" presName="vert1" presStyleCnt="0"/>
      <dgm:spPr/>
    </dgm:pt>
    <dgm:pt modelId="{397345C3-ACF6-4B3B-B701-4262A2308D8B}" type="pres">
      <dgm:prSet presAssocID="{081972CF-92C8-49C7-AF37-B621100F387D}" presName="thickLine" presStyleLbl="alignNode1" presStyleIdx="2" presStyleCnt="4"/>
      <dgm:spPr/>
    </dgm:pt>
    <dgm:pt modelId="{BB6CFBF1-4122-43B7-B94C-5D6718835C2D}" type="pres">
      <dgm:prSet presAssocID="{081972CF-92C8-49C7-AF37-B621100F387D}" presName="horz1" presStyleCnt="0"/>
      <dgm:spPr/>
    </dgm:pt>
    <dgm:pt modelId="{CAAAA739-7E1E-4488-A5E9-FEF4BD69259F}" type="pres">
      <dgm:prSet presAssocID="{081972CF-92C8-49C7-AF37-B621100F387D}" presName="tx1" presStyleLbl="revTx" presStyleIdx="2" presStyleCnt="4"/>
      <dgm:spPr/>
    </dgm:pt>
    <dgm:pt modelId="{22987488-516D-4328-8970-855DADE2627A}" type="pres">
      <dgm:prSet presAssocID="{081972CF-92C8-49C7-AF37-B621100F387D}" presName="vert1" presStyleCnt="0"/>
      <dgm:spPr/>
    </dgm:pt>
    <dgm:pt modelId="{619A74FB-94CC-47C4-A2FE-2F84624D2AB9}" type="pres">
      <dgm:prSet presAssocID="{65D2C59F-4A33-4BC6-94BF-2A9F91AFBCF2}" presName="thickLine" presStyleLbl="alignNode1" presStyleIdx="3" presStyleCnt="4"/>
      <dgm:spPr/>
    </dgm:pt>
    <dgm:pt modelId="{640C3783-809B-4297-B69C-1E9095E990FF}" type="pres">
      <dgm:prSet presAssocID="{65D2C59F-4A33-4BC6-94BF-2A9F91AFBCF2}" presName="horz1" presStyleCnt="0"/>
      <dgm:spPr/>
    </dgm:pt>
    <dgm:pt modelId="{02032B83-4F74-40A1-ADBA-A30F779DEA83}" type="pres">
      <dgm:prSet presAssocID="{65D2C59F-4A33-4BC6-94BF-2A9F91AFBCF2}" presName="tx1" presStyleLbl="revTx" presStyleIdx="3" presStyleCnt="4"/>
      <dgm:spPr/>
    </dgm:pt>
    <dgm:pt modelId="{546EE269-CE81-4B8E-A50A-92A51414532D}" type="pres">
      <dgm:prSet presAssocID="{65D2C59F-4A33-4BC6-94BF-2A9F91AFBCF2}" presName="vert1" presStyleCnt="0"/>
      <dgm:spPr/>
    </dgm:pt>
  </dgm:ptLst>
  <dgm:cxnLst>
    <dgm:cxn modelId="{EE811E3A-AB84-4792-9698-601E9DEC5FB6}" srcId="{C1AD593F-FC5F-4000-AF51-DA0D5D83F562}" destId="{65D2C59F-4A33-4BC6-94BF-2A9F91AFBCF2}" srcOrd="3" destOrd="0" parTransId="{7748102E-8140-4279-9A8D-95693B23D996}" sibTransId="{AFDE2DF2-634A-44B2-9435-F38A6CEC5246}"/>
    <dgm:cxn modelId="{B9BBC272-98B0-43D2-B972-707A54237C99}" type="presOf" srcId="{C1AD593F-FC5F-4000-AF51-DA0D5D83F562}" destId="{6B25B0EF-6737-45FA-96AF-3A271AC7A962}" srcOrd="0" destOrd="0" presId="urn:microsoft.com/office/officeart/2008/layout/LinedList"/>
    <dgm:cxn modelId="{B5E04355-F3FB-4722-ACEE-9ACCE7151716}" type="presOf" srcId="{0DD91659-4D82-44C5-BBC7-232EC2022D0A}" destId="{0CACB914-729E-41D9-97C3-74D3A187D837}" srcOrd="0" destOrd="0" presId="urn:microsoft.com/office/officeart/2008/layout/LinedList"/>
    <dgm:cxn modelId="{AD262085-0BA6-4C83-A23E-311CB1F25C5A}" type="presOf" srcId="{188F3DC4-E7B3-4400-AEFB-912768FE4D4A}" destId="{907EE211-F5EC-40BC-AC52-E7B6168ECBA3}" srcOrd="0" destOrd="0" presId="urn:microsoft.com/office/officeart/2008/layout/LinedList"/>
    <dgm:cxn modelId="{DD5DDCB6-05D8-459C-B723-7B6007DA5E75}" srcId="{C1AD593F-FC5F-4000-AF51-DA0D5D83F562}" destId="{081972CF-92C8-49C7-AF37-B621100F387D}" srcOrd="2" destOrd="0" parTransId="{E21BFC3F-F4C1-4439-BDAF-1C689C04859A}" sibTransId="{0378AA2E-4207-4350-B693-22BF83B74214}"/>
    <dgm:cxn modelId="{ECE4B3C8-BBC1-4F5F-95DA-DA48884AAA4B}" srcId="{C1AD593F-FC5F-4000-AF51-DA0D5D83F562}" destId="{188F3DC4-E7B3-4400-AEFB-912768FE4D4A}" srcOrd="1" destOrd="0" parTransId="{33967F7C-BD76-4BE8-902B-A00BD2A2FA70}" sibTransId="{C774308D-8FAE-4502-919A-0230D2DB0C65}"/>
    <dgm:cxn modelId="{D8CFF7D4-7133-4B7A-A7BB-E9B65EE3FDC4}" type="presOf" srcId="{65D2C59F-4A33-4BC6-94BF-2A9F91AFBCF2}" destId="{02032B83-4F74-40A1-ADBA-A30F779DEA83}" srcOrd="0" destOrd="0" presId="urn:microsoft.com/office/officeart/2008/layout/LinedList"/>
    <dgm:cxn modelId="{E605D1DB-3A08-4614-8DF8-C4E074DF3078}" type="presOf" srcId="{081972CF-92C8-49C7-AF37-B621100F387D}" destId="{CAAAA739-7E1E-4488-A5E9-FEF4BD69259F}" srcOrd="0" destOrd="0" presId="urn:microsoft.com/office/officeart/2008/layout/LinedList"/>
    <dgm:cxn modelId="{9FDCAEE3-A304-425F-B736-1EC25CF03BD5}" srcId="{C1AD593F-FC5F-4000-AF51-DA0D5D83F562}" destId="{0DD91659-4D82-44C5-BBC7-232EC2022D0A}" srcOrd="0" destOrd="0" parTransId="{2558FE8F-1153-4732-8F01-5C8D7B98F395}" sibTransId="{7D0DCFA3-5F33-4311-B024-C77ED3DA3464}"/>
    <dgm:cxn modelId="{8997AB5B-4983-4F7A-B8BC-1794DD71E2B0}" type="presParOf" srcId="{6B25B0EF-6737-45FA-96AF-3A271AC7A962}" destId="{014408C1-2526-4ED1-B813-FA452A34A845}" srcOrd="0" destOrd="0" presId="urn:microsoft.com/office/officeart/2008/layout/LinedList"/>
    <dgm:cxn modelId="{76432FC2-2DB9-4DEC-BBAF-B4ECE15BF41C}" type="presParOf" srcId="{6B25B0EF-6737-45FA-96AF-3A271AC7A962}" destId="{3FD59F89-F619-4818-9937-9C8BCE7BF300}" srcOrd="1" destOrd="0" presId="urn:microsoft.com/office/officeart/2008/layout/LinedList"/>
    <dgm:cxn modelId="{9C3CE540-7063-4704-8F22-C32F481835A2}" type="presParOf" srcId="{3FD59F89-F619-4818-9937-9C8BCE7BF300}" destId="{0CACB914-729E-41D9-97C3-74D3A187D837}" srcOrd="0" destOrd="0" presId="urn:microsoft.com/office/officeart/2008/layout/LinedList"/>
    <dgm:cxn modelId="{C82A4FDE-9D44-4ACC-A4B9-9214284CEA3C}" type="presParOf" srcId="{3FD59F89-F619-4818-9937-9C8BCE7BF300}" destId="{46B49239-C22B-409E-B73B-806110DF2405}" srcOrd="1" destOrd="0" presId="urn:microsoft.com/office/officeart/2008/layout/LinedList"/>
    <dgm:cxn modelId="{D9214E13-7573-4650-86E2-2DAE983BB55C}" type="presParOf" srcId="{6B25B0EF-6737-45FA-96AF-3A271AC7A962}" destId="{9F1D6CA1-CA12-4B5B-B78B-AA24D5813D2B}" srcOrd="2" destOrd="0" presId="urn:microsoft.com/office/officeart/2008/layout/LinedList"/>
    <dgm:cxn modelId="{4990FC58-8E86-456F-A629-C1B8F606A0F9}" type="presParOf" srcId="{6B25B0EF-6737-45FA-96AF-3A271AC7A962}" destId="{1BA6072A-69EB-45FA-A75C-E43725F79407}" srcOrd="3" destOrd="0" presId="urn:microsoft.com/office/officeart/2008/layout/LinedList"/>
    <dgm:cxn modelId="{C96DB950-3AC1-4F88-944C-D8451741719C}" type="presParOf" srcId="{1BA6072A-69EB-45FA-A75C-E43725F79407}" destId="{907EE211-F5EC-40BC-AC52-E7B6168ECBA3}" srcOrd="0" destOrd="0" presId="urn:microsoft.com/office/officeart/2008/layout/LinedList"/>
    <dgm:cxn modelId="{9DCC7127-845B-483B-A4A9-58D2792CFAAB}" type="presParOf" srcId="{1BA6072A-69EB-45FA-A75C-E43725F79407}" destId="{593F733E-1FAE-490D-BAFD-3E001E6D9A40}" srcOrd="1" destOrd="0" presId="urn:microsoft.com/office/officeart/2008/layout/LinedList"/>
    <dgm:cxn modelId="{A2E41BC5-1523-4356-A93E-461D7A371BB2}" type="presParOf" srcId="{6B25B0EF-6737-45FA-96AF-3A271AC7A962}" destId="{397345C3-ACF6-4B3B-B701-4262A2308D8B}" srcOrd="4" destOrd="0" presId="urn:microsoft.com/office/officeart/2008/layout/LinedList"/>
    <dgm:cxn modelId="{3D478628-DF71-4104-8987-9A8C75E8F1C1}" type="presParOf" srcId="{6B25B0EF-6737-45FA-96AF-3A271AC7A962}" destId="{BB6CFBF1-4122-43B7-B94C-5D6718835C2D}" srcOrd="5" destOrd="0" presId="urn:microsoft.com/office/officeart/2008/layout/LinedList"/>
    <dgm:cxn modelId="{B3B9066A-6486-4B4A-83D3-C9F6A8E137CD}" type="presParOf" srcId="{BB6CFBF1-4122-43B7-B94C-5D6718835C2D}" destId="{CAAAA739-7E1E-4488-A5E9-FEF4BD69259F}" srcOrd="0" destOrd="0" presId="urn:microsoft.com/office/officeart/2008/layout/LinedList"/>
    <dgm:cxn modelId="{7708FCB8-DEE5-41EF-92F5-FEF5A91E8196}" type="presParOf" srcId="{BB6CFBF1-4122-43B7-B94C-5D6718835C2D}" destId="{22987488-516D-4328-8970-855DADE2627A}" srcOrd="1" destOrd="0" presId="urn:microsoft.com/office/officeart/2008/layout/LinedList"/>
    <dgm:cxn modelId="{61E1A481-DB54-419F-8428-4B731E6DE68E}" type="presParOf" srcId="{6B25B0EF-6737-45FA-96AF-3A271AC7A962}" destId="{619A74FB-94CC-47C4-A2FE-2F84624D2AB9}" srcOrd="6" destOrd="0" presId="urn:microsoft.com/office/officeart/2008/layout/LinedList"/>
    <dgm:cxn modelId="{C7DCC917-587F-4687-8B35-24826CF076CA}" type="presParOf" srcId="{6B25B0EF-6737-45FA-96AF-3A271AC7A962}" destId="{640C3783-809B-4297-B69C-1E9095E990FF}" srcOrd="7" destOrd="0" presId="urn:microsoft.com/office/officeart/2008/layout/LinedList"/>
    <dgm:cxn modelId="{CD095E5E-FE9E-40B3-8CF7-B8F336087378}" type="presParOf" srcId="{640C3783-809B-4297-B69C-1E9095E990FF}" destId="{02032B83-4F74-40A1-ADBA-A30F779DEA83}" srcOrd="0" destOrd="0" presId="urn:microsoft.com/office/officeart/2008/layout/LinedList"/>
    <dgm:cxn modelId="{6CCE0C85-06B5-4DA3-8AC6-C747DFF2A604}" type="presParOf" srcId="{640C3783-809B-4297-B69C-1E9095E990FF}" destId="{546EE269-CE81-4B8E-A50A-92A51414532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A75352-962C-4574-A274-C706B549932F}" type="doc">
      <dgm:prSet loTypeId="urn:microsoft.com/office/officeart/2005/8/layout/radial3" loCatId="relationship" qsTypeId="urn:microsoft.com/office/officeart/2005/8/quickstyle/simple1" qsCatId="simple" csTypeId="urn:microsoft.com/office/officeart/2005/8/colors/colorful1" csCatId="colorful" phldr="1"/>
      <dgm:spPr/>
      <dgm:t>
        <a:bodyPr/>
        <a:lstStyle/>
        <a:p>
          <a:endParaRPr lang="en-US"/>
        </a:p>
      </dgm:t>
    </dgm:pt>
    <dgm:pt modelId="{C3485077-892E-4D99-969D-58425545E5B9}">
      <dgm:prSet phldrT="[Text]"/>
      <dgm:spPr/>
      <dgm:t>
        <a:bodyPr/>
        <a:lstStyle/>
        <a:p>
          <a:r>
            <a:rPr lang="en-US" dirty="0"/>
            <a:t>Skills</a:t>
          </a:r>
        </a:p>
      </dgm:t>
    </dgm:pt>
    <dgm:pt modelId="{86C80629-2C3B-49B1-BC28-3F45F6BFB0A2}" type="parTrans" cxnId="{89C479C0-0A2F-4CC5-A57C-BA0B06FCCEDF}">
      <dgm:prSet/>
      <dgm:spPr/>
      <dgm:t>
        <a:bodyPr/>
        <a:lstStyle/>
        <a:p>
          <a:endParaRPr lang="en-US"/>
        </a:p>
      </dgm:t>
    </dgm:pt>
    <dgm:pt modelId="{EED47A62-E9A2-422C-8C88-8579F807D275}" type="sibTrans" cxnId="{89C479C0-0A2F-4CC5-A57C-BA0B06FCCEDF}">
      <dgm:prSet/>
      <dgm:spPr/>
      <dgm:t>
        <a:bodyPr/>
        <a:lstStyle/>
        <a:p>
          <a:endParaRPr lang="en-US"/>
        </a:p>
      </dgm:t>
    </dgm:pt>
    <dgm:pt modelId="{A17F2789-78C6-479D-A755-9781F8B8271E}">
      <dgm:prSet phldrT="[Text]"/>
      <dgm:spPr/>
      <dgm:t>
        <a:bodyPr/>
        <a:lstStyle/>
        <a:p>
          <a:r>
            <a:rPr lang="en-US" dirty="0"/>
            <a:t>Government</a:t>
          </a:r>
        </a:p>
      </dgm:t>
    </dgm:pt>
    <dgm:pt modelId="{39660823-0369-464F-97B0-8F53C578CC62}" type="parTrans" cxnId="{F264A27D-DB7F-4B4E-BCF5-59EF0CA28B83}">
      <dgm:prSet/>
      <dgm:spPr/>
      <dgm:t>
        <a:bodyPr/>
        <a:lstStyle/>
        <a:p>
          <a:endParaRPr lang="en-US"/>
        </a:p>
      </dgm:t>
    </dgm:pt>
    <dgm:pt modelId="{FFDF318F-004D-4014-8C49-56CB67A8A294}" type="sibTrans" cxnId="{F264A27D-DB7F-4B4E-BCF5-59EF0CA28B83}">
      <dgm:prSet/>
      <dgm:spPr/>
      <dgm:t>
        <a:bodyPr/>
        <a:lstStyle/>
        <a:p>
          <a:endParaRPr lang="en-US"/>
        </a:p>
      </dgm:t>
    </dgm:pt>
    <dgm:pt modelId="{871F2C59-6935-40F6-9B5C-BABB2010EB13}">
      <dgm:prSet phldrT="[Text]"/>
      <dgm:spPr/>
      <dgm:t>
        <a:bodyPr/>
        <a:lstStyle/>
        <a:p>
          <a:r>
            <a:rPr lang="en-US" dirty="0"/>
            <a:t>Employers</a:t>
          </a:r>
        </a:p>
      </dgm:t>
    </dgm:pt>
    <dgm:pt modelId="{CA821A31-2F75-4E1D-8B52-9A35367657AE}" type="parTrans" cxnId="{BC8B358D-68FF-4756-9260-924942C72A9D}">
      <dgm:prSet/>
      <dgm:spPr/>
      <dgm:t>
        <a:bodyPr/>
        <a:lstStyle/>
        <a:p>
          <a:endParaRPr lang="en-US"/>
        </a:p>
      </dgm:t>
    </dgm:pt>
    <dgm:pt modelId="{A0AA5127-8E8B-4D1F-B03E-A8ED7A4FF6B9}" type="sibTrans" cxnId="{BC8B358D-68FF-4756-9260-924942C72A9D}">
      <dgm:prSet/>
      <dgm:spPr/>
      <dgm:t>
        <a:bodyPr/>
        <a:lstStyle/>
        <a:p>
          <a:endParaRPr lang="en-US"/>
        </a:p>
      </dgm:t>
    </dgm:pt>
    <dgm:pt modelId="{891997A6-2CA7-4898-B3EE-D2D6EA899E06}">
      <dgm:prSet phldrT="[Text]"/>
      <dgm:spPr/>
      <dgm:t>
        <a:bodyPr/>
        <a:lstStyle/>
        <a:p>
          <a:r>
            <a:rPr lang="en-US" dirty="0"/>
            <a:t>Trade Unions</a:t>
          </a:r>
        </a:p>
      </dgm:t>
    </dgm:pt>
    <dgm:pt modelId="{7A095810-E0FE-4F31-95B1-15F10B86C8BE}" type="parTrans" cxnId="{65C1D764-9F75-47CF-8379-B1405E586742}">
      <dgm:prSet/>
      <dgm:spPr/>
      <dgm:t>
        <a:bodyPr/>
        <a:lstStyle/>
        <a:p>
          <a:endParaRPr lang="en-US"/>
        </a:p>
      </dgm:t>
    </dgm:pt>
    <dgm:pt modelId="{030A2146-D2CF-4446-86A0-0E1A2A495F08}" type="sibTrans" cxnId="{65C1D764-9F75-47CF-8379-B1405E586742}">
      <dgm:prSet/>
      <dgm:spPr/>
      <dgm:t>
        <a:bodyPr/>
        <a:lstStyle/>
        <a:p>
          <a:endParaRPr lang="en-US"/>
        </a:p>
      </dgm:t>
    </dgm:pt>
    <dgm:pt modelId="{E87D02E7-7708-4223-8CFC-A2F2D502FA31}">
      <dgm:prSet phldrT="[Text]"/>
      <dgm:spPr/>
      <dgm:t>
        <a:bodyPr/>
        <a:lstStyle/>
        <a:p>
          <a:r>
            <a:rPr lang="en-US" dirty="0"/>
            <a:t>Educators</a:t>
          </a:r>
        </a:p>
      </dgm:t>
    </dgm:pt>
    <dgm:pt modelId="{B4F4F535-BADD-407C-8857-151A4C8A2D5C}" type="parTrans" cxnId="{54ABFCC6-49AD-4F6A-A486-347AE9C38F22}">
      <dgm:prSet/>
      <dgm:spPr/>
      <dgm:t>
        <a:bodyPr/>
        <a:lstStyle/>
        <a:p>
          <a:endParaRPr lang="en-US"/>
        </a:p>
      </dgm:t>
    </dgm:pt>
    <dgm:pt modelId="{F5C92B6D-B568-4049-ADB9-324946B74E12}" type="sibTrans" cxnId="{54ABFCC6-49AD-4F6A-A486-347AE9C38F22}">
      <dgm:prSet/>
      <dgm:spPr/>
      <dgm:t>
        <a:bodyPr/>
        <a:lstStyle/>
        <a:p>
          <a:endParaRPr lang="en-US"/>
        </a:p>
      </dgm:t>
    </dgm:pt>
    <dgm:pt modelId="{B5EA1636-C6A4-40EE-982B-7011041EA960}" type="pres">
      <dgm:prSet presAssocID="{66A75352-962C-4574-A274-C706B549932F}" presName="composite" presStyleCnt="0">
        <dgm:presLayoutVars>
          <dgm:chMax val="1"/>
          <dgm:dir/>
          <dgm:resizeHandles val="exact"/>
        </dgm:presLayoutVars>
      </dgm:prSet>
      <dgm:spPr/>
    </dgm:pt>
    <dgm:pt modelId="{EBC7FF6B-A48C-472A-BB8F-AA559E27E849}" type="pres">
      <dgm:prSet presAssocID="{66A75352-962C-4574-A274-C706B549932F}" presName="radial" presStyleCnt="0">
        <dgm:presLayoutVars>
          <dgm:animLvl val="ctr"/>
        </dgm:presLayoutVars>
      </dgm:prSet>
      <dgm:spPr/>
    </dgm:pt>
    <dgm:pt modelId="{9A792629-A727-4459-A4B3-FAE28BD8D583}" type="pres">
      <dgm:prSet presAssocID="{C3485077-892E-4D99-969D-58425545E5B9}" presName="centerShape" presStyleLbl="vennNode1" presStyleIdx="0" presStyleCnt="5"/>
      <dgm:spPr/>
    </dgm:pt>
    <dgm:pt modelId="{A82E2061-8545-4EDE-B3C5-1D4134FBDB56}" type="pres">
      <dgm:prSet presAssocID="{A17F2789-78C6-479D-A755-9781F8B8271E}" presName="node" presStyleLbl="vennNode1" presStyleIdx="1" presStyleCnt="5">
        <dgm:presLayoutVars>
          <dgm:bulletEnabled val="1"/>
        </dgm:presLayoutVars>
      </dgm:prSet>
      <dgm:spPr/>
    </dgm:pt>
    <dgm:pt modelId="{5DEF9450-275C-4717-B5F9-666F9EEA22F1}" type="pres">
      <dgm:prSet presAssocID="{871F2C59-6935-40F6-9B5C-BABB2010EB13}" presName="node" presStyleLbl="vennNode1" presStyleIdx="2" presStyleCnt="5">
        <dgm:presLayoutVars>
          <dgm:bulletEnabled val="1"/>
        </dgm:presLayoutVars>
      </dgm:prSet>
      <dgm:spPr/>
    </dgm:pt>
    <dgm:pt modelId="{E2727F5B-D4E5-4F9C-938E-C8D888CF26BB}" type="pres">
      <dgm:prSet presAssocID="{891997A6-2CA7-4898-B3EE-D2D6EA899E06}" presName="node" presStyleLbl="vennNode1" presStyleIdx="3" presStyleCnt="5">
        <dgm:presLayoutVars>
          <dgm:bulletEnabled val="1"/>
        </dgm:presLayoutVars>
      </dgm:prSet>
      <dgm:spPr/>
    </dgm:pt>
    <dgm:pt modelId="{6B60C77B-0944-4DF0-BEB1-0F26E8C9D283}" type="pres">
      <dgm:prSet presAssocID="{E87D02E7-7708-4223-8CFC-A2F2D502FA31}" presName="node" presStyleLbl="vennNode1" presStyleIdx="4" presStyleCnt="5">
        <dgm:presLayoutVars>
          <dgm:bulletEnabled val="1"/>
        </dgm:presLayoutVars>
      </dgm:prSet>
      <dgm:spPr/>
    </dgm:pt>
  </dgm:ptLst>
  <dgm:cxnLst>
    <dgm:cxn modelId="{3DC48D16-63F0-4763-9C9B-AEBAA8B1CEB5}" type="presOf" srcId="{66A75352-962C-4574-A274-C706B549932F}" destId="{B5EA1636-C6A4-40EE-982B-7011041EA960}" srcOrd="0" destOrd="0" presId="urn:microsoft.com/office/officeart/2005/8/layout/radial3"/>
    <dgm:cxn modelId="{4A9E4A32-4131-4207-A175-BCD0720291BF}" type="presOf" srcId="{891997A6-2CA7-4898-B3EE-D2D6EA899E06}" destId="{E2727F5B-D4E5-4F9C-938E-C8D888CF26BB}" srcOrd="0" destOrd="0" presId="urn:microsoft.com/office/officeart/2005/8/layout/radial3"/>
    <dgm:cxn modelId="{65C1D764-9F75-47CF-8379-B1405E586742}" srcId="{C3485077-892E-4D99-969D-58425545E5B9}" destId="{891997A6-2CA7-4898-B3EE-D2D6EA899E06}" srcOrd="2" destOrd="0" parTransId="{7A095810-E0FE-4F31-95B1-15F10B86C8BE}" sibTransId="{030A2146-D2CF-4446-86A0-0E1A2A495F08}"/>
    <dgm:cxn modelId="{EFE60E7C-EA77-4B30-8471-7072EFB38F15}" type="presOf" srcId="{E87D02E7-7708-4223-8CFC-A2F2D502FA31}" destId="{6B60C77B-0944-4DF0-BEB1-0F26E8C9D283}" srcOrd="0" destOrd="0" presId="urn:microsoft.com/office/officeart/2005/8/layout/radial3"/>
    <dgm:cxn modelId="{F264A27D-DB7F-4B4E-BCF5-59EF0CA28B83}" srcId="{C3485077-892E-4D99-969D-58425545E5B9}" destId="{A17F2789-78C6-479D-A755-9781F8B8271E}" srcOrd="0" destOrd="0" parTransId="{39660823-0369-464F-97B0-8F53C578CC62}" sibTransId="{FFDF318F-004D-4014-8C49-56CB67A8A294}"/>
    <dgm:cxn modelId="{167DFF7E-F5E1-4F9C-8AC8-79054E06D47B}" type="presOf" srcId="{871F2C59-6935-40F6-9B5C-BABB2010EB13}" destId="{5DEF9450-275C-4717-B5F9-666F9EEA22F1}" srcOrd="0" destOrd="0" presId="urn:microsoft.com/office/officeart/2005/8/layout/radial3"/>
    <dgm:cxn modelId="{8BC29486-6E58-439E-B66B-01C8A2EC6661}" type="presOf" srcId="{C3485077-892E-4D99-969D-58425545E5B9}" destId="{9A792629-A727-4459-A4B3-FAE28BD8D583}" srcOrd="0" destOrd="0" presId="urn:microsoft.com/office/officeart/2005/8/layout/radial3"/>
    <dgm:cxn modelId="{BC8B358D-68FF-4756-9260-924942C72A9D}" srcId="{C3485077-892E-4D99-969D-58425545E5B9}" destId="{871F2C59-6935-40F6-9B5C-BABB2010EB13}" srcOrd="1" destOrd="0" parTransId="{CA821A31-2F75-4E1D-8B52-9A35367657AE}" sibTransId="{A0AA5127-8E8B-4D1F-B03E-A8ED7A4FF6B9}"/>
    <dgm:cxn modelId="{89C479C0-0A2F-4CC5-A57C-BA0B06FCCEDF}" srcId="{66A75352-962C-4574-A274-C706B549932F}" destId="{C3485077-892E-4D99-969D-58425545E5B9}" srcOrd="0" destOrd="0" parTransId="{86C80629-2C3B-49B1-BC28-3F45F6BFB0A2}" sibTransId="{EED47A62-E9A2-422C-8C88-8579F807D275}"/>
    <dgm:cxn modelId="{54ABFCC6-49AD-4F6A-A486-347AE9C38F22}" srcId="{C3485077-892E-4D99-969D-58425545E5B9}" destId="{E87D02E7-7708-4223-8CFC-A2F2D502FA31}" srcOrd="3" destOrd="0" parTransId="{B4F4F535-BADD-407C-8857-151A4C8A2D5C}" sibTransId="{F5C92B6D-B568-4049-ADB9-324946B74E12}"/>
    <dgm:cxn modelId="{222CBADE-4119-47B7-A32A-2EFF200EE8E4}" type="presOf" srcId="{A17F2789-78C6-479D-A755-9781F8B8271E}" destId="{A82E2061-8545-4EDE-B3C5-1D4134FBDB56}" srcOrd="0" destOrd="0" presId="urn:microsoft.com/office/officeart/2005/8/layout/radial3"/>
    <dgm:cxn modelId="{1F36BEAD-D324-4EC5-8C81-FECF90A7B808}" type="presParOf" srcId="{B5EA1636-C6A4-40EE-982B-7011041EA960}" destId="{EBC7FF6B-A48C-472A-BB8F-AA559E27E849}" srcOrd="0" destOrd="0" presId="urn:microsoft.com/office/officeart/2005/8/layout/radial3"/>
    <dgm:cxn modelId="{AA5FCEF5-40AC-4312-8474-70801D1A4F0C}" type="presParOf" srcId="{EBC7FF6B-A48C-472A-BB8F-AA559E27E849}" destId="{9A792629-A727-4459-A4B3-FAE28BD8D583}" srcOrd="0" destOrd="0" presId="urn:microsoft.com/office/officeart/2005/8/layout/radial3"/>
    <dgm:cxn modelId="{1B7155E6-D61B-47A8-ABC4-E42B76F0BF42}" type="presParOf" srcId="{EBC7FF6B-A48C-472A-BB8F-AA559E27E849}" destId="{A82E2061-8545-4EDE-B3C5-1D4134FBDB56}" srcOrd="1" destOrd="0" presId="urn:microsoft.com/office/officeart/2005/8/layout/radial3"/>
    <dgm:cxn modelId="{F7068E9A-A7E6-45AC-BCD7-1150109BF17A}" type="presParOf" srcId="{EBC7FF6B-A48C-472A-BB8F-AA559E27E849}" destId="{5DEF9450-275C-4717-B5F9-666F9EEA22F1}" srcOrd="2" destOrd="0" presId="urn:microsoft.com/office/officeart/2005/8/layout/radial3"/>
    <dgm:cxn modelId="{7ECE6B5A-96DE-46FE-B0C8-6AC1EA99E347}" type="presParOf" srcId="{EBC7FF6B-A48C-472A-BB8F-AA559E27E849}" destId="{E2727F5B-D4E5-4F9C-938E-C8D888CF26BB}" srcOrd="3" destOrd="0" presId="urn:microsoft.com/office/officeart/2005/8/layout/radial3"/>
    <dgm:cxn modelId="{1852C4B5-8B03-4738-A3BB-A7C6050B9EB3}" type="presParOf" srcId="{EBC7FF6B-A48C-472A-BB8F-AA559E27E849}" destId="{6B60C77B-0944-4DF0-BEB1-0F26E8C9D283}" srcOrd="4"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4A00563-19B6-4997-AF1F-CCBFAAFEDD85}" type="doc">
      <dgm:prSet loTypeId="urn:microsoft.com/office/officeart/2017/3/layout/DropPinTimeline" loCatId="process" qsTypeId="urn:microsoft.com/office/officeart/2005/8/quickstyle/simple1" qsCatId="simple" csTypeId="urn:microsoft.com/office/officeart/2005/8/colors/colorful2" csCatId="colorful" phldr="1"/>
      <dgm:spPr/>
      <dgm:t>
        <a:bodyPr/>
        <a:lstStyle/>
        <a:p>
          <a:endParaRPr lang="en-US"/>
        </a:p>
      </dgm:t>
    </dgm:pt>
    <dgm:pt modelId="{8A99BF5F-BCDF-4575-A4D5-F323FC67EF77}">
      <dgm:prSet/>
      <dgm:spPr/>
      <dgm:t>
        <a:bodyPr/>
        <a:lstStyle/>
        <a:p>
          <a:pPr>
            <a:defRPr b="1"/>
          </a:pPr>
          <a:r>
            <a:rPr lang="en-US"/>
            <a:t>1965</a:t>
          </a:r>
        </a:p>
      </dgm:t>
    </dgm:pt>
    <dgm:pt modelId="{38899942-5B9C-46C8-9424-A194E3308FCB}" type="parTrans" cxnId="{91E9DF64-543A-4478-8A0A-4694204F8F65}">
      <dgm:prSet/>
      <dgm:spPr/>
      <dgm:t>
        <a:bodyPr/>
        <a:lstStyle/>
        <a:p>
          <a:endParaRPr lang="en-US"/>
        </a:p>
      </dgm:t>
    </dgm:pt>
    <dgm:pt modelId="{78274F3B-E7CA-43DD-83EB-C8B011922C1D}" type="sibTrans" cxnId="{91E9DF64-543A-4478-8A0A-4694204F8F65}">
      <dgm:prSet/>
      <dgm:spPr/>
      <dgm:t>
        <a:bodyPr/>
        <a:lstStyle/>
        <a:p>
          <a:endParaRPr lang="en-US"/>
        </a:p>
      </dgm:t>
    </dgm:pt>
    <dgm:pt modelId="{C5AD5744-91AB-4FB5-8CE6-2C8552A7F10F}">
      <dgm:prSet/>
      <dgm:spPr/>
      <dgm:t>
        <a:bodyPr/>
        <a:lstStyle/>
        <a:p>
          <a:r>
            <a:rPr lang="en-US"/>
            <a:t>Statutory redundancy payments</a:t>
          </a:r>
        </a:p>
      </dgm:t>
    </dgm:pt>
    <dgm:pt modelId="{0405461E-D637-42C0-A2B3-9325E19E04C1}" type="parTrans" cxnId="{A69A660F-8EC3-482A-AB12-4CE31B150889}">
      <dgm:prSet/>
      <dgm:spPr/>
      <dgm:t>
        <a:bodyPr/>
        <a:lstStyle/>
        <a:p>
          <a:endParaRPr lang="en-US"/>
        </a:p>
      </dgm:t>
    </dgm:pt>
    <dgm:pt modelId="{9376A620-07A2-4276-B034-85AF676C84FE}" type="sibTrans" cxnId="{A69A660F-8EC3-482A-AB12-4CE31B150889}">
      <dgm:prSet/>
      <dgm:spPr/>
      <dgm:t>
        <a:bodyPr/>
        <a:lstStyle/>
        <a:p>
          <a:endParaRPr lang="en-US"/>
        </a:p>
      </dgm:t>
    </dgm:pt>
    <dgm:pt modelId="{67D47160-F07D-4A56-86EB-4909ACD4E5F4}">
      <dgm:prSet/>
      <dgm:spPr/>
      <dgm:t>
        <a:bodyPr/>
        <a:lstStyle/>
        <a:p>
          <a:r>
            <a:rPr lang="en-US"/>
            <a:t>- Fledgling industrial tribunal service</a:t>
          </a:r>
        </a:p>
      </dgm:t>
    </dgm:pt>
    <dgm:pt modelId="{428F878A-8E2B-4F9A-B8C0-7FBC6CAE962E}" type="parTrans" cxnId="{2D22DA34-2528-45F6-86B5-F9522BE54474}">
      <dgm:prSet/>
      <dgm:spPr/>
      <dgm:t>
        <a:bodyPr/>
        <a:lstStyle/>
        <a:p>
          <a:endParaRPr lang="en-US"/>
        </a:p>
      </dgm:t>
    </dgm:pt>
    <dgm:pt modelId="{B58DDF5B-D368-44D6-88C3-DB0E8EF46C0F}" type="sibTrans" cxnId="{2D22DA34-2528-45F6-86B5-F9522BE54474}">
      <dgm:prSet/>
      <dgm:spPr/>
      <dgm:t>
        <a:bodyPr/>
        <a:lstStyle/>
        <a:p>
          <a:endParaRPr lang="en-US"/>
        </a:p>
      </dgm:t>
    </dgm:pt>
    <dgm:pt modelId="{1CBB612B-CA5A-4C3A-BD7D-1B9DD611EBE8}">
      <dgm:prSet/>
      <dgm:spPr/>
      <dgm:t>
        <a:bodyPr/>
        <a:lstStyle/>
        <a:p>
          <a:pPr>
            <a:defRPr b="1"/>
          </a:pPr>
          <a:r>
            <a:rPr lang="en-US"/>
            <a:t>1970s</a:t>
          </a:r>
        </a:p>
      </dgm:t>
    </dgm:pt>
    <dgm:pt modelId="{DB48BCBC-90F4-4C54-B39D-EAF0A0E237FA}" type="parTrans" cxnId="{759D22A7-4973-452A-A78C-63D6ECFBA24C}">
      <dgm:prSet/>
      <dgm:spPr/>
      <dgm:t>
        <a:bodyPr/>
        <a:lstStyle/>
        <a:p>
          <a:endParaRPr lang="en-US"/>
        </a:p>
      </dgm:t>
    </dgm:pt>
    <dgm:pt modelId="{0E0AC6B6-A70E-47F6-B44C-7C60A297BB52}" type="sibTrans" cxnId="{759D22A7-4973-452A-A78C-63D6ECFBA24C}">
      <dgm:prSet/>
      <dgm:spPr/>
      <dgm:t>
        <a:bodyPr/>
        <a:lstStyle/>
        <a:p>
          <a:endParaRPr lang="en-US"/>
        </a:p>
      </dgm:t>
    </dgm:pt>
    <dgm:pt modelId="{B802E0D2-4475-4C25-B014-CCEA01EE497E}">
      <dgm:prSet/>
      <dgm:spPr/>
      <dgm:t>
        <a:bodyPr/>
        <a:lstStyle/>
        <a:p>
          <a:r>
            <a:rPr lang="en-US"/>
            <a:t>Unfair dismissal law</a:t>
          </a:r>
        </a:p>
      </dgm:t>
    </dgm:pt>
    <dgm:pt modelId="{6904356D-7F3A-4D4E-B643-ED80CF823245}" type="parTrans" cxnId="{C91355FF-242B-4975-9745-2A7365DD456B}">
      <dgm:prSet/>
      <dgm:spPr/>
      <dgm:t>
        <a:bodyPr/>
        <a:lstStyle/>
        <a:p>
          <a:endParaRPr lang="en-US"/>
        </a:p>
      </dgm:t>
    </dgm:pt>
    <dgm:pt modelId="{52B08778-04A5-458E-A60F-9E4E19664DD2}" type="sibTrans" cxnId="{C91355FF-242B-4975-9745-2A7365DD456B}">
      <dgm:prSet/>
      <dgm:spPr/>
      <dgm:t>
        <a:bodyPr/>
        <a:lstStyle/>
        <a:p>
          <a:endParaRPr lang="en-US"/>
        </a:p>
      </dgm:t>
    </dgm:pt>
    <dgm:pt modelId="{6E7B904B-61C4-4136-B14E-E7E3E8853D0A}">
      <dgm:prSet/>
      <dgm:spPr/>
      <dgm:t>
        <a:bodyPr/>
        <a:lstStyle/>
        <a:p>
          <a:r>
            <a:rPr lang="en-US"/>
            <a:t>- Equal pay legislation</a:t>
          </a:r>
        </a:p>
      </dgm:t>
    </dgm:pt>
    <dgm:pt modelId="{3F12EB49-22E5-44BD-B604-97DC8D9CAC85}" type="parTrans" cxnId="{A45633DA-C3F9-451A-AAA8-249B59EFEAD3}">
      <dgm:prSet/>
      <dgm:spPr/>
      <dgm:t>
        <a:bodyPr/>
        <a:lstStyle/>
        <a:p>
          <a:endParaRPr lang="en-US"/>
        </a:p>
      </dgm:t>
    </dgm:pt>
    <dgm:pt modelId="{9A238DE8-43EB-42B8-912C-EFAB2C0DBE81}" type="sibTrans" cxnId="{A45633DA-C3F9-451A-AAA8-249B59EFEAD3}">
      <dgm:prSet/>
      <dgm:spPr/>
      <dgm:t>
        <a:bodyPr/>
        <a:lstStyle/>
        <a:p>
          <a:endParaRPr lang="en-US"/>
        </a:p>
      </dgm:t>
    </dgm:pt>
    <dgm:pt modelId="{B1ACB65A-33AC-4C9D-9590-1F89D15DC291}">
      <dgm:prSet/>
      <dgm:spPr/>
      <dgm:t>
        <a:bodyPr/>
        <a:lstStyle/>
        <a:p>
          <a:r>
            <a:rPr lang="en-US"/>
            <a:t>- Freedom from sex/racial discrimination</a:t>
          </a:r>
        </a:p>
      </dgm:t>
    </dgm:pt>
    <dgm:pt modelId="{2B41619A-FC54-4D87-965F-055DB8BE52E8}" type="parTrans" cxnId="{384697BA-4D4D-43AB-A1BD-2262FC4CEA50}">
      <dgm:prSet/>
      <dgm:spPr/>
      <dgm:t>
        <a:bodyPr/>
        <a:lstStyle/>
        <a:p>
          <a:endParaRPr lang="en-US"/>
        </a:p>
      </dgm:t>
    </dgm:pt>
    <dgm:pt modelId="{4B65FA33-52C8-419B-BCC1-E90C5C636D55}" type="sibTrans" cxnId="{384697BA-4D4D-43AB-A1BD-2262FC4CEA50}">
      <dgm:prSet/>
      <dgm:spPr/>
      <dgm:t>
        <a:bodyPr/>
        <a:lstStyle/>
        <a:p>
          <a:endParaRPr lang="en-US"/>
        </a:p>
      </dgm:t>
    </dgm:pt>
    <dgm:pt modelId="{E546DA95-29CD-45F4-8D77-378A2C7B0FC4}">
      <dgm:prSet/>
      <dgm:spPr/>
      <dgm:t>
        <a:bodyPr/>
        <a:lstStyle/>
        <a:p>
          <a:r>
            <a:rPr lang="en-US"/>
            <a:t>- Extended health and safety regulations</a:t>
          </a:r>
        </a:p>
      </dgm:t>
    </dgm:pt>
    <dgm:pt modelId="{4C9532ED-6768-4B4B-9679-CABEBDCDEF92}" type="parTrans" cxnId="{65EBF29E-2122-4902-9E1C-E897BC2C5976}">
      <dgm:prSet/>
      <dgm:spPr/>
      <dgm:t>
        <a:bodyPr/>
        <a:lstStyle/>
        <a:p>
          <a:endParaRPr lang="en-US"/>
        </a:p>
      </dgm:t>
    </dgm:pt>
    <dgm:pt modelId="{B56439DB-3683-4BFB-A396-CB110118D2AC}" type="sibTrans" cxnId="{65EBF29E-2122-4902-9E1C-E897BC2C5976}">
      <dgm:prSet/>
      <dgm:spPr/>
      <dgm:t>
        <a:bodyPr/>
        <a:lstStyle/>
        <a:p>
          <a:endParaRPr lang="en-US"/>
        </a:p>
      </dgm:t>
    </dgm:pt>
    <dgm:pt modelId="{8F05F17B-95B5-4669-B43A-D84A6406433F}">
      <dgm:prSet/>
      <dgm:spPr/>
      <dgm:t>
        <a:bodyPr/>
        <a:lstStyle/>
        <a:p>
          <a:r>
            <a:rPr lang="en-US"/>
            <a:t>- TUPE</a:t>
          </a:r>
        </a:p>
      </dgm:t>
    </dgm:pt>
    <dgm:pt modelId="{68086359-E645-4671-B971-E18141FB666F}" type="parTrans" cxnId="{9BFFF867-D835-40F3-89B8-5AC183774250}">
      <dgm:prSet/>
      <dgm:spPr/>
      <dgm:t>
        <a:bodyPr/>
        <a:lstStyle/>
        <a:p>
          <a:endParaRPr lang="en-US"/>
        </a:p>
      </dgm:t>
    </dgm:pt>
    <dgm:pt modelId="{BB55BA95-61C9-4102-BC92-87C14D6CE6AC}" type="sibTrans" cxnId="{9BFFF867-D835-40F3-89B8-5AC183774250}">
      <dgm:prSet/>
      <dgm:spPr/>
      <dgm:t>
        <a:bodyPr/>
        <a:lstStyle/>
        <a:p>
          <a:endParaRPr lang="en-US"/>
        </a:p>
      </dgm:t>
    </dgm:pt>
    <dgm:pt modelId="{726EB0C4-793A-4CCC-8C19-5BC4FD342753}">
      <dgm:prSet/>
      <dgm:spPr/>
      <dgm:t>
        <a:bodyPr/>
        <a:lstStyle/>
        <a:p>
          <a:pPr>
            <a:defRPr b="1"/>
          </a:pPr>
          <a:r>
            <a:rPr lang="en-US"/>
            <a:t>1980s</a:t>
          </a:r>
        </a:p>
      </dgm:t>
    </dgm:pt>
    <dgm:pt modelId="{16E52DEB-73B2-4C84-895B-296AA3574EBF}" type="parTrans" cxnId="{13DC56C5-1ED4-4836-9582-0248F29D95A9}">
      <dgm:prSet/>
      <dgm:spPr/>
      <dgm:t>
        <a:bodyPr/>
        <a:lstStyle/>
        <a:p>
          <a:endParaRPr lang="en-US"/>
        </a:p>
      </dgm:t>
    </dgm:pt>
    <dgm:pt modelId="{99D83F4B-AD1B-443D-851B-8C714837B120}" type="sibTrans" cxnId="{13DC56C5-1ED4-4836-9582-0248F29D95A9}">
      <dgm:prSet/>
      <dgm:spPr/>
      <dgm:t>
        <a:bodyPr/>
        <a:lstStyle/>
        <a:p>
          <a:endParaRPr lang="en-US"/>
        </a:p>
      </dgm:t>
    </dgm:pt>
    <dgm:pt modelId="{B963FF55-CDB3-4672-9B63-32EDDDFF113E}">
      <dgm:prSet/>
      <dgm:spPr/>
      <dgm:t>
        <a:bodyPr/>
        <a:lstStyle/>
        <a:p>
          <a:r>
            <a:rPr lang="en-US"/>
            <a:t>Regulatory regime for trade unions</a:t>
          </a:r>
        </a:p>
      </dgm:t>
    </dgm:pt>
    <dgm:pt modelId="{C04B7BFC-4EB1-4958-AE3C-51A339F53014}" type="parTrans" cxnId="{75379AD9-6A34-4F4B-80D7-4D1700563CA8}">
      <dgm:prSet/>
      <dgm:spPr/>
      <dgm:t>
        <a:bodyPr/>
        <a:lstStyle/>
        <a:p>
          <a:endParaRPr lang="en-US"/>
        </a:p>
      </dgm:t>
    </dgm:pt>
    <dgm:pt modelId="{4154B2A6-4EDF-43BC-A9FA-772F81B5C387}" type="sibTrans" cxnId="{75379AD9-6A34-4F4B-80D7-4D1700563CA8}">
      <dgm:prSet/>
      <dgm:spPr/>
      <dgm:t>
        <a:bodyPr/>
        <a:lstStyle/>
        <a:p>
          <a:endParaRPr lang="en-US"/>
        </a:p>
      </dgm:t>
    </dgm:pt>
    <dgm:pt modelId="{237B6CA2-9D7A-4B53-A8C2-B1D8B1D64671}">
      <dgm:prSet/>
      <dgm:spPr/>
      <dgm:t>
        <a:bodyPr/>
        <a:lstStyle/>
        <a:p>
          <a:pPr>
            <a:defRPr b="1"/>
          </a:pPr>
          <a:r>
            <a:rPr lang="en-US"/>
            <a:t>1995</a:t>
          </a:r>
        </a:p>
      </dgm:t>
    </dgm:pt>
    <dgm:pt modelId="{D29724CE-4F77-47D1-A418-55A67FA369EF}" type="parTrans" cxnId="{A2C0DBF0-68D7-4F57-A7C4-F79E40351216}">
      <dgm:prSet/>
      <dgm:spPr/>
      <dgm:t>
        <a:bodyPr/>
        <a:lstStyle/>
        <a:p>
          <a:endParaRPr lang="en-US"/>
        </a:p>
      </dgm:t>
    </dgm:pt>
    <dgm:pt modelId="{43293FE7-5A8C-48B0-831B-174D54FF913B}" type="sibTrans" cxnId="{A2C0DBF0-68D7-4F57-A7C4-F79E40351216}">
      <dgm:prSet/>
      <dgm:spPr/>
      <dgm:t>
        <a:bodyPr/>
        <a:lstStyle/>
        <a:p>
          <a:endParaRPr lang="en-US"/>
        </a:p>
      </dgm:t>
    </dgm:pt>
    <dgm:pt modelId="{AE0EE6AD-DF45-492C-9CD4-DA130E426E64}">
      <dgm:prSet/>
      <dgm:spPr/>
      <dgm:t>
        <a:bodyPr/>
        <a:lstStyle/>
        <a:p>
          <a:r>
            <a:rPr lang="en-US"/>
            <a:t>Disability discrimination law</a:t>
          </a:r>
        </a:p>
      </dgm:t>
    </dgm:pt>
    <dgm:pt modelId="{C3971CE9-E9B7-432D-A126-DE1D000EF8F7}" type="parTrans" cxnId="{10142188-F6E5-48DE-98F9-A2D5A628A3E6}">
      <dgm:prSet/>
      <dgm:spPr/>
      <dgm:t>
        <a:bodyPr/>
        <a:lstStyle/>
        <a:p>
          <a:endParaRPr lang="en-US"/>
        </a:p>
      </dgm:t>
    </dgm:pt>
    <dgm:pt modelId="{588CFAEB-C7C6-4D63-A61C-71D44BA6000D}" type="sibTrans" cxnId="{10142188-F6E5-48DE-98F9-A2D5A628A3E6}">
      <dgm:prSet/>
      <dgm:spPr/>
      <dgm:t>
        <a:bodyPr/>
        <a:lstStyle/>
        <a:p>
          <a:endParaRPr lang="en-US"/>
        </a:p>
      </dgm:t>
    </dgm:pt>
    <dgm:pt modelId="{1F241C4F-751D-4AF2-BAAC-6B6A8AFA6E5B}">
      <dgm:prSet/>
      <dgm:spPr/>
      <dgm:t>
        <a:bodyPr/>
        <a:lstStyle/>
        <a:p>
          <a:pPr>
            <a:defRPr b="1"/>
          </a:pPr>
          <a:r>
            <a:rPr lang="en-US"/>
            <a:t>1998</a:t>
          </a:r>
        </a:p>
      </dgm:t>
    </dgm:pt>
    <dgm:pt modelId="{B700E1AF-FB45-4515-9465-4749B59C654F}" type="parTrans" cxnId="{AD4DB443-89C6-4AF5-9890-7963B948367D}">
      <dgm:prSet/>
      <dgm:spPr/>
      <dgm:t>
        <a:bodyPr/>
        <a:lstStyle/>
        <a:p>
          <a:endParaRPr lang="en-US"/>
        </a:p>
      </dgm:t>
    </dgm:pt>
    <dgm:pt modelId="{E9893C0A-45D7-49DD-9A2D-5644D40063D3}" type="sibTrans" cxnId="{AD4DB443-89C6-4AF5-9890-7963B948367D}">
      <dgm:prSet/>
      <dgm:spPr/>
      <dgm:t>
        <a:bodyPr/>
        <a:lstStyle/>
        <a:p>
          <a:endParaRPr lang="en-US"/>
        </a:p>
      </dgm:t>
    </dgm:pt>
    <dgm:pt modelId="{61D38FA7-A445-418E-9531-B54FB6153218}">
      <dgm:prSet/>
      <dgm:spPr/>
      <dgm:t>
        <a:bodyPr/>
        <a:lstStyle/>
        <a:p>
          <a:r>
            <a:rPr lang="en-US"/>
            <a:t>National minimum wage</a:t>
          </a:r>
        </a:p>
      </dgm:t>
    </dgm:pt>
    <dgm:pt modelId="{FB0C6777-2CF6-47D7-82C9-162F4827C9C4}" type="parTrans" cxnId="{AFCF11EB-E68D-4DCE-9815-8430A424CD98}">
      <dgm:prSet/>
      <dgm:spPr/>
      <dgm:t>
        <a:bodyPr/>
        <a:lstStyle/>
        <a:p>
          <a:endParaRPr lang="en-US"/>
        </a:p>
      </dgm:t>
    </dgm:pt>
    <dgm:pt modelId="{A5894FE4-FB20-4D3D-8C0E-50920AE661D2}" type="sibTrans" cxnId="{AFCF11EB-E68D-4DCE-9815-8430A424CD98}">
      <dgm:prSet/>
      <dgm:spPr/>
      <dgm:t>
        <a:bodyPr/>
        <a:lstStyle/>
        <a:p>
          <a:endParaRPr lang="en-US"/>
        </a:p>
      </dgm:t>
    </dgm:pt>
    <dgm:pt modelId="{B5CED7D1-9364-47A7-B7E4-817253488403}">
      <dgm:prSet/>
      <dgm:spPr/>
      <dgm:t>
        <a:bodyPr/>
        <a:lstStyle/>
        <a:p>
          <a:r>
            <a:rPr lang="en-US"/>
            <a:t>- Working time regulations</a:t>
          </a:r>
        </a:p>
      </dgm:t>
    </dgm:pt>
    <dgm:pt modelId="{9934D84B-0A9D-4B06-8EB6-54C9B07ACB40}" type="parTrans" cxnId="{5711957D-472E-44F0-9906-D2F86D807B56}">
      <dgm:prSet/>
      <dgm:spPr/>
      <dgm:t>
        <a:bodyPr/>
        <a:lstStyle/>
        <a:p>
          <a:endParaRPr lang="en-US"/>
        </a:p>
      </dgm:t>
    </dgm:pt>
    <dgm:pt modelId="{FDFB10FD-921D-400D-A622-CB610EE31C22}" type="sibTrans" cxnId="{5711957D-472E-44F0-9906-D2F86D807B56}">
      <dgm:prSet/>
      <dgm:spPr/>
      <dgm:t>
        <a:bodyPr/>
        <a:lstStyle/>
        <a:p>
          <a:endParaRPr lang="en-US"/>
        </a:p>
      </dgm:t>
    </dgm:pt>
    <dgm:pt modelId="{65CED54A-BEDD-489D-8FF2-29DB3DABF1F3}">
      <dgm:prSet/>
      <dgm:spPr/>
      <dgm:t>
        <a:bodyPr/>
        <a:lstStyle/>
        <a:p>
          <a:r>
            <a:rPr lang="en-US"/>
            <a:t>- Data protection law</a:t>
          </a:r>
        </a:p>
      </dgm:t>
    </dgm:pt>
    <dgm:pt modelId="{7F536C2B-12E5-4280-BE0A-41E9B5709E5C}" type="parTrans" cxnId="{BE89F58B-712E-40F1-8EC7-D9CDD12F637B}">
      <dgm:prSet/>
      <dgm:spPr/>
      <dgm:t>
        <a:bodyPr/>
        <a:lstStyle/>
        <a:p>
          <a:endParaRPr lang="en-US"/>
        </a:p>
      </dgm:t>
    </dgm:pt>
    <dgm:pt modelId="{8DFAD45F-EDC6-444D-87BD-7A4A43BCE4EE}" type="sibTrans" cxnId="{BE89F58B-712E-40F1-8EC7-D9CDD12F637B}">
      <dgm:prSet/>
      <dgm:spPr/>
      <dgm:t>
        <a:bodyPr/>
        <a:lstStyle/>
        <a:p>
          <a:endParaRPr lang="en-US"/>
        </a:p>
      </dgm:t>
    </dgm:pt>
    <dgm:pt modelId="{BEF89CF4-8503-4B68-AF93-045DF63B0160}">
      <dgm:prSet/>
      <dgm:spPr/>
      <dgm:t>
        <a:bodyPr/>
        <a:lstStyle/>
        <a:p>
          <a:pPr>
            <a:defRPr b="1"/>
          </a:pPr>
          <a:r>
            <a:rPr lang="en-US"/>
            <a:t>2000</a:t>
          </a:r>
        </a:p>
      </dgm:t>
    </dgm:pt>
    <dgm:pt modelId="{2D58E532-41A0-45A9-924B-0F331AA1306C}" type="parTrans" cxnId="{90548D55-244C-4D0A-8121-5E4D4947DB4D}">
      <dgm:prSet/>
      <dgm:spPr/>
      <dgm:t>
        <a:bodyPr/>
        <a:lstStyle/>
        <a:p>
          <a:endParaRPr lang="en-US"/>
        </a:p>
      </dgm:t>
    </dgm:pt>
    <dgm:pt modelId="{A2438A88-8DD4-4B65-907D-3496861FA109}" type="sibTrans" cxnId="{90548D55-244C-4D0A-8121-5E4D4947DB4D}">
      <dgm:prSet/>
      <dgm:spPr/>
      <dgm:t>
        <a:bodyPr/>
        <a:lstStyle/>
        <a:p>
          <a:endParaRPr lang="en-US"/>
        </a:p>
      </dgm:t>
    </dgm:pt>
    <dgm:pt modelId="{3FCF889F-EAA5-4C5E-AD64-971E39D87214}">
      <dgm:prSet/>
      <dgm:spPr/>
      <dgm:t>
        <a:bodyPr/>
        <a:lstStyle/>
        <a:p>
          <a:r>
            <a:rPr lang="en-US"/>
            <a:t>Since 2000 = protection for part-time workers and agency staff; freedom from discrimination on the grounds of sexual orientation, religion and age; extended family rights; etc.</a:t>
          </a:r>
        </a:p>
      </dgm:t>
    </dgm:pt>
    <dgm:pt modelId="{2745A5E9-9D51-493F-9048-A2E488169496}" type="parTrans" cxnId="{52FCDEDB-C0F3-45A1-8B6A-55016F429C24}">
      <dgm:prSet/>
      <dgm:spPr/>
      <dgm:t>
        <a:bodyPr/>
        <a:lstStyle/>
        <a:p>
          <a:endParaRPr lang="en-US"/>
        </a:p>
      </dgm:t>
    </dgm:pt>
    <dgm:pt modelId="{839A84CE-0F0C-4CC5-B233-832C18EE5603}" type="sibTrans" cxnId="{52FCDEDB-C0F3-45A1-8B6A-55016F429C24}">
      <dgm:prSet/>
      <dgm:spPr/>
      <dgm:t>
        <a:bodyPr/>
        <a:lstStyle/>
        <a:p>
          <a:endParaRPr lang="en-US"/>
        </a:p>
      </dgm:t>
    </dgm:pt>
    <dgm:pt modelId="{EF2AC91D-FB33-48E5-BB4A-18FDA272BC4F}" type="pres">
      <dgm:prSet presAssocID="{14A00563-19B6-4997-AF1F-CCBFAAFEDD85}" presName="root" presStyleCnt="0">
        <dgm:presLayoutVars>
          <dgm:chMax/>
          <dgm:chPref/>
          <dgm:animLvl val="lvl"/>
        </dgm:presLayoutVars>
      </dgm:prSet>
      <dgm:spPr/>
    </dgm:pt>
    <dgm:pt modelId="{3747F202-123B-49DA-B70C-33F16B98B6DC}" type="pres">
      <dgm:prSet presAssocID="{14A00563-19B6-4997-AF1F-CCBFAAFEDD85}" presName="divider" presStyleLbl="fgAcc1" presStyleIdx="0" presStyleCnt="7"/>
      <dgm:spPr>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tailEnd type="triangle" w="lg" len="lg"/>
        </a:ln>
        <a:effectLst/>
      </dgm:spPr>
    </dgm:pt>
    <dgm:pt modelId="{F79CDA96-203E-40E0-B75F-3971C51528E2}" type="pres">
      <dgm:prSet presAssocID="{14A00563-19B6-4997-AF1F-CCBFAAFEDD85}" presName="nodes" presStyleCnt="0">
        <dgm:presLayoutVars>
          <dgm:chMax/>
          <dgm:chPref/>
          <dgm:animLvl val="lvl"/>
        </dgm:presLayoutVars>
      </dgm:prSet>
      <dgm:spPr/>
    </dgm:pt>
    <dgm:pt modelId="{B1097E1B-E7D3-4048-ABC5-3C211122B0D1}" type="pres">
      <dgm:prSet presAssocID="{8A99BF5F-BCDF-4575-A4D5-F323FC67EF77}" presName="composite" presStyleCnt="0"/>
      <dgm:spPr/>
    </dgm:pt>
    <dgm:pt modelId="{E0524E73-4D20-45AD-8335-4A58C0A16116}" type="pres">
      <dgm:prSet presAssocID="{8A99BF5F-BCDF-4575-A4D5-F323FC67EF77}" presName="ConnectorPoint" presStyleLbl="lnNode1" presStyleIdx="0" presStyleCnt="6"/>
      <dgm:spPr>
        <a:solidFill>
          <a:schemeClr val="accent2">
            <a:hueOff val="0"/>
            <a:satOff val="0"/>
            <a:lumOff val="0"/>
            <a:alphaOff val="0"/>
          </a:schemeClr>
        </a:solidFill>
        <a:ln w="6350" cap="flat" cmpd="sng" algn="ctr">
          <a:solidFill>
            <a:schemeClr val="lt1">
              <a:hueOff val="0"/>
              <a:satOff val="0"/>
              <a:lumOff val="0"/>
              <a:alphaOff val="0"/>
            </a:schemeClr>
          </a:solidFill>
          <a:prstDash val="solid"/>
        </a:ln>
        <a:effectLst/>
      </dgm:spPr>
    </dgm:pt>
    <dgm:pt modelId="{0FD66CC6-47D9-489B-A241-25826ECE2F4B}" type="pres">
      <dgm:prSet presAssocID="{8A99BF5F-BCDF-4575-A4D5-F323FC67EF77}" presName="DropPinPlaceHolder" presStyleCnt="0"/>
      <dgm:spPr/>
    </dgm:pt>
    <dgm:pt modelId="{936A2E77-B6D3-48EB-8F4B-8038CAE2483A}" type="pres">
      <dgm:prSet presAssocID="{8A99BF5F-BCDF-4575-A4D5-F323FC67EF77}" presName="DropPin" presStyleLbl="alignNode1" presStyleIdx="0" presStyleCnt="6"/>
      <dgm:spPr/>
    </dgm:pt>
    <dgm:pt modelId="{0BC7AC8D-3080-4F26-8CE5-817F9C1D3503}" type="pres">
      <dgm:prSet presAssocID="{8A99BF5F-BCDF-4575-A4D5-F323FC67EF77}" presName="Ellipse" presStyleLbl="fgAcc1" presStyleIdx="1" presStyleCnt="7"/>
      <dgm:spPr>
        <a:solidFill>
          <a:schemeClr val="lt1">
            <a:alpha val="90000"/>
            <a:hueOff val="0"/>
            <a:satOff val="0"/>
            <a:lumOff val="0"/>
            <a:alphaOff val="0"/>
          </a:schemeClr>
        </a:solidFill>
        <a:ln w="15875" cap="flat" cmpd="sng" algn="ctr">
          <a:noFill/>
          <a:prstDash val="solid"/>
        </a:ln>
        <a:effectLst/>
      </dgm:spPr>
    </dgm:pt>
    <dgm:pt modelId="{8E79AD05-569C-4AD8-BD1A-48D3E84A3381}" type="pres">
      <dgm:prSet presAssocID="{8A99BF5F-BCDF-4575-A4D5-F323FC67EF77}" presName="L2TextContainer" presStyleLbl="revTx" presStyleIdx="0" presStyleCnt="12">
        <dgm:presLayoutVars>
          <dgm:bulletEnabled val="1"/>
        </dgm:presLayoutVars>
      </dgm:prSet>
      <dgm:spPr/>
    </dgm:pt>
    <dgm:pt modelId="{0357C107-5106-483D-AAAE-306BA30455D4}" type="pres">
      <dgm:prSet presAssocID="{8A99BF5F-BCDF-4575-A4D5-F323FC67EF77}" presName="L1TextContainer" presStyleLbl="revTx" presStyleIdx="1" presStyleCnt="12">
        <dgm:presLayoutVars>
          <dgm:chMax val="1"/>
          <dgm:chPref val="1"/>
          <dgm:bulletEnabled val="1"/>
        </dgm:presLayoutVars>
      </dgm:prSet>
      <dgm:spPr/>
    </dgm:pt>
    <dgm:pt modelId="{D0342C36-E8D0-4E41-B4C9-AD5717963234}" type="pres">
      <dgm:prSet presAssocID="{8A99BF5F-BCDF-4575-A4D5-F323FC67EF77}" presName="ConnectLine" presStyleLbl="sibTrans1D1" presStyleIdx="0" presStyleCnt="6"/>
      <dgm:spPr>
        <a:noFill/>
        <a:ln w="12700" cap="flat" cmpd="sng" algn="ctr">
          <a:solidFill>
            <a:schemeClr val="accent2">
              <a:hueOff val="0"/>
              <a:satOff val="0"/>
              <a:lumOff val="0"/>
              <a:alphaOff val="0"/>
            </a:schemeClr>
          </a:solidFill>
          <a:prstDash val="dash"/>
        </a:ln>
        <a:effectLst/>
      </dgm:spPr>
    </dgm:pt>
    <dgm:pt modelId="{3596C925-0CF6-463D-BA9D-329B11970EE2}" type="pres">
      <dgm:prSet presAssocID="{8A99BF5F-BCDF-4575-A4D5-F323FC67EF77}" presName="EmptyPlaceHolder" presStyleCnt="0"/>
      <dgm:spPr/>
    </dgm:pt>
    <dgm:pt modelId="{5200B052-AA6C-4E5D-9EFA-4DF7663588B3}" type="pres">
      <dgm:prSet presAssocID="{78274F3B-E7CA-43DD-83EB-C8B011922C1D}" presName="spaceBetweenRectangles" presStyleCnt="0"/>
      <dgm:spPr/>
    </dgm:pt>
    <dgm:pt modelId="{6E2B65D1-9EEE-4D29-BBCE-C845E98E94B8}" type="pres">
      <dgm:prSet presAssocID="{1CBB612B-CA5A-4C3A-BD7D-1B9DD611EBE8}" presName="composite" presStyleCnt="0"/>
      <dgm:spPr/>
    </dgm:pt>
    <dgm:pt modelId="{FA54F073-DC98-4808-933F-8DB52FC6FA96}" type="pres">
      <dgm:prSet presAssocID="{1CBB612B-CA5A-4C3A-BD7D-1B9DD611EBE8}" presName="ConnectorPoint" presStyleLbl="lnNode1" presStyleIdx="1" presStyleCnt="6"/>
      <dgm:spPr>
        <a:solidFill>
          <a:schemeClr val="accent2">
            <a:hueOff val="239120"/>
            <a:satOff val="147"/>
            <a:lumOff val="1922"/>
            <a:alphaOff val="0"/>
          </a:schemeClr>
        </a:solidFill>
        <a:ln w="6350" cap="flat" cmpd="sng" algn="ctr">
          <a:solidFill>
            <a:schemeClr val="lt1">
              <a:hueOff val="0"/>
              <a:satOff val="0"/>
              <a:lumOff val="0"/>
              <a:alphaOff val="0"/>
            </a:schemeClr>
          </a:solidFill>
          <a:prstDash val="solid"/>
        </a:ln>
        <a:effectLst/>
      </dgm:spPr>
    </dgm:pt>
    <dgm:pt modelId="{8B6E6E96-7E4B-453A-9D9E-DD5CAFABE3B6}" type="pres">
      <dgm:prSet presAssocID="{1CBB612B-CA5A-4C3A-BD7D-1B9DD611EBE8}" presName="DropPinPlaceHolder" presStyleCnt="0"/>
      <dgm:spPr/>
    </dgm:pt>
    <dgm:pt modelId="{E3D92B1D-3795-4BB4-BD5F-D138A91363AB}" type="pres">
      <dgm:prSet presAssocID="{1CBB612B-CA5A-4C3A-BD7D-1B9DD611EBE8}" presName="DropPin" presStyleLbl="alignNode1" presStyleIdx="1" presStyleCnt="6"/>
      <dgm:spPr/>
    </dgm:pt>
    <dgm:pt modelId="{DA84ADAA-336A-4DE3-A241-C7AD2CF5C12A}" type="pres">
      <dgm:prSet presAssocID="{1CBB612B-CA5A-4C3A-BD7D-1B9DD611EBE8}" presName="Ellipse" presStyleLbl="fgAcc1" presStyleIdx="2" presStyleCnt="7"/>
      <dgm:spPr>
        <a:solidFill>
          <a:schemeClr val="lt1">
            <a:alpha val="90000"/>
            <a:hueOff val="0"/>
            <a:satOff val="0"/>
            <a:lumOff val="0"/>
            <a:alphaOff val="0"/>
          </a:schemeClr>
        </a:solidFill>
        <a:ln w="15875" cap="flat" cmpd="sng" algn="ctr">
          <a:noFill/>
          <a:prstDash val="solid"/>
        </a:ln>
        <a:effectLst/>
      </dgm:spPr>
    </dgm:pt>
    <dgm:pt modelId="{9C5ACC80-E604-4E06-97A6-D9A5694CEC6F}" type="pres">
      <dgm:prSet presAssocID="{1CBB612B-CA5A-4C3A-BD7D-1B9DD611EBE8}" presName="L2TextContainer" presStyleLbl="revTx" presStyleIdx="2" presStyleCnt="12">
        <dgm:presLayoutVars>
          <dgm:bulletEnabled val="1"/>
        </dgm:presLayoutVars>
      </dgm:prSet>
      <dgm:spPr/>
    </dgm:pt>
    <dgm:pt modelId="{A284F1F6-2A6D-4A93-B6F6-1930588DDE44}" type="pres">
      <dgm:prSet presAssocID="{1CBB612B-CA5A-4C3A-BD7D-1B9DD611EBE8}" presName="L1TextContainer" presStyleLbl="revTx" presStyleIdx="3" presStyleCnt="12">
        <dgm:presLayoutVars>
          <dgm:chMax val="1"/>
          <dgm:chPref val="1"/>
          <dgm:bulletEnabled val="1"/>
        </dgm:presLayoutVars>
      </dgm:prSet>
      <dgm:spPr/>
    </dgm:pt>
    <dgm:pt modelId="{A06BCBDF-0BD2-40FB-88B7-FD0F37F0AB6F}" type="pres">
      <dgm:prSet presAssocID="{1CBB612B-CA5A-4C3A-BD7D-1B9DD611EBE8}" presName="ConnectLine" presStyleLbl="sibTrans1D1" presStyleIdx="1" presStyleCnt="6"/>
      <dgm:spPr>
        <a:noFill/>
        <a:ln w="12700" cap="flat" cmpd="sng" algn="ctr">
          <a:solidFill>
            <a:schemeClr val="accent2">
              <a:hueOff val="239120"/>
              <a:satOff val="147"/>
              <a:lumOff val="1922"/>
              <a:alphaOff val="0"/>
            </a:schemeClr>
          </a:solidFill>
          <a:prstDash val="dash"/>
        </a:ln>
        <a:effectLst/>
      </dgm:spPr>
    </dgm:pt>
    <dgm:pt modelId="{A208ACDF-D8D0-4092-940A-1741E9889CE6}" type="pres">
      <dgm:prSet presAssocID="{1CBB612B-CA5A-4C3A-BD7D-1B9DD611EBE8}" presName="EmptyPlaceHolder" presStyleCnt="0"/>
      <dgm:spPr/>
    </dgm:pt>
    <dgm:pt modelId="{F8C00F75-EA0F-4298-938C-0ADC5839FD0D}" type="pres">
      <dgm:prSet presAssocID="{0E0AC6B6-A70E-47F6-B44C-7C60A297BB52}" presName="spaceBetweenRectangles" presStyleCnt="0"/>
      <dgm:spPr/>
    </dgm:pt>
    <dgm:pt modelId="{9DC18CC2-B286-4DE3-91F4-56EB9F11F292}" type="pres">
      <dgm:prSet presAssocID="{726EB0C4-793A-4CCC-8C19-5BC4FD342753}" presName="composite" presStyleCnt="0"/>
      <dgm:spPr/>
    </dgm:pt>
    <dgm:pt modelId="{08B3137D-1F63-4B5E-A873-DE4919850FD4}" type="pres">
      <dgm:prSet presAssocID="{726EB0C4-793A-4CCC-8C19-5BC4FD342753}" presName="ConnectorPoint" presStyleLbl="lnNode1" presStyleIdx="2" presStyleCnt="6"/>
      <dgm:spPr>
        <a:solidFill>
          <a:schemeClr val="accent2">
            <a:hueOff val="478240"/>
            <a:satOff val="294"/>
            <a:lumOff val="3843"/>
            <a:alphaOff val="0"/>
          </a:schemeClr>
        </a:solidFill>
        <a:ln w="6350" cap="flat" cmpd="sng" algn="ctr">
          <a:solidFill>
            <a:schemeClr val="lt1">
              <a:hueOff val="0"/>
              <a:satOff val="0"/>
              <a:lumOff val="0"/>
              <a:alphaOff val="0"/>
            </a:schemeClr>
          </a:solidFill>
          <a:prstDash val="solid"/>
        </a:ln>
        <a:effectLst/>
      </dgm:spPr>
    </dgm:pt>
    <dgm:pt modelId="{EAA95AE7-923A-4D19-A87E-4BA522A90080}" type="pres">
      <dgm:prSet presAssocID="{726EB0C4-793A-4CCC-8C19-5BC4FD342753}" presName="DropPinPlaceHolder" presStyleCnt="0"/>
      <dgm:spPr/>
    </dgm:pt>
    <dgm:pt modelId="{86912618-1CD9-49BE-8D32-C88DD18B7D41}" type="pres">
      <dgm:prSet presAssocID="{726EB0C4-793A-4CCC-8C19-5BC4FD342753}" presName="DropPin" presStyleLbl="alignNode1" presStyleIdx="2" presStyleCnt="6"/>
      <dgm:spPr/>
    </dgm:pt>
    <dgm:pt modelId="{A408B75B-9CA1-436A-BB78-B0B99C8587C0}" type="pres">
      <dgm:prSet presAssocID="{726EB0C4-793A-4CCC-8C19-5BC4FD342753}" presName="Ellipse" presStyleLbl="fgAcc1" presStyleIdx="3" presStyleCnt="7"/>
      <dgm:spPr>
        <a:solidFill>
          <a:schemeClr val="lt1">
            <a:alpha val="90000"/>
            <a:hueOff val="0"/>
            <a:satOff val="0"/>
            <a:lumOff val="0"/>
            <a:alphaOff val="0"/>
          </a:schemeClr>
        </a:solidFill>
        <a:ln w="15875" cap="flat" cmpd="sng" algn="ctr">
          <a:noFill/>
          <a:prstDash val="solid"/>
        </a:ln>
        <a:effectLst/>
      </dgm:spPr>
    </dgm:pt>
    <dgm:pt modelId="{EE151CB5-D588-4D4D-87ED-C3470312D763}" type="pres">
      <dgm:prSet presAssocID="{726EB0C4-793A-4CCC-8C19-5BC4FD342753}" presName="L2TextContainer" presStyleLbl="revTx" presStyleIdx="4" presStyleCnt="12">
        <dgm:presLayoutVars>
          <dgm:bulletEnabled val="1"/>
        </dgm:presLayoutVars>
      </dgm:prSet>
      <dgm:spPr/>
    </dgm:pt>
    <dgm:pt modelId="{A20B4228-ED43-46A9-8955-BDF4305F4F0A}" type="pres">
      <dgm:prSet presAssocID="{726EB0C4-793A-4CCC-8C19-5BC4FD342753}" presName="L1TextContainer" presStyleLbl="revTx" presStyleIdx="5" presStyleCnt="12">
        <dgm:presLayoutVars>
          <dgm:chMax val="1"/>
          <dgm:chPref val="1"/>
          <dgm:bulletEnabled val="1"/>
        </dgm:presLayoutVars>
      </dgm:prSet>
      <dgm:spPr/>
    </dgm:pt>
    <dgm:pt modelId="{C9B8BE3C-0A68-43CD-A223-B901072CE13B}" type="pres">
      <dgm:prSet presAssocID="{726EB0C4-793A-4CCC-8C19-5BC4FD342753}" presName="ConnectLine" presStyleLbl="sibTrans1D1" presStyleIdx="2" presStyleCnt="6"/>
      <dgm:spPr>
        <a:noFill/>
        <a:ln w="12700" cap="flat" cmpd="sng" algn="ctr">
          <a:solidFill>
            <a:schemeClr val="accent2">
              <a:hueOff val="478240"/>
              <a:satOff val="294"/>
              <a:lumOff val="3843"/>
              <a:alphaOff val="0"/>
            </a:schemeClr>
          </a:solidFill>
          <a:prstDash val="dash"/>
        </a:ln>
        <a:effectLst/>
      </dgm:spPr>
    </dgm:pt>
    <dgm:pt modelId="{23EC01EC-2BFE-44D0-AD1C-BAF898A27C03}" type="pres">
      <dgm:prSet presAssocID="{726EB0C4-793A-4CCC-8C19-5BC4FD342753}" presName="EmptyPlaceHolder" presStyleCnt="0"/>
      <dgm:spPr/>
    </dgm:pt>
    <dgm:pt modelId="{69E59F5F-A997-4511-95FC-0D6F44CA8C68}" type="pres">
      <dgm:prSet presAssocID="{99D83F4B-AD1B-443D-851B-8C714837B120}" presName="spaceBetweenRectangles" presStyleCnt="0"/>
      <dgm:spPr/>
    </dgm:pt>
    <dgm:pt modelId="{7C3DE3A5-5A81-4D9D-AC5E-A0FF72CA0B66}" type="pres">
      <dgm:prSet presAssocID="{237B6CA2-9D7A-4B53-A8C2-B1D8B1D64671}" presName="composite" presStyleCnt="0"/>
      <dgm:spPr/>
    </dgm:pt>
    <dgm:pt modelId="{3B140722-AE10-4CE0-B063-00C3790ADF16}" type="pres">
      <dgm:prSet presAssocID="{237B6CA2-9D7A-4B53-A8C2-B1D8B1D64671}" presName="ConnectorPoint" presStyleLbl="lnNode1" presStyleIdx="3" presStyleCnt="6"/>
      <dgm:spPr>
        <a:solidFill>
          <a:schemeClr val="accent2">
            <a:hueOff val="717359"/>
            <a:satOff val="441"/>
            <a:lumOff val="5765"/>
            <a:alphaOff val="0"/>
          </a:schemeClr>
        </a:solidFill>
        <a:ln w="6350" cap="flat" cmpd="sng" algn="ctr">
          <a:solidFill>
            <a:schemeClr val="lt1">
              <a:hueOff val="0"/>
              <a:satOff val="0"/>
              <a:lumOff val="0"/>
              <a:alphaOff val="0"/>
            </a:schemeClr>
          </a:solidFill>
          <a:prstDash val="solid"/>
        </a:ln>
        <a:effectLst/>
      </dgm:spPr>
    </dgm:pt>
    <dgm:pt modelId="{4000A74B-8DFD-404E-8118-FD7BCC6DB322}" type="pres">
      <dgm:prSet presAssocID="{237B6CA2-9D7A-4B53-A8C2-B1D8B1D64671}" presName="DropPinPlaceHolder" presStyleCnt="0"/>
      <dgm:spPr/>
    </dgm:pt>
    <dgm:pt modelId="{ECC16210-DB47-4174-BB05-02B41BBEF37E}" type="pres">
      <dgm:prSet presAssocID="{237B6CA2-9D7A-4B53-A8C2-B1D8B1D64671}" presName="DropPin" presStyleLbl="alignNode1" presStyleIdx="3" presStyleCnt="6"/>
      <dgm:spPr/>
    </dgm:pt>
    <dgm:pt modelId="{39888E72-22DC-4304-9FE7-FD4C0DA7B71E}" type="pres">
      <dgm:prSet presAssocID="{237B6CA2-9D7A-4B53-A8C2-B1D8B1D64671}" presName="Ellipse" presStyleLbl="fgAcc1" presStyleIdx="4" presStyleCnt="7"/>
      <dgm:spPr>
        <a:solidFill>
          <a:schemeClr val="lt1">
            <a:alpha val="90000"/>
            <a:hueOff val="0"/>
            <a:satOff val="0"/>
            <a:lumOff val="0"/>
            <a:alphaOff val="0"/>
          </a:schemeClr>
        </a:solidFill>
        <a:ln w="15875" cap="flat" cmpd="sng" algn="ctr">
          <a:noFill/>
          <a:prstDash val="solid"/>
        </a:ln>
        <a:effectLst/>
      </dgm:spPr>
    </dgm:pt>
    <dgm:pt modelId="{DB38EB83-056F-4556-A146-43CBF6A0B469}" type="pres">
      <dgm:prSet presAssocID="{237B6CA2-9D7A-4B53-A8C2-B1D8B1D64671}" presName="L2TextContainer" presStyleLbl="revTx" presStyleIdx="6" presStyleCnt="12">
        <dgm:presLayoutVars>
          <dgm:bulletEnabled val="1"/>
        </dgm:presLayoutVars>
      </dgm:prSet>
      <dgm:spPr/>
    </dgm:pt>
    <dgm:pt modelId="{802C9EFB-BA9B-499D-9CCA-96603AF95313}" type="pres">
      <dgm:prSet presAssocID="{237B6CA2-9D7A-4B53-A8C2-B1D8B1D64671}" presName="L1TextContainer" presStyleLbl="revTx" presStyleIdx="7" presStyleCnt="12">
        <dgm:presLayoutVars>
          <dgm:chMax val="1"/>
          <dgm:chPref val="1"/>
          <dgm:bulletEnabled val="1"/>
        </dgm:presLayoutVars>
      </dgm:prSet>
      <dgm:spPr/>
    </dgm:pt>
    <dgm:pt modelId="{50A9F5F5-23B1-49BF-90CC-40E9C1EE89B9}" type="pres">
      <dgm:prSet presAssocID="{237B6CA2-9D7A-4B53-A8C2-B1D8B1D64671}" presName="ConnectLine" presStyleLbl="sibTrans1D1" presStyleIdx="3" presStyleCnt="6"/>
      <dgm:spPr>
        <a:noFill/>
        <a:ln w="12700" cap="flat" cmpd="sng" algn="ctr">
          <a:solidFill>
            <a:schemeClr val="accent2">
              <a:hueOff val="717359"/>
              <a:satOff val="441"/>
              <a:lumOff val="5765"/>
              <a:alphaOff val="0"/>
            </a:schemeClr>
          </a:solidFill>
          <a:prstDash val="dash"/>
        </a:ln>
        <a:effectLst/>
      </dgm:spPr>
    </dgm:pt>
    <dgm:pt modelId="{0CE1D96C-33D5-476D-8078-66E683857FC6}" type="pres">
      <dgm:prSet presAssocID="{237B6CA2-9D7A-4B53-A8C2-B1D8B1D64671}" presName="EmptyPlaceHolder" presStyleCnt="0"/>
      <dgm:spPr/>
    </dgm:pt>
    <dgm:pt modelId="{A1480783-DE75-42FD-B384-7323B8A2A16E}" type="pres">
      <dgm:prSet presAssocID="{43293FE7-5A8C-48B0-831B-174D54FF913B}" presName="spaceBetweenRectangles" presStyleCnt="0"/>
      <dgm:spPr/>
    </dgm:pt>
    <dgm:pt modelId="{E50334C8-727D-486E-B31E-4AC6F95DC02E}" type="pres">
      <dgm:prSet presAssocID="{1F241C4F-751D-4AF2-BAAC-6B6A8AFA6E5B}" presName="composite" presStyleCnt="0"/>
      <dgm:spPr/>
    </dgm:pt>
    <dgm:pt modelId="{F6239937-BDE3-4A67-BC04-61943C3E5F59}" type="pres">
      <dgm:prSet presAssocID="{1F241C4F-751D-4AF2-BAAC-6B6A8AFA6E5B}" presName="ConnectorPoint" presStyleLbl="lnNode1" presStyleIdx="4" presStyleCnt="6"/>
      <dgm:spPr>
        <a:solidFill>
          <a:schemeClr val="accent2">
            <a:hueOff val="956479"/>
            <a:satOff val="588"/>
            <a:lumOff val="7686"/>
            <a:alphaOff val="0"/>
          </a:schemeClr>
        </a:solidFill>
        <a:ln w="6350" cap="flat" cmpd="sng" algn="ctr">
          <a:solidFill>
            <a:schemeClr val="lt1">
              <a:hueOff val="0"/>
              <a:satOff val="0"/>
              <a:lumOff val="0"/>
              <a:alphaOff val="0"/>
            </a:schemeClr>
          </a:solidFill>
          <a:prstDash val="solid"/>
        </a:ln>
        <a:effectLst/>
      </dgm:spPr>
    </dgm:pt>
    <dgm:pt modelId="{0A6EA781-F8DA-4B87-93D4-86270F0213CA}" type="pres">
      <dgm:prSet presAssocID="{1F241C4F-751D-4AF2-BAAC-6B6A8AFA6E5B}" presName="DropPinPlaceHolder" presStyleCnt="0"/>
      <dgm:spPr/>
    </dgm:pt>
    <dgm:pt modelId="{847FC4F8-D481-489C-833E-FE701B2C24E2}" type="pres">
      <dgm:prSet presAssocID="{1F241C4F-751D-4AF2-BAAC-6B6A8AFA6E5B}" presName="DropPin" presStyleLbl="alignNode1" presStyleIdx="4" presStyleCnt="6"/>
      <dgm:spPr/>
    </dgm:pt>
    <dgm:pt modelId="{FC52AF9B-5339-4EE4-A1BC-304AE1DA5DEF}" type="pres">
      <dgm:prSet presAssocID="{1F241C4F-751D-4AF2-BAAC-6B6A8AFA6E5B}" presName="Ellipse" presStyleLbl="fgAcc1" presStyleIdx="5" presStyleCnt="7"/>
      <dgm:spPr>
        <a:solidFill>
          <a:schemeClr val="lt1">
            <a:alpha val="90000"/>
            <a:hueOff val="0"/>
            <a:satOff val="0"/>
            <a:lumOff val="0"/>
            <a:alphaOff val="0"/>
          </a:schemeClr>
        </a:solidFill>
        <a:ln w="15875" cap="flat" cmpd="sng" algn="ctr">
          <a:noFill/>
          <a:prstDash val="solid"/>
        </a:ln>
        <a:effectLst/>
      </dgm:spPr>
    </dgm:pt>
    <dgm:pt modelId="{D2F1D0A2-1EC3-47DB-B307-62C415495137}" type="pres">
      <dgm:prSet presAssocID="{1F241C4F-751D-4AF2-BAAC-6B6A8AFA6E5B}" presName="L2TextContainer" presStyleLbl="revTx" presStyleIdx="8" presStyleCnt="12">
        <dgm:presLayoutVars>
          <dgm:bulletEnabled val="1"/>
        </dgm:presLayoutVars>
      </dgm:prSet>
      <dgm:spPr/>
    </dgm:pt>
    <dgm:pt modelId="{26683E39-FDF7-4767-91DD-F52D361C4399}" type="pres">
      <dgm:prSet presAssocID="{1F241C4F-751D-4AF2-BAAC-6B6A8AFA6E5B}" presName="L1TextContainer" presStyleLbl="revTx" presStyleIdx="9" presStyleCnt="12">
        <dgm:presLayoutVars>
          <dgm:chMax val="1"/>
          <dgm:chPref val="1"/>
          <dgm:bulletEnabled val="1"/>
        </dgm:presLayoutVars>
      </dgm:prSet>
      <dgm:spPr/>
    </dgm:pt>
    <dgm:pt modelId="{EC9839AF-55F4-416E-8B09-F846C0154EE3}" type="pres">
      <dgm:prSet presAssocID="{1F241C4F-751D-4AF2-BAAC-6B6A8AFA6E5B}" presName="ConnectLine" presStyleLbl="sibTrans1D1" presStyleIdx="4" presStyleCnt="6"/>
      <dgm:spPr>
        <a:noFill/>
        <a:ln w="12700" cap="flat" cmpd="sng" algn="ctr">
          <a:solidFill>
            <a:schemeClr val="accent2">
              <a:hueOff val="956479"/>
              <a:satOff val="588"/>
              <a:lumOff val="7686"/>
              <a:alphaOff val="0"/>
            </a:schemeClr>
          </a:solidFill>
          <a:prstDash val="dash"/>
        </a:ln>
        <a:effectLst/>
      </dgm:spPr>
    </dgm:pt>
    <dgm:pt modelId="{AF8BEEB5-DF9D-41DD-B13C-4A513C10C37A}" type="pres">
      <dgm:prSet presAssocID="{1F241C4F-751D-4AF2-BAAC-6B6A8AFA6E5B}" presName="EmptyPlaceHolder" presStyleCnt="0"/>
      <dgm:spPr/>
    </dgm:pt>
    <dgm:pt modelId="{858A29FF-687A-4A88-9C5C-3924D34B988A}" type="pres">
      <dgm:prSet presAssocID="{E9893C0A-45D7-49DD-9A2D-5644D40063D3}" presName="spaceBetweenRectangles" presStyleCnt="0"/>
      <dgm:spPr/>
    </dgm:pt>
    <dgm:pt modelId="{CB11C0E3-5922-47C5-A7D7-8BE3D4497E0C}" type="pres">
      <dgm:prSet presAssocID="{BEF89CF4-8503-4B68-AF93-045DF63B0160}" presName="composite" presStyleCnt="0"/>
      <dgm:spPr/>
    </dgm:pt>
    <dgm:pt modelId="{AA727AFA-41BF-4873-A769-BC16D1558FBC}" type="pres">
      <dgm:prSet presAssocID="{BEF89CF4-8503-4B68-AF93-045DF63B0160}" presName="ConnectorPoint" presStyleLbl="lnNode1" presStyleIdx="5" presStyleCnt="6"/>
      <dgm:spPr>
        <a:solidFill>
          <a:schemeClr val="accent2">
            <a:hueOff val="1195599"/>
            <a:satOff val="735"/>
            <a:lumOff val="9608"/>
            <a:alphaOff val="0"/>
          </a:schemeClr>
        </a:solidFill>
        <a:ln w="6350" cap="flat" cmpd="sng" algn="ctr">
          <a:solidFill>
            <a:schemeClr val="lt1">
              <a:hueOff val="0"/>
              <a:satOff val="0"/>
              <a:lumOff val="0"/>
              <a:alphaOff val="0"/>
            </a:schemeClr>
          </a:solidFill>
          <a:prstDash val="solid"/>
        </a:ln>
        <a:effectLst/>
      </dgm:spPr>
    </dgm:pt>
    <dgm:pt modelId="{2404B728-9373-41FD-A00B-EDB0A2C96E4C}" type="pres">
      <dgm:prSet presAssocID="{BEF89CF4-8503-4B68-AF93-045DF63B0160}" presName="DropPinPlaceHolder" presStyleCnt="0"/>
      <dgm:spPr/>
    </dgm:pt>
    <dgm:pt modelId="{2BD8932A-4090-4955-98B2-A816951ED51C}" type="pres">
      <dgm:prSet presAssocID="{BEF89CF4-8503-4B68-AF93-045DF63B0160}" presName="DropPin" presStyleLbl="alignNode1" presStyleIdx="5" presStyleCnt="6"/>
      <dgm:spPr/>
    </dgm:pt>
    <dgm:pt modelId="{4F50F160-1A3D-4D11-8E12-9589372FC303}" type="pres">
      <dgm:prSet presAssocID="{BEF89CF4-8503-4B68-AF93-045DF63B0160}" presName="Ellipse" presStyleLbl="fgAcc1" presStyleIdx="6" presStyleCnt="7"/>
      <dgm:spPr>
        <a:solidFill>
          <a:schemeClr val="lt1">
            <a:alpha val="90000"/>
            <a:hueOff val="0"/>
            <a:satOff val="0"/>
            <a:lumOff val="0"/>
            <a:alphaOff val="0"/>
          </a:schemeClr>
        </a:solidFill>
        <a:ln w="15875" cap="flat" cmpd="sng" algn="ctr">
          <a:noFill/>
          <a:prstDash val="solid"/>
        </a:ln>
        <a:effectLst/>
      </dgm:spPr>
    </dgm:pt>
    <dgm:pt modelId="{A0406BE6-BA83-45AE-8B2C-91C514F964DE}" type="pres">
      <dgm:prSet presAssocID="{BEF89CF4-8503-4B68-AF93-045DF63B0160}" presName="L2TextContainer" presStyleLbl="revTx" presStyleIdx="10" presStyleCnt="12">
        <dgm:presLayoutVars>
          <dgm:bulletEnabled val="1"/>
        </dgm:presLayoutVars>
      </dgm:prSet>
      <dgm:spPr/>
    </dgm:pt>
    <dgm:pt modelId="{F1657E16-5742-4693-AA0F-99F0C109E74E}" type="pres">
      <dgm:prSet presAssocID="{BEF89CF4-8503-4B68-AF93-045DF63B0160}" presName="L1TextContainer" presStyleLbl="revTx" presStyleIdx="11" presStyleCnt="12">
        <dgm:presLayoutVars>
          <dgm:chMax val="1"/>
          <dgm:chPref val="1"/>
          <dgm:bulletEnabled val="1"/>
        </dgm:presLayoutVars>
      </dgm:prSet>
      <dgm:spPr/>
    </dgm:pt>
    <dgm:pt modelId="{F2123008-00AF-4DCE-AB6B-8536C4CF70CB}" type="pres">
      <dgm:prSet presAssocID="{BEF89CF4-8503-4B68-AF93-045DF63B0160}" presName="ConnectLine" presStyleLbl="sibTrans1D1" presStyleIdx="5" presStyleCnt="6"/>
      <dgm:spPr>
        <a:noFill/>
        <a:ln w="12700" cap="flat" cmpd="sng" algn="ctr">
          <a:solidFill>
            <a:schemeClr val="accent2">
              <a:hueOff val="1195599"/>
              <a:satOff val="735"/>
              <a:lumOff val="9608"/>
              <a:alphaOff val="0"/>
            </a:schemeClr>
          </a:solidFill>
          <a:prstDash val="dash"/>
        </a:ln>
        <a:effectLst/>
      </dgm:spPr>
    </dgm:pt>
    <dgm:pt modelId="{BFC53F2D-81CC-476E-AB4F-D668FB4DCDEB}" type="pres">
      <dgm:prSet presAssocID="{BEF89CF4-8503-4B68-AF93-045DF63B0160}" presName="EmptyPlaceHolder" presStyleCnt="0"/>
      <dgm:spPr/>
    </dgm:pt>
  </dgm:ptLst>
  <dgm:cxnLst>
    <dgm:cxn modelId="{048CB704-F4CC-4BC1-A202-9F9821038201}" type="presOf" srcId="{61D38FA7-A445-418E-9531-B54FB6153218}" destId="{D2F1D0A2-1EC3-47DB-B307-62C415495137}" srcOrd="0" destOrd="0" presId="urn:microsoft.com/office/officeart/2017/3/layout/DropPinTimeline"/>
    <dgm:cxn modelId="{3CEA0005-5C12-4387-ABE6-F1640554B663}" type="presOf" srcId="{8F05F17B-95B5-4669-B43A-D84A6406433F}" destId="{9C5ACC80-E604-4E06-97A6-D9A5694CEC6F}" srcOrd="0" destOrd="4" presId="urn:microsoft.com/office/officeart/2017/3/layout/DropPinTimeline"/>
    <dgm:cxn modelId="{E70B800B-5219-4051-A1AA-AD90BB4F39E9}" type="presOf" srcId="{E546DA95-29CD-45F4-8D77-378A2C7B0FC4}" destId="{9C5ACC80-E604-4E06-97A6-D9A5694CEC6F}" srcOrd="0" destOrd="3" presId="urn:microsoft.com/office/officeart/2017/3/layout/DropPinTimeline"/>
    <dgm:cxn modelId="{A69A660F-8EC3-482A-AB12-4CE31B150889}" srcId="{8A99BF5F-BCDF-4575-A4D5-F323FC67EF77}" destId="{C5AD5744-91AB-4FB5-8CE6-2C8552A7F10F}" srcOrd="0" destOrd="0" parTransId="{0405461E-D637-42C0-A2B3-9325E19E04C1}" sibTransId="{9376A620-07A2-4276-B034-85AF676C84FE}"/>
    <dgm:cxn modelId="{7F954214-7A32-496E-9538-8EED29754CCD}" type="presOf" srcId="{AE0EE6AD-DF45-492C-9CD4-DA130E426E64}" destId="{DB38EB83-056F-4556-A146-43CBF6A0B469}" srcOrd="0" destOrd="0" presId="urn:microsoft.com/office/officeart/2017/3/layout/DropPinTimeline"/>
    <dgm:cxn modelId="{07EA0430-4378-4334-B282-09BB6B5CF46E}" type="presOf" srcId="{6E7B904B-61C4-4136-B14E-E7E3E8853D0A}" destId="{9C5ACC80-E604-4E06-97A6-D9A5694CEC6F}" srcOrd="0" destOrd="1" presId="urn:microsoft.com/office/officeart/2017/3/layout/DropPinTimeline"/>
    <dgm:cxn modelId="{2D22DA34-2528-45F6-86B5-F9522BE54474}" srcId="{C5AD5744-91AB-4FB5-8CE6-2C8552A7F10F}" destId="{67D47160-F07D-4A56-86EB-4909ACD4E5F4}" srcOrd="0" destOrd="0" parTransId="{428F878A-8E2B-4F9A-B8C0-7FBC6CAE962E}" sibTransId="{B58DDF5B-D368-44D6-88C3-DB0E8EF46C0F}"/>
    <dgm:cxn modelId="{AD4DB443-89C6-4AF5-9890-7963B948367D}" srcId="{14A00563-19B6-4997-AF1F-CCBFAAFEDD85}" destId="{1F241C4F-751D-4AF2-BAAC-6B6A8AFA6E5B}" srcOrd="4" destOrd="0" parTransId="{B700E1AF-FB45-4515-9465-4749B59C654F}" sibTransId="{E9893C0A-45D7-49DD-9A2D-5644D40063D3}"/>
    <dgm:cxn modelId="{91E9DF64-543A-4478-8A0A-4694204F8F65}" srcId="{14A00563-19B6-4997-AF1F-CCBFAAFEDD85}" destId="{8A99BF5F-BCDF-4575-A4D5-F323FC67EF77}" srcOrd="0" destOrd="0" parTransId="{38899942-5B9C-46C8-9424-A194E3308FCB}" sibTransId="{78274F3B-E7CA-43DD-83EB-C8B011922C1D}"/>
    <dgm:cxn modelId="{9BFFF867-D835-40F3-89B8-5AC183774250}" srcId="{B802E0D2-4475-4C25-B014-CCEA01EE497E}" destId="{8F05F17B-95B5-4669-B43A-D84A6406433F}" srcOrd="3" destOrd="0" parTransId="{68086359-E645-4671-B971-E18141FB666F}" sibTransId="{BB55BA95-61C9-4102-BC92-87C14D6CE6AC}"/>
    <dgm:cxn modelId="{B6641869-C782-471B-9166-C360440018F2}" type="presOf" srcId="{65CED54A-BEDD-489D-8FF2-29DB3DABF1F3}" destId="{D2F1D0A2-1EC3-47DB-B307-62C415495137}" srcOrd="0" destOrd="2" presId="urn:microsoft.com/office/officeart/2017/3/layout/DropPinTimeline"/>
    <dgm:cxn modelId="{5A49EB6D-FDA2-48B2-AAD8-DACE77BE5A42}" type="presOf" srcId="{3FCF889F-EAA5-4C5E-AD64-971E39D87214}" destId="{A0406BE6-BA83-45AE-8B2C-91C514F964DE}" srcOrd="0" destOrd="0" presId="urn:microsoft.com/office/officeart/2017/3/layout/DropPinTimeline"/>
    <dgm:cxn modelId="{90548D55-244C-4D0A-8121-5E4D4947DB4D}" srcId="{14A00563-19B6-4997-AF1F-CCBFAAFEDD85}" destId="{BEF89CF4-8503-4B68-AF93-045DF63B0160}" srcOrd="5" destOrd="0" parTransId="{2D58E532-41A0-45A9-924B-0F331AA1306C}" sibTransId="{A2438A88-8DD4-4B65-907D-3496861FA109}"/>
    <dgm:cxn modelId="{0BE58858-974F-4AAE-9662-212EE76109E2}" type="presOf" srcId="{BEF89CF4-8503-4B68-AF93-045DF63B0160}" destId="{F1657E16-5742-4693-AA0F-99F0C109E74E}" srcOrd="0" destOrd="0" presId="urn:microsoft.com/office/officeart/2017/3/layout/DropPinTimeline"/>
    <dgm:cxn modelId="{CBF7A85A-860C-4465-80E7-5DBD91F52AE4}" type="presOf" srcId="{67D47160-F07D-4A56-86EB-4909ACD4E5F4}" destId="{8E79AD05-569C-4AD8-BD1A-48D3E84A3381}" srcOrd="0" destOrd="1" presId="urn:microsoft.com/office/officeart/2017/3/layout/DropPinTimeline"/>
    <dgm:cxn modelId="{3539B67C-7E34-4480-81CA-1C36F9DEF653}" type="presOf" srcId="{237B6CA2-9D7A-4B53-A8C2-B1D8B1D64671}" destId="{802C9EFB-BA9B-499D-9CCA-96603AF95313}" srcOrd="0" destOrd="0" presId="urn:microsoft.com/office/officeart/2017/3/layout/DropPinTimeline"/>
    <dgm:cxn modelId="{5711957D-472E-44F0-9906-D2F86D807B56}" srcId="{61D38FA7-A445-418E-9531-B54FB6153218}" destId="{B5CED7D1-9364-47A7-B7E4-817253488403}" srcOrd="0" destOrd="0" parTransId="{9934D84B-0A9D-4B06-8EB6-54C9B07ACB40}" sibTransId="{FDFB10FD-921D-400D-A622-CB610EE31C22}"/>
    <dgm:cxn modelId="{10142188-F6E5-48DE-98F9-A2D5A628A3E6}" srcId="{237B6CA2-9D7A-4B53-A8C2-B1D8B1D64671}" destId="{AE0EE6AD-DF45-492C-9CD4-DA130E426E64}" srcOrd="0" destOrd="0" parTransId="{C3971CE9-E9B7-432D-A126-DE1D000EF8F7}" sibTransId="{588CFAEB-C7C6-4D63-A61C-71D44BA6000D}"/>
    <dgm:cxn modelId="{BE89F58B-712E-40F1-8EC7-D9CDD12F637B}" srcId="{61D38FA7-A445-418E-9531-B54FB6153218}" destId="{65CED54A-BEDD-489D-8FF2-29DB3DABF1F3}" srcOrd="1" destOrd="0" parTransId="{7F536C2B-12E5-4280-BE0A-41E9B5709E5C}" sibTransId="{8DFAD45F-EDC6-444D-87BD-7A4A43BCE4EE}"/>
    <dgm:cxn modelId="{65EBF29E-2122-4902-9E1C-E897BC2C5976}" srcId="{B802E0D2-4475-4C25-B014-CCEA01EE497E}" destId="{E546DA95-29CD-45F4-8D77-378A2C7B0FC4}" srcOrd="2" destOrd="0" parTransId="{4C9532ED-6768-4B4B-9679-CABEBDCDEF92}" sibTransId="{B56439DB-3683-4BFB-A396-CB110118D2AC}"/>
    <dgm:cxn modelId="{E708339F-37A8-4CBF-84E0-703CFA4A511C}" type="presOf" srcId="{1CBB612B-CA5A-4C3A-BD7D-1B9DD611EBE8}" destId="{A284F1F6-2A6D-4A93-B6F6-1930588DDE44}" srcOrd="0" destOrd="0" presId="urn:microsoft.com/office/officeart/2017/3/layout/DropPinTimeline"/>
    <dgm:cxn modelId="{01B031A2-8249-40A3-8D55-823DF779B62A}" type="presOf" srcId="{B1ACB65A-33AC-4C9D-9590-1F89D15DC291}" destId="{9C5ACC80-E604-4E06-97A6-D9A5694CEC6F}" srcOrd="0" destOrd="2" presId="urn:microsoft.com/office/officeart/2017/3/layout/DropPinTimeline"/>
    <dgm:cxn modelId="{759D22A7-4973-452A-A78C-63D6ECFBA24C}" srcId="{14A00563-19B6-4997-AF1F-CCBFAAFEDD85}" destId="{1CBB612B-CA5A-4C3A-BD7D-1B9DD611EBE8}" srcOrd="1" destOrd="0" parTransId="{DB48BCBC-90F4-4C54-B39D-EAF0A0E237FA}" sibTransId="{0E0AC6B6-A70E-47F6-B44C-7C60A297BB52}"/>
    <dgm:cxn modelId="{AC44D7A7-162F-4E86-A3DF-F147983FF08B}" type="presOf" srcId="{14A00563-19B6-4997-AF1F-CCBFAAFEDD85}" destId="{EF2AC91D-FB33-48E5-BB4A-18FDA272BC4F}" srcOrd="0" destOrd="0" presId="urn:microsoft.com/office/officeart/2017/3/layout/DropPinTimeline"/>
    <dgm:cxn modelId="{384697BA-4D4D-43AB-A1BD-2262FC4CEA50}" srcId="{B802E0D2-4475-4C25-B014-CCEA01EE497E}" destId="{B1ACB65A-33AC-4C9D-9590-1F89D15DC291}" srcOrd="1" destOrd="0" parTransId="{2B41619A-FC54-4D87-965F-055DB8BE52E8}" sibTransId="{4B65FA33-52C8-419B-BCC1-E90C5C636D55}"/>
    <dgm:cxn modelId="{9B734BBC-D0BF-41DE-83B0-F0075A341E7F}" type="presOf" srcId="{1F241C4F-751D-4AF2-BAAC-6B6A8AFA6E5B}" destId="{26683E39-FDF7-4767-91DD-F52D361C4399}" srcOrd="0" destOrd="0" presId="urn:microsoft.com/office/officeart/2017/3/layout/DropPinTimeline"/>
    <dgm:cxn modelId="{13DC56C5-1ED4-4836-9582-0248F29D95A9}" srcId="{14A00563-19B6-4997-AF1F-CCBFAAFEDD85}" destId="{726EB0C4-793A-4CCC-8C19-5BC4FD342753}" srcOrd="2" destOrd="0" parTransId="{16E52DEB-73B2-4C84-895B-296AA3574EBF}" sibTransId="{99D83F4B-AD1B-443D-851B-8C714837B120}"/>
    <dgm:cxn modelId="{7E3CA4D0-2ABF-4972-8F45-C4CEC1D8BABE}" type="presOf" srcId="{B5CED7D1-9364-47A7-B7E4-817253488403}" destId="{D2F1D0A2-1EC3-47DB-B307-62C415495137}" srcOrd="0" destOrd="1" presId="urn:microsoft.com/office/officeart/2017/3/layout/DropPinTimeline"/>
    <dgm:cxn modelId="{B229F3D0-953E-4B7D-A8B5-4E00C899E3BB}" type="presOf" srcId="{726EB0C4-793A-4CCC-8C19-5BC4FD342753}" destId="{A20B4228-ED43-46A9-8955-BDF4305F4F0A}" srcOrd="0" destOrd="0" presId="urn:microsoft.com/office/officeart/2017/3/layout/DropPinTimeline"/>
    <dgm:cxn modelId="{C1F46CD1-9391-4781-A967-15364A0A6870}" type="presOf" srcId="{B802E0D2-4475-4C25-B014-CCEA01EE497E}" destId="{9C5ACC80-E604-4E06-97A6-D9A5694CEC6F}" srcOrd="0" destOrd="0" presId="urn:microsoft.com/office/officeart/2017/3/layout/DropPinTimeline"/>
    <dgm:cxn modelId="{873B03D3-AA6A-4345-BCBA-5837D5090490}" type="presOf" srcId="{C5AD5744-91AB-4FB5-8CE6-2C8552A7F10F}" destId="{8E79AD05-569C-4AD8-BD1A-48D3E84A3381}" srcOrd="0" destOrd="0" presId="urn:microsoft.com/office/officeart/2017/3/layout/DropPinTimeline"/>
    <dgm:cxn modelId="{75379AD9-6A34-4F4B-80D7-4D1700563CA8}" srcId="{726EB0C4-793A-4CCC-8C19-5BC4FD342753}" destId="{B963FF55-CDB3-4672-9B63-32EDDDFF113E}" srcOrd="0" destOrd="0" parTransId="{C04B7BFC-4EB1-4958-AE3C-51A339F53014}" sibTransId="{4154B2A6-4EDF-43BC-A9FA-772F81B5C387}"/>
    <dgm:cxn modelId="{A45633DA-C3F9-451A-AAA8-249B59EFEAD3}" srcId="{B802E0D2-4475-4C25-B014-CCEA01EE497E}" destId="{6E7B904B-61C4-4136-B14E-E7E3E8853D0A}" srcOrd="0" destOrd="0" parTransId="{3F12EB49-22E5-44BD-B604-97DC8D9CAC85}" sibTransId="{9A238DE8-43EB-42B8-912C-EFAB2C0DBE81}"/>
    <dgm:cxn modelId="{52FCDEDB-C0F3-45A1-8B6A-55016F429C24}" srcId="{BEF89CF4-8503-4B68-AF93-045DF63B0160}" destId="{3FCF889F-EAA5-4C5E-AD64-971E39D87214}" srcOrd="0" destOrd="0" parTransId="{2745A5E9-9D51-493F-9048-A2E488169496}" sibTransId="{839A84CE-0F0C-4CC5-B233-832C18EE5603}"/>
    <dgm:cxn modelId="{AE629FE9-8512-4A07-BA70-6636B22198FC}" type="presOf" srcId="{8A99BF5F-BCDF-4575-A4D5-F323FC67EF77}" destId="{0357C107-5106-483D-AAAE-306BA30455D4}" srcOrd="0" destOrd="0" presId="urn:microsoft.com/office/officeart/2017/3/layout/DropPinTimeline"/>
    <dgm:cxn modelId="{AFCF11EB-E68D-4DCE-9815-8430A424CD98}" srcId="{1F241C4F-751D-4AF2-BAAC-6B6A8AFA6E5B}" destId="{61D38FA7-A445-418E-9531-B54FB6153218}" srcOrd="0" destOrd="0" parTransId="{FB0C6777-2CF6-47D7-82C9-162F4827C9C4}" sibTransId="{A5894FE4-FB20-4D3D-8C0E-50920AE661D2}"/>
    <dgm:cxn modelId="{DAF602EE-E610-45EA-8640-177485C6FCA5}" type="presOf" srcId="{B963FF55-CDB3-4672-9B63-32EDDDFF113E}" destId="{EE151CB5-D588-4D4D-87ED-C3470312D763}" srcOrd="0" destOrd="0" presId="urn:microsoft.com/office/officeart/2017/3/layout/DropPinTimeline"/>
    <dgm:cxn modelId="{A2C0DBF0-68D7-4F57-A7C4-F79E40351216}" srcId="{14A00563-19B6-4997-AF1F-CCBFAAFEDD85}" destId="{237B6CA2-9D7A-4B53-A8C2-B1D8B1D64671}" srcOrd="3" destOrd="0" parTransId="{D29724CE-4F77-47D1-A418-55A67FA369EF}" sibTransId="{43293FE7-5A8C-48B0-831B-174D54FF913B}"/>
    <dgm:cxn modelId="{C91355FF-242B-4975-9745-2A7365DD456B}" srcId="{1CBB612B-CA5A-4C3A-BD7D-1B9DD611EBE8}" destId="{B802E0D2-4475-4C25-B014-CCEA01EE497E}" srcOrd="0" destOrd="0" parTransId="{6904356D-7F3A-4D4E-B643-ED80CF823245}" sibTransId="{52B08778-04A5-458E-A60F-9E4E19664DD2}"/>
    <dgm:cxn modelId="{B2BD02C0-0E56-4649-94B5-731A9027DCF4}" type="presParOf" srcId="{EF2AC91D-FB33-48E5-BB4A-18FDA272BC4F}" destId="{3747F202-123B-49DA-B70C-33F16B98B6DC}" srcOrd="0" destOrd="0" presId="urn:microsoft.com/office/officeart/2017/3/layout/DropPinTimeline"/>
    <dgm:cxn modelId="{A5B449A6-0998-4778-B299-6ECE2F6F7233}" type="presParOf" srcId="{EF2AC91D-FB33-48E5-BB4A-18FDA272BC4F}" destId="{F79CDA96-203E-40E0-B75F-3971C51528E2}" srcOrd="1" destOrd="0" presId="urn:microsoft.com/office/officeart/2017/3/layout/DropPinTimeline"/>
    <dgm:cxn modelId="{EC579068-C645-4B48-A37E-36E161E42707}" type="presParOf" srcId="{F79CDA96-203E-40E0-B75F-3971C51528E2}" destId="{B1097E1B-E7D3-4048-ABC5-3C211122B0D1}" srcOrd="0" destOrd="0" presId="urn:microsoft.com/office/officeart/2017/3/layout/DropPinTimeline"/>
    <dgm:cxn modelId="{04D64ED3-5683-4464-BA39-0AED36CFBDC2}" type="presParOf" srcId="{B1097E1B-E7D3-4048-ABC5-3C211122B0D1}" destId="{E0524E73-4D20-45AD-8335-4A58C0A16116}" srcOrd="0" destOrd="0" presId="urn:microsoft.com/office/officeart/2017/3/layout/DropPinTimeline"/>
    <dgm:cxn modelId="{F897A1D9-CCB0-401C-A394-C5B7C5AA81F2}" type="presParOf" srcId="{B1097E1B-E7D3-4048-ABC5-3C211122B0D1}" destId="{0FD66CC6-47D9-489B-A241-25826ECE2F4B}" srcOrd="1" destOrd="0" presId="urn:microsoft.com/office/officeart/2017/3/layout/DropPinTimeline"/>
    <dgm:cxn modelId="{B92332D9-650C-4567-81B2-C5C0815CF229}" type="presParOf" srcId="{0FD66CC6-47D9-489B-A241-25826ECE2F4B}" destId="{936A2E77-B6D3-48EB-8F4B-8038CAE2483A}" srcOrd="0" destOrd="0" presId="urn:microsoft.com/office/officeart/2017/3/layout/DropPinTimeline"/>
    <dgm:cxn modelId="{276F511A-7029-4313-AF21-4380F554E009}" type="presParOf" srcId="{0FD66CC6-47D9-489B-A241-25826ECE2F4B}" destId="{0BC7AC8D-3080-4F26-8CE5-817F9C1D3503}" srcOrd="1" destOrd="0" presId="urn:microsoft.com/office/officeart/2017/3/layout/DropPinTimeline"/>
    <dgm:cxn modelId="{282CF5FB-26DF-45D7-88E2-FABDF06A483E}" type="presParOf" srcId="{B1097E1B-E7D3-4048-ABC5-3C211122B0D1}" destId="{8E79AD05-569C-4AD8-BD1A-48D3E84A3381}" srcOrd="2" destOrd="0" presId="urn:microsoft.com/office/officeart/2017/3/layout/DropPinTimeline"/>
    <dgm:cxn modelId="{04E98C9F-A362-4286-A282-36B2F9A9F4C2}" type="presParOf" srcId="{B1097E1B-E7D3-4048-ABC5-3C211122B0D1}" destId="{0357C107-5106-483D-AAAE-306BA30455D4}" srcOrd="3" destOrd="0" presId="urn:microsoft.com/office/officeart/2017/3/layout/DropPinTimeline"/>
    <dgm:cxn modelId="{D86A8BFF-07C6-4016-9777-07B70B41B345}" type="presParOf" srcId="{B1097E1B-E7D3-4048-ABC5-3C211122B0D1}" destId="{D0342C36-E8D0-4E41-B4C9-AD5717963234}" srcOrd="4" destOrd="0" presId="urn:microsoft.com/office/officeart/2017/3/layout/DropPinTimeline"/>
    <dgm:cxn modelId="{C70095DA-97AA-4F20-9886-C22B08DF5E37}" type="presParOf" srcId="{B1097E1B-E7D3-4048-ABC5-3C211122B0D1}" destId="{3596C925-0CF6-463D-BA9D-329B11970EE2}" srcOrd="5" destOrd="0" presId="urn:microsoft.com/office/officeart/2017/3/layout/DropPinTimeline"/>
    <dgm:cxn modelId="{75E9638B-69ED-40C9-8F97-80364331564B}" type="presParOf" srcId="{F79CDA96-203E-40E0-B75F-3971C51528E2}" destId="{5200B052-AA6C-4E5D-9EFA-4DF7663588B3}" srcOrd="1" destOrd="0" presId="urn:microsoft.com/office/officeart/2017/3/layout/DropPinTimeline"/>
    <dgm:cxn modelId="{9415DD3D-4E7B-475B-8F7D-7737D84B8EC0}" type="presParOf" srcId="{F79CDA96-203E-40E0-B75F-3971C51528E2}" destId="{6E2B65D1-9EEE-4D29-BBCE-C845E98E94B8}" srcOrd="2" destOrd="0" presId="urn:microsoft.com/office/officeart/2017/3/layout/DropPinTimeline"/>
    <dgm:cxn modelId="{316FEB87-0FDE-4101-8C14-0ED9D879EC6C}" type="presParOf" srcId="{6E2B65D1-9EEE-4D29-BBCE-C845E98E94B8}" destId="{FA54F073-DC98-4808-933F-8DB52FC6FA96}" srcOrd="0" destOrd="0" presId="urn:microsoft.com/office/officeart/2017/3/layout/DropPinTimeline"/>
    <dgm:cxn modelId="{B9B91F11-61D1-4720-92B2-C24739A90124}" type="presParOf" srcId="{6E2B65D1-9EEE-4D29-BBCE-C845E98E94B8}" destId="{8B6E6E96-7E4B-453A-9D9E-DD5CAFABE3B6}" srcOrd="1" destOrd="0" presId="urn:microsoft.com/office/officeart/2017/3/layout/DropPinTimeline"/>
    <dgm:cxn modelId="{9C50D5FC-EF28-4F26-B13F-7CF6DEE25B87}" type="presParOf" srcId="{8B6E6E96-7E4B-453A-9D9E-DD5CAFABE3B6}" destId="{E3D92B1D-3795-4BB4-BD5F-D138A91363AB}" srcOrd="0" destOrd="0" presId="urn:microsoft.com/office/officeart/2017/3/layout/DropPinTimeline"/>
    <dgm:cxn modelId="{78655E15-9418-4087-9C73-2463D1689B3B}" type="presParOf" srcId="{8B6E6E96-7E4B-453A-9D9E-DD5CAFABE3B6}" destId="{DA84ADAA-336A-4DE3-A241-C7AD2CF5C12A}" srcOrd="1" destOrd="0" presId="urn:microsoft.com/office/officeart/2017/3/layout/DropPinTimeline"/>
    <dgm:cxn modelId="{3A8F82B8-E6CB-4910-83C3-79CE18772B41}" type="presParOf" srcId="{6E2B65D1-9EEE-4D29-BBCE-C845E98E94B8}" destId="{9C5ACC80-E604-4E06-97A6-D9A5694CEC6F}" srcOrd="2" destOrd="0" presId="urn:microsoft.com/office/officeart/2017/3/layout/DropPinTimeline"/>
    <dgm:cxn modelId="{95EC726C-E2D5-4AEE-B8D1-6D05F86A38C2}" type="presParOf" srcId="{6E2B65D1-9EEE-4D29-BBCE-C845E98E94B8}" destId="{A284F1F6-2A6D-4A93-B6F6-1930588DDE44}" srcOrd="3" destOrd="0" presId="urn:microsoft.com/office/officeart/2017/3/layout/DropPinTimeline"/>
    <dgm:cxn modelId="{0CF91BB2-346E-40E4-9B8C-039DE516E5E5}" type="presParOf" srcId="{6E2B65D1-9EEE-4D29-BBCE-C845E98E94B8}" destId="{A06BCBDF-0BD2-40FB-88B7-FD0F37F0AB6F}" srcOrd="4" destOrd="0" presId="urn:microsoft.com/office/officeart/2017/3/layout/DropPinTimeline"/>
    <dgm:cxn modelId="{CCD88F99-6C56-43F3-9052-48422590C8F6}" type="presParOf" srcId="{6E2B65D1-9EEE-4D29-BBCE-C845E98E94B8}" destId="{A208ACDF-D8D0-4092-940A-1741E9889CE6}" srcOrd="5" destOrd="0" presId="urn:microsoft.com/office/officeart/2017/3/layout/DropPinTimeline"/>
    <dgm:cxn modelId="{623C703D-957C-43AB-A359-2D8C7330B12C}" type="presParOf" srcId="{F79CDA96-203E-40E0-B75F-3971C51528E2}" destId="{F8C00F75-EA0F-4298-938C-0ADC5839FD0D}" srcOrd="3" destOrd="0" presId="urn:microsoft.com/office/officeart/2017/3/layout/DropPinTimeline"/>
    <dgm:cxn modelId="{77AD98DF-07A0-47B0-A500-65E9B74B9D79}" type="presParOf" srcId="{F79CDA96-203E-40E0-B75F-3971C51528E2}" destId="{9DC18CC2-B286-4DE3-91F4-56EB9F11F292}" srcOrd="4" destOrd="0" presId="urn:microsoft.com/office/officeart/2017/3/layout/DropPinTimeline"/>
    <dgm:cxn modelId="{5D4A669F-D3BB-473F-9A28-05B32674A0C3}" type="presParOf" srcId="{9DC18CC2-B286-4DE3-91F4-56EB9F11F292}" destId="{08B3137D-1F63-4B5E-A873-DE4919850FD4}" srcOrd="0" destOrd="0" presId="urn:microsoft.com/office/officeart/2017/3/layout/DropPinTimeline"/>
    <dgm:cxn modelId="{E0C1DA00-8C4C-4564-B51E-3B3608FA4119}" type="presParOf" srcId="{9DC18CC2-B286-4DE3-91F4-56EB9F11F292}" destId="{EAA95AE7-923A-4D19-A87E-4BA522A90080}" srcOrd="1" destOrd="0" presId="urn:microsoft.com/office/officeart/2017/3/layout/DropPinTimeline"/>
    <dgm:cxn modelId="{6942994C-364F-498F-8D09-37FFBCBC39C1}" type="presParOf" srcId="{EAA95AE7-923A-4D19-A87E-4BA522A90080}" destId="{86912618-1CD9-49BE-8D32-C88DD18B7D41}" srcOrd="0" destOrd="0" presId="urn:microsoft.com/office/officeart/2017/3/layout/DropPinTimeline"/>
    <dgm:cxn modelId="{8A196A97-2469-49D3-9A3A-75A3642E31D8}" type="presParOf" srcId="{EAA95AE7-923A-4D19-A87E-4BA522A90080}" destId="{A408B75B-9CA1-436A-BB78-B0B99C8587C0}" srcOrd="1" destOrd="0" presId="urn:microsoft.com/office/officeart/2017/3/layout/DropPinTimeline"/>
    <dgm:cxn modelId="{07E0D8B0-C3AD-4A1E-B7D2-6E811135D5EA}" type="presParOf" srcId="{9DC18CC2-B286-4DE3-91F4-56EB9F11F292}" destId="{EE151CB5-D588-4D4D-87ED-C3470312D763}" srcOrd="2" destOrd="0" presId="urn:microsoft.com/office/officeart/2017/3/layout/DropPinTimeline"/>
    <dgm:cxn modelId="{F52CE042-C894-4839-A269-48FD56A4AA27}" type="presParOf" srcId="{9DC18CC2-B286-4DE3-91F4-56EB9F11F292}" destId="{A20B4228-ED43-46A9-8955-BDF4305F4F0A}" srcOrd="3" destOrd="0" presId="urn:microsoft.com/office/officeart/2017/3/layout/DropPinTimeline"/>
    <dgm:cxn modelId="{839B7E2D-4DB2-42DE-A978-2FC9991578AB}" type="presParOf" srcId="{9DC18CC2-B286-4DE3-91F4-56EB9F11F292}" destId="{C9B8BE3C-0A68-43CD-A223-B901072CE13B}" srcOrd="4" destOrd="0" presId="urn:microsoft.com/office/officeart/2017/3/layout/DropPinTimeline"/>
    <dgm:cxn modelId="{99924CA5-1F48-4CB5-A5FC-61EC37217845}" type="presParOf" srcId="{9DC18CC2-B286-4DE3-91F4-56EB9F11F292}" destId="{23EC01EC-2BFE-44D0-AD1C-BAF898A27C03}" srcOrd="5" destOrd="0" presId="urn:microsoft.com/office/officeart/2017/3/layout/DropPinTimeline"/>
    <dgm:cxn modelId="{9E598C92-F67A-4663-8F4E-B5E5574019C2}" type="presParOf" srcId="{F79CDA96-203E-40E0-B75F-3971C51528E2}" destId="{69E59F5F-A997-4511-95FC-0D6F44CA8C68}" srcOrd="5" destOrd="0" presId="urn:microsoft.com/office/officeart/2017/3/layout/DropPinTimeline"/>
    <dgm:cxn modelId="{85E39836-B616-4D29-9971-7F8D2828ADD7}" type="presParOf" srcId="{F79CDA96-203E-40E0-B75F-3971C51528E2}" destId="{7C3DE3A5-5A81-4D9D-AC5E-A0FF72CA0B66}" srcOrd="6" destOrd="0" presId="urn:microsoft.com/office/officeart/2017/3/layout/DropPinTimeline"/>
    <dgm:cxn modelId="{5C737C3F-93B6-40EC-91DA-C03030B97202}" type="presParOf" srcId="{7C3DE3A5-5A81-4D9D-AC5E-A0FF72CA0B66}" destId="{3B140722-AE10-4CE0-B063-00C3790ADF16}" srcOrd="0" destOrd="0" presId="urn:microsoft.com/office/officeart/2017/3/layout/DropPinTimeline"/>
    <dgm:cxn modelId="{B30F38FD-36E9-4C56-8761-6E6E6CF4BE5D}" type="presParOf" srcId="{7C3DE3A5-5A81-4D9D-AC5E-A0FF72CA0B66}" destId="{4000A74B-8DFD-404E-8118-FD7BCC6DB322}" srcOrd="1" destOrd="0" presId="urn:microsoft.com/office/officeart/2017/3/layout/DropPinTimeline"/>
    <dgm:cxn modelId="{7B967F38-01C4-4DA2-B3F7-EE9983E14597}" type="presParOf" srcId="{4000A74B-8DFD-404E-8118-FD7BCC6DB322}" destId="{ECC16210-DB47-4174-BB05-02B41BBEF37E}" srcOrd="0" destOrd="0" presId="urn:microsoft.com/office/officeart/2017/3/layout/DropPinTimeline"/>
    <dgm:cxn modelId="{13DD27E6-7B5C-4F08-A59F-739B1C5B9008}" type="presParOf" srcId="{4000A74B-8DFD-404E-8118-FD7BCC6DB322}" destId="{39888E72-22DC-4304-9FE7-FD4C0DA7B71E}" srcOrd="1" destOrd="0" presId="urn:microsoft.com/office/officeart/2017/3/layout/DropPinTimeline"/>
    <dgm:cxn modelId="{FC8B189C-3AF2-4870-A7AB-606E50A728E7}" type="presParOf" srcId="{7C3DE3A5-5A81-4D9D-AC5E-A0FF72CA0B66}" destId="{DB38EB83-056F-4556-A146-43CBF6A0B469}" srcOrd="2" destOrd="0" presId="urn:microsoft.com/office/officeart/2017/3/layout/DropPinTimeline"/>
    <dgm:cxn modelId="{72072E5B-28DA-439A-B371-5A92DC4B4723}" type="presParOf" srcId="{7C3DE3A5-5A81-4D9D-AC5E-A0FF72CA0B66}" destId="{802C9EFB-BA9B-499D-9CCA-96603AF95313}" srcOrd="3" destOrd="0" presId="urn:microsoft.com/office/officeart/2017/3/layout/DropPinTimeline"/>
    <dgm:cxn modelId="{F5AACAE9-EF69-4812-B3D3-31A813BEA6FC}" type="presParOf" srcId="{7C3DE3A5-5A81-4D9D-AC5E-A0FF72CA0B66}" destId="{50A9F5F5-23B1-49BF-90CC-40E9C1EE89B9}" srcOrd="4" destOrd="0" presId="urn:microsoft.com/office/officeart/2017/3/layout/DropPinTimeline"/>
    <dgm:cxn modelId="{5831A3F4-3024-47AC-BF94-324F9B5BE786}" type="presParOf" srcId="{7C3DE3A5-5A81-4D9D-AC5E-A0FF72CA0B66}" destId="{0CE1D96C-33D5-476D-8078-66E683857FC6}" srcOrd="5" destOrd="0" presId="urn:microsoft.com/office/officeart/2017/3/layout/DropPinTimeline"/>
    <dgm:cxn modelId="{B1575EE0-B6AC-400D-A531-F309006747C3}" type="presParOf" srcId="{F79CDA96-203E-40E0-B75F-3971C51528E2}" destId="{A1480783-DE75-42FD-B384-7323B8A2A16E}" srcOrd="7" destOrd="0" presId="urn:microsoft.com/office/officeart/2017/3/layout/DropPinTimeline"/>
    <dgm:cxn modelId="{440C4E42-3711-4E0D-8E1D-0248FAF28EF0}" type="presParOf" srcId="{F79CDA96-203E-40E0-B75F-3971C51528E2}" destId="{E50334C8-727D-486E-B31E-4AC6F95DC02E}" srcOrd="8" destOrd="0" presId="urn:microsoft.com/office/officeart/2017/3/layout/DropPinTimeline"/>
    <dgm:cxn modelId="{6CFB53FE-A3AA-4DB6-9AE5-B8574D6D9DD7}" type="presParOf" srcId="{E50334C8-727D-486E-B31E-4AC6F95DC02E}" destId="{F6239937-BDE3-4A67-BC04-61943C3E5F59}" srcOrd="0" destOrd="0" presId="urn:microsoft.com/office/officeart/2017/3/layout/DropPinTimeline"/>
    <dgm:cxn modelId="{004AE388-DA2B-40B6-AB8D-BFBB845CD433}" type="presParOf" srcId="{E50334C8-727D-486E-B31E-4AC6F95DC02E}" destId="{0A6EA781-F8DA-4B87-93D4-86270F0213CA}" srcOrd="1" destOrd="0" presId="urn:microsoft.com/office/officeart/2017/3/layout/DropPinTimeline"/>
    <dgm:cxn modelId="{507DFC4B-5C92-4D5F-9A56-67099E845553}" type="presParOf" srcId="{0A6EA781-F8DA-4B87-93D4-86270F0213CA}" destId="{847FC4F8-D481-489C-833E-FE701B2C24E2}" srcOrd="0" destOrd="0" presId="urn:microsoft.com/office/officeart/2017/3/layout/DropPinTimeline"/>
    <dgm:cxn modelId="{C1DD9644-6091-4813-82C5-DA22D99B5CB8}" type="presParOf" srcId="{0A6EA781-F8DA-4B87-93D4-86270F0213CA}" destId="{FC52AF9B-5339-4EE4-A1BC-304AE1DA5DEF}" srcOrd="1" destOrd="0" presId="urn:microsoft.com/office/officeart/2017/3/layout/DropPinTimeline"/>
    <dgm:cxn modelId="{621CDADD-0D55-40B6-A2F9-5049F3A87C25}" type="presParOf" srcId="{E50334C8-727D-486E-B31E-4AC6F95DC02E}" destId="{D2F1D0A2-1EC3-47DB-B307-62C415495137}" srcOrd="2" destOrd="0" presId="urn:microsoft.com/office/officeart/2017/3/layout/DropPinTimeline"/>
    <dgm:cxn modelId="{49515982-27A5-4A5E-BC1D-CD9CE97DC1F9}" type="presParOf" srcId="{E50334C8-727D-486E-B31E-4AC6F95DC02E}" destId="{26683E39-FDF7-4767-91DD-F52D361C4399}" srcOrd="3" destOrd="0" presId="urn:microsoft.com/office/officeart/2017/3/layout/DropPinTimeline"/>
    <dgm:cxn modelId="{B103F028-5282-4CB4-A2D6-9FDF048E9DBC}" type="presParOf" srcId="{E50334C8-727D-486E-B31E-4AC6F95DC02E}" destId="{EC9839AF-55F4-416E-8B09-F846C0154EE3}" srcOrd="4" destOrd="0" presId="urn:microsoft.com/office/officeart/2017/3/layout/DropPinTimeline"/>
    <dgm:cxn modelId="{65954AAD-2B52-484E-B91B-F4BFC07BDF5B}" type="presParOf" srcId="{E50334C8-727D-486E-B31E-4AC6F95DC02E}" destId="{AF8BEEB5-DF9D-41DD-B13C-4A513C10C37A}" srcOrd="5" destOrd="0" presId="urn:microsoft.com/office/officeart/2017/3/layout/DropPinTimeline"/>
    <dgm:cxn modelId="{C3E6F263-757F-4564-A8E5-78BC714F7609}" type="presParOf" srcId="{F79CDA96-203E-40E0-B75F-3971C51528E2}" destId="{858A29FF-687A-4A88-9C5C-3924D34B988A}" srcOrd="9" destOrd="0" presId="urn:microsoft.com/office/officeart/2017/3/layout/DropPinTimeline"/>
    <dgm:cxn modelId="{C64AB838-A73D-40F9-A299-31D3F6645186}" type="presParOf" srcId="{F79CDA96-203E-40E0-B75F-3971C51528E2}" destId="{CB11C0E3-5922-47C5-A7D7-8BE3D4497E0C}" srcOrd="10" destOrd="0" presId="urn:microsoft.com/office/officeart/2017/3/layout/DropPinTimeline"/>
    <dgm:cxn modelId="{7124938E-0E59-4EF2-9535-812F78818BA3}" type="presParOf" srcId="{CB11C0E3-5922-47C5-A7D7-8BE3D4497E0C}" destId="{AA727AFA-41BF-4873-A769-BC16D1558FBC}" srcOrd="0" destOrd="0" presId="urn:microsoft.com/office/officeart/2017/3/layout/DropPinTimeline"/>
    <dgm:cxn modelId="{06CEAFCA-FB12-49F1-BB73-20A604685603}" type="presParOf" srcId="{CB11C0E3-5922-47C5-A7D7-8BE3D4497E0C}" destId="{2404B728-9373-41FD-A00B-EDB0A2C96E4C}" srcOrd="1" destOrd="0" presId="urn:microsoft.com/office/officeart/2017/3/layout/DropPinTimeline"/>
    <dgm:cxn modelId="{116732A0-39C3-4074-80C2-AAE073B952BD}" type="presParOf" srcId="{2404B728-9373-41FD-A00B-EDB0A2C96E4C}" destId="{2BD8932A-4090-4955-98B2-A816951ED51C}" srcOrd="0" destOrd="0" presId="urn:microsoft.com/office/officeart/2017/3/layout/DropPinTimeline"/>
    <dgm:cxn modelId="{E9BBF178-2489-4E37-8074-F4C29D64773B}" type="presParOf" srcId="{2404B728-9373-41FD-A00B-EDB0A2C96E4C}" destId="{4F50F160-1A3D-4D11-8E12-9589372FC303}" srcOrd="1" destOrd="0" presId="urn:microsoft.com/office/officeart/2017/3/layout/DropPinTimeline"/>
    <dgm:cxn modelId="{8FF21CD8-CE16-4243-B171-7CAB8D2E4126}" type="presParOf" srcId="{CB11C0E3-5922-47C5-A7D7-8BE3D4497E0C}" destId="{A0406BE6-BA83-45AE-8B2C-91C514F964DE}" srcOrd="2" destOrd="0" presId="urn:microsoft.com/office/officeart/2017/3/layout/DropPinTimeline"/>
    <dgm:cxn modelId="{C17F1250-70F9-48FA-8197-2AAC680CFB5E}" type="presParOf" srcId="{CB11C0E3-5922-47C5-A7D7-8BE3D4497E0C}" destId="{F1657E16-5742-4693-AA0F-99F0C109E74E}" srcOrd="3" destOrd="0" presId="urn:microsoft.com/office/officeart/2017/3/layout/DropPinTimeline"/>
    <dgm:cxn modelId="{80F70F81-6CA5-4BF6-AAE1-7EC61916ADF1}" type="presParOf" srcId="{CB11C0E3-5922-47C5-A7D7-8BE3D4497E0C}" destId="{F2123008-00AF-4DCE-AB6B-8536C4CF70CB}" srcOrd="4" destOrd="0" presId="urn:microsoft.com/office/officeart/2017/3/layout/DropPinTimeline"/>
    <dgm:cxn modelId="{98565FB6-DDD0-44C0-8C61-C01B35024C76}" type="presParOf" srcId="{CB11C0E3-5922-47C5-A7D7-8BE3D4497E0C}" destId="{BFC53F2D-81CC-476E-AB4F-D668FB4DCDEB}" srcOrd="5" destOrd="0" presId="urn:microsoft.com/office/officeart/2017/3/layout/DropPin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C2F738D-80D3-421E-AA37-62C740438E7F}"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CAD4B216-1C21-4E99-8A5B-BB7FC9BB1659}">
      <dgm:prSet/>
      <dgm:spPr/>
      <dgm:t>
        <a:bodyPr/>
        <a:lstStyle/>
        <a:p>
          <a:r>
            <a:rPr lang="en-GB"/>
            <a:t>UK membership of the EEC and now the EU.</a:t>
          </a:r>
          <a:endParaRPr lang="en-US"/>
        </a:p>
      </dgm:t>
    </dgm:pt>
    <dgm:pt modelId="{C87A64C1-E4BF-4D37-BC04-1437D61D28C3}" type="parTrans" cxnId="{B3F21724-EA71-49A5-9A16-51D28F89FD48}">
      <dgm:prSet/>
      <dgm:spPr/>
      <dgm:t>
        <a:bodyPr/>
        <a:lstStyle/>
        <a:p>
          <a:endParaRPr lang="en-US"/>
        </a:p>
      </dgm:t>
    </dgm:pt>
    <dgm:pt modelId="{97B08EE9-7AF3-4D50-840C-0D3060478441}" type="sibTrans" cxnId="{B3F21724-EA71-49A5-9A16-51D28F89FD48}">
      <dgm:prSet/>
      <dgm:spPr/>
      <dgm:t>
        <a:bodyPr/>
        <a:lstStyle/>
        <a:p>
          <a:endParaRPr lang="en-US"/>
        </a:p>
      </dgm:t>
    </dgm:pt>
    <dgm:pt modelId="{E6E80F0A-3E58-4FDD-B4DC-279F6998D546}">
      <dgm:prSet/>
      <dgm:spPr/>
      <dgm:t>
        <a:bodyPr/>
        <a:lstStyle/>
        <a:p>
          <a:r>
            <a:rPr lang="en-GB"/>
            <a:t>Decline in trade union membership and activism.</a:t>
          </a:r>
          <a:endParaRPr lang="en-US"/>
        </a:p>
      </dgm:t>
    </dgm:pt>
    <dgm:pt modelId="{FC3EF2D1-DC12-4988-9318-02C049A53651}" type="parTrans" cxnId="{06B706F7-AC12-4297-A28D-E10F4C923DAB}">
      <dgm:prSet/>
      <dgm:spPr/>
      <dgm:t>
        <a:bodyPr/>
        <a:lstStyle/>
        <a:p>
          <a:endParaRPr lang="en-US"/>
        </a:p>
      </dgm:t>
    </dgm:pt>
    <dgm:pt modelId="{474E08A6-EACC-44D6-B97D-2742D87BB933}" type="sibTrans" cxnId="{06B706F7-AC12-4297-A28D-E10F4C923DAB}">
      <dgm:prSet/>
      <dgm:spPr/>
      <dgm:t>
        <a:bodyPr/>
        <a:lstStyle/>
        <a:p>
          <a:endParaRPr lang="en-US"/>
        </a:p>
      </dgm:t>
    </dgm:pt>
    <dgm:pt modelId="{413361C5-0137-4408-BB2E-B7480D2B8308}">
      <dgm:prSet/>
      <dgm:spPr/>
      <dgm:t>
        <a:bodyPr/>
        <a:lstStyle/>
        <a:p>
          <a:r>
            <a:rPr lang="en-GB"/>
            <a:t>Government economic policy – desire to encourage people to ‘come off the welfare state and in to work’.</a:t>
          </a:r>
          <a:endParaRPr lang="en-US"/>
        </a:p>
      </dgm:t>
    </dgm:pt>
    <dgm:pt modelId="{06C04264-AC84-4F60-9779-C020AB78B189}" type="parTrans" cxnId="{ACB9D83F-CA88-4962-98AB-205B17095BBB}">
      <dgm:prSet/>
      <dgm:spPr/>
      <dgm:t>
        <a:bodyPr/>
        <a:lstStyle/>
        <a:p>
          <a:endParaRPr lang="en-US"/>
        </a:p>
      </dgm:t>
    </dgm:pt>
    <dgm:pt modelId="{4D0F7DF4-126E-4580-A54F-78D067FDB25F}" type="sibTrans" cxnId="{ACB9D83F-CA88-4962-98AB-205B17095BBB}">
      <dgm:prSet/>
      <dgm:spPr/>
      <dgm:t>
        <a:bodyPr/>
        <a:lstStyle/>
        <a:p>
          <a:endParaRPr lang="en-US"/>
        </a:p>
      </dgm:t>
    </dgm:pt>
    <dgm:pt modelId="{F15881A2-58FD-44F7-9B57-2E3C7ACC86A0}">
      <dgm:prSet/>
      <dgm:spPr/>
      <dgm:t>
        <a:bodyPr/>
        <a:lstStyle/>
        <a:p>
          <a:r>
            <a:rPr lang="en-GB"/>
            <a:t>Just another area of national life that has become more regulated.</a:t>
          </a:r>
          <a:endParaRPr lang="en-US"/>
        </a:p>
      </dgm:t>
    </dgm:pt>
    <dgm:pt modelId="{6573DD63-75AC-47E2-9C6D-3F105D4470B3}" type="parTrans" cxnId="{EE9F89AB-6FA8-4972-A1AE-B66992E12649}">
      <dgm:prSet/>
      <dgm:spPr/>
      <dgm:t>
        <a:bodyPr/>
        <a:lstStyle/>
        <a:p>
          <a:endParaRPr lang="en-US"/>
        </a:p>
      </dgm:t>
    </dgm:pt>
    <dgm:pt modelId="{91BE4195-0AF5-431A-8582-44794AC63B1B}" type="sibTrans" cxnId="{EE9F89AB-6FA8-4972-A1AE-B66992E12649}">
      <dgm:prSet/>
      <dgm:spPr/>
      <dgm:t>
        <a:bodyPr/>
        <a:lstStyle/>
        <a:p>
          <a:endParaRPr lang="en-US"/>
        </a:p>
      </dgm:t>
    </dgm:pt>
    <dgm:pt modelId="{999E3514-A8B5-4518-AA51-83AE23A6F99A}">
      <dgm:prSet/>
      <dgm:spPr/>
      <dgm:t>
        <a:bodyPr/>
        <a:lstStyle/>
        <a:p>
          <a:r>
            <a:rPr lang="en-GB"/>
            <a:t>Political expediency.</a:t>
          </a:r>
          <a:endParaRPr lang="en-US"/>
        </a:p>
      </dgm:t>
    </dgm:pt>
    <dgm:pt modelId="{A8B8E4FD-E9D4-48D5-87A1-E6D002DC63AA}" type="parTrans" cxnId="{3F0E3F16-CADA-451E-B0CE-76502BA89421}">
      <dgm:prSet/>
      <dgm:spPr/>
      <dgm:t>
        <a:bodyPr/>
        <a:lstStyle/>
        <a:p>
          <a:endParaRPr lang="en-US"/>
        </a:p>
      </dgm:t>
    </dgm:pt>
    <dgm:pt modelId="{51320442-0688-485A-9742-8C2BD8C9B2FF}" type="sibTrans" cxnId="{3F0E3F16-CADA-451E-B0CE-76502BA89421}">
      <dgm:prSet/>
      <dgm:spPr/>
      <dgm:t>
        <a:bodyPr/>
        <a:lstStyle/>
        <a:p>
          <a:endParaRPr lang="en-US"/>
        </a:p>
      </dgm:t>
    </dgm:pt>
    <dgm:pt modelId="{A097F641-D8A0-4469-AE0D-63D6BDB8149E}" type="pres">
      <dgm:prSet presAssocID="{DC2F738D-80D3-421E-AA37-62C740438E7F}" presName="diagram" presStyleCnt="0">
        <dgm:presLayoutVars>
          <dgm:dir/>
          <dgm:resizeHandles val="exact"/>
        </dgm:presLayoutVars>
      </dgm:prSet>
      <dgm:spPr/>
    </dgm:pt>
    <dgm:pt modelId="{A5B9BE45-E19A-49BA-960C-F503E7A9787D}" type="pres">
      <dgm:prSet presAssocID="{CAD4B216-1C21-4E99-8A5B-BB7FC9BB1659}" presName="node" presStyleLbl="node1" presStyleIdx="0" presStyleCnt="5">
        <dgm:presLayoutVars>
          <dgm:bulletEnabled val="1"/>
        </dgm:presLayoutVars>
      </dgm:prSet>
      <dgm:spPr/>
    </dgm:pt>
    <dgm:pt modelId="{5B74F649-C7B8-46D0-9B1B-BF339431F034}" type="pres">
      <dgm:prSet presAssocID="{97B08EE9-7AF3-4D50-840C-0D3060478441}" presName="sibTrans" presStyleCnt="0"/>
      <dgm:spPr/>
    </dgm:pt>
    <dgm:pt modelId="{F7D99914-6451-4AC2-B0D2-04DC4DE9CEBA}" type="pres">
      <dgm:prSet presAssocID="{E6E80F0A-3E58-4FDD-B4DC-279F6998D546}" presName="node" presStyleLbl="node1" presStyleIdx="1" presStyleCnt="5">
        <dgm:presLayoutVars>
          <dgm:bulletEnabled val="1"/>
        </dgm:presLayoutVars>
      </dgm:prSet>
      <dgm:spPr/>
    </dgm:pt>
    <dgm:pt modelId="{FFA01C88-808C-49F9-87A0-EFDD43C18B06}" type="pres">
      <dgm:prSet presAssocID="{474E08A6-EACC-44D6-B97D-2742D87BB933}" presName="sibTrans" presStyleCnt="0"/>
      <dgm:spPr/>
    </dgm:pt>
    <dgm:pt modelId="{6411B616-2B13-41A9-83A8-E659D444F417}" type="pres">
      <dgm:prSet presAssocID="{413361C5-0137-4408-BB2E-B7480D2B8308}" presName="node" presStyleLbl="node1" presStyleIdx="2" presStyleCnt="5">
        <dgm:presLayoutVars>
          <dgm:bulletEnabled val="1"/>
        </dgm:presLayoutVars>
      </dgm:prSet>
      <dgm:spPr/>
    </dgm:pt>
    <dgm:pt modelId="{349068C5-621C-4E68-9776-4E868FD4FC6C}" type="pres">
      <dgm:prSet presAssocID="{4D0F7DF4-126E-4580-A54F-78D067FDB25F}" presName="sibTrans" presStyleCnt="0"/>
      <dgm:spPr/>
    </dgm:pt>
    <dgm:pt modelId="{D08F1AF1-F379-4025-BD2B-C638A71AC406}" type="pres">
      <dgm:prSet presAssocID="{F15881A2-58FD-44F7-9B57-2E3C7ACC86A0}" presName="node" presStyleLbl="node1" presStyleIdx="3" presStyleCnt="5">
        <dgm:presLayoutVars>
          <dgm:bulletEnabled val="1"/>
        </dgm:presLayoutVars>
      </dgm:prSet>
      <dgm:spPr/>
    </dgm:pt>
    <dgm:pt modelId="{FDF4DEA6-A665-4439-81CE-581D35C766BC}" type="pres">
      <dgm:prSet presAssocID="{91BE4195-0AF5-431A-8582-44794AC63B1B}" presName="sibTrans" presStyleCnt="0"/>
      <dgm:spPr/>
    </dgm:pt>
    <dgm:pt modelId="{528C38D9-5B52-40FD-978C-C4C23B6BB312}" type="pres">
      <dgm:prSet presAssocID="{999E3514-A8B5-4518-AA51-83AE23A6F99A}" presName="node" presStyleLbl="node1" presStyleIdx="4" presStyleCnt="5">
        <dgm:presLayoutVars>
          <dgm:bulletEnabled val="1"/>
        </dgm:presLayoutVars>
      </dgm:prSet>
      <dgm:spPr/>
    </dgm:pt>
  </dgm:ptLst>
  <dgm:cxnLst>
    <dgm:cxn modelId="{6052A515-D176-475F-8820-641465D1E2EA}" type="presOf" srcId="{CAD4B216-1C21-4E99-8A5B-BB7FC9BB1659}" destId="{A5B9BE45-E19A-49BA-960C-F503E7A9787D}" srcOrd="0" destOrd="0" presId="urn:microsoft.com/office/officeart/2005/8/layout/default"/>
    <dgm:cxn modelId="{3F0E3F16-CADA-451E-B0CE-76502BA89421}" srcId="{DC2F738D-80D3-421E-AA37-62C740438E7F}" destId="{999E3514-A8B5-4518-AA51-83AE23A6F99A}" srcOrd="4" destOrd="0" parTransId="{A8B8E4FD-E9D4-48D5-87A1-E6D002DC63AA}" sibTransId="{51320442-0688-485A-9742-8C2BD8C9B2FF}"/>
    <dgm:cxn modelId="{B3F21724-EA71-49A5-9A16-51D28F89FD48}" srcId="{DC2F738D-80D3-421E-AA37-62C740438E7F}" destId="{CAD4B216-1C21-4E99-8A5B-BB7FC9BB1659}" srcOrd="0" destOrd="0" parTransId="{C87A64C1-E4BF-4D37-BC04-1437D61D28C3}" sibTransId="{97B08EE9-7AF3-4D50-840C-0D3060478441}"/>
    <dgm:cxn modelId="{ACB9D83F-CA88-4962-98AB-205B17095BBB}" srcId="{DC2F738D-80D3-421E-AA37-62C740438E7F}" destId="{413361C5-0137-4408-BB2E-B7480D2B8308}" srcOrd="2" destOrd="0" parTransId="{06C04264-AC84-4F60-9779-C020AB78B189}" sibTransId="{4D0F7DF4-126E-4580-A54F-78D067FDB25F}"/>
    <dgm:cxn modelId="{DAF9465B-6DE2-4486-9E67-A29A9AE8DC99}" type="presOf" srcId="{413361C5-0137-4408-BB2E-B7480D2B8308}" destId="{6411B616-2B13-41A9-83A8-E659D444F417}" srcOrd="0" destOrd="0" presId="urn:microsoft.com/office/officeart/2005/8/layout/default"/>
    <dgm:cxn modelId="{FD88D462-8342-4559-9D11-FB2528493525}" type="presOf" srcId="{DC2F738D-80D3-421E-AA37-62C740438E7F}" destId="{A097F641-D8A0-4469-AE0D-63D6BDB8149E}" srcOrd="0" destOrd="0" presId="urn:microsoft.com/office/officeart/2005/8/layout/default"/>
    <dgm:cxn modelId="{56C9BE59-298B-4B59-AB4B-4BA13186B9BB}" type="presOf" srcId="{999E3514-A8B5-4518-AA51-83AE23A6F99A}" destId="{528C38D9-5B52-40FD-978C-C4C23B6BB312}" srcOrd="0" destOrd="0" presId="urn:microsoft.com/office/officeart/2005/8/layout/default"/>
    <dgm:cxn modelId="{64887084-EAD9-45AA-9281-4C6D38A897BD}" type="presOf" srcId="{F15881A2-58FD-44F7-9B57-2E3C7ACC86A0}" destId="{D08F1AF1-F379-4025-BD2B-C638A71AC406}" srcOrd="0" destOrd="0" presId="urn:microsoft.com/office/officeart/2005/8/layout/default"/>
    <dgm:cxn modelId="{EE9F89AB-6FA8-4972-A1AE-B66992E12649}" srcId="{DC2F738D-80D3-421E-AA37-62C740438E7F}" destId="{F15881A2-58FD-44F7-9B57-2E3C7ACC86A0}" srcOrd="3" destOrd="0" parTransId="{6573DD63-75AC-47E2-9C6D-3F105D4470B3}" sibTransId="{91BE4195-0AF5-431A-8582-44794AC63B1B}"/>
    <dgm:cxn modelId="{907D0CDE-4F48-4AFC-AB6E-17F154D27A50}" type="presOf" srcId="{E6E80F0A-3E58-4FDD-B4DC-279F6998D546}" destId="{F7D99914-6451-4AC2-B0D2-04DC4DE9CEBA}" srcOrd="0" destOrd="0" presId="urn:microsoft.com/office/officeart/2005/8/layout/default"/>
    <dgm:cxn modelId="{06B706F7-AC12-4297-A28D-E10F4C923DAB}" srcId="{DC2F738D-80D3-421E-AA37-62C740438E7F}" destId="{E6E80F0A-3E58-4FDD-B4DC-279F6998D546}" srcOrd="1" destOrd="0" parTransId="{FC3EF2D1-DC12-4988-9318-02C049A53651}" sibTransId="{474E08A6-EACC-44D6-B97D-2742D87BB933}"/>
    <dgm:cxn modelId="{1A724BE8-77B7-4767-A403-D36F913529E4}" type="presParOf" srcId="{A097F641-D8A0-4469-AE0D-63D6BDB8149E}" destId="{A5B9BE45-E19A-49BA-960C-F503E7A9787D}" srcOrd="0" destOrd="0" presId="urn:microsoft.com/office/officeart/2005/8/layout/default"/>
    <dgm:cxn modelId="{F9CB65EC-FF88-4834-BFC9-864599E36EF8}" type="presParOf" srcId="{A097F641-D8A0-4469-AE0D-63D6BDB8149E}" destId="{5B74F649-C7B8-46D0-9B1B-BF339431F034}" srcOrd="1" destOrd="0" presId="urn:microsoft.com/office/officeart/2005/8/layout/default"/>
    <dgm:cxn modelId="{7D754CA6-F83A-4E6F-A384-EA3B7DDA5876}" type="presParOf" srcId="{A097F641-D8A0-4469-AE0D-63D6BDB8149E}" destId="{F7D99914-6451-4AC2-B0D2-04DC4DE9CEBA}" srcOrd="2" destOrd="0" presId="urn:microsoft.com/office/officeart/2005/8/layout/default"/>
    <dgm:cxn modelId="{D043C6D1-356A-48AE-8162-84A6272C67D1}" type="presParOf" srcId="{A097F641-D8A0-4469-AE0D-63D6BDB8149E}" destId="{FFA01C88-808C-49F9-87A0-EFDD43C18B06}" srcOrd="3" destOrd="0" presId="urn:microsoft.com/office/officeart/2005/8/layout/default"/>
    <dgm:cxn modelId="{4CA3914F-C516-4821-9B9C-4C7DE0978F9F}" type="presParOf" srcId="{A097F641-D8A0-4469-AE0D-63D6BDB8149E}" destId="{6411B616-2B13-41A9-83A8-E659D444F417}" srcOrd="4" destOrd="0" presId="urn:microsoft.com/office/officeart/2005/8/layout/default"/>
    <dgm:cxn modelId="{A84B1382-6BD1-4843-96CC-ACF8B133F656}" type="presParOf" srcId="{A097F641-D8A0-4469-AE0D-63D6BDB8149E}" destId="{349068C5-621C-4E68-9776-4E868FD4FC6C}" srcOrd="5" destOrd="0" presId="urn:microsoft.com/office/officeart/2005/8/layout/default"/>
    <dgm:cxn modelId="{2D25F4F5-B025-4B69-8A2F-7D836573FAEF}" type="presParOf" srcId="{A097F641-D8A0-4469-AE0D-63D6BDB8149E}" destId="{D08F1AF1-F379-4025-BD2B-C638A71AC406}" srcOrd="6" destOrd="0" presId="urn:microsoft.com/office/officeart/2005/8/layout/default"/>
    <dgm:cxn modelId="{C455FCF0-CF48-4507-AC71-2CFD1DC9AEEF}" type="presParOf" srcId="{A097F641-D8A0-4469-AE0D-63D6BDB8149E}" destId="{FDF4DEA6-A665-4439-81CE-581D35C766BC}" srcOrd="7" destOrd="0" presId="urn:microsoft.com/office/officeart/2005/8/layout/default"/>
    <dgm:cxn modelId="{920D0ED3-50B2-4014-B975-5E934E3D059E}" type="presParOf" srcId="{A097F641-D8A0-4469-AE0D-63D6BDB8149E}" destId="{528C38D9-5B52-40FD-978C-C4C23B6BB312}"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F3678A1-6633-4206-A912-70C698B1F42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728BE0B-2F8B-4783-A4FC-43E20A27BB76}">
      <dgm:prSet/>
      <dgm:spPr/>
      <dgm:t>
        <a:bodyPr/>
        <a:lstStyle/>
        <a:p>
          <a:r>
            <a:rPr lang="en-GB" u="sng"/>
            <a:t>Micro-debates</a:t>
          </a:r>
          <a:endParaRPr lang="en-US"/>
        </a:p>
      </dgm:t>
    </dgm:pt>
    <dgm:pt modelId="{C80F923A-298B-4549-9E8C-6151E8A59DFB}" type="parTrans" cxnId="{481FE3DC-A9F4-4F9F-B666-9FFDFE73F06F}">
      <dgm:prSet/>
      <dgm:spPr/>
      <dgm:t>
        <a:bodyPr/>
        <a:lstStyle/>
        <a:p>
          <a:endParaRPr lang="en-US"/>
        </a:p>
      </dgm:t>
    </dgm:pt>
    <dgm:pt modelId="{93C8DDBC-E2ED-4CDD-85D5-59F1E45503A6}" type="sibTrans" cxnId="{481FE3DC-A9F4-4F9F-B666-9FFDFE73F06F}">
      <dgm:prSet/>
      <dgm:spPr/>
      <dgm:t>
        <a:bodyPr/>
        <a:lstStyle/>
        <a:p>
          <a:endParaRPr lang="en-US"/>
        </a:p>
      </dgm:t>
    </dgm:pt>
    <dgm:pt modelId="{ADFE90F5-F669-4D19-AA68-9B9F7005E22E}">
      <dgm:prSet/>
      <dgm:spPr/>
      <dgm:t>
        <a:bodyPr/>
        <a:lstStyle/>
        <a:p>
          <a:r>
            <a:rPr lang="en-GB"/>
            <a:t>Individual pieces of legislation – do they ‘go too far’ (employer organisations) or ‘not go far enough’ (employee perspective)?</a:t>
          </a:r>
          <a:endParaRPr lang="en-US"/>
        </a:p>
      </dgm:t>
    </dgm:pt>
    <dgm:pt modelId="{264A992A-854B-4A1C-AC13-297ABA918258}" type="parTrans" cxnId="{49204D8F-F4F7-4C79-A64F-A4DF0313BF7A}">
      <dgm:prSet/>
      <dgm:spPr/>
      <dgm:t>
        <a:bodyPr/>
        <a:lstStyle/>
        <a:p>
          <a:endParaRPr lang="en-US"/>
        </a:p>
      </dgm:t>
    </dgm:pt>
    <dgm:pt modelId="{F9EED804-C685-4414-8CA1-CAA577139F8E}" type="sibTrans" cxnId="{49204D8F-F4F7-4C79-A64F-A4DF0313BF7A}">
      <dgm:prSet/>
      <dgm:spPr/>
      <dgm:t>
        <a:bodyPr/>
        <a:lstStyle/>
        <a:p>
          <a:endParaRPr lang="en-US"/>
        </a:p>
      </dgm:t>
    </dgm:pt>
    <dgm:pt modelId="{D6EDEA27-0D63-4027-9A22-9DAB4584A0C1}">
      <dgm:prSet/>
      <dgm:spPr/>
      <dgm:t>
        <a:bodyPr/>
        <a:lstStyle/>
        <a:p>
          <a:r>
            <a:rPr lang="en-GB"/>
            <a:t>Some areas of employment regulation are generally agreed to function badly by all parties:</a:t>
          </a:r>
          <a:endParaRPr lang="en-US"/>
        </a:p>
      </dgm:t>
    </dgm:pt>
    <dgm:pt modelId="{C642CF5D-5B1D-4C1B-9AC6-CFCEDBC8B1A5}" type="parTrans" cxnId="{23E4294F-2D2A-4354-8A55-9B2C56B0970C}">
      <dgm:prSet/>
      <dgm:spPr/>
      <dgm:t>
        <a:bodyPr/>
        <a:lstStyle/>
        <a:p>
          <a:endParaRPr lang="en-US"/>
        </a:p>
      </dgm:t>
    </dgm:pt>
    <dgm:pt modelId="{D0B6B225-6670-4850-9E3F-FFF3BBAE8660}" type="sibTrans" cxnId="{23E4294F-2D2A-4354-8A55-9B2C56B0970C}">
      <dgm:prSet/>
      <dgm:spPr/>
      <dgm:t>
        <a:bodyPr/>
        <a:lstStyle/>
        <a:p>
          <a:endParaRPr lang="en-US"/>
        </a:p>
      </dgm:t>
    </dgm:pt>
    <dgm:pt modelId="{2FFB6424-41C6-41BE-9C58-FC26AD64A32A}">
      <dgm:prSet/>
      <dgm:spPr/>
      <dgm:t>
        <a:bodyPr/>
        <a:lstStyle/>
        <a:p>
          <a:r>
            <a:rPr lang="en-GB"/>
            <a:t>Some laws fail to meet their own objectives – being burdensome for employees, yet ineffective for staff (equal pay law).</a:t>
          </a:r>
          <a:endParaRPr lang="en-US"/>
        </a:p>
      </dgm:t>
    </dgm:pt>
    <dgm:pt modelId="{E69DBD89-893D-49C0-A2B4-6D86447425C7}" type="parTrans" cxnId="{C28F58C4-2C6D-4B25-A5A6-844C15546CF0}">
      <dgm:prSet/>
      <dgm:spPr/>
      <dgm:t>
        <a:bodyPr/>
        <a:lstStyle/>
        <a:p>
          <a:endParaRPr lang="en-US"/>
        </a:p>
      </dgm:t>
    </dgm:pt>
    <dgm:pt modelId="{16C9B050-7BC9-4047-8550-353D86B638BA}" type="sibTrans" cxnId="{C28F58C4-2C6D-4B25-A5A6-844C15546CF0}">
      <dgm:prSet/>
      <dgm:spPr/>
      <dgm:t>
        <a:bodyPr/>
        <a:lstStyle/>
        <a:p>
          <a:endParaRPr lang="en-US"/>
        </a:p>
      </dgm:t>
    </dgm:pt>
    <dgm:pt modelId="{8788C46C-B211-4EC0-9881-4AC1B731580D}">
      <dgm:prSet/>
      <dgm:spPr/>
      <dgm:t>
        <a:bodyPr/>
        <a:lstStyle/>
        <a:p>
          <a:r>
            <a:rPr lang="en-GB"/>
            <a:t>Badly drafted law, leaving substantial uncertainty.</a:t>
          </a:r>
          <a:endParaRPr lang="en-US"/>
        </a:p>
      </dgm:t>
    </dgm:pt>
    <dgm:pt modelId="{6CA93E73-7326-428B-A7EA-54A97D4907FA}" type="parTrans" cxnId="{5B3D02FA-38D8-400A-8171-C3A630091BEB}">
      <dgm:prSet/>
      <dgm:spPr/>
      <dgm:t>
        <a:bodyPr/>
        <a:lstStyle/>
        <a:p>
          <a:endParaRPr lang="en-US"/>
        </a:p>
      </dgm:t>
    </dgm:pt>
    <dgm:pt modelId="{546E0D63-77EF-40C1-869F-DFCAD8E5413D}" type="sibTrans" cxnId="{5B3D02FA-38D8-400A-8171-C3A630091BEB}">
      <dgm:prSet/>
      <dgm:spPr/>
      <dgm:t>
        <a:bodyPr/>
        <a:lstStyle/>
        <a:p>
          <a:endParaRPr lang="en-US"/>
        </a:p>
      </dgm:t>
    </dgm:pt>
    <dgm:pt modelId="{116DAC4E-7508-4F4A-8B90-68ABA6D992F2}">
      <dgm:prSet/>
      <dgm:spPr/>
      <dgm:t>
        <a:bodyPr/>
        <a:lstStyle/>
        <a:p>
          <a:r>
            <a:rPr lang="en-GB"/>
            <a:t>Unnecessary complexity.</a:t>
          </a:r>
          <a:endParaRPr lang="en-US"/>
        </a:p>
      </dgm:t>
    </dgm:pt>
    <dgm:pt modelId="{ADA93084-5A57-4B28-9CC7-4DD12BF13C6A}" type="parTrans" cxnId="{2C92A33E-FAD6-4F71-84BE-B90116E2D562}">
      <dgm:prSet/>
      <dgm:spPr/>
      <dgm:t>
        <a:bodyPr/>
        <a:lstStyle/>
        <a:p>
          <a:endParaRPr lang="en-US"/>
        </a:p>
      </dgm:t>
    </dgm:pt>
    <dgm:pt modelId="{B62C5197-C793-4D7E-9580-A8F400DAD4E6}" type="sibTrans" cxnId="{2C92A33E-FAD6-4F71-84BE-B90116E2D562}">
      <dgm:prSet/>
      <dgm:spPr/>
      <dgm:t>
        <a:bodyPr/>
        <a:lstStyle/>
        <a:p>
          <a:endParaRPr lang="en-US"/>
        </a:p>
      </dgm:t>
    </dgm:pt>
    <dgm:pt modelId="{10055073-AE3E-45FC-AF6F-5B812761A47E}" type="pres">
      <dgm:prSet presAssocID="{0F3678A1-6633-4206-A912-70C698B1F42A}" presName="vert0" presStyleCnt="0">
        <dgm:presLayoutVars>
          <dgm:dir/>
          <dgm:animOne val="branch"/>
          <dgm:animLvl val="lvl"/>
        </dgm:presLayoutVars>
      </dgm:prSet>
      <dgm:spPr/>
    </dgm:pt>
    <dgm:pt modelId="{6FC4C8CB-6CC4-4299-B188-266130C4258F}" type="pres">
      <dgm:prSet presAssocID="{C728BE0B-2F8B-4783-A4FC-43E20A27BB76}" presName="thickLine" presStyleLbl="alignNode1" presStyleIdx="0" presStyleCnt="6"/>
      <dgm:spPr/>
    </dgm:pt>
    <dgm:pt modelId="{0D0F5D5C-4147-4ECC-B477-C748CB95B801}" type="pres">
      <dgm:prSet presAssocID="{C728BE0B-2F8B-4783-A4FC-43E20A27BB76}" presName="horz1" presStyleCnt="0"/>
      <dgm:spPr/>
    </dgm:pt>
    <dgm:pt modelId="{F88C9703-B055-4897-A7D8-DEE5971F6311}" type="pres">
      <dgm:prSet presAssocID="{C728BE0B-2F8B-4783-A4FC-43E20A27BB76}" presName="tx1" presStyleLbl="revTx" presStyleIdx="0" presStyleCnt="6"/>
      <dgm:spPr/>
    </dgm:pt>
    <dgm:pt modelId="{3E67E79D-A940-4A10-8864-9835C953FDF5}" type="pres">
      <dgm:prSet presAssocID="{C728BE0B-2F8B-4783-A4FC-43E20A27BB76}" presName="vert1" presStyleCnt="0"/>
      <dgm:spPr/>
    </dgm:pt>
    <dgm:pt modelId="{18A4FE4F-A146-42A2-BC80-0D25262532C1}" type="pres">
      <dgm:prSet presAssocID="{ADFE90F5-F669-4D19-AA68-9B9F7005E22E}" presName="thickLine" presStyleLbl="alignNode1" presStyleIdx="1" presStyleCnt="6"/>
      <dgm:spPr/>
    </dgm:pt>
    <dgm:pt modelId="{BBBFD2B9-B335-4963-9B5E-34E9A7A6B149}" type="pres">
      <dgm:prSet presAssocID="{ADFE90F5-F669-4D19-AA68-9B9F7005E22E}" presName="horz1" presStyleCnt="0"/>
      <dgm:spPr/>
    </dgm:pt>
    <dgm:pt modelId="{0652D0FC-6661-40DC-A851-37B570659F9A}" type="pres">
      <dgm:prSet presAssocID="{ADFE90F5-F669-4D19-AA68-9B9F7005E22E}" presName="tx1" presStyleLbl="revTx" presStyleIdx="1" presStyleCnt="6"/>
      <dgm:spPr/>
    </dgm:pt>
    <dgm:pt modelId="{AB311A2F-68D0-467B-B175-B63754385E23}" type="pres">
      <dgm:prSet presAssocID="{ADFE90F5-F669-4D19-AA68-9B9F7005E22E}" presName="vert1" presStyleCnt="0"/>
      <dgm:spPr/>
    </dgm:pt>
    <dgm:pt modelId="{00E191A6-5184-45FE-BE74-87892181DD9A}" type="pres">
      <dgm:prSet presAssocID="{D6EDEA27-0D63-4027-9A22-9DAB4584A0C1}" presName="thickLine" presStyleLbl="alignNode1" presStyleIdx="2" presStyleCnt="6"/>
      <dgm:spPr/>
    </dgm:pt>
    <dgm:pt modelId="{949E6A4D-5773-4308-B6E0-92968FA65697}" type="pres">
      <dgm:prSet presAssocID="{D6EDEA27-0D63-4027-9A22-9DAB4584A0C1}" presName="horz1" presStyleCnt="0"/>
      <dgm:spPr/>
    </dgm:pt>
    <dgm:pt modelId="{1B2ADE3E-B493-499D-B7B4-8DA590DEECAA}" type="pres">
      <dgm:prSet presAssocID="{D6EDEA27-0D63-4027-9A22-9DAB4584A0C1}" presName="tx1" presStyleLbl="revTx" presStyleIdx="2" presStyleCnt="6"/>
      <dgm:spPr/>
    </dgm:pt>
    <dgm:pt modelId="{F2B3815A-76C7-4DBF-A924-C7A5F55BE20C}" type="pres">
      <dgm:prSet presAssocID="{D6EDEA27-0D63-4027-9A22-9DAB4584A0C1}" presName="vert1" presStyleCnt="0"/>
      <dgm:spPr/>
    </dgm:pt>
    <dgm:pt modelId="{12D066E1-DC22-4241-9C97-AD29A00106D5}" type="pres">
      <dgm:prSet presAssocID="{2FFB6424-41C6-41BE-9C58-FC26AD64A32A}" presName="thickLine" presStyleLbl="alignNode1" presStyleIdx="3" presStyleCnt="6"/>
      <dgm:spPr/>
    </dgm:pt>
    <dgm:pt modelId="{BB2CFBB1-C11F-4353-B2C2-3AB122C21995}" type="pres">
      <dgm:prSet presAssocID="{2FFB6424-41C6-41BE-9C58-FC26AD64A32A}" presName="horz1" presStyleCnt="0"/>
      <dgm:spPr/>
    </dgm:pt>
    <dgm:pt modelId="{330A989E-AD8E-4955-B5C1-6D564E21A0F4}" type="pres">
      <dgm:prSet presAssocID="{2FFB6424-41C6-41BE-9C58-FC26AD64A32A}" presName="tx1" presStyleLbl="revTx" presStyleIdx="3" presStyleCnt="6"/>
      <dgm:spPr/>
    </dgm:pt>
    <dgm:pt modelId="{A4237D64-5712-46D0-94A0-D15FCF977267}" type="pres">
      <dgm:prSet presAssocID="{2FFB6424-41C6-41BE-9C58-FC26AD64A32A}" presName="vert1" presStyleCnt="0"/>
      <dgm:spPr/>
    </dgm:pt>
    <dgm:pt modelId="{58696172-882A-4994-8972-039771B4CCD0}" type="pres">
      <dgm:prSet presAssocID="{8788C46C-B211-4EC0-9881-4AC1B731580D}" presName="thickLine" presStyleLbl="alignNode1" presStyleIdx="4" presStyleCnt="6"/>
      <dgm:spPr/>
    </dgm:pt>
    <dgm:pt modelId="{2536E2A3-0772-4A1B-97F0-B4E6B8A7C9CC}" type="pres">
      <dgm:prSet presAssocID="{8788C46C-B211-4EC0-9881-4AC1B731580D}" presName="horz1" presStyleCnt="0"/>
      <dgm:spPr/>
    </dgm:pt>
    <dgm:pt modelId="{789B159D-A5DB-41AC-B13B-90BCC50B5BD0}" type="pres">
      <dgm:prSet presAssocID="{8788C46C-B211-4EC0-9881-4AC1B731580D}" presName="tx1" presStyleLbl="revTx" presStyleIdx="4" presStyleCnt="6"/>
      <dgm:spPr/>
    </dgm:pt>
    <dgm:pt modelId="{347A79A8-CC45-45CB-BD07-6152ED4046A1}" type="pres">
      <dgm:prSet presAssocID="{8788C46C-B211-4EC0-9881-4AC1B731580D}" presName="vert1" presStyleCnt="0"/>
      <dgm:spPr/>
    </dgm:pt>
    <dgm:pt modelId="{6C06F057-24AF-46AA-8186-5516758BEEC3}" type="pres">
      <dgm:prSet presAssocID="{116DAC4E-7508-4F4A-8B90-68ABA6D992F2}" presName="thickLine" presStyleLbl="alignNode1" presStyleIdx="5" presStyleCnt="6"/>
      <dgm:spPr/>
    </dgm:pt>
    <dgm:pt modelId="{2360F1BD-7846-44CC-B1BE-9C257092C8D4}" type="pres">
      <dgm:prSet presAssocID="{116DAC4E-7508-4F4A-8B90-68ABA6D992F2}" presName="horz1" presStyleCnt="0"/>
      <dgm:spPr/>
    </dgm:pt>
    <dgm:pt modelId="{42C284A6-0716-4D65-A43E-35ECF0B077F6}" type="pres">
      <dgm:prSet presAssocID="{116DAC4E-7508-4F4A-8B90-68ABA6D992F2}" presName="tx1" presStyleLbl="revTx" presStyleIdx="5" presStyleCnt="6"/>
      <dgm:spPr/>
    </dgm:pt>
    <dgm:pt modelId="{39E7B94C-5E39-47EB-BEFE-09F490D7CA60}" type="pres">
      <dgm:prSet presAssocID="{116DAC4E-7508-4F4A-8B90-68ABA6D992F2}" presName="vert1" presStyleCnt="0"/>
      <dgm:spPr/>
    </dgm:pt>
  </dgm:ptLst>
  <dgm:cxnLst>
    <dgm:cxn modelId="{A8362926-0426-42A6-A4F9-E7F3DF8741F6}" type="presOf" srcId="{2FFB6424-41C6-41BE-9C58-FC26AD64A32A}" destId="{330A989E-AD8E-4955-B5C1-6D564E21A0F4}" srcOrd="0" destOrd="0" presId="urn:microsoft.com/office/officeart/2008/layout/LinedList"/>
    <dgm:cxn modelId="{2C92A33E-FAD6-4F71-84BE-B90116E2D562}" srcId="{0F3678A1-6633-4206-A912-70C698B1F42A}" destId="{116DAC4E-7508-4F4A-8B90-68ABA6D992F2}" srcOrd="5" destOrd="0" parTransId="{ADA93084-5A57-4B28-9CC7-4DD12BF13C6A}" sibTransId="{B62C5197-C793-4D7E-9580-A8F400DAD4E6}"/>
    <dgm:cxn modelId="{4FA3C942-5055-4BA4-89F8-F173A0192903}" type="presOf" srcId="{8788C46C-B211-4EC0-9881-4AC1B731580D}" destId="{789B159D-A5DB-41AC-B13B-90BCC50B5BD0}" srcOrd="0" destOrd="0" presId="urn:microsoft.com/office/officeart/2008/layout/LinedList"/>
    <dgm:cxn modelId="{C2817666-C841-4286-BE7B-C2578F5C405C}" type="presOf" srcId="{D6EDEA27-0D63-4027-9A22-9DAB4584A0C1}" destId="{1B2ADE3E-B493-499D-B7B4-8DA590DEECAA}" srcOrd="0" destOrd="0" presId="urn:microsoft.com/office/officeart/2008/layout/LinedList"/>
    <dgm:cxn modelId="{23E4294F-2D2A-4354-8A55-9B2C56B0970C}" srcId="{0F3678A1-6633-4206-A912-70C698B1F42A}" destId="{D6EDEA27-0D63-4027-9A22-9DAB4584A0C1}" srcOrd="2" destOrd="0" parTransId="{C642CF5D-5B1D-4C1B-9AC6-CFCEDBC8B1A5}" sibTransId="{D0B6B225-6670-4850-9E3F-FFF3BBAE8660}"/>
    <dgm:cxn modelId="{49204D8F-F4F7-4C79-A64F-A4DF0313BF7A}" srcId="{0F3678A1-6633-4206-A912-70C698B1F42A}" destId="{ADFE90F5-F669-4D19-AA68-9B9F7005E22E}" srcOrd="1" destOrd="0" parTransId="{264A992A-854B-4A1C-AC13-297ABA918258}" sibTransId="{F9EED804-C685-4414-8CA1-CAA577139F8E}"/>
    <dgm:cxn modelId="{67C2D195-C4CD-42E3-B2F7-51E63C18A802}" type="presOf" srcId="{116DAC4E-7508-4F4A-8B90-68ABA6D992F2}" destId="{42C284A6-0716-4D65-A43E-35ECF0B077F6}" srcOrd="0" destOrd="0" presId="urn:microsoft.com/office/officeart/2008/layout/LinedList"/>
    <dgm:cxn modelId="{C28F58C4-2C6D-4B25-A5A6-844C15546CF0}" srcId="{0F3678A1-6633-4206-A912-70C698B1F42A}" destId="{2FFB6424-41C6-41BE-9C58-FC26AD64A32A}" srcOrd="3" destOrd="0" parTransId="{E69DBD89-893D-49C0-A2B4-6D86447425C7}" sibTransId="{16C9B050-7BC9-4047-8550-353D86B638BA}"/>
    <dgm:cxn modelId="{6E29D7D1-C094-4306-AA4F-4DA199DD795B}" type="presOf" srcId="{ADFE90F5-F669-4D19-AA68-9B9F7005E22E}" destId="{0652D0FC-6661-40DC-A851-37B570659F9A}" srcOrd="0" destOrd="0" presId="urn:microsoft.com/office/officeart/2008/layout/LinedList"/>
    <dgm:cxn modelId="{481FE3DC-A9F4-4F9F-B666-9FFDFE73F06F}" srcId="{0F3678A1-6633-4206-A912-70C698B1F42A}" destId="{C728BE0B-2F8B-4783-A4FC-43E20A27BB76}" srcOrd="0" destOrd="0" parTransId="{C80F923A-298B-4549-9E8C-6151E8A59DFB}" sibTransId="{93C8DDBC-E2ED-4CDD-85D5-59F1E45503A6}"/>
    <dgm:cxn modelId="{62FCDBDD-C101-4B05-AC7E-063754FC6529}" type="presOf" srcId="{C728BE0B-2F8B-4783-A4FC-43E20A27BB76}" destId="{F88C9703-B055-4897-A7D8-DEE5971F6311}" srcOrd="0" destOrd="0" presId="urn:microsoft.com/office/officeart/2008/layout/LinedList"/>
    <dgm:cxn modelId="{257C06F1-D773-44AF-ADD2-6D6D83CF17E5}" type="presOf" srcId="{0F3678A1-6633-4206-A912-70C698B1F42A}" destId="{10055073-AE3E-45FC-AF6F-5B812761A47E}" srcOrd="0" destOrd="0" presId="urn:microsoft.com/office/officeart/2008/layout/LinedList"/>
    <dgm:cxn modelId="{5B3D02FA-38D8-400A-8171-C3A630091BEB}" srcId="{0F3678A1-6633-4206-A912-70C698B1F42A}" destId="{8788C46C-B211-4EC0-9881-4AC1B731580D}" srcOrd="4" destOrd="0" parTransId="{6CA93E73-7326-428B-A7EA-54A97D4907FA}" sibTransId="{546E0D63-77EF-40C1-869F-DFCAD8E5413D}"/>
    <dgm:cxn modelId="{45519C43-AB0D-4441-B4E5-2C4E1DD06A40}" type="presParOf" srcId="{10055073-AE3E-45FC-AF6F-5B812761A47E}" destId="{6FC4C8CB-6CC4-4299-B188-266130C4258F}" srcOrd="0" destOrd="0" presId="urn:microsoft.com/office/officeart/2008/layout/LinedList"/>
    <dgm:cxn modelId="{C88CCD79-DDBD-479E-8E17-BD1D672BB127}" type="presParOf" srcId="{10055073-AE3E-45FC-AF6F-5B812761A47E}" destId="{0D0F5D5C-4147-4ECC-B477-C748CB95B801}" srcOrd="1" destOrd="0" presId="urn:microsoft.com/office/officeart/2008/layout/LinedList"/>
    <dgm:cxn modelId="{CEA2F22A-E9F0-4DBE-B938-7450F56D7668}" type="presParOf" srcId="{0D0F5D5C-4147-4ECC-B477-C748CB95B801}" destId="{F88C9703-B055-4897-A7D8-DEE5971F6311}" srcOrd="0" destOrd="0" presId="urn:microsoft.com/office/officeart/2008/layout/LinedList"/>
    <dgm:cxn modelId="{51ACFD3E-15ED-4905-AD46-E6DFCDE57C60}" type="presParOf" srcId="{0D0F5D5C-4147-4ECC-B477-C748CB95B801}" destId="{3E67E79D-A940-4A10-8864-9835C953FDF5}" srcOrd="1" destOrd="0" presId="urn:microsoft.com/office/officeart/2008/layout/LinedList"/>
    <dgm:cxn modelId="{38C8D764-C573-4B8F-9727-1E34DA4B6BA9}" type="presParOf" srcId="{10055073-AE3E-45FC-AF6F-5B812761A47E}" destId="{18A4FE4F-A146-42A2-BC80-0D25262532C1}" srcOrd="2" destOrd="0" presId="urn:microsoft.com/office/officeart/2008/layout/LinedList"/>
    <dgm:cxn modelId="{5049D7A3-063C-474E-80F1-B299AA26F280}" type="presParOf" srcId="{10055073-AE3E-45FC-AF6F-5B812761A47E}" destId="{BBBFD2B9-B335-4963-9B5E-34E9A7A6B149}" srcOrd="3" destOrd="0" presId="urn:microsoft.com/office/officeart/2008/layout/LinedList"/>
    <dgm:cxn modelId="{3FB545AE-B050-4C83-BDAD-92B7AAFB1F43}" type="presParOf" srcId="{BBBFD2B9-B335-4963-9B5E-34E9A7A6B149}" destId="{0652D0FC-6661-40DC-A851-37B570659F9A}" srcOrd="0" destOrd="0" presId="urn:microsoft.com/office/officeart/2008/layout/LinedList"/>
    <dgm:cxn modelId="{6B91E129-894B-46ED-B06C-47CAD68B31BF}" type="presParOf" srcId="{BBBFD2B9-B335-4963-9B5E-34E9A7A6B149}" destId="{AB311A2F-68D0-467B-B175-B63754385E23}" srcOrd="1" destOrd="0" presId="urn:microsoft.com/office/officeart/2008/layout/LinedList"/>
    <dgm:cxn modelId="{78D730C6-A2C8-4BB9-9467-2D82456F5F16}" type="presParOf" srcId="{10055073-AE3E-45FC-AF6F-5B812761A47E}" destId="{00E191A6-5184-45FE-BE74-87892181DD9A}" srcOrd="4" destOrd="0" presId="urn:microsoft.com/office/officeart/2008/layout/LinedList"/>
    <dgm:cxn modelId="{7E7AAF7F-0BAA-4141-8ECE-55652B4A7572}" type="presParOf" srcId="{10055073-AE3E-45FC-AF6F-5B812761A47E}" destId="{949E6A4D-5773-4308-B6E0-92968FA65697}" srcOrd="5" destOrd="0" presId="urn:microsoft.com/office/officeart/2008/layout/LinedList"/>
    <dgm:cxn modelId="{89071EA5-40CE-4E92-B493-AE022F999D76}" type="presParOf" srcId="{949E6A4D-5773-4308-B6E0-92968FA65697}" destId="{1B2ADE3E-B493-499D-B7B4-8DA590DEECAA}" srcOrd="0" destOrd="0" presId="urn:microsoft.com/office/officeart/2008/layout/LinedList"/>
    <dgm:cxn modelId="{A19A5C2B-EC4A-4911-A3AB-D8FDEF92E867}" type="presParOf" srcId="{949E6A4D-5773-4308-B6E0-92968FA65697}" destId="{F2B3815A-76C7-4DBF-A924-C7A5F55BE20C}" srcOrd="1" destOrd="0" presId="urn:microsoft.com/office/officeart/2008/layout/LinedList"/>
    <dgm:cxn modelId="{9CE0623A-4FDA-4A02-81B8-FEEF07BB1B7B}" type="presParOf" srcId="{10055073-AE3E-45FC-AF6F-5B812761A47E}" destId="{12D066E1-DC22-4241-9C97-AD29A00106D5}" srcOrd="6" destOrd="0" presId="urn:microsoft.com/office/officeart/2008/layout/LinedList"/>
    <dgm:cxn modelId="{B6BA86F2-4AFB-4CD9-95A9-67D0B927B423}" type="presParOf" srcId="{10055073-AE3E-45FC-AF6F-5B812761A47E}" destId="{BB2CFBB1-C11F-4353-B2C2-3AB122C21995}" srcOrd="7" destOrd="0" presId="urn:microsoft.com/office/officeart/2008/layout/LinedList"/>
    <dgm:cxn modelId="{EF3EACC0-4120-4688-801F-7F9FE9470EAC}" type="presParOf" srcId="{BB2CFBB1-C11F-4353-B2C2-3AB122C21995}" destId="{330A989E-AD8E-4955-B5C1-6D564E21A0F4}" srcOrd="0" destOrd="0" presId="urn:microsoft.com/office/officeart/2008/layout/LinedList"/>
    <dgm:cxn modelId="{9482CDC7-C66E-4BA4-AA73-C89C7B8BBF1D}" type="presParOf" srcId="{BB2CFBB1-C11F-4353-B2C2-3AB122C21995}" destId="{A4237D64-5712-46D0-94A0-D15FCF977267}" srcOrd="1" destOrd="0" presId="urn:microsoft.com/office/officeart/2008/layout/LinedList"/>
    <dgm:cxn modelId="{D4116EFE-3E48-40B5-BDCC-8C20A9A3F9E7}" type="presParOf" srcId="{10055073-AE3E-45FC-AF6F-5B812761A47E}" destId="{58696172-882A-4994-8972-039771B4CCD0}" srcOrd="8" destOrd="0" presId="urn:microsoft.com/office/officeart/2008/layout/LinedList"/>
    <dgm:cxn modelId="{65E908AB-C5A3-4CA0-8DDD-0CF2B39DF0C9}" type="presParOf" srcId="{10055073-AE3E-45FC-AF6F-5B812761A47E}" destId="{2536E2A3-0772-4A1B-97F0-B4E6B8A7C9CC}" srcOrd="9" destOrd="0" presId="urn:microsoft.com/office/officeart/2008/layout/LinedList"/>
    <dgm:cxn modelId="{DE41D918-9E61-4C94-9CE9-10BEAA030F87}" type="presParOf" srcId="{2536E2A3-0772-4A1B-97F0-B4E6B8A7C9CC}" destId="{789B159D-A5DB-41AC-B13B-90BCC50B5BD0}" srcOrd="0" destOrd="0" presId="urn:microsoft.com/office/officeart/2008/layout/LinedList"/>
    <dgm:cxn modelId="{855535AF-4C5D-4F03-9548-CE5E82DBD000}" type="presParOf" srcId="{2536E2A3-0772-4A1B-97F0-B4E6B8A7C9CC}" destId="{347A79A8-CC45-45CB-BD07-6152ED4046A1}" srcOrd="1" destOrd="0" presId="urn:microsoft.com/office/officeart/2008/layout/LinedList"/>
    <dgm:cxn modelId="{43EA5205-9214-444A-A673-8BB650BF64C3}" type="presParOf" srcId="{10055073-AE3E-45FC-AF6F-5B812761A47E}" destId="{6C06F057-24AF-46AA-8186-5516758BEEC3}" srcOrd="10" destOrd="0" presId="urn:microsoft.com/office/officeart/2008/layout/LinedList"/>
    <dgm:cxn modelId="{3A21EDCA-0AD5-4DC9-80E5-ABDDC6FC7E64}" type="presParOf" srcId="{10055073-AE3E-45FC-AF6F-5B812761A47E}" destId="{2360F1BD-7846-44CC-B1BE-9C257092C8D4}" srcOrd="11" destOrd="0" presId="urn:microsoft.com/office/officeart/2008/layout/LinedList"/>
    <dgm:cxn modelId="{38D13055-5BE0-4697-A991-8DD09AD0FBA4}" type="presParOf" srcId="{2360F1BD-7846-44CC-B1BE-9C257092C8D4}" destId="{42C284A6-0716-4D65-A43E-35ECF0B077F6}" srcOrd="0" destOrd="0" presId="urn:microsoft.com/office/officeart/2008/layout/LinedList"/>
    <dgm:cxn modelId="{DA0C4742-6527-472A-A9ED-A1CD7AECDCBE}" type="presParOf" srcId="{2360F1BD-7846-44CC-B1BE-9C257092C8D4}" destId="{39E7B94C-5E39-47EB-BEFE-09F490D7CA6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4408C1-2526-4ED1-B813-FA452A34A845}">
      <dsp:nvSpPr>
        <dsp:cNvPr id="0" name=""/>
        <dsp:cNvSpPr/>
      </dsp:nvSpPr>
      <dsp:spPr>
        <a:xfrm>
          <a:off x="0" y="0"/>
          <a:ext cx="5098256"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ACB914-729E-41D9-97C3-74D3A187D837}">
      <dsp:nvSpPr>
        <dsp:cNvPr id="0" name=""/>
        <dsp:cNvSpPr/>
      </dsp:nvSpPr>
      <dsp:spPr>
        <a:xfrm>
          <a:off x="0" y="0"/>
          <a:ext cx="5098256"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dirty="0"/>
            <a:t>Key concepts in labour markets</a:t>
          </a:r>
          <a:endParaRPr lang="en-US" sz="3900" kern="1200" dirty="0"/>
        </a:p>
      </dsp:txBody>
      <dsp:txXfrm>
        <a:off x="0" y="0"/>
        <a:ext cx="5098256" cy="1412477"/>
      </dsp:txXfrm>
    </dsp:sp>
    <dsp:sp modelId="{9F1D6CA1-CA12-4B5B-B78B-AA24D5813D2B}">
      <dsp:nvSpPr>
        <dsp:cNvPr id="0" name=""/>
        <dsp:cNvSpPr/>
      </dsp:nvSpPr>
      <dsp:spPr>
        <a:xfrm>
          <a:off x="0" y="1412478"/>
          <a:ext cx="5098256"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7EE211-F5EC-40BC-AC52-E7B6168ECBA3}">
      <dsp:nvSpPr>
        <dsp:cNvPr id="0" name=""/>
        <dsp:cNvSpPr/>
      </dsp:nvSpPr>
      <dsp:spPr>
        <a:xfrm>
          <a:off x="0" y="1412477"/>
          <a:ext cx="5098256"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dirty="0"/>
            <a:t>UK and Global labour market </a:t>
          </a:r>
          <a:endParaRPr lang="en-US" sz="3900" kern="1200" dirty="0"/>
        </a:p>
      </dsp:txBody>
      <dsp:txXfrm>
        <a:off x="0" y="1412477"/>
        <a:ext cx="5098256" cy="1412477"/>
      </dsp:txXfrm>
    </dsp:sp>
    <dsp:sp modelId="{397345C3-ACF6-4B3B-B701-4262A2308D8B}">
      <dsp:nvSpPr>
        <dsp:cNvPr id="0" name=""/>
        <dsp:cNvSpPr/>
      </dsp:nvSpPr>
      <dsp:spPr>
        <a:xfrm>
          <a:off x="0" y="2824956"/>
          <a:ext cx="5098256"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AAA739-7E1E-4488-A5E9-FEF4BD69259F}">
      <dsp:nvSpPr>
        <dsp:cNvPr id="0" name=""/>
        <dsp:cNvSpPr/>
      </dsp:nvSpPr>
      <dsp:spPr>
        <a:xfrm>
          <a:off x="0" y="2824955"/>
          <a:ext cx="5098256"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dirty="0"/>
            <a:t>Trends and their implications</a:t>
          </a:r>
          <a:endParaRPr lang="en-US" sz="3900" kern="1200" dirty="0"/>
        </a:p>
      </dsp:txBody>
      <dsp:txXfrm>
        <a:off x="0" y="2824955"/>
        <a:ext cx="5098256" cy="1412477"/>
      </dsp:txXfrm>
    </dsp:sp>
    <dsp:sp modelId="{619A74FB-94CC-47C4-A2FE-2F84624D2AB9}">
      <dsp:nvSpPr>
        <dsp:cNvPr id="0" name=""/>
        <dsp:cNvSpPr/>
      </dsp:nvSpPr>
      <dsp:spPr>
        <a:xfrm>
          <a:off x="0" y="4237434"/>
          <a:ext cx="5098256"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032B83-4F74-40A1-ADBA-A30F779DEA83}">
      <dsp:nvSpPr>
        <dsp:cNvPr id="0" name=""/>
        <dsp:cNvSpPr/>
      </dsp:nvSpPr>
      <dsp:spPr>
        <a:xfrm>
          <a:off x="0" y="4237433"/>
          <a:ext cx="5098256"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Preparation for next week</a:t>
          </a:r>
          <a:endParaRPr lang="en-US" sz="3900" kern="1200"/>
        </a:p>
      </dsp:txBody>
      <dsp:txXfrm>
        <a:off x="0" y="4237433"/>
        <a:ext cx="5098256" cy="14124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792629-A727-4459-A4B3-FAE28BD8D583}">
      <dsp:nvSpPr>
        <dsp:cNvPr id="0" name=""/>
        <dsp:cNvSpPr/>
      </dsp:nvSpPr>
      <dsp:spPr>
        <a:xfrm>
          <a:off x="1084082" y="1278551"/>
          <a:ext cx="2700697" cy="2700697"/>
        </a:xfrm>
        <a:prstGeom prst="ellipse">
          <a:avLst/>
        </a:prstGeom>
        <a:solidFill>
          <a:schemeClr val="accent2">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82550" tIns="82550" rIns="82550" bIns="82550" numCol="1" spcCol="1270" anchor="ctr" anchorCtr="0">
          <a:noAutofit/>
        </a:bodyPr>
        <a:lstStyle/>
        <a:p>
          <a:pPr marL="0" lvl="0" indent="0" algn="ctr" defTabSz="2889250">
            <a:lnSpc>
              <a:spcPct val="90000"/>
            </a:lnSpc>
            <a:spcBef>
              <a:spcPct val="0"/>
            </a:spcBef>
            <a:spcAft>
              <a:spcPct val="35000"/>
            </a:spcAft>
            <a:buNone/>
          </a:pPr>
          <a:r>
            <a:rPr lang="en-US" sz="6500" kern="1200" dirty="0"/>
            <a:t>Skills</a:t>
          </a:r>
        </a:p>
      </dsp:txBody>
      <dsp:txXfrm>
        <a:off x="1479590" y="1674059"/>
        <a:ext cx="1909681" cy="1909681"/>
      </dsp:txXfrm>
    </dsp:sp>
    <dsp:sp modelId="{A82E2061-8545-4EDE-B3C5-1D4134FBDB56}">
      <dsp:nvSpPr>
        <dsp:cNvPr id="0" name=""/>
        <dsp:cNvSpPr/>
      </dsp:nvSpPr>
      <dsp:spPr>
        <a:xfrm>
          <a:off x="1759257" y="194950"/>
          <a:ext cx="1350348" cy="1350348"/>
        </a:xfrm>
        <a:prstGeom prst="ellipse">
          <a:avLst/>
        </a:prstGeom>
        <a:solidFill>
          <a:schemeClr val="accent3">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Government</a:t>
          </a:r>
        </a:p>
      </dsp:txBody>
      <dsp:txXfrm>
        <a:off x="1957011" y="392704"/>
        <a:ext cx="954840" cy="954840"/>
      </dsp:txXfrm>
    </dsp:sp>
    <dsp:sp modelId="{5DEF9450-275C-4717-B5F9-666F9EEA22F1}">
      <dsp:nvSpPr>
        <dsp:cNvPr id="0" name=""/>
        <dsp:cNvSpPr/>
      </dsp:nvSpPr>
      <dsp:spPr>
        <a:xfrm>
          <a:off x="3518032" y="1953725"/>
          <a:ext cx="1350348" cy="1350348"/>
        </a:xfrm>
        <a:prstGeom prst="ellipse">
          <a:avLst/>
        </a:prstGeom>
        <a:solidFill>
          <a:schemeClr val="accent4">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Employers</a:t>
          </a:r>
        </a:p>
      </dsp:txBody>
      <dsp:txXfrm>
        <a:off x="3715786" y="2151479"/>
        <a:ext cx="954840" cy="954840"/>
      </dsp:txXfrm>
    </dsp:sp>
    <dsp:sp modelId="{E2727F5B-D4E5-4F9C-938E-C8D888CF26BB}">
      <dsp:nvSpPr>
        <dsp:cNvPr id="0" name=""/>
        <dsp:cNvSpPr/>
      </dsp:nvSpPr>
      <dsp:spPr>
        <a:xfrm>
          <a:off x="1759257" y="3712500"/>
          <a:ext cx="1350348" cy="1350348"/>
        </a:xfrm>
        <a:prstGeom prst="ellipse">
          <a:avLst/>
        </a:prstGeom>
        <a:solidFill>
          <a:schemeClr val="accent5">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Trade Unions</a:t>
          </a:r>
        </a:p>
      </dsp:txBody>
      <dsp:txXfrm>
        <a:off x="1957011" y="3910254"/>
        <a:ext cx="954840" cy="954840"/>
      </dsp:txXfrm>
    </dsp:sp>
    <dsp:sp modelId="{6B60C77B-0944-4DF0-BEB1-0F26E8C9D283}">
      <dsp:nvSpPr>
        <dsp:cNvPr id="0" name=""/>
        <dsp:cNvSpPr/>
      </dsp:nvSpPr>
      <dsp:spPr>
        <a:xfrm>
          <a:off x="482" y="1953725"/>
          <a:ext cx="1350348" cy="1350348"/>
        </a:xfrm>
        <a:prstGeom prst="ellipse">
          <a:avLst/>
        </a:prstGeom>
        <a:solidFill>
          <a:schemeClr val="accent6">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Educators</a:t>
          </a:r>
        </a:p>
      </dsp:txBody>
      <dsp:txXfrm>
        <a:off x="198236" y="2151479"/>
        <a:ext cx="954840" cy="9548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47F202-123B-49DA-B70C-33F16B98B6DC}">
      <dsp:nvSpPr>
        <dsp:cNvPr id="0" name=""/>
        <dsp:cNvSpPr/>
      </dsp:nvSpPr>
      <dsp:spPr>
        <a:xfrm>
          <a:off x="0" y="1893040"/>
          <a:ext cx="7543800" cy="0"/>
        </a:xfrm>
        <a:prstGeom prst="line">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tailEnd type="triangle" w="lg" len="lg"/>
        </a:ln>
        <a:effectLst/>
      </dsp:spPr>
      <dsp:style>
        <a:lnRef idx="2">
          <a:scrgbClr r="0" g="0" b="0"/>
        </a:lnRef>
        <a:fillRef idx="1">
          <a:scrgbClr r="0" g="0" b="0"/>
        </a:fillRef>
        <a:effectRef idx="0">
          <a:scrgbClr r="0" g="0" b="0"/>
        </a:effectRef>
        <a:fontRef idx="minor"/>
      </dsp:style>
    </dsp:sp>
    <dsp:sp modelId="{936A2E77-B6D3-48EB-8F4B-8038CAE2483A}">
      <dsp:nvSpPr>
        <dsp:cNvPr id="0" name=""/>
        <dsp:cNvSpPr/>
      </dsp:nvSpPr>
      <dsp:spPr>
        <a:xfrm rot="8100000">
          <a:off x="57505" y="437852"/>
          <a:ext cx="275262" cy="275262"/>
        </a:xfrm>
        <a:prstGeom prst="teardrop">
          <a:avLst>
            <a:gd name="adj" fmla="val 115000"/>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C7AC8D-3080-4F26-8CE5-817F9C1D3503}">
      <dsp:nvSpPr>
        <dsp:cNvPr id="0" name=""/>
        <dsp:cNvSpPr/>
      </dsp:nvSpPr>
      <dsp:spPr>
        <a:xfrm>
          <a:off x="88084" y="468432"/>
          <a:ext cx="214104" cy="214104"/>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8E79AD05-569C-4AD8-BD1A-48D3E84A3381}">
      <dsp:nvSpPr>
        <dsp:cNvPr id="0" name=""/>
        <dsp:cNvSpPr/>
      </dsp:nvSpPr>
      <dsp:spPr>
        <a:xfrm>
          <a:off x="389777" y="772360"/>
          <a:ext cx="1780298" cy="1120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69850" rIns="69850" bIns="104775" numCol="1" spcCol="1270" anchor="t" anchorCtr="0">
          <a:noAutofit/>
        </a:bodyPr>
        <a:lstStyle/>
        <a:p>
          <a:pPr marL="0" lvl="0" indent="0" algn="l" defTabSz="488950">
            <a:lnSpc>
              <a:spcPct val="90000"/>
            </a:lnSpc>
            <a:spcBef>
              <a:spcPct val="0"/>
            </a:spcBef>
            <a:spcAft>
              <a:spcPct val="35000"/>
            </a:spcAft>
            <a:buNone/>
          </a:pPr>
          <a:r>
            <a:rPr lang="en-US" sz="1100" kern="1200"/>
            <a:t>Statutory redundancy payments</a:t>
          </a:r>
        </a:p>
        <a:p>
          <a:pPr marL="57150" lvl="1" indent="-57150" algn="l" defTabSz="400050">
            <a:lnSpc>
              <a:spcPct val="90000"/>
            </a:lnSpc>
            <a:spcBef>
              <a:spcPct val="0"/>
            </a:spcBef>
            <a:spcAft>
              <a:spcPct val="15000"/>
            </a:spcAft>
            <a:buChar char="•"/>
          </a:pPr>
          <a:r>
            <a:rPr lang="en-US" sz="900" kern="1200"/>
            <a:t>- Fledgling industrial tribunal service</a:t>
          </a:r>
        </a:p>
      </dsp:txBody>
      <dsp:txXfrm>
        <a:off x="389777" y="772360"/>
        <a:ext cx="1780298" cy="1120679"/>
      </dsp:txXfrm>
    </dsp:sp>
    <dsp:sp modelId="{0357C107-5106-483D-AAAE-306BA30455D4}">
      <dsp:nvSpPr>
        <dsp:cNvPr id="0" name=""/>
        <dsp:cNvSpPr/>
      </dsp:nvSpPr>
      <dsp:spPr>
        <a:xfrm>
          <a:off x="389777" y="378607"/>
          <a:ext cx="1780298" cy="393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95250" bIns="0" numCol="1" spcCol="1270" anchor="ctr" anchorCtr="0">
          <a:noAutofit/>
        </a:bodyPr>
        <a:lstStyle/>
        <a:p>
          <a:pPr marL="0" lvl="0" indent="0" algn="l" defTabSz="666750">
            <a:lnSpc>
              <a:spcPct val="90000"/>
            </a:lnSpc>
            <a:spcBef>
              <a:spcPct val="0"/>
            </a:spcBef>
            <a:spcAft>
              <a:spcPct val="35000"/>
            </a:spcAft>
            <a:buNone/>
            <a:defRPr b="1"/>
          </a:pPr>
          <a:r>
            <a:rPr lang="en-US" sz="1500" kern="1200"/>
            <a:t>1965</a:t>
          </a:r>
        </a:p>
      </dsp:txBody>
      <dsp:txXfrm>
        <a:off x="389777" y="378607"/>
        <a:ext cx="1780298" cy="393752"/>
      </dsp:txXfrm>
    </dsp:sp>
    <dsp:sp modelId="{D0342C36-E8D0-4E41-B4C9-AD5717963234}">
      <dsp:nvSpPr>
        <dsp:cNvPr id="0" name=""/>
        <dsp:cNvSpPr/>
      </dsp:nvSpPr>
      <dsp:spPr>
        <a:xfrm>
          <a:off x="195136" y="772360"/>
          <a:ext cx="0" cy="1120679"/>
        </a:xfrm>
        <a:prstGeom prst="line">
          <a:avLst/>
        </a:prstGeom>
        <a:noFill/>
        <a:ln w="12700" cap="flat" cmpd="sng" algn="ctr">
          <a:solidFill>
            <a:schemeClr val="accent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E0524E73-4D20-45AD-8335-4A58C0A16116}">
      <dsp:nvSpPr>
        <dsp:cNvPr id="0" name=""/>
        <dsp:cNvSpPr/>
      </dsp:nvSpPr>
      <dsp:spPr>
        <a:xfrm>
          <a:off x="162337" y="1857602"/>
          <a:ext cx="70070" cy="70875"/>
        </a:xfrm>
        <a:prstGeom prst="ellipse">
          <a:avLst/>
        </a:prstGeom>
        <a:solidFill>
          <a:schemeClr val="accent2">
            <a:hueOff val="0"/>
            <a:satOff val="0"/>
            <a:lumOff val="0"/>
            <a:alphaOff val="0"/>
          </a:schemeClr>
        </a:solidFill>
        <a:ln w="63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D92B1D-3795-4BB4-BD5F-D138A91363AB}">
      <dsp:nvSpPr>
        <dsp:cNvPr id="0" name=""/>
        <dsp:cNvSpPr/>
      </dsp:nvSpPr>
      <dsp:spPr>
        <a:xfrm rot="18900000">
          <a:off x="1142247" y="3073080"/>
          <a:ext cx="275030" cy="275030"/>
        </a:xfrm>
        <a:prstGeom prst="teardrop">
          <a:avLst>
            <a:gd name="adj" fmla="val 115000"/>
          </a:avLst>
        </a:prstGeom>
        <a:solidFill>
          <a:schemeClr val="accent2">
            <a:hueOff val="239120"/>
            <a:satOff val="147"/>
            <a:lumOff val="1922"/>
            <a:alphaOff val="0"/>
          </a:schemeClr>
        </a:solidFill>
        <a:ln w="15875" cap="flat" cmpd="sng" algn="ctr">
          <a:solidFill>
            <a:schemeClr val="accent2">
              <a:hueOff val="239120"/>
              <a:satOff val="147"/>
              <a:lumOff val="192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84ADAA-336A-4DE3-A241-C7AD2CF5C12A}">
      <dsp:nvSpPr>
        <dsp:cNvPr id="0" name=""/>
        <dsp:cNvSpPr/>
      </dsp:nvSpPr>
      <dsp:spPr>
        <a:xfrm>
          <a:off x="1172800" y="3103633"/>
          <a:ext cx="213923" cy="213923"/>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9C5ACC80-E604-4E06-97A6-D9A5694CEC6F}">
      <dsp:nvSpPr>
        <dsp:cNvPr id="0" name=""/>
        <dsp:cNvSpPr/>
      </dsp:nvSpPr>
      <dsp:spPr>
        <a:xfrm>
          <a:off x="1474238" y="1893040"/>
          <a:ext cx="1770482" cy="1120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4775" rIns="0" bIns="69850" numCol="1" spcCol="1270" anchor="b" anchorCtr="0">
          <a:noAutofit/>
        </a:bodyPr>
        <a:lstStyle/>
        <a:p>
          <a:pPr marL="0" lvl="0" indent="0" algn="l" defTabSz="488950">
            <a:lnSpc>
              <a:spcPct val="90000"/>
            </a:lnSpc>
            <a:spcBef>
              <a:spcPct val="0"/>
            </a:spcBef>
            <a:spcAft>
              <a:spcPct val="35000"/>
            </a:spcAft>
            <a:buNone/>
          </a:pPr>
          <a:r>
            <a:rPr lang="en-US" sz="1100" kern="1200"/>
            <a:t>Unfair dismissal law</a:t>
          </a:r>
        </a:p>
        <a:p>
          <a:pPr marL="57150" lvl="1" indent="-57150" algn="l" defTabSz="400050">
            <a:lnSpc>
              <a:spcPct val="90000"/>
            </a:lnSpc>
            <a:spcBef>
              <a:spcPct val="0"/>
            </a:spcBef>
            <a:spcAft>
              <a:spcPct val="15000"/>
            </a:spcAft>
            <a:buChar char="•"/>
          </a:pPr>
          <a:r>
            <a:rPr lang="en-US" sz="900" kern="1200"/>
            <a:t>- Equal pay legislation</a:t>
          </a:r>
        </a:p>
        <a:p>
          <a:pPr marL="57150" lvl="1" indent="-57150" algn="l" defTabSz="400050">
            <a:lnSpc>
              <a:spcPct val="90000"/>
            </a:lnSpc>
            <a:spcBef>
              <a:spcPct val="0"/>
            </a:spcBef>
            <a:spcAft>
              <a:spcPct val="15000"/>
            </a:spcAft>
            <a:buChar char="•"/>
          </a:pPr>
          <a:r>
            <a:rPr lang="en-US" sz="900" kern="1200"/>
            <a:t>- Freedom from sex/racial discrimination</a:t>
          </a:r>
        </a:p>
        <a:p>
          <a:pPr marL="57150" lvl="1" indent="-57150" algn="l" defTabSz="400050">
            <a:lnSpc>
              <a:spcPct val="90000"/>
            </a:lnSpc>
            <a:spcBef>
              <a:spcPct val="0"/>
            </a:spcBef>
            <a:spcAft>
              <a:spcPct val="15000"/>
            </a:spcAft>
            <a:buChar char="•"/>
          </a:pPr>
          <a:r>
            <a:rPr lang="en-US" sz="900" kern="1200"/>
            <a:t>- Extended health and safety regulations</a:t>
          </a:r>
        </a:p>
        <a:p>
          <a:pPr marL="57150" lvl="1" indent="-57150" algn="l" defTabSz="400050">
            <a:lnSpc>
              <a:spcPct val="90000"/>
            </a:lnSpc>
            <a:spcBef>
              <a:spcPct val="0"/>
            </a:spcBef>
            <a:spcAft>
              <a:spcPct val="15000"/>
            </a:spcAft>
            <a:buChar char="•"/>
          </a:pPr>
          <a:r>
            <a:rPr lang="en-US" sz="900" kern="1200"/>
            <a:t>- TUPE</a:t>
          </a:r>
        </a:p>
      </dsp:txBody>
      <dsp:txXfrm>
        <a:off x="1474238" y="1893040"/>
        <a:ext cx="1770482" cy="1120679"/>
      </dsp:txXfrm>
    </dsp:sp>
    <dsp:sp modelId="{A284F1F6-2A6D-4A93-B6F6-1930588DDE44}">
      <dsp:nvSpPr>
        <dsp:cNvPr id="0" name=""/>
        <dsp:cNvSpPr/>
      </dsp:nvSpPr>
      <dsp:spPr>
        <a:xfrm>
          <a:off x="1474238" y="3013719"/>
          <a:ext cx="1770482" cy="393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95250" bIns="0" numCol="1" spcCol="1270" anchor="ctr" anchorCtr="0">
          <a:noAutofit/>
        </a:bodyPr>
        <a:lstStyle/>
        <a:p>
          <a:pPr marL="0" lvl="0" indent="0" algn="l" defTabSz="666750">
            <a:lnSpc>
              <a:spcPct val="90000"/>
            </a:lnSpc>
            <a:spcBef>
              <a:spcPct val="0"/>
            </a:spcBef>
            <a:spcAft>
              <a:spcPct val="35000"/>
            </a:spcAft>
            <a:buNone/>
            <a:defRPr b="1"/>
          </a:pPr>
          <a:r>
            <a:rPr lang="en-US" sz="1500" kern="1200"/>
            <a:t>1970s</a:t>
          </a:r>
        </a:p>
      </dsp:txBody>
      <dsp:txXfrm>
        <a:off x="1474238" y="3013719"/>
        <a:ext cx="1770482" cy="393752"/>
      </dsp:txXfrm>
    </dsp:sp>
    <dsp:sp modelId="{A06BCBDF-0BD2-40FB-88B7-FD0F37F0AB6F}">
      <dsp:nvSpPr>
        <dsp:cNvPr id="0" name=""/>
        <dsp:cNvSpPr/>
      </dsp:nvSpPr>
      <dsp:spPr>
        <a:xfrm>
          <a:off x="1279762" y="1893040"/>
          <a:ext cx="0" cy="1120679"/>
        </a:xfrm>
        <a:prstGeom prst="line">
          <a:avLst/>
        </a:prstGeom>
        <a:noFill/>
        <a:ln w="12700" cap="flat" cmpd="sng" algn="ctr">
          <a:solidFill>
            <a:schemeClr val="accent2">
              <a:hueOff val="239120"/>
              <a:satOff val="147"/>
              <a:lumOff val="1922"/>
              <a:alphaOff val="0"/>
            </a:schemeClr>
          </a:solidFill>
          <a:prstDash val="dash"/>
        </a:ln>
        <a:effectLst/>
      </dsp:spPr>
      <dsp:style>
        <a:lnRef idx="1">
          <a:scrgbClr r="0" g="0" b="0"/>
        </a:lnRef>
        <a:fillRef idx="0">
          <a:scrgbClr r="0" g="0" b="0"/>
        </a:fillRef>
        <a:effectRef idx="0">
          <a:scrgbClr r="0" g="0" b="0"/>
        </a:effectRef>
        <a:fontRef idx="minor"/>
      </dsp:style>
    </dsp:sp>
    <dsp:sp modelId="{FA54F073-DC98-4808-933F-8DB52FC6FA96}">
      <dsp:nvSpPr>
        <dsp:cNvPr id="0" name=""/>
        <dsp:cNvSpPr/>
      </dsp:nvSpPr>
      <dsp:spPr>
        <a:xfrm>
          <a:off x="1247156" y="1857602"/>
          <a:ext cx="70011" cy="70875"/>
        </a:xfrm>
        <a:prstGeom prst="ellipse">
          <a:avLst/>
        </a:prstGeom>
        <a:solidFill>
          <a:schemeClr val="accent2">
            <a:hueOff val="239120"/>
            <a:satOff val="147"/>
            <a:lumOff val="1922"/>
            <a:alphaOff val="0"/>
          </a:schemeClr>
        </a:solidFill>
        <a:ln w="63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912618-1CD9-49BE-8D32-C88DD18B7D41}">
      <dsp:nvSpPr>
        <dsp:cNvPr id="0" name=""/>
        <dsp:cNvSpPr/>
      </dsp:nvSpPr>
      <dsp:spPr>
        <a:xfrm rot="8100000">
          <a:off x="2216892" y="437968"/>
          <a:ext cx="275030" cy="275030"/>
        </a:xfrm>
        <a:prstGeom prst="teardrop">
          <a:avLst>
            <a:gd name="adj" fmla="val 115000"/>
          </a:avLst>
        </a:prstGeom>
        <a:solidFill>
          <a:schemeClr val="accent2">
            <a:hueOff val="478240"/>
            <a:satOff val="294"/>
            <a:lumOff val="3843"/>
            <a:alphaOff val="0"/>
          </a:schemeClr>
        </a:solidFill>
        <a:ln w="15875" cap="flat" cmpd="sng" algn="ctr">
          <a:solidFill>
            <a:schemeClr val="accent2">
              <a:hueOff val="478240"/>
              <a:satOff val="294"/>
              <a:lumOff val="384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08B75B-9CA1-436A-BB78-B0B99C8587C0}">
      <dsp:nvSpPr>
        <dsp:cNvPr id="0" name=""/>
        <dsp:cNvSpPr/>
      </dsp:nvSpPr>
      <dsp:spPr>
        <a:xfrm>
          <a:off x="2247446" y="468522"/>
          <a:ext cx="213923" cy="213923"/>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EE151CB5-D588-4D4D-87ED-C3470312D763}">
      <dsp:nvSpPr>
        <dsp:cNvPr id="0" name=""/>
        <dsp:cNvSpPr/>
      </dsp:nvSpPr>
      <dsp:spPr>
        <a:xfrm>
          <a:off x="2548884" y="772360"/>
          <a:ext cx="1770482" cy="1120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69850" rIns="69850" bIns="104775" numCol="1" spcCol="1270" anchor="t" anchorCtr="0">
          <a:noAutofit/>
        </a:bodyPr>
        <a:lstStyle/>
        <a:p>
          <a:pPr marL="0" lvl="0" indent="0" algn="l" defTabSz="488950">
            <a:lnSpc>
              <a:spcPct val="90000"/>
            </a:lnSpc>
            <a:spcBef>
              <a:spcPct val="0"/>
            </a:spcBef>
            <a:spcAft>
              <a:spcPct val="35000"/>
            </a:spcAft>
            <a:buNone/>
          </a:pPr>
          <a:r>
            <a:rPr lang="en-US" sz="1100" kern="1200"/>
            <a:t>Regulatory regime for trade unions</a:t>
          </a:r>
        </a:p>
      </dsp:txBody>
      <dsp:txXfrm>
        <a:off x="2548884" y="772360"/>
        <a:ext cx="1770482" cy="1120679"/>
      </dsp:txXfrm>
    </dsp:sp>
    <dsp:sp modelId="{A20B4228-ED43-46A9-8955-BDF4305F4F0A}">
      <dsp:nvSpPr>
        <dsp:cNvPr id="0" name=""/>
        <dsp:cNvSpPr/>
      </dsp:nvSpPr>
      <dsp:spPr>
        <a:xfrm>
          <a:off x="2548884" y="378607"/>
          <a:ext cx="1770482" cy="393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95250" bIns="0" numCol="1" spcCol="1270" anchor="ctr" anchorCtr="0">
          <a:noAutofit/>
        </a:bodyPr>
        <a:lstStyle/>
        <a:p>
          <a:pPr marL="0" lvl="0" indent="0" algn="l" defTabSz="666750">
            <a:lnSpc>
              <a:spcPct val="90000"/>
            </a:lnSpc>
            <a:spcBef>
              <a:spcPct val="0"/>
            </a:spcBef>
            <a:spcAft>
              <a:spcPct val="35000"/>
            </a:spcAft>
            <a:buNone/>
            <a:defRPr b="1"/>
          </a:pPr>
          <a:r>
            <a:rPr lang="en-US" sz="1500" kern="1200"/>
            <a:t>1980s</a:t>
          </a:r>
        </a:p>
      </dsp:txBody>
      <dsp:txXfrm>
        <a:off x="2548884" y="378607"/>
        <a:ext cx="1770482" cy="393752"/>
      </dsp:txXfrm>
    </dsp:sp>
    <dsp:sp modelId="{C9B8BE3C-0A68-43CD-A223-B901072CE13B}">
      <dsp:nvSpPr>
        <dsp:cNvPr id="0" name=""/>
        <dsp:cNvSpPr/>
      </dsp:nvSpPr>
      <dsp:spPr>
        <a:xfrm>
          <a:off x="2354408" y="772360"/>
          <a:ext cx="0" cy="1120679"/>
        </a:xfrm>
        <a:prstGeom prst="line">
          <a:avLst/>
        </a:prstGeom>
        <a:noFill/>
        <a:ln w="12700" cap="flat" cmpd="sng" algn="ctr">
          <a:solidFill>
            <a:schemeClr val="accent2">
              <a:hueOff val="478240"/>
              <a:satOff val="294"/>
              <a:lumOff val="3843"/>
              <a:alphaOff val="0"/>
            </a:schemeClr>
          </a:solidFill>
          <a:prstDash val="dash"/>
        </a:ln>
        <a:effectLst/>
      </dsp:spPr>
      <dsp:style>
        <a:lnRef idx="1">
          <a:scrgbClr r="0" g="0" b="0"/>
        </a:lnRef>
        <a:fillRef idx="0">
          <a:scrgbClr r="0" g="0" b="0"/>
        </a:fillRef>
        <a:effectRef idx="0">
          <a:scrgbClr r="0" g="0" b="0"/>
        </a:effectRef>
        <a:fontRef idx="minor"/>
      </dsp:style>
    </dsp:sp>
    <dsp:sp modelId="{08B3137D-1F63-4B5E-A873-DE4919850FD4}">
      <dsp:nvSpPr>
        <dsp:cNvPr id="0" name=""/>
        <dsp:cNvSpPr/>
      </dsp:nvSpPr>
      <dsp:spPr>
        <a:xfrm>
          <a:off x="2321802" y="1857602"/>
          <a:ext cx="70011" cy="70875"/>
        </a:xfrm>
        <a:prstGeom prst="ellipse">
          <a:avLst/>
        </a:prstGeom>
        <a:solidFill>
          <a:schemeClr val="accent2">
            <a:hueOff val="478240"/>
            <a:satOff val="294"/>
            <a:lumOff val="3843"/>
            <a:alphaOff val="0"/>
          </a:schemeClr>
        </a:solidFill>
        <a:ln w="63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C16210-DB47-4174-BB05-02B41BBEF37E}">
      <dsp:nvSpPr>
        <dsp:cNvPr id="0" name=""/>
        <dsp:cNvSpPr/>
      </dsp:nvSpPr>
      <dsp:spPr>
        <a:xfrm rot="18900000">
          <a:off x="3291538" y="3073080"/>
          <a:ext cx="275030" cy="275030"/>
        </a:xfrm>
        <a:prstGeom prst="teardrop">
          <a:avLst>
            <a:gd name="adj" fmla="val 115000"/>
          </a:avLst>
        </a:prstGeom>
        <a:solidFill>
          <a:schemeClr val="accent2">
            <a:hueOff val="717359"/>
            <a:satOff val="441"/>
            <a:lumOff val="5765"/>
            <a:alphaOff val="0"/>
          </a:schemeClr>
        </a:solidFill>
        <a:ln w="15875" cap="flat" cmpd="sng" algn="ctr">
          <a:solidFill>
            <a:schemeClr val="accent2">
              <a:hueOff val="717359"/>
              <a:satOff val="441"/>
              <a:lumOff val="576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888E72-22DC-4304-9FE7-FD4C0DA7B71E}">
      <dsp:nvSpPr>
        <dsp:cNvPr id="0" name=""/>
        <dsp:cNvSpPr/>
      </dsp:nvSpPr>
      <dsp:spPr>
        <a:xfrm>
          <a:off x="3322091" y="3103633"/>
          <a:ext cx="213923" cy="213923"/>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DB38EB83-056F-4556-A146-43CBF6A0B469}">
      <dsp:nvSpPr>
        <dsp:cNvPr id="0" name=""/>
        <dsp:cNvSpPr/>
      </dsp:nvSpPr>
      <dsp:spPr>
        <a:xfrm>
          <a:off x="3623529" y="1893040"/>
          <a:ext cx="1770482" cy="1120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4775" rIns="0" bIns="69850" numCol="1" spcCol="1270" anchor="b" anchorCtr="0">
          <a:noAutofit/>
        </a:bodyPr>
        <a:lstStyle/>
        <a:p>
          <a:pPr marL="0" lvl="0" indent="0" algn="l" defTabSz="488950">
            <a:lnSpc>
              <a:spcPct val="90000"/>
            </a:lnSpc>
            <a:spcBef>
              <a:spcPct val="0"/>
            </a:spcBef>
            <a:spcAft>
              <a:spcPct val="35000"/>
            </a:spcAft>
            <a:buNone/>
          </a:pPr>
          <a:r>
            <a:rPr lang="en-US" sz="1100" kern="1200"/>
            <a:t>Disability discrimination law</a:t>
          </a:r>
        </a:p>
      </dsp:txBody>
      <dsp:txXfrm>
        <a:off x="3623529" y="1893040"/>
        <a:ext cx="1770482" cy="1120679"/>
      </dsp:txXfrm>
    </dsp:sp>
    <dsp:sp modelId="{802C9EFB-BA9B-499D-9CCA-96603AF95313}">
      <dsp:nvSpPr>
        <dsp:cNvPr id="0" name=""/>
        <dsp:cNvSpPr/>
      </dsp:nvSpPr>
      <dsp:spPr>
        <a:xfrm>
          <a:off x="3623529" y="3013719"/>
          <a:ext cx="1770482" cy="393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95250" bIns="0" numCol="1" spcCol="1270" anchor="ctr" anchorCtr="0">
          <a:noAutofit/>
        </a:bodyPr>
        <a:lstStyle/>
        <a:p>
          <a:pPr marL="0" lvl="0" indent="0" algn="l" defTabSz="666750">
            <a:lnSpc>
              <a:spcPct val="90000"/>
            </a:lnSpc>
            <a:spcBef>
              <a:spcPct val="0"/>
            </a:spcBef>
            <a:spcAft>
              <a:spcPct val="35000"/>
            </a:spcAft>
            <a:buNone/>
            <a:defRPr b="1"/>
          </a:pPr>
          <a:r>
            <a:rPr lang="en-US" sz="1500" kern="1200"/>
            <a:t>1995</a:t>
          </a:r>
        </a:p>
      </dsp:txBody>
      <dsp:txXfrm>
        <a:off x="3623529" y="3013719"/>
        <a:ext cx="1770482" cy="393752"/>
      </dsp:txXfrm>
    </dsp:sp>
    <dsp:sp modelId="{50A9F5F5-23B1-49BF-90CC-40E9C1EE89B9}">
      <dsp:nvSpPr>
        <dsp:cNvPr id="0" name=""/>
        <dsp:cNvSpPr/>
      </dsp:nvSpPr>
      <dsp:spPr>
        <a:xfrm>
          <a:off x="3429053" y="1893040"/>
          <a:ext cx="0" cy="1120679"/>
        </a:xfrm>
        <a:prstGeom prst="line">
          <a:avLst/>
        </a:prstGeom>
        <a:noFill/>
        <a:ln w="12700" cap="flat" cmpd="sng" algn="ctr">
          <a:solidFill>
            <a:schemeClr val="accent2">
              <a:hueOff val="717359"/>
              <a:satOff val="441"/>
              <a:lumOff val="5765"/>
              <a:alphaOff val="0"/>
            </a:schemeClr>
          </a:solidFill>
          <a:prstDash val="dash"/>
        </a:ln>
        <a:effectLst/>
      </dsp:spPr>
      <dsp:style>
        <a:lnRef idx="1">
          <a:scrgbClr r="0" g="0" b="0"/>
        </a:lnRef>
        <a:fillRef idx="0">
          <a:scrgbClr r="0" g="0" b="0"/>
        </a:fillRef>
        <a:effectRef idx="0">
          <a:scrgbClr r="0" g="0" b="0"/>
        </a:effectRef>
        <a:fontRef idx="minor"/>
      </dsp:style>
    </dsp:sp>
    <dsp:sp modelId="{3B140722-AE10-4CE0-B063-00C3790ADF16}">
      <dsp:nvSpPr>
        <dsp:cNvPr id="0" name=""/>
        <dsp:cNvSpPr/>
      </dsp:nvSpPr>
      <dsp:spPr>
        <a:xfrm>
          <a:off x="3396447" y="1857602"/>
          <a:ext cx="70011" cy="70875"/>
        </a:xfrm>
        <a:prstGeom prst="ellipse">
          <a:avLst/>
        </a:prstGeom>
        <a:solidFill>
          <a:schemeClr val="accent2">
            <a:hueOff val="717359"/>
            <a:satOff val="441"/>
            <a:lumOff val="5765"/>
            <a:alphaOff val="0"/>
          </a:schemeClr>
        </a:solidFill>
        <a:ln w="63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7FC4F8-D481-489C-833E-FE701B2C24E2}">
      <dsp:nvSpPr>
        <dsp:cNvPr id="0" name=""/>
        <dsp:cNvSpPr/>
      </dsp:nvSpPr>
      <dsp:spPr>
        <a:xfrm rot="8100000">
          <a:off x="4366183" y="437968"/>
          <a:ext cx="275030" cy="275030"/>
        </a:xfrm>
        <a:prstGeom prst="teardrop">
          <a:avLst>
            <a:gd name="adj" fmla="val 115000"/>
          </a:avLst>
        </a:prstGeom>
        <a:solidFill>
          <a:schemeClr val="accent2">
            <a:hueOff val="956479"/>
            <a:satOff val="588"/>
            <a:lumOff val="7686"/>
            <a:alphaOff val="0"/>
          </a:schemeClr>
        </a:solidFill>
        <a:ln w="15875" cap="flat" cmpd="sng" algn="ctr">
          <a:solidFill>
            <a:schemeClr val="accent2">
              <a:hueOff val="956479"/>
              <a:satOff val="588"/>
              <a:lumOff val="768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52AF9B-5339-4EE4-A1BC-304AE1DA5DEF}">
      <dsp:nvSpPr>
        <dsp:cNvPr id="0" name=""/>
        <dsp:cNvSpPr/>
      </dsp:nvSpPr>
      <dsp:spPr>
        <a:xfrm>
          <a:off x="4396737" y="468522"/>
          <a:ext cx="213923" cy="213923"/>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D2F1D0A2-1EC3-47DB-B307-62C415495137}">
      <dsp:nvSpPr>
        <dsp:cNvPr id="0" name=""/>
        <dsp:cNvSpPr/>
      </dsp:nvSpPr>
      <dsp:spPr>
        <a:xfrm>
          <a:off x="4698175" y="772360"/>
          <a:ext cx="1770482" cy="1120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69850" rIns="69850" bIns="104775" numCol="1" spcCol="1270" anchor="t" anchorCtr="0">
          <a:noAutofit/>
        </a:bodyPr>
        <a:lstStyle/>
        <a:p>
          <a:pPr marL="0" lvl="0" indent="0" algn="l" defTabSz="488950">
            <a:lnSpc>
              <a:spcPct val="90000"/>
            </a:lnSpc>
            <a:spcBef>
              <a:spcPct val="0"/>
            </a:spcBef>
            <a:spcAft>
              <a:spcPct val="35000"/>
            </a:spcAft>
            <a:buNone/>
          </a:pPr>
          <a:r>
            <a:rPr lang="en-US" sz="1100" kern="1200"/>
            <a:t>National minimum wage</a:t>
          </a:r>
        </a:p>
        <a:p>
          <a:pPr marL="57150" lvl="1" indent="-57150" algn="l" defTabSz="400050">
            <a:lnSpc>
              <a:spcPct val="90000"/>
            </a:lnSpc>
            <a:spcBef>
              <a:spcPct val="0"/>
            </a:spcBef>
            <a:spcAft>
              <a:spcPct val="15000"/>
            </a:spcAft>
            <a:buChar char="•"/>
          </a:pPr>
          <a:r>
            <a:rPr lang="en-US" sz="900" kern="1200"/>
            <a:t>- Working time regulations</a:t>
          </a:r>
        </a:p>
        <a:p>
          <a:pPr marL="57150" lvl="1" indent="-57150" algn="l" defTabSz="400050">
            <a:lnSpc>
              <a:spcPct val="90000"/>
            </a:lnSpc>
            <a:spcBef>
              <a:spcPct val="0"/>
            </a:spcBef>
            <a:spcAft>
              <a:spcPct val="15000"/>
            </a:spcAft>
            <a:buChar char="•"/>
          </a:pPr>
          <a:r>
            <a:rPr lang="en-US" sz="900" kern="1200"/>
            <a:t>- Data protection law</a:t>
          </a:r>
        </a:p>
      </dsp:txBody>
      <dsp:txXfrm>
        <a:off x="4698175" y="772360"/>
        <a:ext cx="1770482" cy="1120679"/>
      </dsp:txXfrm>
    </dsp:sp>
    <dsp:sp modelId="{26683E39-FDF7-4767-91DD-F52D361C4399}">
      <dsp:nvSpPr>
        <dsp:cNvPr id="0" name=""/>
        <dsp:cNvSpPr/>
      </dsp:nvSpPr>
      <dsp:spPr>
        <a:xfrm>
          <a:off x="4698175" y="378607"/>
          <a:ext cx="1770482" cy="393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95250" bIns="0" numCol="1" spcCol="1270" anchor="ctr" anchorCtr="0">
          <a:noAutofit/>
        </a:bodyPr>
        <a:lstStyle/>
        <a:p>
          <a:pPr marL="0" lvl="0" indent="0" algn="l" defTabSz="666750">
            <a:lnSpc>
              <a:spcPct val="90000"/>
            </a:lnSpc>
            <a:spcBef>
              <a:spcPct val="0"/>
            </a:spcBef>
            <a:spcAft>
              <a:spcPct val="35000"/>
            </a:spcAft>
            <a:buNone/>
            <a:defRPr b="1"/>
          </a:pPr>
          <a:r>
            <a:rPr lang="en-US" sz="1500" kern="1200"/>
            <a:t>1998</a:t>
          </a:r>
        </a:p>
      </dsp:txBody>
      <dsp:txXfrm>
        <a:off x="4698175" y="378607"/>
        <a:ext cx="1770482" cy="393752"/>
      </dsp:txXfrm>
    </dsp:sp>
    <dsp:sp modelId="{EC9839AF-55F4-416E-8B09-F846C0154EE3}">
      <dsp:nvSpPr>
        <dsp:cNvPr id="0" name=""/>
        <dsp:cNvSpPr/>
      </dsp:nvSpPr>
      <dsp:spPr>
        <a:xfrm>
          <a:off x="4503698" y="772360"/>
          <a:ext cx="0" cy="1120679"/>
        </a:xfrm>
        <a:prstGeom prst="line">
          <a:avLst/>
        </a:prstGeom>
        <a:noFill/>
        <a:ln w="12700" cap="flat" cmpd="sng" algn="ctr">
          <a:solidFill>
            <a:schemeClr val="accent2">
              <a:hueOff val="956479"/>
              <a:satOff val="588"/>
              <a:lumOff val="7686"/>
              <a:alphaOff val="0"/>
            </a:schemeClr>
          </a:solidFill>
          <a:prstDash val="dash"/>
        </a:ln>
        <a:effectLst/>
      </dsp:spPr>
      <dsp:style>
        <a:lnRef idx="1">
          <a:scrgbClr r="0" g="0" b="0"/>
        </a:lnRef>
        <a:fillRef idx="0">
          <a:scrgbClr r="0" g="0" b="0"/>
        </a:fillRef>
        <a:effectRef idx="0">
          <a:scrgbClr r="0" g="0" b="0"/>
        </a:effectRef>
        <a:fontRef idx="minor"/>
      </dsp:style>
    </dsp:sp>
    <dsp:sp modelId="{F6239937-BDE3-4A67-BC04-61943C3E5F59}">
      <dsp:nvSpPr>
        <dsp:cNvPr id="0" name=""/>
        <dsp:cNvSpPr/>
      </dsp:nvSpPr>
      <dsp:spPr>
        <a:xfrm>
          <a:off x="4471093" y="1857602"/>
          <a:ext cx="70011" cy="70875"/>
        </a:xfrm>
        <a:prstGeom prst="ellipse">
          <a:avLst/>
        </a:prstGeom>
        <a:solidFill>
          <a:schemeClr val="accent2">
            <a:hueOff val="956479"/>
            <a:satOff val="588"/>
            <a:lumOff val="7686"/>
            <a:alphaOff val="0"/>
          </a:schemeClr>
        </a:solidFill>
        <a:ln w="63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D8932A-4090-4955-98B2-A816951ED51C}">
      <dsp:nvSpPr>
        <dsp:cNvPr id="0" name=""/>
        <dsp:cNvSpPr/>
      </dsp:nvSpPr>
      <dsp:spPr>
        <a:xfrm rot="18900000">
          <a:off x="5440828" y="3073080"/>
          <a:ext cx="275030" cy="275030"/>
        </a:xfrm>
        <a:prstGeom prst="teardrop">
          <a:avLst>
            <a:gd name="adj" fmla="val 115000"/>
          </a:avLst>
        </a:prstGeom>
        <a:solidFill>
          <a:schemeClr val="accent2">
            <a:hueOff val="1195599"/>
            <a:satOff val="735"/>
            <a:lumOff val="9608"/>
            <a:alphaOff val="0"/>
          </a:schemeClr>
        </a:solidFill>
        <a:ln w="15875" cap="flat" cmpd="sng" algn="ctr">
          <a:solidFill>
            <a:schemeClr val="accent2">
              <a:hueOff val="1195599"/>
              <a:satOff val="735"/>
              <a:lumOff val="960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50F160-1A3D-4D11-8E12-9589372FC303}">
      <dsp:nvSpPr>
        <dsp:cNvPr id="0" name=""/>
        <dsp:cNvSpPr/>
      </dsp:nvSpPr>
      <dsp:spPr>
        <a:xfrm>
          <a:off x="5471382" y="3103633"/>
          <a:ext cx="213923" cy="213923"/>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A0406BE6-BA83-45AE-8B2C-91C514F964DE}">
      <dsp:nvSpPr>
        <dsp:cNvPr id="0" name=""/>
        <dsp:cNvSpPr/>
      </dsp:nvSpPr>
      <dsp:spPr>
        <a:xfrm>
          <a:off x="5772820" y="1893040"/>
          <a:ext cx="1770482" cy="1120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4775" rIns="0" bIns="69850" numCol="1" spcCol="1270" anchor="b" anchorCtr="0">
          <a:noAutofit/>
        </a:bodyPr>
        <a:lstStyle/>
        <a:p>
          <a:pPr marL="0" lvl="0" indent="0" algn="l" defTabSz="488950">
            <a:lnSpc>
              <a:spcPct val="90000"/>
            </a:lnSpc>
            <a:spcBef>
              <a:spcPct val="0"/>
            </a:spcBef>
            <a:spcAft>
              <a:spcPct val="35000"/>
            </a:spcAft>
            <a:buNone/>
          </a:pPr>
          <a:r>
            <a:rPr lang="en-US" sz="1100" kern="1200"/>
            <a:t>Since 2000 = protection for part-time workers and agency staff; freedom from discrimination on the grounds of sexual orientation, religion and age; extended family rights; etc.</a:t>
          </a:r>
        </a:p>
      </dsp:txBody>
      <dsp:txXfrm>
        <a:off x="5772820" y="1893040"/>
        <a:ext cx="1770482" cy="1120679"/>
      </dsp:txXfrm>
    </dsp:sp>
    <dsp:sp modelId="{F1657E16-5742-4693-AA0F-99F0C109E74E}">
      <dsp:nvSpPr>
        <dsp:cNvPr id="0" name=""/>
        <dsp:cNvSpPr/>
      </dsp:nvSpPr>
      <dsp:spPr>
        <a:xfrm>
          <a:off x="5772820" y="3013719"/>
          <a:ext cx="1770482" cy="393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95250" bIns="0" numCol="1" spcCol="1270" anchor="ctr" anchorCtr="0">
          <a:noAutofit/>
        </a:bodyPr>
        <a:lstStyle/>
        <a:p>
          <a:pPr marL="0" lvl="0" indent="0" algn="l" defTabSz="666750">
            <a:lnSpc>
              <a:spcPct val="90000"/>
            </a:lnSpc>
            <a:spcBef>
              <a:spcPct val="0"/>
            </a:spcBef>
            <a:spcAft>
              <a:spcPct val="35000"/>
            </a:spcAft>
            <a:buNone/>
            <a:defRPr b="1"/>
          </a:pPr>
          <a:r>
            <a:rPr lang="en-US" sz="1500" kern="1200"/>
            <a:t>2000</a:t>
          </a:r>
        </a:p>
      </dsp:txBody>
      <dsp:txXfrm>
        <a:off x="5772820" y="3013719"/>
        <a:ext cx="1770482" cy="393752"/>
      </dsp:txXfrm>
    </dsp:sp>
    <dsp:sp modelId="{F2123008-00AF-4DCE-AB6B-8536C4CF70CB}">
      <dsp:nvSpPr>
        <dsp:cNvPr id="0" name=""/>
        <dsp:cNvSpPr/>
      </dsp:nvSpPr>
      <dsp:spPr>
        <a:xfrm>
          <a:off x="5578344" y="1893040"/>
          <a:ext cx="0" cy="1120679"/>
        </a:xfrm>
        <a:prstGeom prst="line">
          <a:avLst/>
        </a:prstGeom>
        <a:noFill/>
        <a:ln w="12700" cap="flat" cmpd="sng" algn="ctr">
          <a:solidFill>
            <a:schemeClr val="accent2">
              <a:hueOff val="1195599"/>
              <a:satOff val="735"/>
              <a:lumOff val="9608"/>
              <a:alphaOff val="0"/>
            </a:schemeClr>
          </a:solidFill>
          <a:prstDash val="dash"/>
        </a:ln>
        <a:effectLst/>
      </dsp:spPr>
      <dsp:style>
        <a:lnRef idx="1">
          <a:scrgbClr r="0" g="0" b="0"/>
        </a:lnRef>
        <a:fillRef idx="0">
          <a:scrgbClr r="0" g="0" b="0"/>
        </a:fillRef>
        <a:effectRef idx="0">
          <a:scrgbClr r="0" g="0" b="0"/>
        </a:effectRef>
        <a:fontRef idx="minor"/>
      </dsp:style>
    </dsp:sp>
    <dsp:sp modelId="{AA727AFA-41BF-4873-A769-BC16D1558FBC}">
      <dsp:nvSpPr>
        <dsp:cNvPr id="0" name=""/>
        <dsp:cNvSpPr/>
      </dsp:nvSpPr>
      <dsp:spPr>
        <a:xfrm>
          <a:off x="5545738" y="1857602"/>
          <a:ext cx="70011" cy="70875"/>
        </a:xfrm>
        <a:prstGeom prst="ellipse">
          <a:avLst/>
        </a:prstGeom>
        <a:solidFill>
          <a:schemeClr val="accent2">
            <a:hueOff val="1195599"/>
            <a:satOff val="735"/>
            <a:lumOff val="9608"/>
            <a:alphaOff val="0"/>
          </a:schemeClr>
        </a:solidFill>
        <a:ln w="63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B9BE45-E19A-49BA-960C-F503E7A9787D}">
      <dsp:nvSpPr>
        <dsp:cNvPr id="0" name=""/>
        <dsp:cNvSpPr/>
      </dsp:nvSpPr>
      <dsp:spPr>
        <a:xfrm>
          <a:off x="0" y="360705"/>
          <a:ext cx="2357437" cy="1414462"/>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UK membership of the EEC and now the EU.</a:t>
          </a:r>
          <a:endParaRPr lang="en-US" sz="1800" kern="1200"/>
        </a:p>
      </dsp:txBody>
      <dsp:txXfrm>
        <a:off x="0" y="360705"/>
        <a:ext cx="2357437" cy="1414462"/>
      </dsp:txXfrm>
    </dsp:sp>
    <dsp:sp modelId="{F7D99914-6451-4AC2-B0D2-04DC4DE9CEBA}">
      <dsp:nvSpPr>
        <dsp:cNvPr id="0" name=""/>
        <dsp:cNvSpPr/>
      </dsp:nvSpPr>
      <dsp:spPr>
        <a:xfrm>
          <a:off x="2593181" y="360705"/>
          <a:ext cx="2357437" cy="1414462"/>
        </a:xfrm>
        <a:prstGeom prst="rect">
          <a:avLst/>
        </a:prstGeom>
        <a:solidFill>
          <a:schemeClr val="accent5">
            <a:hueOff val="411145"/>
            <a:satOff val="8586"/>
            <a:lumOff val="-49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Decline in trade union membership and activism.</a:t>
          </a:r>
          <a:endParaRPr lang="en-US" sz="1800" kern="1200"/>
        </a:p>
      </dsp:txBody>
      <dsp:txXfrm>
        <a:off x="2593181" y="360705"/>
        <a:ext cx="2357437" cy="1414462"/>
      </dsp:txXfrm>
    </dsp:sp>
    <dsp:sp modelId="{6411B616-2B13-41A9-83A8-E659D444F417}">
      <dsp:nvSpPr>
        <dsp:cNvPr id="0" name=""/>
        <dsp:cNvSpPr/>
      </dsp:nvSpPr>
      <dsp:spPr>
        <a:xfrm>
          <a:off x="5186362" y="360705"/>
          <a:ext cx="2357437" cy="1414462"/>
        </a:xfrm>
        <a:prstGeom prst="rect">
          <a:avLst/>
        </a:prstGeom>
        <a:solidFill>
          <a:schemeClr val="accent5">
            <a:hueOff val="822290"/>
            <a:satOff val="17171"/>
            <a:lumOff val="-98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Government economic policy – desire to encourage people to ‘come off the welfare state and in to work’.</a:t>
          </a:r>
          <a:endParaRPr lang="en-US" sz="1800" kern="1200"/>
        </a:p>
      </dsp:txBody>
      <dsp:txXfrm>
        <a:off x="5186362" y="360705"/>
        <a:ext cx="2357437" cy="1414462"/>
      </dsp:txXfrm>
    </dsp:sp>
    <dsp:sp modelId="{D08F1AF1-F379-4025-BD2B-C638A71AC406}">
      <dsp:nvSpPr>
        <dsp:cNvPr id="0" name=""/>
        <dsp:cNvSpPr/>
      </dsp:nvSpPr>
      <dsp:spPr>
        <a:xfrm>
          <a:off x="1296590" y="2010911"/>
          <a:ext cx="2357437" cy="1414462"/>
        </a:xfrm>
        <a:prstGeom prst="rect">
          <a:avLst/>
        </a:prstGeom>
        <a:solidFill>
          <a:schemeClr val="accent5">
            <a:hueOff val="1233435"/>
            <a:satOff val="25757"/>
            <a:lumOff val="-147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Just another area of national life that has become more regulated.</a:t>
          </a:r>
          <a:endParaRPr lang="en-US" sz="1800" kern="1200"/>
        </a:p>
      </dsp:txBody>
      <dsp:txXfrm>
        <a:off x="1296590" y="2010911"/>
        <a:ext cx="2357437" cy="1414462"/>
      </dsp:txXfrm>
    </dsp:sp>
    <dsp:sp modelId="{528C38D9-5B52-40FD-978C-C4C23B6BB312}">
      <dsp:nvSpPr>
        <dsp:cNvPr id="0" name=""/>
        <dsp:cNvSpPr/>
      </dsp:nvSpPr>
      <dsp:spPr>
        <a:xfrm>
          <a:off x="3889771" y="2010911"/>
          <a:ext cx="2357437" cy="1414462"/>
        </a:xfrm>
        <a:prstGeom prst="rect">
          <a:avLst/>
        </a:prstGeom>
        <a:solidFill>
          <a:schemeClr val="accent5">
            <a:hueOff val="1644580"/>
            <a:satOff val="34343"/>
            <a:lumOff val="-19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Political expediency.</a:t>
          </a:r>
          <a:endParaRPr lang="en-US" sz="1800" kern="1200"/>
        </a:p>
      </dsp:txBody>
      <dsp:txXfrm>
        <a:off x="3889771" y="2010911"/>
        <a:ext cx="2357437" cy="141446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C4C8CB-6CC4-4299-B188-266130C4258F}">
      <dsp:nvSpPr>
        <dsp:cNvPr id="0" name=""/>
        <dsp:cNvSpPr/>
      </dsp:nvSpPr>
      <dsp:spPr>
        <a:xfrm>
          <a:off x="0" y="2758"/>
          <a:ext cx="5098256"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8C9703-B055-4897-A7D8-DEE5971F6311}">
      <dsp:nvSpPr>
        <dsp:cNvPr id="0" name=""/>
        <dsp:cNvSpPr/>
      </dsp:nvSpPr>
      <dsp:spPr>
        <a:xfrm>
          <a:off x="0" y="2758"/>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u="sng" kern="1200"/>
            <a:t>Micro-debates</a:t>
          </a:r>
          <a:endParaRPr lang="en-US" sz="1900" kern="1200"/>
        </a:p>
      </dsp:txBody>
      <dsp:txXfrm>
        <a:off x="0" y="2758"/>
        <a:ext cx="5098256" cy="940732"/>
      </dsp:txXfrm>
    </dsp:sp>
    <dsp:sp modelId="{18A4FE4F-A146-42A2-BC80-0D25262532C1}">
      <dsp:nvSpPr>
        <dsp:cNvPr id="0" name=""/>
        <dsp:cNvSpPr/>
      </dsp:nvSpPr>
      <dsp:spPr>
        <a:xfrm>
          <a:off x="0" y="943491"/>
          <a:ext cx="5098256" cy="0"/>
        </a:xfrm>
        <a:prstGeom prst="line">
          <a:avLst/>
        </a:prstGeom>
        <a:solidFill>
          <a:schemeClr val="accent2">
            <a:hueOff val="239120"/>
            <a:satOff val="147"/>
            <a:lumOff val="1922"/>
            <a:alphaOff val="0"/>
          </a:schemeClr>
        </a:solidFill>
        <a:ln w="15875" cap="flat" cmpd="sng" algn="ctr">
          <a:solidFill>
            <a:schemeClr val="accent2">
              <a:hueOff val="239120"/>
              <a:satOff val="147"/>
              <a:lumOff val="192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52D0FC-6661-40DC-A851-37B570659F9A}">
      <dsp:nvSpPr>
        <dsp:cNvPr id="0" name=""/>
        <dsp:cNvSpPr/>
      </dsp:nvSpPr>
      <dsp:spPr>
        <a:xfrm>
          <a:off x="0" y="943491"/>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Individual pieces of legislation – do they ‘go too far’ (employer organisations) or ‘not go far enough’ (employee perspective)?</a:t>
          </a:r>
          <a:endParaRPr lang="en-US" sz="1900" kern="1200"/>
        </a:p>
      </dsp:txBody>
      <dsp:txXfrm>
        <a:off x="0" y="943491"/>
        <a:ext cx="5098256" cy="940732"/>
      </dsp:txXfrm>
    </dsp:sp>
    <dsp:sp modelId="{00E191A6-5184-45FE-BE74-87892181DD9A}">
      <dsp:nvSpPr>
        <dsp:cNvPr id="0" name=""/>
        <dsp:cNvSpPr/>
      </dsp:nvSpPr>
      <dsp:spPr>
        <a:xfrm>
          <a:off x="0" y="1884223"/>
          <a:ext cx="5098256" cy="0"/>
        </a:xfrm>
        <a:prstGeom prst="line">
          <a:avLst/>
        </a:prstGeom>
        <a:solidFill>
          <a:schemeClr val="accent2">
            <a:hueOff val="478240"/>
            <a:satOff val="294"/>
            <a:lumOff val="3843"/>
            <a:alphaOff val="0"/>
          </a:schemeClr>
        </a:solidFill>
        <a:ln w="15875" cap="flat" cmpd="sng" algn="ctr">
          <a:solidFill>
            <a:schemeClr val="accent2">
              <a:hueOff val="478240"/>
              <a:satOff val="294"/>
              <a:lumOff val="384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2ADE3E-B493-499D-B7B4-8DA590DEECAA}">
      <dsp:nvSpPr>
        <dsp:cNvPr id="0" name=""/>
        <dsp:cNvSpPr/>
      </dsp:nvSpPr>
      <dsp:spPr>
        <a:xfrm>
          <a:off x="0" y="1884223"/>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Some areas of employment regulation are generally agreed to function badly by all parties:</a:t>
          </a:r>
          <a:endParaRPr lang="en-US" sz="1900" kern="1200"/>
        </a:p>
      </dsp:txBody>
      <dsp:txXfrm>
        <a:off x="0" y="1884223"/>
        <a:ext cx="5098256" cy="940732"/>
      </dsp:txXfrm>
    </dsp:sp>
    <dsp:sp modelId="{12D066E1-DC22-4241-9C97-AD29A00106D5}">
      <dsp:nvSpPr>
        <dsp:cNvPr id="0" name=""/>
        <dsp:cNvSpPr/>
      </dsp:nvSpPr>
      <dsp:spPr>
        <a:xfrm>
          <a:off x="0" y="2824955"/>
          <a:ext cx="5098256" cy="0"/>
        </a:xfrm>
        <a:prstGeom prst="line">
          <a:avLst/>
        </a:prstGeom>
        <a:solidFill>
          <a:schemeClr val="accent2">
            <a:hueOff val="717359"/>
            <a:satOff val="441"/>
            <a:lumOff val="5765"/>
            <a:alphaOff val="0"/>
          </a:schemeClr>
        </a:solidFill>
        <a:ln w="15875" cap="flat" cmpd="sng" algn="ctr">
          <a:solidFill>
            <a:schemeClr val="accent2">
              <a:hueOff val="717359"/>
              <a:satOff val="441"/>
              <a:lumOff val="576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0A989E-AD8E-4955-B5C1-6D564E21A0F4}">
      <dsp:nvSpPr>
        <dsp:cNvPr id="0" name=""/>
        <dsp:cNvSpPr/>
      </dsp:nvSpPr>
      <dsp:spPr>
        <a:xfrm>
          <a:off x="0" y="2824956"/>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Some laws fail to meet their own objectives – being burdensome for employees, yet ineffective for staff (equal pay law).</a:t>
          </a:r>
          <a:endParaRPr lang="en-US" sz="1900" kern="1200"/>
        </a:p>
      </dsp:txBody>
      <dsp:txXfrm>
        <a:off x="0" y="2824956"/>
        <a:ext cx="5098256" cy="940732"/>
      </dsp:txXfrm>
    </dsp:sp>
    <dsp:sp modelId="{58696172-882A-4994-8972-039771B4CCD0}">
      <dsp:nvSpPr>
        <dsp:cNvPr id="0" name=""/>
        <dsp:cNvSpPr/>
      </dsp:nvSpPr>
      <dsp:spPr>
        <a:xfrm>
          <a:off x="0" y="3765688"/>
          <a:ext cx="5098256" cy="0"/>
        </a:xfrm>
        <a:prstGeom prst="line">
          <a:avLst/>
        </a:prstGeom>
        <a:solidFill>
          <a:schemeClr val="accent2">
            <a:hueOff val="956479"/>
            <a:satOff val="588"/>
            <a:lumOff val="7686"/>
            <a:alphaOff val="0"/>
          </a:schemeClr>
        </a:solidFill>
        <a:ln w="15875" cap="flat" cmpd="sng" algn="ctr">
          <a:solidFill>
            <a:schemeClr val="accent2">
              <a:hueOff val="956479"/>
              <a:satOff val="588"/>
              <a:lumOff val="768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9B159D-A5DB-41AC-B13B-90BCC50B5BD0}">
      <dsp:nvSpPr>
        <dsp:cNvPr id="0" name=""/>
        <dsp:cNvSpPr/>
      </dsp:nvSpPr>
      <dsp:spPr>
        <a:xfrm>
          <a:off x="0" y="3765688"/>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Badly drafted law, leaving substantial uncertainty.</a:t>
          </a:r>
          <a:endParaRPr lang="en-US" sz="1900" kern="1200"/>
        </a:p>
      </dsp:txBody>
      <dsp:txXfrm>
        <a:off x="0" y="3765688"/>
        <a:ext cx="5098256" cy="940732"/>
      </dsp:txXfrm>
    </dsp:sp>
    <dsp:sp modelId="{6C06F057-24AF-46AA-8186-5516758BEEC3}">
      <dsp:nvSpPr>
        <dsp:cNvPr id="0" name=""/>
        <dsp:cNvSpPr/>
      </dsp:nvSpPr>
      <dsp:spPr>
        <a:xfrm>
          <a:off x="0" y="4706420"/>
          <a:ext cx="5098256" cy="0"/>
        </a:xfrm>
        <a:prstGeom prst="line">
          <a:avLst/>
        </a:prstGeom>
        <a:solidFill>
          <a:schemeClr val="accent2">
            <a:hueOff val="1195599"/>
            <a:satOff val="735"/>
            <a:lumOff val="9608"/>
            <a:alphaOff val="0"/>
          </a:schemeClr>
        </a:solidFill>
        <a:ln w="15875" cap="flat" cmpd="sng" algn="ctr">
          <a:solidFill>
            <a:schemeClr val="accent2">
              <a:hueOff val="1195599"/>
              <a:satOff val="735"/>
              <a:lumOff val="960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C284A6-0716-4D65-A43E-35ECF0B077F6}">
      <dsp:nvSpPr>
        <dsp:cNvPr id="0" name=""/>
        <dsp:cNvSpPr/>
      </dsp:nvSpPr>
      <dsp:spPr>
        <a:xfrm>
          <a:off x="0" y="4706420"/>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Unnecessary complexity.</a:t>
          </a:r>
          <a:endParaRPr lang="en-US" sz="1900" kern="1200"/>
        </a:p>
      </dsp:txBody>
      <dsp:txXfrm>
        <a:off x="0" y="4706420"/>
        <a:ext cx="5098256" cy="94073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438522-A45D-4437-8765-74F1CD6508CE}" type="datetimeFigureOut">
              <a:rPr lang="en-GB" smtClean="0"/>
              <a:t>10/11/2021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93B9CA-F0DD-43F3-B935-0FD3190440C9}" type="slidenum">
              <a:rPr lang="en-GB" smtClean="0"/>
              <a:t>‹#›</a:t>
            </a:fld>
            <a:endParaRPr lang="en-GB"/>
          </a:p>
        </p:txBody>
      </p:sp>
    </p:spTree>
    <p:extLst>
      <p:ext uri="{BB962C8B-B14F-4D97-AF65-F5344CB8AC3E}">
        <p14:creationId xmlns:p14="http://schemas.microsoft.com/office/powerpoint/2010/main" val="3449444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D7A3A2AD-AC33-4201-8C97-A7E60BE39A7C}"/>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fld id="{C911AB97-B0B8-4B81-B307-C0EB26CA9A6A}" type="slidenum">
              <a:rPr lang="en-GB" altLang="en-US"/>
              <a:pPr/>
              <a:t>6</a:t>
            </a:fld>
            <a:endParaRPr lang="en-GB" altLang="en-US"/>
          </a:p>
        </p:txBody>
      </p:sp>
      <p:sp>
        <p:nvSpPr>
          <p:cNvPr id="14339" name="Rectangle 2">
            <a:extLst>
              <a:ext uri="{FF2B5EF4-FFF2-40B4-BE49-F238E27FC236}">
                <a16:creationId xmlns:a16="http://schemas.microsoft.com/office/drawing/2014/main" id="{070EBB30-8492-41B8-A680-1E4D4FDB3C13}"/>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62511A89-139C-49F5-B983-42985BE4B16E}"/>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5323133-AA97-456F-9CDE-16C34FD9DC85}"/>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fld id="{3AFE5FBB-0044-4F56-94F6-A7BDE083EBD4}" type="slidenum">
              <a:rPr lang="en-GB" altLang="en-US"/>
              <a:pPr/>
              <a:t>11</a:t>
            </a:fld>
            <a:endParaRPr lang="en-GB" altLang="en-US"/>
          </a:p>
        </p:txBody>
      </p:sp>
      <p:sp>
        <p:nvSpPr>
          <p:cNvPr id="20483" name="Rectangle 2">
            <a:extLst>
              <a:ext uri="{FF2B5EF4-FFF2-40B4-BE49-F238E27FC236}">
                <a16:creationId xmlns:a16="http://schemas.microsoft.com/office/drawing/2014/main" id="{8DE1E3A1-27DF-4789-94D5-7A1EADD9F28C}"/>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410A8BC3-6236-482F-B8B5-584092005E00}"/>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F9E342F6-7701-4DE2-BFC7-D3336F811B6B}"/>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fld id="{CEB3DE0E-0717-467A-BCC9-0FF7BED3C0B1}" type="slidenum">
              <a:rPr lang="en-GB" altLang="en-US"/>
              <a:pPr/>
              <a:t>16</a:t>
            </a:fld>
            <a:endParaRPr lang="en-GB" altLang="en-US"/>
          </a:p>
        </p:txBody>
      </p:sp>
      <p:sp>
        <p:nvSpPr>
          <p:cNvPr id="16387" name="Rectangle 2">
            <a:extLst>
              <a:ext uri="{FF2B5EF4-FFF2-40B4-BE49-F238E27FC236}">
                <a16:creationId xmlns:a16="http://schemas.microsoft.com/office/drawing/2014/main" id="{188DB8F8-A39C-4BE3-9AFB-A0C538CF852B}"/>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B7BA4D8E-8D3B-4C8B-A82B-E7DE7CD157B6}"/>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3832123A-45AD-4657-B615-CE5EF1138746}"/>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fld id="{A9237927-7C1C-4356-B989-36DD8A350743}" type="slidenum">
              <a:rPr lang="en-GB" altLang="en-US"/>
              <a:pPr/>
              <a:t>18</a:t>
            </a:fld>
            <a:endParaRPr lang="en-GB" altLang="en-US"/>
          </a:p>
        </p:txBody>
      </p:sp>
      <p:sp>
        <p:nvSpPr>
          <p:cNvPr id="18435" name="Rectangle 2">
            <a:extLst>
              <a:ext uri="{FF2B5EF4-FFF2-40B4-BE49-F238E27FC236}">
                <a16:creationId xmlns:a16="http://schemas.microsoft.com/office/drawing/2014/main" id="{5AF159C5-B5E5-41E5-BBBB-8C55FEDF9EA1}"/>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F666183B-5CD3-4658-A68B-BD6304183576}"/>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1F325D4-691C-4A07-9C97-8B520FA3AAC0}"/>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fld id="{15928B86-2995-40D3-8471-80125D7CB50B}" type="slidenum">
              <a:rPr lang="en-GB" altLang="en-US"/>
              <a:pPr/>
              <a:t>22</a:t>
            </a:fld>
            <a:endParaRPr lang="en-GB" altLang="en-US"/>
          </a:p>
        </p:txBody>
      </p:sp>
      <p:sp>
        <p:nvSpPr>
          <p:cNvPr id="22531" name="Rectangle 2">
            <a:extLst>
              <a:ext uri="{FF2B5EF4-FFF2-40B4-BE49-F238E27FC236}">
                <a16:creationId xmlns:a16="http://schemas.microsoft.com/office/drawing/2014/main" id="{05C7FA5D-CB8C-4292-8048-6F727F97ED20}"/>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4353A9E7-A523-4C3D-BA31-FDD6B1F76186}"/>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493B9CA-F0DD-43F3-B935-0FD3190440C9}" type="slidenum">
              <a:rPr lang="en-GB" smtClean="0"/>
              <a:t>24</a:t>
            </a:fld>
            <a:endParaRPr lang="en-GB"/>
          </a:p>
        </p:txBody>
      </p:sp>
    </p:spTree>
    <p:extLst>
      <p:ext uri="{BB962C8B-B14F-4D97-AF65-F5344CB8AC3E}">
        <p14:creationId xmlns:p14="http://schemas.microsoft.com/office/powerpoint/2010/main" val="20102847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BAB020F0-3902-430B-8430-33ED58B5B111}"/>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fld id="{03D516C2-5D9E-4613-8130-32B0BC328DAA}" type="slidenum">
              <a:rPr lang="en-GB" altLang="en-US"/>
              <a:pPr/>
              <a:t>28</a:t>
            </a:fld>
            <a:endParaRPr lang="en-GB" altLang="en-US"/>
          </a:p>
        </p:txBody>
      </p:sp>
      <p:sp>
        <p:nvSpPr>
          <p:cNvPr id="24579" name="Rectangle 2">
            <a:extLst>
              <a:ext uri="{FF2B5EF4-FFF2-40B4-BE49-F238E27FC236}">
                <a16:creationId xmlns:a16="http://schemas.microsoft.com/office/drawing/2014/main" id="{A72C9636-35E7-45AF-B398-C3034AD5D502}"/>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871306C8-BF9D-416E-8452-105832F57771}"/>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20186000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C796A7EE-E56E-4ACD-9885-C46D4CCA14D3}"/>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fld id="{074A3989-FB12-4396-8920-FCBEAC57FF2F}" type="slidenum">
              <a:rPr lang="en-GB" altLang="en-US"/>
              <a:pPr/>
              <a:t>29</a:t>
            </a:fld>
            <a:endParaRPr lang="en-GB" altLang="en-US"/>
          </a:p>
        </p:txBody>
      </p:sp>
      <p:sp>
        <p:nvSpPr>
          <p:cNvPr id="26627" name="Rectangle 2">
            <a:extLst>
              <a:ext uri="{FF2B5EF4-FFF2-40B4-BE49-F238E27FC236}">
                <a16:creationId xmlns:a16="http://schemas.microsoft.com/office/drawing/2014/main" id="{E0FEFBD5-427E-4A5F-8437-D6B44926A112}"/>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86BCD47E-B6B2-47E8-8D99-A27CE1D3449C}"/>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0870143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E438E3C5-6E7B-4B8D-9956-69D3A5015229}"/>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fld id="{A171D3CB-B713-4003-8586-502D9ED1912B}" type="slidenum">
              <a:rPr lang="en-GB" altLang="en-US"/>
              <a:pPr/>
              <a:t>30</a:t>
            </a:fld>
            <a:endParaRPr lang="en-GB" altLang="en-US"/>
          </a:p>
        </p:txBody>
      </p:sp>
      <p:sp>
        <p:nvSpPr>
          <p:cNvPr id="28675" name="Rectangle 2">
            <a:extLst>
              <a:ext uri="{FF2B5EF4-FFF2-40B4-BE49-F238E27FC236}">
                <a16:creationId xmlns:a16="http://schemas.microsoft.com/office/drawing/2014/main" id="{AFD2DE53-C04A-4910-B898-D56F1A9F5A24}"/>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0F03AFFE-597A-42BF-920B-3D264478D000}"/>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7720728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029A7C72-A661-4568-9076-BCE07B99CA0E}"/>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fld id="{D033739B-CF00-433E-88CC-B9FB54463D88}" type="slidenum">
              <a:rPr lang="en-GB" altLang="en-US"/>
              <a:pPr/>
              <a:t>31</a:t>
            </a:fld>
            <a:endParaRPr lang="en-GB" altLang="en-US"/>
          </a:p>
        </p:txBody>
      </p:sp>
      <p:sp>
        <p:nvSpPr>
          <p:cNvPr id="36867" name="Rectangle 2">
            <a:extLst>
              <a:ext uri="{FF2B5EF4-FFF2-40B4-BE49-F238E27FC236}">
                <a16:creationId xmlns:a16="http://schemas.microsoft.com/office/drawing/2014/main" id="{9BD04023-0105-400E-9E23-170B8686528C}"/>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45D42EC4-7257-4B8C-91E4-E130CCF3F967}"/>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2589042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58103A4C-5B32-4781-BE2F-6EC64E6778C0}"/>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fld id="{1A2AE37E-18E6-4DE6-A1C6-80C3EFB6188D}" type="slidenum">
              <a:rPr lang="en-GB" altLang="en-US"/>
              <a:pPr/>
              <a:t>32</a:t>
            </a:fld>
            <a:endParaRPr lang="en-GB" altLang="en-US"/>
          </a:p>
        </p:txBody>
      </p:sp>
      <p:sp>
        <p:nvSpPr>
          <p:cNvPr id="38915" name="Rectangle 2">
            <a:extLst>
              <a:ext uri="{FF2B5EF4-FFF2-40B4-BE49-F238E27FC236}">
                <a16:creationId xmlns:a16="http://schemas.microsoft.com/office/drawing/2014/main" id="{0312A7B0-9A87-421E-951B-4F267672AB86}"/>
              </a:ext>
            </a:extLst>
          </p:cNvPr>
          <p:cNvSpPr>
            <a:spLocks noGrp="1" noRot="1" noChangeAspect="1" noChangeArrowheads="1" noTextEdit="1"/>
          </p:cNvSpPr>
          <p:nvPr>
            <p:ph type="sldImg"/>
          </p:nvPr>
        </p:nvSpPr>
        <p:spPr>
          <a:ln/>
        </p:spPr>
      </p:sp>
      <p:sp>
        <p:nvSpPr>
          <p:cNvPr id="38916" name="Rectangle 3">
            <a:extLst>
              <a:ext uri="{FF2B5EF4-FFF2-40B4-BE49-F238E27FC236}">
                <a16:creationId xmlns:a16="http://schemas.microsoft.com/office/drawing/2014/main" id="{942643B4-2205-450F-A985-8658D6A6D33A}"/>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6829575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2D402647-67C8-465D-A62D-3D6C14D981E8}"/>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fld id="{2BD53425-1DAB-4583-B1BE-82E67C7597C9}" type="slidenum">
              <a:rPr lang="en-GB" altLang="en-US"/>
              <a:pPr/>
              <a:t>33</a:t>
            </a:fld>
            <a:endParaRPr lang="en-GB" altLang="en-US"/>
          </a:p>
        </p:txBody>
      </p:sp>
      <p:sp>
        <p:nvSpPr>
          <p:cNvPr id="40963" name="Rectangle 2">
            <a:extLst>
              <a:ext uri="{FF2B5EF4-FFF2-40B4-BE49-F238E27FC236}">
                <a16:creationId xmlns:a16="http://schemas.microsoft.com/office/drawing/2014/main" id="{38163A2A-F2DD-4CBA-907E-CA93987B30BA}"/>
              </a:ext>
            </a:extLst>
          </p:cNvPr>
          <p:cNvSpPr>
            <a:spLocks noGrp="1" noRot="1" noChangeAspect="1" noChangeArrowheads="1" noTextEdit="1"/>
          </p:cNvSpPr>
          <p:nvPr>
            <p:ph type="sldImg"/>
          </p:nvPr>
        </p:nvSpPr>
        <p:spPr>
          <a:ln/>
        </p:spPr>
      </p:sp>
      <p:sp>
        <p:nvSpPr>
          <p:cNvPr id="40964" name="Rectangle 3">
            <a:extLst>
              <a:ext uri="{FF2B5EF4-FFF2-40B4-BE49-F238E27FC236}">
                <a16:creationId xmlns:a16="http://schemas.microsoft.com/office/drawing/2014/main" id="{5C62195D-2029-4012-A7D8-916D49B6D38B}"/>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11079667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B6F67B6D-C185-4239-9B4F-2BE846D6CE34}"/>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fld id="{7560238A-4A28-4C59-B321-80BE3835A92E}" type="slidenum">
              <a:rPr lang="en-GB" altLang="en-US"/>
              <a:pPr/>
              <a:t>34</a:t>
            </a:fld>
            <a:endParaRPr lang="en-GB" altLang="en-US"/>
          </a:p>
        </p:txBody>
      </p:sp>
      <p:sp>
        <p:nvSpPr>
          <p:cNvPr id="43011" name="Rectangle 2">
            <a:extLst>
              <a:ext uri="{FF2B5EF4-FFF2-40B4-BE49-F238E27FC236}">
                <a16:creationId xmlns:a16="http://schemas.microsoft.com/office/drawing/2014/main" id="{46D16792-F84E-4905-A9F4-101B2C32810B}"/>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93AF8D27-19ED-4223-8DC8-BD53FDE1268C}"/>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1589631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99694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10/11/2021</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836428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10/11/2021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7956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t>10/11/2021</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60127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10/11/2021</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215313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10/11/2021</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892614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C64F3F4-CE19-49F8-9EF4-FF4EE52031C2}" type="datetimeFigureOut">
              <a:rPr lang="en-GB" smtClean="0"/>
              <a:t>10/11/2021</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25912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9C64F3F4-CE19-49F8-9EF4-FF4EE52031C2}" type="datetimeFigureOut">
              <a:rPr lang="en-GB" smtClean="0"/>
              <a:t>10/11/2021</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4984203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10/11/2021</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398120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10/11/2021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466673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398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10/11/2021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56560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9C64F3F4-CE19-49F8-9EF4-FF4EE52031C2}" type="datetimeFigureOut">
              <a:rPr lang="en-GB" smtClean="0"/>
              <a:pPr/>
              <a:t>10/11/2021</a:t>
            </a:fld>
            <a:endParaRPr lang="en-GB" dirty="0"/>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AC82685A-BD3A-4230-8D85-804689F67293}" type="slidenum">
              <a:rPr lang="en-GB" smtClean="0"/>
              <a:t>‹#›</a:t>
            </a:fld>
            <a:endParaRPr lang="en-GB" dirty="0"/>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3903978"/>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hyperlink" Target="https://www.cipd.co.uk/knowledge/work/trends/economy-labour-market-factsheet"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hyperlink" Target="https://www.pwc.com/gx/en/industries/financial-services/projectblue/demographic-change.html"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hyperlink" Target="https://www.cipd.co.uk/knowledge/work/trends/labour-market-outlook#gref" TargetMode="External"/><Relationship Id="rId3" Type="http://schemas.openxmlformats.org/officeDocument/2006/relationships/hyperlink" Target="https://www2.deloitte.com/us/en/insights/focus/technology-and-the-future-of-work.html" TargetMode="External"/><Relationship Id="rId7" Type="http://schemas.openxmlformats.org/officeDocument/2006/relationships/hyperlink" Target="https://www2.deloitte.com/uk/en/pages/finance/articles/covid-19-economics-monitor.html" TargetMode="External"/><Relationship Id="rId2" Type="http://schemas.openxmlformats.org/officeDocument/2006/relationships/hyperlink" Target="https://www.mckinsey.com/featured-insights/future-of-work" TargetMode="External"/><Relationship Id="rId1" Type="http://schemas.openxmlformats.org/officeDocument/2006/relationships/slideLayout" Target="../slideLayouts/slideLayout2.xml"/><Relationship Id="rId6" Type="http://schemas.openxmlformats.org/officeDocument/2006/relationships/hyperlink" Target="https://www.economist.com/search?q=British+economy" TargetMode="External"/><Relationship Id="rId5" Type="http://schemas.openxmlformats.org/officeDocument/2006/relationships/hyperlink" Target="https://www.ons.gov.uk/employmentandlabourmarket" TargetMode="External"/><Relationship Id="rId10" Type="http://schemas.openxmlformats.org/officeDocument/2006/relationships/hyperlink" Target="https://ilostat.ilo.org/" TargetMode="External"/><Relationship Id="rId4" Type="http://schemas.openxmlformats.org/officeDocument/2006/relationships/hyperlink" Target="https://www.cipd.co.uk/knowledge/work/trends/economy-labour-market-factsheet" TargetMode="External"/><Relationship Id="rId9" Type="http://schemas.openxmlformats.org/officeDocument/2006/relationships/hyperlink" Target="https://www.cipd.co.uk/knowledge/work/trends"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hyperlink" Target="https://www.cipd.co.uk/Images/resourcing-and-talent-planning-case-studies-2021_tcm18-100908.pdf" TargetMode="Externa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Resourcing and Talent Management BMHR7010 </a:t>
            </a:r>
            <a:br>
              <a:rPr lang="en-GB" dirty="0"/>
            </a:br>
            <a:r>
              <a:rPr lang="en-GB" dirty="0"/>
              <a:t>LEVEL 7</a:t>
            </a:r>
          </a:p>
        </p:txBody>
      </p:sp>
      <p:sp>
        <p:nvSpPr>
          <p:cNvPr id="3" name="Subtitle 2"/>
          <p:cNvSpPr>
            <a:spLocks noGrp="1"/>
          </p:cNvSpPr>
          <p:nvPr>
            <p:ph type="subTitle" idx="1"/>
          </p:nvPr>
        </p:nvSpPr>
        <p:spPr/>
        <p:txBody>
          <a:bodyPr/>
          <a:lstStyle/>
          <a:p>
            <a:r>
              <a:rPr lang="en-GB" dirty="0"/>
              <a:t>Labour Market</a:t>
            </a:r>
          </a:p>
        </p:txBody>
      </p:sp>
    </p:spTree>
    <p:extLst>
      <p:ext uri="{BB962C8B-B14F-4D97-AF65-F5344CB8AC3E}">
        <p14:creationId xmlns:p14="http://schemas.microsoft.com/office/powerpoint/2010/main" val="40045585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30" y="4953000"/>
            <a:ext cx="9141714"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43BC3DA-8F58-4DB7-A044-8431E16EFA3A}"/>
              </a:ext>
            </a:extLst>
          </p:cNvPr>
          <p:cNvSpPr>
            <a:spLocks noGrp="1"/>
          </p:cNvSpPr>
          <p:nvPr>
            <p:ph type="title"/>
          </p:nvPr>
        </p:nvSpPr>
        <p:spPr>
          <a:xfrm>
            <a:off x="800100" y="5252936"/>
            <a:ext cx="7543800" cy="1028715"/>
          </a:xfrm>
        </p:spPr>
        <p:txBody>
          <a:bodyPr anchor="ctr">
            <a:normAutofit/>
          </a:bodyPr>
          <a:lstStyle/>
          <a:p>
            <a:pPr algn="ctr"/>
            <a:r>
              <a:rPr lang="en-GB">
                <a:solidFill>
                  <a:srgbClr val="FFFFFF"/>
                </a:solidFill>
              </a:rPr>
              <a:t>Learning Outcome 1</a:t>
            </a:r>
          </a:p>
        </p:txBody>
      </p:sp>
      <p:sp>
        <p:nvSpPr>
          <p:cNvPr id="3" name="Content Placeholder 2">
            <a:extLst>
              <a:ext uri="{FF2B5EF4-FFF2-40B4-BE49-F238E27FC236}">
                <a16:creationId xmlns:a16="http://schemas.microsoft.com/office/drawing/2014/main" id="{4B76A405-82BC-43A7-A0D6-DF23EDC11898}"/>
              </a:ext>
            </a:extLst>
          </p:cNvPr>
          <p:cNvSpPr>
            <a:spLocks noGrp="1"/>
          </p:cNvSpPr>
          <p:nvPr>
            <p:ph idx="1"/>
          </p:nvPr>
        </p:nvSpPr>
        <p:spPr>
          <a:xfrm>
            <a:off x="196770" y="1086678"/>
            <a:ext cx="8646288" cy="3471467"/>
          </a:xfrm>
        </p:spPr>
        <p:txBody>
          <a:bodyPr>
            <a:normAutofit/>
          </a:bodyPr>
          <a:lstStyle/>
          <a:p>
            <a:r>
              <a:rPr lang="en-US" sz="2800" dirty="0" err="1"/>
              <a:t>Analyse</a:t>
            </a:r>
            <a:r>
              <a:rPr lang="en-US" sz="2800" dirty="0"/>
              <a:t> the major features of </a:t>
            </a:r>
            <a:r>
              <a:rPr lang="en-US" sz="2800" b="1" dirty="0"/>
              <a:t>national and international employment markets </a:t>
            </a:r>
            <a:r>
              <a:rPr lang="en-US" sz="2800" dirty="0"/>
              <a:t>from which </a:t>
            </a:r>
            <a:r>
              <a:rPr lang="en-US" sz="2800" dirty="0" err="1"/>
              <a:t>organisations</a:t>
            </a:r>
            <a:r>
              <a:rPr lang="en-US" sz="2800" dirty="0"/>
              <a:t> source staff and how these </a:t>
            </a:r>
            <a:r>
              <a:rPr lang="en-US" sz="2800" b="1" dirty="0"/>
              <a:t>markets evolve or change</a:t>
            </a:r>
            <a:r>
              <a:rPr lang="en-US" sz="2800" dirty="0"/>
              <a:t>. Ways in which employment markets vary and </a:t>
            </a:r>
            <a:r>
              <a:rPr lang="en-US" sz="2800" b="1" dirty="0"/>
              <a:t>the implications </a:t>
            </a:r>
            <a:r>
              <a:rPr lang="en-US" sz="2800" dirty="0"/>
              <a:t>for </a:t>
            </a:r>
            <a:r>
              <a:rPr lang="en-US" sz="2800" dirty="0" err="1"/>
              <a:t>organisations</a:t>
            </a:r>
            <a:r>
              <a:rPr lang="en-US" sz="2800" dirty="0"/>
              <a:t>; </a:t>
            </a:r>
            <a:r>
              <a:rPr lang="en-US" sz="2800" b="1" dirty="0"/>
              <a:t>current and future demand and supply of skills</a:t>
            </a:r>
            <a:r>
              <a:rPr lang="en-US" sz="2800" dirty="0"/>
              <a:t>; identifying and assessing the role of employment market competitors; key national and international employment market and demographic trends.</a:t>
            </a:r>
            <a:endParaRPr lang="en-GB" sz="2800" dirty="0"/>
          </a:p>
        </p:txBody>
      </p:sp>
      <p:sp>
        <p:nvSpPr>
          <p:cNvPr id="16" name="Rectangle 11">
            <a:extLst>
              <a:ext uri="{FF2B5EF4-FFF2-40B4-BE49-F238E27FC236}">
                <a16:creationId xmlns:a16="http://schemas.microsoft.com/office/drawing/2014/main" id="{5E1ED12F-9F06-4B37-87B7-F98F52937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0" y="4906176"/>
            <a:ext cx="9141714"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491889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429A099-5CB1-4A20-B64F-4F0562EF33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87C0A89-7FB3-43F8-9DE3-0177E3E27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7E36CCB-028F-4341-BE52-7D3F285AD469}"/>
              </a:ext>
            </a:extLst>
          </p:cNvPr>
          <p:cNvSpPr>
            <a:spLocks noGrp="1"/>
          </p:cNvSpPr>
          <p:nvPr>
            <p:ph type="title"/>
          </p:nvPr>
        </p:nvSpPr>
        <p:spPr>
          <a:xfrm>
            <a:off x="369277" y="516835"/>
            <a:ext cx="2313633" cy="5772840"/>
          </a:xfrm>
        </p:spPr>
        <p:txBody>
          <a:bodyPr anchor="ctr">
            <a:normAutofit/>
          </a:bodyPr>
          <a:lstStyle/>
          <a:p>
            <a:r>
              <a:rPr lang="en-GB" sz="3100">
                <a:solidFill>
                  <a:srgbClr val="FFFFFF"/>
                </a:solidFill>
              </a:rPr>
              <a:t>Session</a:t>
            </a:r>
          </a:p>
        </p:txBody>
      </p:sp>
      <p:sp>
        <p:nvSpPr>
          <p:cNvPr id="22" name="Rectangle 21">
            <a:extLst>
              <a:ext uri="{FF2B5EF4-FFF2-40B4-BE49-F238E27FC236}">
                <a16:creationId xmlns:a16="http://schemas.microsoft.com/office/drawing/2014/main" id="{399F4DD4-CC07-42A8-8AF8-069654F1A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07C47E97-9FFC-4F96-86F1-78F0488BB594}"/>
              </a:ext>
            </a:extLst>
          </p:cNvPr>
          <p:cNvGraphicFramePr>
            <a:graphicFrameLocks noGrp="1"/>
          </p:cNvGraphicFramePr>
          <p:nvPr>
            <p:ph idx="1"/>
            <p:extLst>
              <p:ext uri="{D42A27DB-BD31-4B8C-83A1-F6EECF244321}">
                <p14:modId xmlns:p14="http://schemas.microsoft.com/office/powerpoint/2010/main" val="3580023570"/>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69071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349896B-04C7-4A3F-AF95-894ED70505DA}"/>
              </a:ext>
            </a:extLst>
          </p:cNvPr>
          <p:cNvSpPr>
            <a:spLocks noGrp="1"/>
          </p:cNvSpPr>
          <p:nvPr>
            <p:ph type="title"/>
          </p:nvPr>
        </p:nvSpPr>
        <p:spPr/>
        <p:txBody>
          <a:bodyPr/>
          <a:lstStyle/>
          <a:p>
            <a:r>
              <a:rPr lang="en-GB" dirty="0"/>
              <a:t>What is a labour market?</a:t>
            </a:r>
          </a:p>
        </p:txBody>
      </p:sp>
      <p:sp>
        <p:nvSpPr>
          <p:cNvPr id="5" name="Content Placeholder 4">
            <a:extLst>
              <a:ext uri="{FF2B5EF4-FFF2-40B4-BE49-F238E27FC236}">
                <a16:creationId xmlns:a16="http://schemas.microsoft.com/office/drawing/2014/main" id="{1619DC54-9AD8-40CC-BD1D-5DCB6970EB3E}"/>
              </a:ext>
            </a:extLst>
          </p:cNvPr>
          <p:cNvSpPr>
            <a:spLocks noGrp="1"/>
          </p:cNvSpPr>
          <p:nvPr>
            <p:ph idx="1"/>
          </p:nvPr>
        </p:nvSpPr>
        <p:spPr>
          <a:xfrm>
            <a:off x="138897" y="1840375"/>
            <a:ext cx="8831484" cy="4502552"/>
          </a:xfrm>
        </p:spPr>
        <p:txBody>
          <a:bodyPr>
            <a:normAutofit fontScale="92500" lnSpcReduction="10000"/>
          </a:bodyPr>
          <a:lstStyle/>
          <a:p>
            <a:r>
              <a:rPr lang="en-GB" b="0" i="0" dirty="0">
                <a:solidFill>
                  <a:srgbClr val="202124"/>
                </a:solidFill>
                <a:effectLst/>
                <a:latin typeface="arial" panose="020B0604020202020204" pitchFamily="34" charset="0"/>
              </a:rPr>
              <a:t>“</a:t>
            </a:r>
            <a:r>
              <a:rPr lang="en-GB" b="0" i="1" dirty="0">
                <a:solidFill>
                  <a:srgbClr val="202124"/>
                </a:solidFill>
                <a:effectLst/>
                <a:latin typeface="arial" panose="020B0604020202020204" pitchFamily="34" charset="0"/>
              </a:rPr>
              <a:t>the availability of employment and labour, in terms of supply and demand</a:t>
            </a:r>
            <a:r>
              <a:rPr lang="en-GB" b="0" i="0" dirty="0">
                <a:solidFill>
                  <a:srgbClr val="202124"/>
                </a:solidFill>
                <a:effectLst/>
                <a:latin typeface="arial" panose="020B0604020202020204" pitchFamily="34" charset="0"/>
              </a:rPr>
              <a:t>.”</a:t>
            </a:r>
            <a:endParaRPr lang="en-GB" dirty="0">
              <a:solidFill>
                <a:srgbClr val="202124"/>
              </a:solidFill>
              <a:latin typeface="arial" panose="020B0604020202020204" pitchFamily="34" charset="0"/>
            </a:endParaRPr>
          </a:p>
          <a:p>
            <a:r>
              <a:rPr lang="en-GB" dirty="0">
                <a:solidFill>
                  <a:srgbClr val="202124"/>
                </a:solidFill>
                <a:latin typeface="arial" panose="020B0604020202020204" pitchFamily="34" charset="0"/>
              </a:rPr>
              <a:t>Oxford English Dictionary</a:t>
            </a:r>
          </a:p>
          <a:p>
            <a:r>
              <a:rPr lang="en-GB" b="0" i="1" dirty="0">
                <a:solidFill>
                  <a:srgbClr val="393939"/>
                </a:solidFill>
                <a:effectLst/>
                <a:latin typeface="Montserrat" panose="00000500000000000000" pitchFamily="2" charset="0"/>
              </a:rPr>
              <a:t>“A labour market in an economy functions with demand and supply of labour. In this market, labour demand is the firm's demand for labour and supply is the worker's supply of labour. The supply and demand of labour in the market is influenced by changes in the bargaining power.”  </a:t>
            </a:r>
          </a:p>
          <a:p>
            <a:r>
              <a:rPr lang="en-GB" dirty="0">
                <a:solidFill>
                  <a:srgbClr val="393939"/>
                </a:solidFill>
                <a:latin typeface="Montserrat" panose="00000500000000000000" pitchFamily="2" charset="0"/>
              </a:rPr>
              <a:t>The Economist</a:t>
            </a:r>
          </a:p>
          <a:p>
            <a:r>
              <a:rPr lang="en-GB" b="1" i="0" dirty="0">
                <a:solidFill>
                  <a:srgbClr val="58595B"/>
                </a:solidFill>
                <a:effectLst/>
                <a:latin typeface="Open Sans" panose="020B0606030504020204" pitchFamily="34" charset="0"/>
              </a:rPr>
              <a:t>“</a:t>
            </a:r>
            <a:r>
              <a:rPr lang="en-GB" i="1" dirty="0">
                <a:solidFill>
                  <a:srgbClr val="58595B"/>
                </a:solidFill>
                <a:effectLst/>
                <a:latin typeface="Open Sans" panose="020B0606030504020204" pitchFamily="34" charset="0"/>
              </a:rPr>
              <a:t>The macro-economic context provides a useful indicator of labour market activity, which in turn shapes the scope of how organisations recruit, retain and develop their people in line with the wider organisational strategy. Being aware of the various interrelated factors t within this dynamic, people professionals can monitor likely developments and adapt to changes with greater agility.”</a:t>
            </a:r>
          </a:p>
          <a:p>
            <a:r>
              <a:rPr lang="en-GB" dirty="0">
                <a:solidFill>
                  <a:srgbClr val="58595B"/>
                </a:solidFill>
                <a:latin typeface="Open Sans" panose="020B0606030504020204" pitchFamily="34" charset="0"/>
              </a:rPr>
              <a:t>CIPD factsheet </a:t>
            </a:r>
            <a:r>
              <a:rPr lang="en-GB" dirty="0">
                <a:hlinkClick r:id="rId2"/>
              </a:rPr>
              <a:t>Understanding Economy &amp; Labour Market | Factsheets | CIPD</a:t>
            </a:r>
            <a:endParaRPr lang="en-GB" dirty="0"/>
          </a:p>
        </p:txBody>
      </p:sp>
    </p:spTree>
    <p:extLst>
      <p:ext uri="{BB962C8B-B14F-4D97-AF65-F5344CB8AC3E}">
        <p14:creationId xmlns:p14="http://schemas.microsoft.com/office/powerpoint/2010/main" val="476646198"/>
      </p:ext>
    </p:extLst>
  </p:cSld>
  <p:clrMapOvr>
    <a:masterClrMapping/>
  </p:clrMapOvr>
  <mc:AlternateContent xmlns:mc="http://schemas.openxmlformats.org/markup-compatibility/2006">
    <mc:Choice xmlns:p14="http://schemas.microsoft.com/office/powerpoint/2010/main" Requires="p14">
      <p:transition spd="slow" p14:dur="2000" advTm="93743"/>
    </mc:Choice>
    <mc:Fallback>
      <p:transition spd="slow" advTm="93743"/>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8035A-3C9E-49E9-9A9D-704E3C5DAC53}"/>
              </a:ext>
            </a:extLst>
          </p:cNvPr>
          <p:cNvSpPr>
            <a:spLocks noGrp="1"/>
          </p:cNvSpPr>
          <p:nvPr>
            <p:ph type="title"/>
          </p:nvPr>
        </p:nvSpPr>
        <p:spPr>
          <a:xfrm>
            <a:off x="822960" y="286605"/>
            <a:ext cx="7543800" cy="1206530"/>
          </a:xfrm>
        </p:spPr>
        <p:txBody>
          <a:bodyPr>
            <a:normAutofit fontScale="90000"/>
          </a:bodyPr>
          <a:lstStyle/>
          <a:p>
            <a:pPr algn="ctr"/>
            <a:r>
              <a:rPr lang="en-GB" dirty="0"/>
              <a:t>Demand and supply </a:t>
            </a:r>
            <a:br>
              <a:rPr lang="en-GB" dirty="0"/>
            </a:br>
            <a:r>
              <a:rPr lang="en-GB" dirty="0"/>
              <a:t>in Labour markets</a:t>
            </a:r>
          </a:p>
        </p:txBody>
      </p:sp>
      <p:pic>
        <p:nvPicPr>
          <p:cNvPr id="2050" name="Picture 2" descr="Labor Market Definition">
            <a:extLst>
              <a:ext uri="{FF2B5EF4-FFF2-40B4-BE49-F238E27FC236}">
                <a16:creationId xmlns:a16="http://schemas.microsoft.com/office/drawing/2014/main" id="{956C220B-31E6-4A39-9B3F-14E1E4FB9990}"/>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577181" y="1846263"/>
            <a:ext cx="6034087" cy="4022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8716055"/>
      </p:ext>
    </p:extLst>
  </p:cSld>
  <p:clrMapOvr>
    <a:masterClrMapping/>
  </p:clrMapOvr>
  <mc:AlternateContent xmlns:mc="http://schemas.openxmlformats.org/markup-compatibility/2006">
    <mc:Choice xmlns:p14="http://schemas.microsoft.com/office/powerpoint/2010/main" Requires="p14">
      <p:transition spd="slow" p14:dur="2000" advTm="61099"/>
    </mc:Choice>
    <mc:Fallback>
      <p:transition spd="slow" advTm="61099"/>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2">
            <a:extLst>
              <a:ext uri="{FF2B5EF4-FFF2-40B4-BE49-F238E27FC236}">
                <a16:creationId xmlns:a16="http://schemas.microsoft.com/office/drawing/2014/main" id="{54924E72-D8CB-4C6C-BB62-57141B939628}"/>
              </a:ext>
            </a:extLst>
          </p:cNvPr>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spcBef>
                <a:spcPct val="50000"/>
              </a:spcBef>
            </a:pPr>
            <a:endParaRPr lang="en-US" altLang="en-US"/>
          </a:p>
        </p:txBody>
      </p:sp>
      <p:sp>
        <p:nvSpPr>
          <p:cNvPr id="13315" name="Text Box 3">
            <a:extLst>
              <a:ext uri="{FF2B5EF4-FFF2-40B4-BE49-F238E27FC236}">
                <a16:creationId xmlns:a16="http://schemas.microsoft.com/office/drawing/2014/main" id="{14A18021-E9CB-4033-AFD2-F75ACF2D3D37}"/>
              </a:ext>
            </a:extLst>
          </p:cNvPr>
          <p:cNvSpPr txBox="1">
            <a:spLocks noChangeArrowheads="1"/>
          </p:cNvSpPr>
          <p:nvPr/>
        </p:nvSpPr>
        <p:spPr bwMode="auto">
          <a:xfrm>
            <a:off x="685800" y="685800"/>
            <a:ext cx="7924800" cy="32778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a:latin typeface="Arial Unicode MS" pitchFamily="34" charset="-128"/>
              </a:rPr>
              <a:t>The term ‘labour markets’ refers to the employment markets in which organisations are obliged to compete with one another in order to acquire the services of employees.</a:t>
            </a:r>
          </a:p>
          <a:p>
            <a:pPr eaLnBrk="1" hangingPunct="1">
              <a:spcBef>
                <a:spcPct val="50000"/>
              </a:spcBef>
            </a:pPr>
            <a:r>
              <a:rPr lang="en-GB" altLang="en-US">
                <a:latin typeface="Arial Unicode MS" pitchFamily="34" charset="-128"/>
              </a:rPr>
              <a:t>They can be local, national or global/internation.</a:t>
            </a:r>
          </a:p>
          <a:p>
            <a:pPr eaLnBrk="1" hangingPunct="1">
              <a:spcBef>
                <a:spcPct val="50000"/>
              </a:spcBef>
            </a:pPr>
            <a:r>
              <a:rPr lang="en-GB" altLang="en-US">
                <a:latin typeface="Arial Unicode MS" pitchFamily="34" charset="-128"/>
              </a:rPr>
              <a:t>Conditions vary considerably over time and across different types of employment.</a:t>
            </a:r>
          </a:p>
          <a:p>
            <a:pPr eaLnBrk="1" hangingPunct="1">
              <a:spcBef>
                <a:spcPct val="50000"/>
              </a:spcBef>
              <a:buFontTx/>
              <a:buChar char="•"/>
            </a:pPr>
            <a:r>
              <a:rPr lang="en-GB" altLang="en-US">
                <a:latin typeface="Arial Unicode MS" pitchFamily="34" charset="-128"/>
              </a:rPr>
              <a:t> ‘Tight’ market = fierce competition for talent.</a:t>
            </a:r>
          </a:p>
          <a:p>
            <a:pPr eaLnBrk="1" hangingPunct="1">
              <a:spcBef>
                <a:spcPct val="50000"/>
              </a:spcBef>
              <a:buFontTx/>
              <a:buChar char="•"/>
            </a:pPr>
            <a:r>
              <a:rPr lang="en-GB" altLang="en-US">
                <a:latin typeface="Arial Unicode MS" pitchFamily="34" charset="-128"/>
              </a:rPr>
              <a:t> ‘Loose’ market = potential employees in plentiful supply.</a:t>
            </a:r>
          </a:p>
          <a:p>
            <a:pPr eaLnBrk="1" hangingPunct="1">
              <a:spcBef>
                <a:spcPct val="50000"/>
              </a:spcBef>
            </a:pPr>
            <a:endParaRPr lang="en-GB" altLang="en-US" dirty="0">
              <a:latin typeface="Arial Unicode MS" pitchFamily="34" charset="-128"/>
            </a:endParaRPr>
          </a:p>
        </p:txBody>
      </p:sp>
      <p:pic>
        <p:nvPicPr>
          <p:cNvPr id="1026" name="Picture 2" descr="3.1. Global labour force, 1990-20 | Download Scientific Diagram">
            <a:extLst>
              <a:ext uri="{FF2B5EF4-FFF2-40B4-BE49-F238E27FC236}">
                <a16:creationId xmlns:a16="http://schemas.microsoft.com/office/drawing/2014/main" id="{983920D1-DE7D-4295-A200-607BD5E654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 y="3550112"/>
            <a:ext cx="8096250" cy="264813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4="http://schemas.microsoft.com/office/powerpoint/2010/main" Requires="p14">
      <p:transition spd="slow" p14:dur="2000" advTm="53007"/>
    </mc:Choice>
    <mc:Fallback>
      <p:transition spd="slow" advTm="53007"/>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322FCAD-1464-4413-9BCF-7304E3EEFA61}"/>
              </a:ext>
            </a:extLst>
          </p:cNvPr>
          <p:cNvSpPr>
            <a:spLocks noGrp="1"/>
          </p:cNvSpPr>
          <p:nvPr>
            <p:ph type="title"/>
          </p:nvPr>
        </p:nvSpPr>
        <p:spPr/>
        <p:txBody>
          <a:bodyPr/>
          <a:lstStyle/>
          <a:p>
            <a:pPr algn="ctr"/>
            <a:r>
              <a:rPr lang="en-GB" dirty="0"/>
              <a:t>Group Presentations</a:t>
            </a:r>
          </a:p>
        </p:txBody>
      </p:sp>
      <p:sp>
        <p:nvSpPr>
          <p:cNvPr id="5" name="Text Placeholder 4">
            <a:extLst>
              <a:ext uri="{FF2B5EF4-FFF2-40B4-BE49-F238E27FC236}">
                <a16:creationId xmlns:a16="http://schemas.microsoft.com/office/drawing/2014/main" id="{BAA45813-3929-41EF-8C34-202EB8B25E65}"/>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4403969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89C39-C33A-41BB-9F4A-B32C4250C569}"/>
              </a:ext>
            </a:extLst>
          </p:cNvPr>
          <p:cNvSpPr>
            <a:spLocks noGrp="1"/>
          </p:cNvSpPr>
          <p:nvPr>
            <p:ph type="title"/>
          </p:nvPr>
        </p:nvSpPr>
        <p:spPr/>
        <p:txBody>
          <a:bodyPr/>
          <a:lstStyle/>
          <a:p>
            <a:pPr algn="ctr"/>
            <a:r>
              <a:rPr lang="en-GB" dirty="0"/>
              <a:t>Supply side trends and factors</a:t>
            </a:r>
          </a:p>
        </p:txBody>
      </p:sp>
      <p:sp>
        <p:nvSpPr>
          <p:cNvPr id="3" name="Text Placeholder 2">
            <a:extLst>
              <a:ext uri="{FF2B5EF4-FFF2-40B4-BE49-F238E27FC236}">
                <a16:creationId xmlns:a16="http://schemas.microsoft.com/office/drawing/2014/main" id="{7E75F2D9-FC0E-4135-9974-830610F5B68C}"/>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574825122"/>
      </p:ext>
    </p:extLst>
  </p:cSld>
  <p:clrMapOvr>
    <a:masterClrMapping/>
  </p:clrMapOvr>
  <mc:AlternateContent xmlns:mc="http://schemas.openxmlformats.org/markup-compatibility/2006">
    <mc:Choice xmlns:p14="http://schemas.microsoft.com/office/powerpoint/2010/main" Requires="p14">
      <p:transition spd="slow" p14:dur="2000" advTm="9833"/>
    </mc:Choice>
    <mc:Fallback>
      <p:transition spd="slow" advTm="9833"/>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10619-405C-4BE5-968C-E9FBE7BC8D36}"/>
              </a:ext>
            </a:extLst>
          </p:cNvPr>
          <p:cNvSpPr>
            <a:spLocks noGrp="1"/>
          </p:cNvSpPr>
          <p:nvPr>
            <p:ph type="title"/>
          </p:nvPr>
        </p:nvSpPr>
        <p:spPr/>
        <p:txBody>
          <a:bodyPr/>
          <a:lstStyle/>
          <a:p>
            <a:endParaRPr lang="en-GB" dirty="0"/>
          </a:p>
        </p:txBody>
      </p:sp>
      <p:sp>
        <p:nvSpPr>
          <p:cNvPr id="3" name="Text Placeholder 2">
            <a:extLst>
              <a:ext uri="{FF2B5EF4-FFF2-40B4-BE49-F238E27FC236}">
                <a16:creationId xmlns:a16="http://schemas.microsoft.com/office/drawing/2014/main" id="{FB98C271-3C36-48F1-BCA1-2C0C4AB3CAC0}"/>
              </a:ext>
            </a:extLst>
          </p:cNvPr>
          <p:cNvSpPr>
            <a:spLocks noGrp="1"/>
          </p:cNvSpPr>
          <p:nvPr>
            <p:ph type="body" idx="1"/>
          </p:nvPr>
        </p:nvSpPr>
        <p:spPr/>
        <p:txBody>
          <a:bodyPr/>
          <a:lstStyle/>
          <a:p>
            <a:endParaRPr lang="en-GB"/>
          </a:p>
        </p:txBody>
      </p:sp>
      <p:pic>
        <p:nvPicPr>
          <p:cNvPr id="3074" name="Picture 2" descr="Recent changes in UK Labour markets - Economics Help">
            <a:extLst>
              <a:ext uri="{FF2B5EF4-FFF2-40B4-BE49-F238E27FC236}">
                <a16:creationId xmlns:a16="http://schemas.microsoft.com/office/drawing/2014/main" id="{53BC233B-9E44-457C-A885-E501B01328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 y="971550"/>
            <a:ext cx="7924800" cy="4914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753376"/>
      </p:ext>
    </p:extLst>
  </p:cSld>
  <p:clrMapOvr>
    <a:masterClrMapping/>
  </p:clrMapOvr>
  <mc:AlternateContent xmlns:mc="http://schemas.openxmlformats.org/markup-compatibility/2006">
    <mc:Choice xmlns:p14="http://schemas.microsoft.com/office/powerpoint/2010/main" Requires="p14">
      <p:transition spd="slow" p14:dur="2000" advTm="112412"/>
    </mc:Choice>
    <mc:Fallback>
      <p:transition spd="slow" advTm="112412"/>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C61977C-7D7D-4EF9-A703-8D096F374D79}"/>
              </a:ext>
            </a:extLst>
          </p:cNvPr>
          <p:cNvSpPr>
            <a:spLocks noGrp="1"/>
          </p:cNvSpPr>
          <p:nvPr>
            <p:ph type="title"/>
          </p:nvPr>
        </p:nvSpPr>
        <p:spPr>
          <a:xfrm>
            <a:off x="586407" y="643467"/>
            <a:ext cx="2600677" cy="5571066"/>
          </a:xfrm>
        </p:spPr>
        <p:txBody>
          <a:bodyPr anchor="ctr">
            <a:normAutofit/>
          </a:bodyPr>
          <a:lstStyle/>
          <a:p>
            <a:r>
              <a:rPr lang="en-GB" sz="3500" dirty="0">
                <a:solidFill>
                  <a:schemeClr val="tx1"/>
                </a:solidFill>
              </a:rPr>
              <a:t>Supply factors </a:t>
            </a:r>
            <a:r>
              <a:rPr lang="en-GB" sz="3500" dirty="0" err="1">
                <a:solidFill>
                  <a:schemeClr val="tx1"/>
                </a:solidFill>
              </a:rPr>
              <a:t>contd</a:t>
            </a:r>
            <a:endParaRPr lang="en-GB" sz="3500" dirty="0">
              <a:solidFill>
                <a:schemeClr val="tx1"/>
              </a:solidFill>
            </a:endParaRPr>
          </a:p>
        </p:txBody>
      </p:sp>
      <p:sp>
        <p:nvSpPr>
          <p:cNvPr id="5" name="Content Placeholder 4">
            <a:extLst>
              <a:ext uri="{FF2B5EF4-FFF2-40B4-BE49-F238E27FC236}">
                <a16:creationId xmlns:a16="http://schemas.microsoft.com/office/drawing/2014/main" id="{3E97EBEA-8D84-47E4-AF16-AD25FEF4C4B1}"/>
              </a:ext>
            </a:extLst>
          </p:cNvPr>
          <p:cNvSpPr>
            <a:spLocks noGrp="1"/>
          </p:cNvSpPr>
          <p:nvPr>
            <p:ph idx="1"/>
          </p:nvPr>
        </p:nvSpPr>
        <p:spPr>
          <a:xfrm>
            <a:off x="3979863" y="874713"/>
            <a:ext cx="4578350" cy="5570537"/>
          </a:xfrm>
        </p:spPr>
        <p:txBody>
          <a:bodyPr anchor="ctr">
            <a:normAutofit fontScale="85000" lnSpcReduction="10000"/>
          </a:bodyPr>
          <a:lstStyle/>
          <a:p>
            <a:r>
              <a:rPr lang="en-GB" dirty="0">
                <a:solidFill>
                  <a:schemeClr val="tx1"/>
                </a:solidFill>
              </a:rPr>
              <a:t>Brexit – reduced number or people in labour market</a:t>
            </a:r>
          </a:p>
          <a:p>
            <a:endParaRPr lang="en-GB" dirty="0">
              <a:solidFill>
                <a:schemeClr val="tx1"/>
              </a:solidFill>
            </a:endParaRPr>
          </a:p>
          <a:p>
            <a:r>
              <a:rPr lang="en-GB" dirty="0">
                <a:solidFill>
                  <a:schemeClr val="tx1"/>
                </a:solidFill>
              </a:rPr>
              <a:t>Pandemic – reduced mobility (locally and globally)</a:t>
            </a:r>
          </a:p>
          <a:p>
            <a:endParaRPr lang="en-GB" dirty="0">
              <a:solidFill>
                <a:schemeClr val="tx1"/>
              </a:solidFill>
            </a:endParaRPr>
          </a:p>
          <a:p>
            <a:r>
              <a:rPr lang="en-GB" dirty="0">
                <a:solidFill>
                  <a:schemeClr val="tx1"/>
                </a:solidFill>
              </a:rPr>
              <a:t>The Great Resignation?</a:t>
            </a:r>
          </a:p>
          <a:p>
            <a:endParaRPr lang="en-GB" dirty="0">
              <a:solidFill>
                <a:schemeClr val="tx1"/>
              </a:solidFill>
            </a:endParaRPr>
          </a:p>
          <a:p>
            <a:r>
              <a:rPr lang="en-GB" dirty="0">
                <a:solidFill>
                  <a:schemeClr val="tx1"/>
                </a:solidFill>
              </a:rPr>
              <a:t>Increased desire for remote working/flexible working</a:t>
            </a:r>
          </a:p>
          <a:p>
            <a:endParaRPr lang="en-GB" dirty="0">
              <a:solidFill>
                <a:schemeClr val="tx1"/>
              </a:solidFill>
            </a:endParaRPr>
          </a:p>
          <a:p>
            <a:r>
              <a:rPr lang="en-GB" dirty="0">
                <a:solidFill>
                  <a:schemeClr val="tx1"/>
                </a:solidFill>
              </a:rPr>
              <a:t>Skill shortage</a:t>
            </a:r>
          </a:p>
          <a:p>
            <a:endParaRPr lang="en-GB" dirty="0">
              <a:solidFill>
                <a:schemeClr val="tx1"/>
              </a:solidFill>
            </a:endParaRPr>
          </a:p>
          <a:p>
            <a:r>
              <a:rPr lang="en-GB" dirty="0">
                <a:solidFill>
                  <a:schemeClr val="tx1"/>
                </a:solidFill>
              </a:rPr>
              <a:t>Legislation – visa/immigration, vaccine policies</a:t>
            </a:r>
          </a:p>
          <a:p>
            <a:endParaRPr lang="en-GB" dirty="0">
              <a:solidFill>
                <a:schemeClr val="tx1"/>
              </a:solidFill>
            </a:endParaRPr>
          </a:p>
          <a:p>
            <a:r>
              <a:rPr lang="en-GB" dirty="0">
                <a:solidFill>
                  <a:schemeClr val="tx1"/>
                </a:solidFill>
              </a:rPr>
              <a:t>Government policy – Training, education etc</a:t>
            </a:r>
          </a:p>
          <a:p>
            <a:endParaRPr lang="en-GB" dirty="0">
              <a:solidFill>
                <a:srgbClr val="FFFFFF"/>
              </a:solidFill>
            </a:endParaRPr>
          </a:p>
        </p:txBody>
      </p:sp>
    </p:spTree>
    <p:extLst>
      <p:ext uri="{BB962C8B-B14F-4D97-AF65-F5344CB8AC3E}">
        <p14:creationId xmlns:p14="http://schemas.microsoft.com/office/powerpoint/2010/main" val="4237238323"/>
      </p:ext>
    </p:extLst>
  </p:cSld>
  <p:clrMapOvr>
    <a:masterClrMapping/>
  </p:clrMapOvr>
  <mc:AlternateContent xmlns:mc="http://schemas.openxmlformats.org/markup-compatibility/2006">
    <mc:Choice xmlns:p14="http://schemas.microsoft.com/office/powerpoint/2010/main" Requires="p14">
      <p:transition spd="slow" p14:dur="2000" advTm="50470"/>
    </mc:Choice>
    <mc:Fallback>
      <p:transition spd="slow" advTm="5047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Median population age, 2013-2050">
            <a:extLst>
              <a:ext uri="{FF2B5EF4-FFF2-40B4-BE49-F238E27FC236}">
                <a16:creationId xmlns:a16="http://schemas.microsoft.com/office/drawing/2014/main" id="{6B2DAF70-C732-49FC-8BFA-15ABEB4E254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82394" y="874329"/>
            <a:ext cx="4088720" cy="4659509"/>
          </a:xfrm>
          <a:prstGeom prst="rect">
            <a:avLst/>
          </a:prstGeom>
          <a:noFill/>
          <a:extLst>
            <a:ext uri="{909E8E84-426E-40DD-AFC4-6F175D3DCCD1}">
              <a14:hiddenFill xmlns:a14="http://schemas.microsoft.com/office/drawing/2010/main">
                <a:solidFill>
                  <a:srgbClr val="FFFFFF"/>
                </a:solidFill>
              </a14:hiddenFill>
            </a:ext>
          </a:extLst>
        </p:spPr>
      </p:pic>
      <p:sp>
        <p:nvSpPr>
          <p:cNvPr id="19459" name="Text Box 3">
            <a:extLst>
              <a:ext uri="{FF2B5EF4-FFF2-40B4-BE49-F238E27FC236}">
                <a16:creationId xmlns:a16="http://schemas.microsoft.com/office/drawing/2014/main" id="{FA52FED2-8389-48AC-8486-0FBA736CC38F}"/>
              </a:ext>
            </a:extLst>
          </p:cNvPr>
          <p:cNvSpPr txBox="1">
            <a:spLocks noChangeArrowheads="1"/>
          </p:cNvSpPr>
          <p:nvPr/>
        </p:nvSpPr>
        <p:spPr bwMode="auto">
          <a:xfrm>
            <a:off x="4934867" y="590168"/>
            <a:ext cx="3848257" cy="567766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45720" rIns="0" bIns="45720" rtlCol="0">
            <a:normAutofit/>
          </a:bodyPr>
          <a:lstStyle>
            <a:lvl1pPr marL="457200" indent="-457200">
              <a:defRPr>
                <a:solidFill>
                  <a:schemeClr val="tx1"/>
                </a:solidFill>
                <a:latin typeface="Calibri" panose="020F0502020204030204" pitchFamily="34" charset="0"/>
              </a:defRPr>
            </a:lvl1pPr>
            <a:lvl2pPr marL="914400" indent="-457200">
              <a:defRPr>
                <a:solidFill>
                  <a:schemeClr val="tx1"/>
                </a:solidFill>
                <a:latin typeface="Calibri" panose="020F0502020204030204" pitchFamily="34" charset="0"/>
              </a:defRPr>
            </a:lvl2pPr>
            <a:lvl3pPr marL="1371600" indent="-457200">
              <a:defRPr>
                <a:solidFill>
                  <a:schemeClr val="tx1"/>
                </a:solidFill>
                <a:latin typeface="Calibri" panose="020F0502020204030204" pitchFamily="34" charset="0"/>
              </a:defRPr>
            </a:lvl3pPr>
            <a:lvl4pPr marL="1828800" indent="-457200">
              <a:defRPr>
                <a:solidFill>
                  <a:schemeClr val="tx1"/>
                </a:solidFill>
                <a:latin typeface="Calibri" panose="020F0502020204030204" pitchFamily="34" charset="0"/>
              </a:defRPr>
            </a:lvl4pPr>
            <a:lvl5pPr marL="2286000" indent="-457200">
              <a:defRPr>
                <a:solidFill>
                  <a:schemeClr val="tx1"/>
                </a:solidFill>
                <a:latin typeface="Calibri" panose="020F0502020204030204" pitchFamily="34" charset="0"/>
              </a:defRPr>
            </a:lvl5pPr>
            <a:lvl6pPr marL="2743200" indent="-457200" defTabSz="457200" fontAlgn="base">
              <a:spcBef>
                <a:spcPct val="0"/>
              </a:spcBef>
              <a:spcAft>
                <a:spcPct val="0"/>
              </a:spcAft>
              <a:defRPr>
                <a:solidFill>
                  <a:schemeClr val="tx1"/>
                </a:solidFill>
                <a:latin typeface="Calibri" panose="020F0502020204030204" pitchFamily="34" charset="0"/>
              </a:defRPr>
            </a:lvl6pPr>
            <a:lvl7pPr marL="3200400" indent="-457200" defTabSz="457200" fontAlgn="base">
              <a:spcBef>
                <a:spcPct val="0"/>
              </a:spcBef>
              <a:spcAft>
                <a:spcPct val="0"/>
              </a:spcAft>
              <a:defRPr>
                <a:solidFill>
                  <a:schemeClr val="tx1"/>
                </a:solidFill>
                <a:latin typeface="Calibri" panose="020F0502020204030204" pitchFamily="34" charset="0"/>
              </a:defRPr>
            </a:lvl7pPr>
            <a:lvl8pPr marL="3657600" indent="-457200" defTabSz="457200" fontAlgn="base">
              <a:spcBef>
                <a:spcPct val="0"/>
              </a:spcBef>
              <a:spcAft>
                <a:spcPct val="0"/>
              </a:spcAft>
              <a:defRPr>
                <a:solidFill>
                  <a:schemeClr val="tx1"/>
                </a:solidFill>
                <a:latin typeface="Calibri" panose="020F0502020204030204" pitchFamily="34" charset="0"/>
              </a:defRPr>
            </a:lvl8pPr>
            <a:lvl9pPr marL="4114800" indent="-457200" defTabSz="457200" fontAlgn="base">
              <a:spcBef>
                <a:spcPct val="0"/>
              </a:spcBef>
              <a:spcAft>
                <a:spcPct val="0"/>
              </a:spcAft>
              <a:defRPr>
                <a:solidFill>
                  <a:schemeClr val="tx1"/>
                </a:solidFill>
                <a:latin typeface="Calibri" panose="020F0502020204030204" pitchFamily="34" charset="0"/>
              </a:defRPr>
            </a:lvl9pPr>
          </a:lstStyle>
          <a:p>
            <a:pPr>
              <a:lnSpc>
                <a:spcPct val="90000"/>
              </a:lnSpc>
              <a:spcBef>
                <a:spcPct val="50000"/>
              </a:spcBef>
              <a:buClr>
                <a:schemeClr val="accent1"/>
              </a:buClr>
              <a:buFont typeface="Calibri" panose="020F0502020204030204" pitchFamily="34" charset="0"/>
            </a:pPr>
            <a:r>
              <a:rPr lang="en-US" altLang="en-US" u="sng" dirty="0">
                <a:solidFill>
                  <a:schemeClr val="tx1">
                    <a:lumMod val="75000"/>
                    <a:lumOff val="25000"/>
                  </a:schemeClr>
                </a:solidFill>
                <a:latin typeface="+mn-lt"/>
              </a:rPr>
              <a:t>Supply of </a:t>
            </a:r>
            <a:r>
              <a:rPr lang="en-US" altLang="en-US" u="sng" dirty="0" err="1">
                <a:solidFill>
                  <a:schemeClr val="tx1">
                    <a:lumMod val="75000"/>
                    <a:lumOff val="25000"/>
                  </a:schemeClr>
                </a:solidFill>
                <a:latin typeface="+mn-lt"/>
              </a:rPr>
              <a:t>labour</a:t>
            </a:r>
            <a:endParaRPr lang="en-US" altLang="en-US" u="sng" dirty="0">
              <a:solidFill>
                <a:schemeClr val="tx1">
                  <a:lumMod val="75000"/>
                  <a:lumOff val="25000"/>
                </a:schemeClr>
              </a:solidFill>
              <a:latin typeface="+mn-lt"/>
            </a:endParaRPr>
          </a:p>
          <a:p>
            <a:pPr>
              <a:lnSpc>
                <a:spcPct val="90000"/>
              </a:lnSpc>
              <a:spcBef>
                <a:spcPct val="50000"/>
              </a:spcBef>
              <a:buClr>
                <a:schemeClr val="accent1"/>
              </a:buClr>
              <a:buFont typeface="Calibri" panose="020F0502020204030204" pitchFamily="34" charset="0"/>
            </a:pPr>
            <a:r>
              <a:rPr lang="en-US" altLang="en-US" dirty="0">
                <a:solidFill>
                  <a:schemeClr val="tx1">
                    <a:lumMod val="75000"/>
                    <a:lumOff val="25000"/>
                  </a:schemeClr>
                </a:solidFill>
                <a:latin typeface="+mn-lt"/>
              </a:rPr>
              <a:t>Demographic changes have an impact, notably:</a:t>
            </a:r>
          </a:p>
          <a:p>
            <a:pPr>
              <a:lnSpc>
                <a:spcPct val="90000"/>
              </a:lnSpc>
              <a:spcBef>
                <a:spcPct val="50000"/>
              </a:spcBef>
              <a:buClr>
                <a:schemeClr val="accent1"/>
              </a:buClr>
              <a:buFont typeface="Calibri" panose="020F0502020204030204" pitchFamily="34" charset="0"/>
              <a:buChar char="•"/>
            </a:pPr>
            <a:r>
              <a:rPr lang="en-US" altLang="en-US" dirty="0">
                <a:solidFill>
                  <a:schemeClr val="tx1">
                    <a:lumMod val="75000"/>
                    <a:lumOff val="25000"/>
                  </a:schemeClr>
                </a:solidFill>
                <a:latin typeface="+mn-lt"/>
              </a:rPr>
              <a:t>Average age of the working population is increasing, imminent retirement of the ‘baby boomer’ generation.</a:t>
            </a:r>
          </a:p>
          <a:p>
            <a:pPr>
              <a:lnSpc>
                <a:spcPct val="90000"/>
              </a:lnSpc>
              <a:spcBef>
                <a:spcPct val="50000"/>
              </a:spcBef>
              <a:buClr>
                <a:schemeClr val="accent1"/>
              </a:buClr>
              <a:buFont typeface="Calibri" panose="020F0502020204030204" pitchFamily="34" charset="0"/>
              <a:buChar char="•"/>
            </a:pPr>
            <a:r>
              <a:rPr lang="en-US" altLang="en-US" dirty="0">
                <a:solidFill>
                  <a:schemeClr val="tx1">
                    <a:lumMod val="75000"/>
                    <a:lumOff val="25000"/>
                  </a:schemeClr>
                </a:solidFill>
                <a:latin typeface="+mn-lt"/>
              </a:rPr>
              <a:t>Female participation rates.</a:t>
            </a:r>
          </a:p>
          <a:p>
            <a:pPr>
              <a:lnSpc>
                <a:spcPct val="90000"/>
              </a:lnSpc>
              <a:spcBef>
                <a:spcPct val="50000"/>
              </a:spcBef>
              <a:buClr>
                <a:schemeClr val="accent1"/>
              </a:buClr>
              <a:buFont typeface="Calibri" panose="020F0502020204030204" pitchFamily="34" charset="0"/>
              <a:buChar char="•"/>
            </a:pPr>
            <a:r>
              <a:rPr lang="en-US" altLang="en-US" dirty="0">
                <a:solidFill>
                  <a:schemeClr val="tx1">
                    <a:lumMod val="75000"/>
                    <a:lumOff val="25000"/>
                  </a:schemeClr>
                </a:solidFill>
                <a:latin typeface="+mn-lt"/>
              </a:rPr>
              <a:t>Immigration trends.</a:t>
            </a:r>
          </a:p>
          <a:p>
            <a:pPr>
              <a:lnSpc>
                <a:spcPct val="90000"/>
              </a:lnSpc>
              <a:spcBef>
                <a:spcPct val="50000"/>
              </a:spcBef>
              <a:buClr>
                <a:schemeClr val="accent1"/>
              </a:buClr>
              <a:buFont typeface="Calibri" panose="020F0502020204030204" pitchFamily="34" charset="0"/>
              <a:buChar char="•"/>
            </a:pPr>
            <a:r>
              <a:rPr lang="en-US" altLang="en-US" dirty="0">
                <a:solidFill>
                  <a:schemeClr val="tx1">
                    <a:lumMod val="75000"/>
                    <a:lumOff val="25000"/>
                  </a:schemeClr>
                </a:solidFill>
                <a:latin typeface="+mn-lt"/>
              </a:rPr>
              <a:t>Education standards – skill levels of the workforce.</a:t>
            </a:r>
          </a:p>
          <a:p>
            <a:pPr>
              <a:lnSpc>
                <a:spcPct val="90000"/>
              </a:lnSpc>
              <a:spcBef>
                <a:spcPct val="50000"/>
              </a:spcBef>
              <a:buClr>
                <a:schemeClr val="accent1"/>
              </a:buClr>
              <a:buFont typeface="Calibri" panose="020F0502020204030204" pitchFamily="34" charset="0"/>
              <a:buChar char="•"/>
            </a:pPr>
            <a:endParaRPr lang="en-US" altLang="en-US" dirty="0">
              <a:solidFill>
                <a:schemeClr val="tx1">
                  <a:lumMod val="75000"/>
                  <a:lumOff val="25000"/>
                </a:schemeClr>
              </a:solidFill>
              <a:latin typeface="+mn-lt"/>
            </a:endParaRPr>
          </a:p>
          <a:p>
            <a:pPr>
              <a:lnSpc>
                <a:spcPct val="90000"/>
              </a:lnSpc>
              <a:spcBef>
                <a:spcPct val="50000"/>
              </a:spcBef>
              <a:buClr>
                <a:schemeClr val="accent1"/>
              </a:buClr>
              <a:buFont typeface="Calibri" panose="020F0502020204030204" pitchFamily="34" charset="0"/>
              <a:buChar char="•"/>
            </a:pPr>
            <a:endParaRPr lang="en-US" altLang="en-US" dirty="0">
              <a:solidFill>
                <a:schemeClr val="tx1">
                  <a:lumMod val="75000"/>
                  <a:lumOff val="25000"/>
                </a:schemeClr>
              </a:solidFill>
              <a:latin typeface="+mn-lt"/>
            </a:endParaRPr>
          </a:p>
          <a:p>
            <a:pPr marL="0" indent="0">
              <a:lnSpc>
                <a:spcPct val="90000"/>
              </a:lnSpc>
              <a:spcBef>
                <a:spcPct val="50000"/>
              </a:spcBef>
              <a:buClr>
                <a:schemeClr val="accent1"/>
              </a:buClr>
            </a:pPr>
            <a:r>
              <a:rPr lang="en-GB" dirty="0">
                <a:hlinkClick r:id="rId4"/>
              </a:rPr>
              <a:t>Project Blue: Demographic change around the world: PwC</a:t>
            </a:r>
            <a:endParaRPr lang="en-US" altLang="en-US" dirty="0">
              <a:solidFill>
                <a:schemeClr val="tx1">
                  <a:lumMod val="75000"/>
                  <a:lumOff val="25000"/>
                </a:schemeClr>
              </a:solidFill>
              <a:latin typeface="+mn-lt"/>
            </a:endParaRPr>
          </a:p>
          <a:p>
            <a:pPr>
              <a:lnSpc>
                <a:spcPct val="90000"/>
              </a:lnSpc>
              <a:spcBef>
                <a:spcPct val="50000"/>
              </a:spcBef>
              <a:buClr>
                <a:schemeClr val="accent1"/>
              </a:buClr>
              <a:buFont typeface="Calibri" panose="020F0502020204030204" pitchFamily="34" charset="0"/>
              <a:buChar char="•"/>
            </a:pPr>
            <a:endParaRPr lang="en-US" altLang="en-US" dirty="0">
              <a:solidFill>
                <a:schemeClr val="tx1">
                  <a:lumMod val="75000"/>
                  <a:lumOff val="25000"/>
                </a:schemeClr>
              </a:solidFill>
              <a:latin typeface="+mn-lt"/>
            </a:endParaRPr>
          </a:p>
        </p:txBody>
      </p:sp>
      <p:sp>
        <p:nvSpPr>
          <p:cNvPr id="19458" name="Text Box 2">
            <a:extLst>
              <a:ext uri="{FF2B5EF4-FFF2-40B4-BE49-F238E27FC236}">
                <a16:creationId xmlns:a16="http://schemas.microsoft.com/office/drawing/2014/main" id="{B4F3BAFE-A8BC-4E21-837B-290D38DA7638}"/>
              </a:ext>
            </a:extLst>
          </p:cNvPr>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spcBef>
                <a:spcPct val="50000"/>
              </a:spcBef>
            </a:pPr>
            <a:endParaRPr lang="en-US" altLang="en-US"/>
          </a:p>
        </p:txBody>
      </p:sp>
    </p:spTree>
  </p:cSld>
  <p:clrMapOvr>
    <a:masterClrMapping/>
  </p:clrMapOvr>
  <mc:AlternateContent xmlns:mc="http://schemas.openxmlformats.org/markup-compatibility/2006">
    <mc:Choice xmlns:p14="http://schemas.microsoft.com/office/powerpoint/2010/main" Requires="p14">
      <p:transition spd="slow" p14:dur="2000" advTm="64742"/>
    </mc:Choice>
    <mc:Fallback>
      <p:transition spd="slow" advTm="64742"/>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0E606-CF7E-497F-A872-DDE55C1DA090}"/>
              </a:ext>
            </a:extLst>
          </p:cNvPr>
          <p:cNvSpPr>
            <a:spLocks noGrp="1"/>
          </p:cNvSpPr>
          <p:nvPr>
            <p:ph type="title"/>
          </p:nvPr>
        </p:nvSpPr>
        <p:spPr/>
        <p:txBody>
          <a:bodyPr/>
          <a:lstStyle/>
          <a:p>
            <a:pPr algn="ctr"/>
            <a:r>
              <a:rPr lang="en-GB" dirty="0"/>
              <a:t>Demand side trends and factors</a:t>
            </a:r>
          </a:p>
        </p:txBody>
      </p:sp>
      <p:sp>
        <p:nvSpPr>
          <p:cNvPr id="3" name="Text Placeholder 2">
            <a:extLst>
              <a:ext uri="{FF2B5EF4-FFF2-40B4-BE49-F238E27FC236}">
                <a16:creationId xmlns:a16="http://schemas.microsoft.com/office/drawing/2014/main" id="{8FA6FCF2-E8BE-435E-864A-EB3713AC0869}"/>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833869824"/>
      </p:ext>
    </p:extLst>
  </p:cSld>
  <p:clrMapOvr>
    <a:masterClrMapping/>
  </p:clrMapOvr>
  <mc:AlternateContent xmlns:mc="http://schemas.openxmlformats.org/markup-compatibility/2006">
    <mc:Choice xmlns:p14="http://schemas.microsoft.com/office/powerpoint/2010/main" Requires="p14">
      <p:transition spd="slow" p14:dur="2000" advTm="3107"/>
    </mc:Choice>
    <mc:Fallback>
      <p:transition spd="slow" advTm="3107"/>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8AC57-AD38-4897-BBAF-AE80E3EEF92B}"/>
              </a:ext>
            </a:extLst>
          </p:cNvPr>
          <p:cNvSpPr>
            <a:spLocks noGrp="1"/>
          </p:cNvSpPr>
          <p:nvPr>
            <p:ph type="title"/>
          </p:nvPr>
        </p:nvSpPr>
        <p:spPr/>
        <p:txBody>
          <a:bodyPr/>
          <a:lstStyle/>
          <a:p>
            <a:endParaRPr lang="en-GB" dirty="0"/>
          </a:p>
        </p:txBody>
      </p:sp>
      <p:sp>
        <p:nvSpPr>
          <p:cNvPr id="3" name="Text Placeholder 2">
            <a:extLst>
              <a:ext uri="{FF2B5EF4-FFF2-40B4-BE49-F238E27FC236}">
                <a16:creationId xmlns:a16="http://schemas.microsoft.com/office/drawing/2014/main" id="{3153817F-3052-4E91-9D85-61A9AAE47FFE}"/>
              </a:ext>
            </a:extLst>
          </p:cNvPr>
          <p:cNvSpPr>
            <a:spLocks noGrp="1"/>
          </p:cNvSpPr>
          <p:nvPr>
            <p:ph type="body" idx="1"/>
          </p:nvPr>
        </p:nvSpPr>
        <p:spPr/>
        <p:txBody>
          <a:bodyPr/>
          <a:lstStyle/>
          <a:p>
            <a:endParaRPr lang="en-GB"/>
          </a:p>
        </p:txBody>
      </p:sp>
      <p:pic>
        <p:nvPicPr>
          <p:cNvPr id="4098" name="Picture 2" descr="Factors affecting demand - Economics Help">
            <a:extLst>
              <a:ext uri="{FF2B5EF4-FFF2-40B4-BE49-F238E27FC236}">
                <a16:creationId xmlns:a16="http://schemas.microsoft.com/office/drawing/2014/main" id="{CD802628-526A-4413-BEFD-505A97FC76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95388" y="1390650"/>
            <a:ext cx="6753225" cy="4076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1807927"/>
      </p:ext>
    </p:extLst>
  </p:cSld>
  <p:clrMapOvr>
    <a:masterClrMapping/>
  </p:clrMapOvr>
  <mc:AlternateContent xmlns:mc="http://schemas.openxmlformats.org/markup-compatibility/2006">
    <mc:Choice xmlns:p14="http://schemas.microsoft.com/office/powerpoint/2010/main" Requires="p14">
      <p:transition spd="slow" p14:dur="2000" advTm="38456"/>
    </mc:Choice>
    <mc:Fallback>
      <p:transition spd="slow" advTm="38456"/>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2CB999E-3BF0-44E7-BA39-A042F27265A2}"/>
              </a:ext>
            </a:extLst>
          </p:cNvPr>
          <p:cNvSpPr>
            <a:spLocks noGrp="1"/>
          </p:cNvSpPr>
          <p:nvPr>
            <p:ph type="title"/>
          </p:nvPr>
        </p:nvSpPr>
        <p:spPr>
          <a:xfrm>
            <a:off x="723772" y="963997"/>
            <a:ext cx="2441018" cy="4938361"/>
          </a:xfrm>
        </p:spPr>
        <p:txBody>
          <a:bodyPr anchor="ctr">
            <a:normAutofit/>
          </a:bodyPr>
          <a:lstStyle/>
          <a:p>
            <a:pPr algn="r"/>
            <a:r>
              <a:rPr lang="en-GB" sz="3800"/>
              <a:t>Demand is effected by</a:t>
            </a:r>
          </a:p>
        </p:txBody>
      </p:sp>
      <p:sp>
        <p:nvSpPr>
          <p:cNvPr id="5" name="Content Placeholder 4">
            <a:extLst>
              <a:ext uri="{FF2B5EF4-FFF2-40B4-BE49-F238E27FC236}">
                <a16:creationId xmlns:a16="http://schemas.microsoft.com/office/drawing/2014/main" id="{0087C299-BA9E-4ED7-BD86-C68E3021837D}"/>
              </a:ext>
            </a:extLst>
          </p:cNvPr>
          <p:cNvSpPr>
            <a:spLocks noGrp="1"/>
          </p:cNvSpPr>
          <p:nvPr>
            <p:ph idx="1"/>
          </p:nvPr>
        </p:nvSpPr>
        <p:spPr>
          <a:xfrm>
            <a:off x="3851161" y="963507"/>
            <a:ext cx="4601323" cy="4938851"/>
          </a:xfrm>
        </p:spPr>
        <p:txBody>
          <a:bodyPr anchor="ctr">
            <a:normAutofit/>
          </a:bodyPr>
          <a:lstStyle/>
          <a:p>
            <a:r>
              <a:rPr lang="en-GB" dirty="0"/>
              <a:t>Overall economic prosperity – demand for goods and services means more people are needed (recessions, booms etc)</a:t>
            </a:r>
          </a:p>
          <a:p>
            <a:r>
              <a:rPr lang="en-GB" dirty="0"/>
              <a:t>Changes in demand for specific goods and services – face masks. Hand gel, laptops, health</a:t>
            </a:r>
          </a:p>
          <a:p>
            <a:r>
              <a:rPr lang="en-GB" dirty="0"/>
              <a:t>Economic policy – interest rates, income tax, corporation tax, minimum wage</a:t>
            </a:r>
          </a:p>
          <a:p>
            <a:r>
              <a:rPr lang="en-GB" dirty="0"/>
              <a:t>Changes in external business environment – overseas competition, competitor expansion etc</a:t>
            </a:r>
          </a:p>
          <a:p>
            <a:r>
              <a:rPr lang="en-GB" dirty="0"/>
              <a:t>Technological changes – AI, robots etc reducing need for people</a:t>
            </a:r>
          </a:p>
          <a:p>
            <a:endParaRPr lang="en-GB" sz="1600" dirty="0"/>
          </a:p>
        </p:txBody>
      </p:sp>
    </p:spTree>
    <p:extLst>
      <p:ext uri="{BB962C8B-B14F-4D97-AF65-F5344CB8AC3E}">
        <p14:creationId xmlns:p14="http://schemas.microsoft.com/office/powerpoint/2010/main" val="3592348282"/>
      </p:ext>
    </p:extLst>
  </p:cSld>
  <p:clrMapOvr>
    <a:masterClrMapping/>
  </p:clrMapOvr>
  <mc:AlternateContent xmlns:mc="http://schemas.openxmlformats.org/markup-compatibility/2006">
    <mc:Choice xmlns:p14="http://schemas.microsoft.com/office/powerpoint/2010/main" Requires="p14">
      <p:transition spd="slow" p14:dur="2000" advTm="84016"/>
    </mc:Choice>
    <mc:Fallback>
      <p:transition spd="slow" advTm="84016"/>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95C6-A608-4790-983F-49159436DE51}"/>
              </a:ext>
            </a:extLst>
          </p:cNvPr>
          <p:cNvSpPr>
            <a:spLocks noGrp="1"/>
          </p:cNvSpPr>
          <p:nvPr>
            <p:ph type="title"/>
          </p:nvPr>
        </p:nvSpPr>
        <p:spPr/>
        <p:txBody>
          <a:bodyPr/>
          <a:lstStyle/>
          <a:p>
            <a:endParaRPr lang="en-GB"/>
          </a:p>
        </p:txBody>
      </p:sp>
      <p:pic>
        <p:nvPicPr>
          <p:cNvPr id="6146" name="Picture 2">
            <a:extLst>
              <a:ext uri="{FF2B5EF4-FFF2-40B4-BE49-F238E27FC236}">
                <a16:creationId xmlns:a16="http://schemas.microsoft.com/office/drawing/2014/main" id="{AE9BC048-9F40-43CB-9D41-4359593031B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29184" y="1097915"/>
            <a:ext cx="6331351" cy="4022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2316227"/>
      </p:ext>
    </p:extLst>
  </p:cSld>
  <p:clrMapOvr>
    <a:masterClrMapping/>
  </p:clrMapOvr>
  <mc:AlternateContent xmlns:mc="http://schemas.openxmlformats.org/markup-compatibility/2006">
    <mc:Choice xmlns:p14="http://schemas.microsoft.com/office/powerpoint/2010/main" Requires="p14">
      <p:transition spd="slow" p14:dur="2000" advTm="49359"/>
    </mc:Choice>
    <mc:Fallback>
      <p:transition spd="slow" advTm="49359"/>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2">
            <a:extLst>
              <a:ext uri="{FF2B5EF4-FFF2-40B4-BE49-F238E27FC236}">
                <a16:creationId xmlns:a16="http://schemas.microsoft.com/office/drawing/2014/main" id="{F6374D8F-A824-41FC-B2E0-F0EBD4B1E924}"/>
              </a:ext>
            </a:extLst>
          </p:cNvPr>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spcBef>
                <a:spcPct val="50000"/>
              </a:spcBef>
            </a:pPr>
            <a:endParaRPr lang="en-US" altLang="en-US"/>
          </a:p>
        </p:txBody>
      </p:sp>
      <p:sp>
        <p:nvSpPr>
          <p:cNvPr id="15363" name="Text Box 3">
            <a:extLst>
              <a:ext uri="{FF2B5EF4-FFF2-40B4-BE49-F238E27FC236}">
                <a16:creationId xmlns:a16="http://schemas.microsoft.com/office/drawing/2014/main" id="{64A8DD80-EF01-4A75-B6DA-F1AF6CCAE7AA}"/>
              </a:ext>
            </a:extLst>
          </p:cNvPr>
          <p:cNvSpPr txBox="1">
            <a:spLocks noChangeArrowheads="1"/>
          </p:cNvSpPr>
          <p:nvPr/>
        </p:nvSpPr>
        <p:spPr bwMode="auto">
          <a:xfrm>
            <a:off x="685800" y="404813"/>
            <a:ext cx="7924800" cy="5786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indent="-457200">
              <a:defRPr>
                <a:solidFill>
                  <a:schemeClr val="tx1"/>
                </a:solidFill>
                <a:latin typeface="Calibri" panose="020F0502020204030204" pitchFamily="34" charset="0"/>
              </a:defRPr>
            </a:lvl1pPr>
            <a:lvl2pPr marL="914400" indent="-457200">
              <a:defRPr>
                <a:solidFill>
                  <a:schemeClr val="tx1"/>
                </a:solidFill>
                <a:latin typeface="Calibri" panose="020F0502020204030204" pitchFamily="34" charset="0"/>
              </a:defRPr>
            </a:lvl2pPr>
            <a:lvl3pPr marL="1371600" indent="-457200">
              <a:defRPr>
                <a:solidFill>
                  <a:schemeClr val="tx1"/>
                </a:solidFill>
                <a:latin typeface="Calibri" panose="020F0502020204030204" pitchFamily="34" charset="0"/>
              </a:defRPr>
            </a:lvl3pPr>
            <a:lvl4pPr marL="1828800" indent="-457200">
              <a:defRPr>
                <a:solidFill>
                  <a:schemeClr val="tx1"/>
                </a:solidFill>
                <a:latin typeface="Calibri" panose="020F0502020204030204" pitchFamily="34" charset="0"/>
              </a:defRPr>
            </a:lvl4pPr>
            <a:lvl5pPr marL="2286000" indent="-457200">
              <a:defRPr>
                <a:solidFill>
                  <a:schemeClr val="tx1"/>
                </a:solidFill>
                <a:latin typeface="Calibri" panose="020F0502020204030204" pitchFamily="34" charset="0"/>
              </a:defRPr>
            </a:lvl5pPr>
            <a:lvl6pPr marL="2743200" indent="-457200" defTabSz="457200" fontAlgn="base">
              <a:spcBef>
                <a:spcPct val="0"/>
              </a:spcBef>
              <a:spcAft>
                <a:spcPct val="0"/>
              </a:spcAft>
              <a:defRPr>
                <a:solidFill>
                  <a:schemeClr val="tx1"/>
                </a:solidFill>
                <a:latin typeface="Calibri" panose="020F0502020204030204" pitchFamily="34" charset="0"/>
              </a:defRPr>
            </a:lvl6pPr>
            <a:lvl7pPr marL="3200400" indent="-457200" defTabSz="457200" fontAlgn="base">
              <a:spcBef>
                <a:spcPct val="0"/>
              </a:spcBef>
              <a:spcAft>
                <a:spcPct val="0"/>
              </a:spcAft>
              <a:defRPr>
                <a:solidFill>
                  <a:schemeClr val="tx1"/>
                </a:solidFill>
                <a:latin typeface="Calibri" panose="020F0502020204030204" pitchFamily="34" charset="0"/>
              </a:defRPr>
            </a:lvl7pPr>
            <a:lvl8pPr marL="3657600" indent="-457200" defTabSz="457200" fontAlgn="base">
              <a:spcBef>
                <a:spcPct val="0"/>
              </a:spcBef>
              <a:spcAft>
                <a:spcPct val="0"/>
              </a:spcAft>
              <a:defRPr>
                <a:solidFill>
                  <a:schemeClr val="tx1"/>
                </a:solidFill>
                <a:latin typeface="Calibri" panose="020F0502020204030204" pitchFamily="34" charset="0"/>
              </a:defRPr>
            </a:lvl8pPr>
            <a:lvl9pPr marL="4114800" indent="-457200" defTabSz="457200" fontAlgn="base">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sz="2400" u="sng">
                <a:latin typeface="Arial Unicode MS" pitchFamily="34" charset="-128"/>
                <a:cs typeface="Times New Roman" panose="02020603050405020304" pitchFamily="18" charset="0"/>
              </a:rPr>
              <a:t>Competing in a tight labour market</a:t>
            </a:r>
          </a:p>
          <a:p>
            <a:pPr eaLnBrk="1" hangingPunct="1">
              <a:spcBef>
                <a:spcPct val="50000"/>
              </a:spcBef>
            </a:pPr>
            <a:r>
              <a:rPr lang="en-GB" altLang="en-US" sz="2400">
                <a:latin typeface="Arial Unicode MS" pitchFamily="34" charset="-128"/>
                <a:cs typeface="Times New Roman" panose="02020603050405020304" pitchFamily="18" charset="0"/>
              </a:rPr>
              <a:t> Reduced number of people with the required attributes looking to work in the jobs that are available.</a:t>
            </a:r>
          </a:p>
          <a:p>
            <a:pPr eaLnBrk="1" hangingPunct="1">
              <a:spcBef>
                <a:spcPct val="50000"/>
              </a:spcBef>
            </a:pPr>
            <a:r>
              <a:rPr lang="en-GB" altLang="en-US" sz="2400">
                <a:latin typeface="Arial Unicode MS" pitchFamily="34" charset="-128"/>
                <a:cs typeface="Times New Roman" panose="02020603050405020304" pitchFamily="18" charset="0"/>
              </a:rPr>
              <a:t>People resourcing consequences:</a:t>
            </a:r>
          </a:p>
          <a:p>
            <a:pPr eaLnBrk="1" hangingPunct="1">
              <a:spcBef>
                <a:spcPct val="20000"/>
              </a:spcBef>
              <a:buFontTx/>
              <a:buChar char="•"/>
            </a:pPr>
            <a:r>
              <a:rPr lang="en-GB" altLang="en-US" sz="2000">
                <a:latin typeface="Arial Unicode MS" pitchFamily="34" charset="-128"/>
                <a:cs typeface="Times New Roman" panose="02020603050405020304" pitchFamily="18" charset="0"/>
              </a:rPr>
              <a:t>Recruitment activities (more sophisticated advertising; considering wider applicant pools; luring back ex-employees).</a:t>
            </a:r>
          </a:p>
          <a:p>
            <a:pPr eaLnBrk="1" hangingPunct="1">
              <a:spcBef>
                <a:spcPct val="50000"/>
              </a:spcBef>
              <a:buFontTx/>
              <a:buChar char="•"/>
            </a:pPr>
            <a:r>
              <a:rPr lang="en-GB" altLang="en-US" sz="2000">
                <a:latin typeface="Arial Unicode MS" pitchFamily="34" charset="-128"/>
                <a:cs typeface="Times New Roman" panose="02020603050405020304" pitchFamily="18" charset="0"/>
              </a:rPr>
              <a:t>Retention initiatives.</a:t>
            </a:r>
          </a:p>
          <a:p>
            <a:pPr eaLnBrk="1" hangingPunct="1">
              <a:spcBef>
                <a:spcPct val="50000"/>
              </a:spcBef>
              <a:buFontTx/>
              <a:buChar char="•"/>
            </a:pPr>
            <a:r>
              <a:rPr lang="en-GB" altLang="en-US" sz="2000">
                <a:latin typeface="Arial Unicode MS" pitchFamily="34" charset="-128"/>
                <a:cs typeface="Times New Roman" panose="02020603050405020304" pitchFamily="18" charset="0"/>
              </a:rPr>
              <a:t>Reorganisations – ‘skill mix review’.</a:t>
            </a:r>
          </a:p>
          <a:p>
            <a:pPr eaLnBrk="1" hangingPunct="1">
              <a:spcBef>
                <a:spcPct val="50000"/>
              </a:spcBef>
              <a:buFontTx/>
              <a:buChar char="•"/>
            </a:pPr>
            <a:r>
              <a:rPr lang="en-GB" altLang="en-US" sz="2000">
                <a:latin typeface="Arial Unicode MS" pitchFamily="34" charset="-128"/>
                <a:cs typeface="Times New Roman" panose="02020603050405020304" pitchFamily="18" charset="0"/>
              </a:rPr>
              <a:t>Development initiatives.</a:t>
            </a:r>
          </a:p>
          <a:p>
            <a:pPr eaLnBrk="1" hangingPunct="1">
              <a:spcBef>
                <a:spcPct val="50000"/>
              </a:spcBef>
            </a:pPr>
            <a:endParaRPr lang="en-GB" altLang="en-US" sz="800">
              <a:latin typeface="Arial Unicode MS" pitchFamily="34" charset="-128"/>
              <a:cs typeface="Times New Roman" panose="02020603050405020304" pitchFamily="18" charset="0"/>
            </a:endParaRPr>
          </a:p>
          <a:p>
            <a:pPr eaLnBrk="1" hangingPunct="1">
              <a:spcBef>
                <a:spcPct val="50000"/>
              </a:spcBef>
            </a:pPr>
            <a:r>
              <a:rPr lang="en-GB" altLang="en-US" sz="2400">
                <a:latin typeface="Arial Unicode MS" pitchFamily="34" charset="-128"/>
                <a:cs typeface="Times New Roman" panose="02020603050405020304" pitchFamily="18" charset="0"/>
              </a:rPr>
              <a:t>Employers should also be aware of the effect on the power-balance.  Employees will be more demanding in terms of autonomy, flexibility, working conditions, development opportunities and pay.</a:t>
            </a:r>
          </a:p>
        </p:txBody>
      </p:sp>
    </p:spTree>
  </p:cSld>
  <p:clrMapOvr>
    <a:masterClrMapping/>
  </p:clrMapOvr>
  <mc:AlternateContent xmlns:mc="http://schemas.openxmlformats.org/markup-compatibility/2006">
    <mc:Choice xmlns:p14="http://schemas.microsoft.com/office/powerpoint/2010/main" Requires="p14">
      <p:transition spd="slow" p14:dur="2000" advTm="34003"/>
    </mc:Choice>
    <mc:Fallback>
      <p:transition spd="slow" advTm="34003"/>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648B2-4B86-4120-9D64-A1AC5A78A28B}"/>
              </a:ext>
            </a:extLst>
          </p:cNvPr>
          <p:cNvSpPr>
            <a:spLocks noGrp="1"/>
          </p:cNvSpPr>
          <p:nvPr>
            <p:ph type="title"/>
          </p:nvPr>
        </p:nvSpPr>
        <p:spPr>
          <a:xfrm>
            <a:off x="822960" y="286605"/>
            <a:ext cx="7543800" cy="755118"/>
          </a:xfrm>
        </p:spPr>
        <p:txBody>
          <a:bodyPr>
            <a:normAutofit fontScale="90000"/>
          </a:bodyPr>
          <a:lstStyle/>
          <a:p>
            <a:r>
              <a:rPr lang="en-GB" dirty="0"/>
              <a:t>Wage inflation – cause and effect</a:t>
            </a:r>
          </a:p>
        </p:txBody>
      </p:sp>
      <p:pic>
        <p:nvPicPr>
          <p:cNvPr id="5124" name="Picture 4">
            <a:extLst>
              <a:ext uri="{FF2B5EF4-FFF2-40B4-BE49-F238E27FC236}">
                <a16:creationId xmlns:a16="http://schemas.microsoft.com/office/drawing/2014/main" id="{D507AD34-CE06-4D7A-B11D-0482D98DDA7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28504" y="1505867"/>
            <a:ext cx="7395064" cy="43990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6483488"/>
      </p:ext>
    </p:extLst>
  </p:cSld>
  <p:clrMapOvr>
    <a:masterClrMapping/>
  </p:clrMapOvr>
  <mc:AlternateContent xmlns:mc="http://schemas.openxmlformats.org/markup-compatibility/2006">
    <mc:Choice xmlns:p14="http://schemas.microsoft.com/office/powerpoint/2010/main" Requires="p14">
      <p:transition spd="slow" p14:dur="2000" advTm="35122"/>
    </mc:Choice>
    <mc:Fallback>
      <p:transition spd="slow" advTm="35122"/>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2">
            <a:extLst>
              <a:ext uri="{FF2B5EF4-FFF2-40B4-BE49-F238E27FC236}">
                <a16:creationId xmlns:a16="http://schemas.microsoft.com/office/drawing/2014/main" id="{B1A2E5A5-0C42-4544-A066-36A6228131F8}"/>
              </a:ext>
            </a:extLst>
          </p:cNvPr>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spcBef>
                <a:spcPct val="50000"/>
              </a:spcBef>
            </a:pPr>
            <a:endParaRPr lang="en-US" altLang="en-US"/>
          </a:p>
        </p:txBody>
      </p:sp>
      <p:sp>
        <p:nvSpPr>
          <p:cNvPr id="17411" name="Text Box 3">
            <a:extLst>
              <a:ext uri="{FF2B5EF4-FFF2-40B4-BE49-F238E27FC236}">
                <a16:creationId xmlns:a16="http://schemas.microsoft.com/office/drawing/2014/main" id="{E624F297-C4C1-43C2-9097-0285186D26E8}"/>
              </a:ext>
            </a:extLst>
          </p:cNvPr>
          <p:cNvSpPr txBox="1">
            <a:spLocks noChangeArrowheads="1"/>
          </p:cNvSpPr>
          <p:nvPr/>
        </p:nvSpPr>
        <p:spPr bwMode="auto">
          <a:xfrm>
            <a:off x="685800" y="685800"/>
            <a:ext cx="7924800" cy="4473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indent="-457200">
              <a:defRPr>
                <a:solidFill>
                  <a:schemeClr val="tx1"/>
                </a:solidFill>
                <a:latin typeface="Calibri" panose="020F0502020204030204" pitchFamily="34" charset="0"/>
              </a:defRPr>
            </a:lvl1pPr>
            <a:lvl2pPr marL="914400" indent="-457200">
              <a:defRPr>
                <a:solidFill>
                  <a:schemeClr val="tx1"/>
                </a:solidFill>
                <a:latin typeface="Calibri" panose="020F0502020204030204" pitchFamily="34" charset="0"/>
              </a:defRPr>
            </a:lvl2pPr>
            <a:lvl3pPr marL="1371600" indent="-457200">
              <a:defRPr>
                <a:solidFill>
                  <a:schemeClr val="tx1"/>
                </a:solidFill>
                <a:latin typeface="Calibri" panose="020F0502020204030204" pitchFamily="34" charset="0"/>
              </a:defRPr>
            </a:lvl3pPr>
            <a:lvl4pPr marL="1828800" indent="-457200">
              <a:defRPr>
                <a:solidFill>
                  <a:schemeClr val="tx1"/>
                </a:solidFill>
                <a:latin typeface="Calibri" panose="020F0502020204030204" pitchFamily="34" charset="0"/>
              </a:defRPr>
            </a:lvl4pPr>
            <a:lvl5pPr marL="2286000" indent="-457200">
              <a:defRPr>
                <a:solidFill>
                  <a:schemeClr val="tx1"/>
                </a:solidFill>
                <a:latin typeface="Calibri" panose="020F0502020204030204" pitchFamily="34" charset="0"/>
              </a:defRPr>
            </a:lvl5pPr>
            <a:lvl6pPr marL="2743200" indent="-457200" defTabSz="457200" fontAlgn="base">
              <a:spcBef>
                <a:spcPct val="0"/>
              </a:spcBef>
              <a:spcAft>
                <a:spcPct val="0"/>
              </a:spcAft>
              <a:defRPr>
                <a:solidFill>
                  <a:schemeClr val="tx1"/>
                </a:solidFill>
                <a:latin typeface="Calibri" panose="020F0502020204030204" pitchFamily="34" charset="0"/>
              </a:defRPr>
            </a:lvl6pPr>
            <a:lvl7pPr marL="3200400" indent="-457200" defTabSz="457200" fontAlgn="base">
              <a:spcBef>
                <a:spcPct val="0"/>
              </a:spcBef>
              <a:spcAft>
                <a:spcPct val="0"/>
              </a:spcAft>
              <a:defRPr>
                <a:solidFill>
                  <a:schemeClr val="tx1"/>
                </a:solidFill>
                <a:latin typeface="Calibri" panose="020F0502020204030204" pitchFamily="34" charset="0"/>
              </a:defRPr>
            </a:lvl7pPr>
            <a:lvl8pPr marL="3657600" indent="-457200" defTabSz="457200" fontAlgn="base">
              <a:spcBef>
                <a:spcPct val="0"/>
              </a:spcBef>
              <a:spcAft>
                <a:spcPct val="0"/>
              </a:spcAft>
              <a:defRPr>
                <a:solidFill>
                  <a:schemeClr val="tx1"/>
                </a:solidFill>
                <a:latin typeface="Calibri" panose="020F0502020204030204" pitchFamily="34" charset="0"/>
              </a:defRPr>
            </a:lvl8pPr>
            <a:lvl9pPr marL="4114800" indent="-457200" defTabSz="457200" fontAlgn="base">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sz="2400" u="sng">
                <a:latin typeface="Arial Unicode MS" pitchFamily="34" charset="-128"/>
                <a:cs typeface="Times New Roman" panose="02020603050405020304" pitchFamily="18" charset="0"/>
              </a:rPr>
              <a:t>The UK employment market</a:t>
            </a:r>
          </a:p>
          <a:p>
            <a:pPr eaLnBrk="1" hangingPunct="1">
              <a:spcBef>
                <a:spcPct val="50000"/>
              </a:spcBef>
            </a:pPr>
            <a:r>
              <a:rPr lang="en-GB" altLang="en-US" sz="2400">
                <a:latin typeface="Arial Unicode MS" pitchFamily="34" charset="-128"/>
                <a:cs typeface="Times New Roman" panose="02020603050405020304" pitchFamily="18" charset="0"/>
              </a:rPr>
              <a:t> Conditions in the UK labour market overall vary depending on the following:</a:t>
            </a:r>
          </a:p>
          <a:p>
            <a:pPr eaLnBrk="1" hangingPunct="1">
              <a:spcBef>
                <a:spcPct val="50000"/>
              </a:spcBef>
              <a:buFontTx/>
              <a:buChar char="•"/>
            </a:pPr>
            <a:r>
              <a:rPr lang="en-GB" altLang="en-US" sz="2400">
                <a:latin typeface="Arial Unicode MS" pitchFamily="34" charset="-128"/>
                <a:cs typeface="Times New Roman" panose="02020603050405020304" pitchFamily="18" charset="0"/>
              </a:rPr>
              <a:t>the position of the economy</a:t>
            </a:r>
          </a:p>
          <a:p>
            <a:pPr eaLnBrk="1" hangingPunct="1">
              <a:spcBef>
                <a:spcPct val="50000"/>
              </a:spcBef>
              <a:buFontTx/>
              <a:buChar char="•"/>
            </a:pPr>
            <a:r>
              <a:rPr lang="en-GB" altLang="en-US" sz="2400">
                <a:latin typeface="Arial Unicode MS" pitchFamily="34" charset="-128"/>
                <a:cs typeface="Times New Roman" panose="02020603050405020304" pitchFamily="18" charset="0"/>
              </a:rPr>
              <a:t>the number of people with the skills required</a:t>
            </a:r>
          </a:p>
          <a:p>
            <a:pPr eaLnBrk="1" hangingPunct="1">
              <a:spcBef>
                <a:spcPct val="50000"/>
              </a:spcBef>
              <a:buFontTx/>
              <a:buChar char="•"/>
            </a:pPr>
            <a:r>
              <a:rPr lang="en-GB" altLang="en-US" sz="2400">
                <a:latin typeface="Arial Unicode MS" pitchFamily="34" charset="-128"/>
                <a:cs typeface="Times New Roman" panose="02020603050405020304" pitchFamily="18" charset="0"/>
              </a:rPr>
              <a:t>levels of unemployment.</a:t>
            </a:r>
          </a:p>
          <a:p>
            <a:pPr eaLnBrk="1" hangingPunct="1">
              <a:spcBef>
                <a:spcPct val="50000"/>
              </a:spcBef>
            </a:pPr>
            <a:endParaRPr lang="en-GB" altLang="en-US" sz="2400">
              <a:latin typeface="Arial Unicode MS" pitchFamily="34" charset="-128"/>
              <a:cs typeface="Times New Roman" panose="02020603050405020304" pitchFamily="18" charset="0"/>
            </a:endParaRPr>
          </a:p>
          <a:p>
            <a:pPr eaLnBrk="1" hangingPunct="1">
              <a:spcBef>
                <a:spcPct val="50000"/>
              </a:spcBef>
            </a:pPr>
            <a:r>
              <a:rPr lang="en-GB" altLang="en-US" sz="2400">
                <a:latin typeface="Arial Unicode MS" pitchFamily="34" charset="-128"/>
                <a:cs typeface="Times New Roman" panose="02020603050405020304" pitchFamily="18" charset="0"/>
              </a:rPr>
              <a:t>A long-term trend in the UK points to an increasing demand for workers, especially highly-skilled.</a:t>
            </a:r>
          </a:p>
        </p:txBody>
      </p:sp>
    </p:spTree>
  </p:cSld>
  <p:clrMapOvr>
    <a:masterClrMapping/>
  </p:clrMapOvr>
  <mc:AlternateContent xmlns:mc="http://schemas.openxmlformats.org/markup-compatibility/2006">
    <mc:Choice xmlns:p14="http://schemas.microsoft.com/office/powerpoint/2010/main" Requires="p14">
      <p:transition spd="slow" p14:dur="2000" advTm="53003"/>
    </mc:Choice>
    <mc:Fallback>
      <p:transition spd="slow" advTm="53003"/>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73BED-BC96-42B5-B11F-FBFB0B2200D3}"/>
              </a:ext>
            </a:extLst>
          </p:cNvPr>
          <p:cNvSpPr>
            <a:spLocks noGrp="1"/>
          </p:cNvSpPr>
          <p:nvPr>
            <p:ph type="title"/>
          </p:nvPr>
        </p:nvSpPr>
        <p:spPr/>
        <p:txBody>
          <a:bodyPr/>
          <a:lstStyle/>
          <a:p>
            <a:r>
              <a:rPr lang="en-GB" dirty="0"/>
              <a:t>Some sources of information</a:t>
            </a:r>
          </a:p>
        </p:txBody>
      </p:sp>
      <p:sp>
        <p:nvSpPr>
          <p:cNvPr id="3" name="Content Placeholder 2">
            <a:extLst>
              <a:ext uri="{FF2B5EF4-FFF2-40B4-BE49-F238E27FC236}">
                <a16:creationId xmlns:a16="http://schemas.microsoft.com/office/drawing/2014/main" id="{21180CBB-3033-462C-825F-BE20AB56CFE9}"/>
              </a:ext>
            </a:extLst>
          </p:cNvPr>
          <p:cNvSpPr>
            <a:spLocks noGrp="1"/>
          </p:cNvSpPr>
          <p:nvPr>
            <p:ph idx="1"/>
          </p:nvPr>
        </p:nvSpPr>
        <p:spPr>
          <a:xfrm>
            <a:off x="162047" y="1845733"/>
            <a:ext cx="8819908" cy="4439319"/>
          </a:xfrm>
        </p:spPr>
        <p:txBody>
          <a:bodyPr>
            <a:normAutofit/>
          </a:bodyPr>
          <a:lstStyle/>
          <a:p>
            <a:r>
              <a:rPr lang="en-GB" dirty="0">
                <a:hlinkClick r:id="rId2"/>
              </a:rPr>
              <a:t>Future of Work | McKinsey &amp; Company</a:t>
            </a:r>
            <a:endParaRPr lang="en-GB" dirty="0"/>
          </a:p>
          <a:p>
            <a:r>
              <a:rPr lang="en-GB" dirty="0">
                <a:hlinkClick r:id="rId3"/>
              </a:rPr>
              <a:t>Future of work (deloitte.com)</a:t>
            </a:r>
            <a:endParaRPr lang="en-GB" dirty="0"/>
          </a:p>
          <a:p>
            <a:r>
              <a:rPr lang="en-GB" dirty="0">
                <a:hlinkClick r:id="rId4"/>
              </a:rPr>
              <a:t>Understanding Economy &amp; Labour Market | Factsheets | CIPD</a:t>
            </a:r>
            <a:endParaRPr lang="en-GB" dirty="0"/>
          </a:p>
          <a:p>
            <a:r>
              <a:rPr lang="en-GB" dirty="0">
                <a:hlinkClick r:id="rId5"/>
              </a:rPr>
              <a:t>Employment and labour market - Office for National Statistics (ons.gov.uk)</a:t>
            </a:r>
            <a:endParaRPr lang="en-GB" dirty="0"/>
          </a:p>
          <a:p>
            <a:r>
              <a:rPr lang="en-GB" dirty="0">
                <a:hlinkClick r:id="rId6"/>
              </a:rPr>
              <a:t>Search | The Economist</a:t>
            </a:r>
            <a:endParaRPr lang="en-GB" dirty="0"/>
          </a:p>
          <a:p>
            <a:r>
              <a:rPr lang="en-GB" dirty="0">
                <a:hlinkClick r:id="rId7"/>
              </a:rPr>
              <a:t>Deloitte COVID-19 Economics Monitor | Deloitte UK</a:t>
            </a:r>
            <a:endParaRPr lang="en-GB" dirty="0"/>
          </a:p>
          <a:p>
            <a:r>
              <a:rPr lang="en-GB" dirty="0">
                <a:hlinkClick r:id="rId8"/>
              </a:rPr>
              <a:t>Labour Market Outlook | Surveys | CIPD</a:t>
            </a:r>
            <a:endParaRPr lang="en-GB" dirty="0"/>
          </a:p>
          <a:p>
            <a:r>
              <a:rPr lang="en-GB" dirty="0">
                <a:hlinkClick r:id="rId9"/>
              </a:rPr>
              <a:t>Workforce Trends | CIPD</a:t>
            </a:r>
            <a:endParaRPr lang="en-GB" dirty="0"/>
          </a:p>
          <a:p>
            <a:r>
              <a:rPr lang="en-GB" dirty="0">
                <a:hlinkClick r:id="rId10"/>
              </a:rPr>
              <a:t>Home - ILOSTAT - The leading source of labour statistics</a:t>
            </a:r>
            <a:endParaRPr lang="en-GB" dirty="0"/>
          </a:p>
          <a:p>
            <a:r>
              <a:rPr lang="en-GB" dirty="0"/>
              <a:t>Please share with the group any other sources you find</a:t>
            </a:r>
          </a:p>
        </p:txBody>
      </p:sp>
    </p:spTree>
    <p:extLst>
      <p:ext uri="{BB962C8B-B14F-4D97-AF65-F5344CB8AC3E}">
        <p14:creationId xmlns:p14="http://schemas.microsoft.com/office/powerpoint/2010/main" val="3486161565"/>
      </p:ext>
    </p:extLst>
  </p:cSld>
  <p:clrMapOvr>
    <a:masterClrMapping/>
  </p:clrMapOvr>
  <mc:AlternateContent xmlns:mc="http://schemas.openxmlformats.org/markup-compatibility/2006">
    <mc:Choice xmlns:p14="http://schemas.microsoft.com/office/powerpoint/2010/main" Requires="p14">
      <p:transition spd="slow" p14:dur="2000" advTm="59934"/>
    </mc:Choice>
    <mc:Fallback>
      <p:transition spd="slow" advTm="59934"/>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7008D65-4C48-4CAB-8600-9F4C427CE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9D286FC8-DD5D-4402-A2C0-8739BDAFEF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5CC23917-FA20-4DBD-BA3C-868A3EA84D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7" name="Rectangle 16">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58141603-6E06-4659-801A-5DC7C5CC9B0D}"/>
              </a:ext>
            </a:extLst>
          </p:cNvPr>
          <p:cNvSpPr>
            <a:spLocks noGrp="1"/>
          </p:cNvSpPr>
          <p:nvPr>
            <p:ph type="title"/>
          </p:nvPr>
        </p:nvSpPr>
        <p:spPr>
          <a:xfrm>
            <a:off x="3967315" y="639097"/>
            <a:ext cx="4689988" cy="3686015"/>
          </a:xfrm>
        </p:spPr>
        <p:txBody>
          <a:bodyPr vert="horz" lIns="91440" tIns="45720" rIns="91440" bIns="45720" rtlCol="0" anchor="b">
            <a:normAutofit/>
          </a:bodyPr>
          <a:lstStyle/>
          <a:p>
            <a:r>
              <a:rPr lang="en-US" sz="5600" dirty="0"/>
              <a:t>Implications for </a:t>
            </a:r>
            <a:r>
              <a:rPr lang="en-US" sz="5600" dirty="0" err="1"/>
              <a:t>Organisations</a:t>
            </a:r>
            <a:r>
              <a:rPr lang="en-US" sz="5600" dirty="0"/>
              <a:t>?</a:t>
            </a:r>
          </a:p>
        </p:txBody>
      </p:sp>
      <p:sp>
        <p:nvSpPr>
          <p:cNvPr id="5" name="Text Placeholder 4">
            <a:extLst>
              <a:ext uri="{FF2B5EF4-FFF2-40B4-BE49-F238E27FC236}">
                <a16:creationId xmlns:a16="http://schemas.microsoft.com/office/drawing/2014/main" id="{DFA80F70-EAFE-4AA6-BBEE-82BC138B8207}"/>
              </a:ext>
            </a:extLst>
          </p:cNvPr>
          <p:cNvSpPr>
            <a:spLocks noGrp="1"/>
          </p:cNvSpPr>
          <p:nvPr>
            <p:ph type="body" idx="1"/>
          </p:nvPr>
        </p:nvSpPr>
        <p:spPr>
          <a:xfrm>
            <a:off x="3967314" y="4455621"/>
            <a:ext cx="4702011" cy="1238616"/>
          </a:xfrm>
        </p:spPr>
        <p:txBody>
          <a:bodyPr vert="horz" lIns="91440" tIns="45720" rIns="91440" bIns="45720" rtlCol="0">
            <a:normAutofit/>
          </a:bodyPr>
          <a:lstStyle/>
          <a:p>
            <a:r>
              <a:rPr lang="en-US" dirty="0">
                <a:solidFill>
                  <a:schemeClr val="tx1">
                    <a:lumMod val="85000"/>
                    <a:lumOff val="15000"/>
                  </a:schemeClr>
                </a:solidFill>
              </a:rPr>
              <a:t>What are the implications of these factors and how can they be managed?</a:t>
            </a:r>
          </a:p>
        </p:txBody>
      </p:sp>
      <p:pic>
        <p:nvPicPr>
          <p:cNvPr id="7" name="Picture 6" descr="White bulbs with a yellow one standing out">
            <a:extLst>
              <a:ext uri="{FF2B5EF4-FFF2-40B4-BE49-F238E27FC236}">
                <a16:creationId xmlns:a16="http://schemas.microsoft.com/office/drawing/2014/main" id="{63473CFE-8147-4C31-84CB-166D181858DA}"/>
              </a:ext>
            </a:extLst>
          </p:cNvPr>
          <p:cNvPicPr>
            <a:picLocks noChangeAspect="1"/>
          </p:cNvPicPr>
          <p:nvPr/>
        </p:nvPicPr>
        <p:blipFill rotWithShape="1">
          <a:blip r:embed="rId2"/>
          <a:srcRect l="25146" r="41016" b="-1"/>
          <a:stretch/>
        </p:blipFill>
        <p:spPr>
          <a:xfrm>
            <a:off x="20" y="10"/>
            <a:ext cx="3476465" cy="6857989"/>
          </a:xfrm>
          <a:prstGeom prst="rect">
            <a:avLst/>
          </a:prstGeom>
        </p:spPr>
      </p:pic>
      <p:cxnSp>
        <p:nvCxnSpPr>
          <p:cNvPr id="19" name="Straight Connector 18">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85303" y="4343400"/>
            <a:ext cx="422708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17024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Discussion – what are the solutions to labour market situations?</a:t>
            </a:r>
          </a:p>
        </p:txBody>
      </p:sp>
      <p:sp>
        <p:nvSpPr>
          <p:cNvPr id="3" name="Text Placeholder 2"/>
          <p:cNvSpPr>
            <a:spLocks noGrp="1"/>
          </p:cNvSpPr>
          <p:nvPr>
            <p:ph type="body" idx="1"/>
          </p:nvPr>
        </p:nvSpPr>
        <p:spPr>
          <a:solidFill>
            <a:schemeClr val="accent1">
              <a:lumMod val="75000"/>
            </a:schemeClr>
          </a:solidFill>
        </p:spPr>
        <p:txBody>
          <a:bodyPr/>
          <a:lstStyle/>
          <a:p>
            <a:pPr algn="ctr"/>
            <a:r>
              <a:rPr lang="en-GB" dirty="0"/>
              <a:t>Implication?</a:t>
            </a:r>
          </a:p>
        </p:txBody>
      </p:sp>
      <p:sp>
        <p:nvSpPr>
          <p:cNvPr id="4" name="Content Placeholder 3"/>
          <p:cNvSpPr>
            <a:spLocks noGrp="1"/>
          </p:cNvSpPr>
          <p:nvPr>
            <p:ph sz="half" idx="2"/>
          </p:nvPr>
        </p:nvSpPr>
        <p:spPr/>
        <p:txBody>
          <a:bodyPr/>
          <a:lstStyle/>
          <a:p>
            <a:endParaRPr lang="en-GB"/>
          </a:p>
        </p:txBody>
      </p:sp>
      <p:sp>
        <p:nvSpPr>
          <p:cNvPr id="5" name="Text Placeholder 4"/>
          <p:cNvSpPr>
            <a:spLocks noGrp="1"/>
          </p:cNvSpPr>
          <p:nvPr>
            <p:ph type="body" sz="quarter" idx="3"/>
          </p:nvPr>
        </p:nvSpPr>
        <p:spPr>
          <a:solidFill>
            <a:schemeClr val="accent1">
              <a:lumMod val="75000"/>
            </a:schemeClr>
          </a:solidFill>
        </p:spPr>
        <p:txBody>
          <a:bodyPr/>
          <a:lstStyle/>
          <a:p>
            <a:pPr algn="ctr"/>
            <a:r>
              <a:rPr lang="en-GB" dirty="0"/>
              <a:t>Solution</a:t>
            </a:r>
          </a:p>
        </p:txBody>
      </p:sp>
      <p:sp>
        <p:nvSpPr>
          <p:cNvPr id="6" name="Content Placeholder 5"/>
          <p:cNvSpPr>
            <a:spLocks noGrp="1"/>
          </p:cNvSpPr>
          <p:nvPr>
            <p:ph sz="quarter" idx="4"/>
          </p:nvPr>
        </p:nvSpPr>
        <p:spPr/>
        <p:txBody>
          <a:bodyPr/>
          <a:lstStyle/>
          <a:p>
            <a:endParaRPr lang="en-GB"/>
          </a:p>
        </p:txBody>
      </p:sp>
    </p:spTree>
    <p:extLst>
      <p:ext uri="{BB962C8B-B14F-4D97-AF65-F5344CB8AC3E}">
        <p14:creationId xmlns:p14="http://schemas.microsoft.com/office/powerpoint/2010/main" val="5303808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ext Box 2">
            <a:extLst>
              <a:ext uri="{FF2B5EF4-FFF2-40B4-BE49-F238E27FC236}">
                <a16:creationId xmlns:a16="http://schemas.microsoft.com/office/drawing/2014/main" id="{DF23506C-4976-47D1-8BF7-4BD83A4CFBEF}"/>
              </a:ext>
            </a:extLst>
          </p:cNvPr>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spcBef>
                <a:spcPct val="50000"/>
              </a:spcBef>
            </a:pPr>
            <a:endParaRPr lang="en-US" altLang="en-US"/>
          </a:p>
        </p:txBody>
      </p:sp>
      <p:sp>
        <p:nvSpPr>
          <p:cNvPr id="21507" name="Text Box 3">
            <a:extLst>
              <a:ext uri="{FF2B5EF4-FFF2-40B4-BE49-F238E27FC236}">
                <a16:creationId xmlns:a16="http://schemas.microsoft.com/office/drawing/2014/main" id="{0C1EFFD1-F3DB-4F8E-BC78-2A80AA8D5919}"/>
              </a:ext>
            </a:extLst>
          </p:cNvPr>
          <p:cNvSpPr txBox="1">
            <a:spLocks noChangeArrowheads="1"/>
          </p:cNvSpPr>
          <p:nvPr/>
        </p:nvSpPr>
        <p:spPr bwMode="auto">
          <a:xfrm>
            <a:off x="685800" y="685800"/>
            <a:ext cx="7924800" cy="557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indent="-457200">
              <a:defRPr>
                <a:solidFill>
                  <a:schemeClr val="tx1"/>
                </a:solidFill>
                <a:latin typeface="Calibri" panose="020F0502020204030204" pitchFamily="34" charset="0"/>
              </a:defRPr>
            </a:lvl1pPr>
            <a:lvl2pPr marL="914400" indent="-457200">
              <a:defRPr>
                <a:solidFill>
                  <a:schemeClr val="tx1"/>
                </a:solidFill>
                <a:latin typeface="Calibri" panose="020F0502020204030204" pitchFamily="34" charset="0"/>
              </a:defRPr>
            </a:lvl2pPr>
            <a:lvl3pPr marL="1371600" indent="-457200">
              <a:defRPr>
                <a:solidFill>
                  <a:schemeClr val="tx1"/>
                </a:solidFill>
                <a:latin typeface="Calibri" panose="020F0502020204030204" pitchFamily="34" charset="0"/>
              </a:defRPr>
            </a:lvl3pPr>
            <a:lvl4pPr marL="1828800" indent="-457200">
              <a:defRPr>
                <a:solidFill>
                  <a:schemeClr val="tx1"/>
                </a:solidFill>
                <a:latin typeface="Calibri" panose="020F0502020204030204" pitchFamily="34" charset="0"/>
              </a:defRPr>
            </a:lvl4pPr>
            <a:lvl5pPr marL="2286000" indent="-457200">
              <a:defRPr>
                <a:solidFill>
                  <a:schemeClr val="tx1"/>
                </a:solidFill>
                <a:latin typeface="Calibri" panose="020F0502020204030204" pitchFamily="34" charset="0"/>
              </a:defRPr>
            </a:lvl5pPr>
            <a:lvl6pPr marL="2743200" indent="-457200" defTabSz="457200" fontAlgn="base">
              <a:spcBef>
                <a:spcPct val="0"/>
              </a:spcBef>
              <a:spcAft>
                <a:spcPct val="0"/>
              </a:spcAft>
              <a:defRPr>
                <a:solidFill>
                  <a:schemeClr val="tx1"/>
                </a:solidFill>
                <a:latin typeface="Calibri" panose="020F0502020204030204" pitchFamily="34" charset="0"/>
              </a:defRPr>
            </a:lvl6pPr>
            <a:lvl7pPr marL="3200400" indent="-457200" defTabSz="457200" fontAlgn="base">
              <a:spcBef>
                <a:spcPct val="0"/>
              </a:spcBef>
              <a:spcAft>
                <a:spcPct val="0"/>
              </a:spcAft>
              <a:defRPr>
                <a:solidFill>
                  <a:schemeClr val="tx1"/>
                </a:solidFill>
                <a:latin typeface="Calibri" panose="020F0502020204030204" pitchFamily="34" charset="0"/>
              </a:defRPr>
            </a:lvl7pPr>
            <a:lvl8pPr marL="3657600" indent="-457200" defTabSz="457200" fontAlgn="base">
              <a:spcBef>
                <a:spcPct val="0"/>
              </a:spcBef>
              <a:spcAft>
                <a:spcPct val="0"/>
              </a:spcAft>
              <a:defRPr>
                <a:solidFill>
                  <a:schemeClr val="tx1"/>
                </a:solidFill>
                <a:latin typeface="Calibri" panose="020F0502020204030204" pitchFamily="34" charset="0"/>
              </a:defRPr>
            </a:lvl8pPr>
            <a:lvl9pPr marL="4114800" indent="-457200" defTabSz="457200" fontAlgn="base">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sz="2400" u="sng">
                <a:latin typeface="Arial Unicode MS" pitchFamily="34" charset="-128"/>
                <a:cs typeface="Times New Roman" panose="02020603050405020304" pitchFamily="18" charset="0"/>
              </a:rPr>
              <a:t>Attitudes to work</a:t>
            </a:r>
          </a:p>
          <a:p>
            <a:pPr eaLnBrk="1" hangingPunct="1">
              <a:spcBef>
                <a:spcPct val="50000"/>
              </a:spcBef>
            </a:pPr>
            <a:r>
              <a:rPr lang="en-GB" altLang="en-US" sz="2400">
                <a:latin typeface="Arial Unicode MS" pitchFamily="34" charset="-128"/>
                <a:cs typeface="Times New Roman" panose="02020603050405020304" pitchFamily="18" charset="0"/>
              </a:rPr>
              <a:t>Evolving attitudes to work, careers and employment. </a:t>
            </a:r>
          </a:p>
          <a:p>
            <a:pPr eaLnBrk="1" hangingPunct="1">
              <a:spcBef>
                <a:spcPct val="50000"/>
              </a:spcBef>
            </a:pPr>
            <a:r>
              <a:rPr lang="en-GB" altLang="en-US" sz="2400">
                <a:latin typeface="Arial Unicode MS" pitchFamily="34" charset="-128"/>
                <a:cs typeface="Times New Roman" panose="02020603050405020304" pitchFamily="18" charset="0"/>
              </a:rPr>
              <a:t>‘Generation Y’ (those born after 1980s) entering the workforce have different values and expectations:</a:t>
            </a:r>
          </a:p>
          <a:p>
            <a:pPr eaLnBrk="1" hangingPunct="1">
              <a:spcBef>
                <a:spcPct val="50000"/>
              </a:spcBef>
              <a:buFontTx/>
              <a:buChar char="•"/>
            </a:pPr>
            <a:r>
              <a:rPr lang="en-GB" altLang="en-US" sz="2000">
                <a:latin typeface="Arial Unicode MS" pitchFamily="34" charset="-128"/>
                <a:cs typeface="Times New Roman" panose="02020603050405020304" pitchFamily="18" charset="0"/>
              </a:rPr>
              <a:t>Acceptance of ongoing technological change.</a:t>
            </a:r>
          </a:p>
          <a:p>
            <a:pPr eaLnBrk="1" hangingPunct="1">
              <a:spcBef>
                <a:spcPct val="50000"/>
              </a:spcBef>
              <a:buFontTx/>
              <a:buChar char="•"/>
            </a:pPr>
            <a:r>
              <a:rPr lang="en-GB" altLang="en-US" sz="2000">
                <a:latin typeface="Arial Unicode MS" pitchFamily="34" charset="-128"/>
                <a:cs typeface="Times New Roman" panose="02020603050405020304" pitchFamily="18" charset="0"/>
              </a:rPr>
              <a:t>Intolerance of discrimination.</a:t>
            </a:r>
          </a:p>
          <a:p>
            <a:pPr eaLnBrk="1" hangingPunct="1">
              <a:spcBef>
                <a:spcPct val="50000"/>
              </a:spcBef>
              <a:buFontTx/>
              <a:buChar char="•"/>
            </a:pPr>
            <a:r>
              <a:rPr lang="en-GB" altLang="en-US" sz="2000">
                <a:latin typeface="Arial Unicode MS" pitchFamily="34" charset="-128"/>
                <a:cs typeface="Times New Roman" panose="02020603050405020304" pitchFamily="18" charset="0"/>
              </a:rPr>
              <a:t>Work-life balance.</a:t>
            </a:r>
          </a:p>
          <a:p>
            <a:pPr eaLnBrk="1" hangingPunct="1">
              <a:spcBef>
                <a:spcPct val="50000"/>
              </a:spcBef>
              <a:buFontTx/>
              <a:buChar char="•"/>
            </a:pPr>
            <a:r>
              <a:rPr lang="en-GB" altLang="en-US" sz="2000">
                <a:latin typeface="Arial Unicode MS" pitchFamily="34" charset="-128"/>
                <a:cs typeface="Times New Roman" panose="02020603050405020304" pitchFamily="18" charset="0"/>
              </a:rPr>
              <a:t>Commitment to ethical practices.</a:t>
            </a:r>
          </a:p>
          <a:p>
            <a:pPr eaLnBrk="1" hangingPunct="1">
              <a:spcBef>
                <a:spcPct val="50000"/>
              </a:spcBef>
              <a:buFontTx/>
              <a:buChar char="•"/>
            </a:pPr>
            <a:r>
              <a:rPr lang="en-GB" altLang="en-US" sz="2000">
                <a:latin typeface="Arial Unicode MS" pitchFamily="34" charset="-128"/>
                <a:cs typeface="Times New Roman" panose="02020603050405020304" pitchFamily="18" charset="0"/>
              </a:rPr>
              <a:t>Global perspective.</a:t>
            </a:r>
          </a:p>
          <a:p>
            <a:pPr eaLnBrk="1" hangingPunct="1">
              <a:spcBef>
                <a:spcPct val="50000"/>
              </a:spcBef>
              <a:buFontTx/>
              <a:buChar char="•"/>
            </a:pPr>
            <a:r>
              <a:rPr lang="en-GB" altLang="en-US" sz="2000">
                <a:latin typeface="Arial Unicode MS" pitchFamily="34" charset="-128"/>
                <a:cs typeface="Times New Roman" panose="02020603050405020304" pitchFamily="18" charset="0"/>
              </a:rPr>
              <a:t>Resistance to tight systems of control.</a:t>
            </a:r>
          </a:p>
          <a:p>
            <a:pPr eaLnBrk="1" hangingPunct="1">
              <a:spcBef>
                <a:spcPct val="50000"/>
              </a:spcBef>
              <a:buFontTx/>
              <a:buChar char="•"/>
            </a:pPr>
            <a:r>
              <a:rPr lang="en-GB" altLang="en-US" sz="2000">
                <a:latin typeface="Arial Unicode MS" pitchFamily="34" charset="-128"/>
                <a:cs typeface="Times New Roman" panose="02020603050405020304" pitchFamily="18" charset="0"/>
              </a:rPr>
              <a:t>Greater ease with change and uncertainty.</a:t>
            </a:r>
          </a:p>
          <a:p>
            <a:pPr eaLnBrk="1" hangingPunct="1">
              <a:spcBef>
                <a:spcPct val="50000"/>
              </a:spcBef>
              <a:buFontTx/>
              <a:buChar char="•"/>
            </a:pPr>
            <a:r>
              <a:rPr lang="en-GB" altLang="en-US" sz="2000">
                <a:latin typeface="Arial Unicode MS" pitchFamily="34" charset="-128"/>
                <a:cs typeface="Times New Roman" panose="02020603050405020304" pitchFamily="18" charset="0"/>
              </a:rPr>
              <a:t>Less loyal to one employer.</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807DAB9-D8CE-4237-9A3D-79335CF4987A}"/>
              </a:ext>
            </a:extLst>
          </p:cNvPr>
          <p:cNvSpPr>
            <a:spLocks noGrp="1"/>
          </p:cNvSpPr>
          <p:nvPr>
            <p:ph type="title"/>
          </p:nvPr>
        </p:nvSpPr>
        <p:spPr/>
        <p:txBody>
          <a:bodyPr/>
          <a:lstStyle/>
          <a:p>
            <a:r>
              <a:rPr lang="en-GB" dirty="0"/>
              <a:t>Key Ideas </a:t>
            </a:r>
          </a:p>
        </p:txBody>
      </p:sp>
      <p:sp>
        <p:nvSpPr>
          <p:cNvPr id="8" name="Text Placeholder 7">
            <a:extLst>
              <a:ext uri="{FF2B5EF4-FFF2-40B4-BE49-F238E27FC236}">
                <a16:creationId xmlns:a16="http://schemas.microsoft.com/office/drawing/2014/main" id="{10A4EE6E-A49B-4E97-A4FD-1BFD5A9CE31A}"/>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1392452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End of the Job?</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481173" y="1767763"/>
            <a:ext cx="5247341" cy="3361286"/>
          </a:xfrm>
          <a:prstGeom prst="rect">
            <a:avLst/>
          </a:prstGeom>
          <a:ln>
            <a:noFill/>
          </a:ln>
          <a:effectLst>
            <a:outerShdw blurRad="292100" dist="139700" dir="2700000" algn="tl" rotWithShape="0">
              <a:srgbClr val="333333">
                <a:alpha val="65000"/>
              </a:srgbClr>
            </a:outerShdw>
          </a:effectLst>
        </p:spPr>
      </p:pic>
      <p:sp>
        <p:nvSpPr>
          <p:cNvPr id="3" name="Text Placeholder 2"/>
          <p:cNvSpPr>
            <a:spLocks noGrp="1"/>
          </p:cNvSpPr>
          <p:nvPr>
            <p:ph type="body" sz="half" idx="2"/>
          </p:nvPr>
        </p:nvSpPr>
        <p:spPr/>
        <p:txBody>
          <a:bodyPr/>
          <a:lstStyle/>
          <a:p>
            <a:r>
              <a:rPr lang="en-GB" dirty="0"/>
              <a:t>What will be the impact of the Gig/Open Talent Economy on the availability of labour? </a:t>
            </a:r>
          </a:p>
        </p:txBody>
      </p:sp>
    </p:spTree>
    <p:extLst>
      <p:ext uri="{BB962C8B-B14F-4D97-AF65-F5344CB8AC3E}">
        <p14:creationId xmlns:p14="http://schemas.microsoft.com/office/powerpoint/2010/main" val="39903363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Flexible Firm Model</a:t>
            </a:r>
          </a:p>
        </p:txBody>
      </p:sp>
      <p:sp>
        <p:nvSpPr>
          <p:cNvPr id="4" name="Text Placeholder 3"/>
          <p:cNvSpPr>
            <a:spLocks noGrp="1"/>
          </p:cNvSpPr>
          <p:nvPr>
            <p:ph type="body" sz="half" idx="2"/>
          </p:nvPr>
        </p:nvSpPr>
        <p:spPr/>
        <p:txBody>
          <a:bodyPr/>
          <a:lstStyle/>
          <a:p>
            <a:r>
              <a:rPr lang="en-GB" dirty="0"/>
              <a:t>How will the Gig/Open Talent Economy change the shape of organisations and the availability of talent? </a:t>
            </a:r>
          </a:p>
        </p:txBody>
      </p:sp>
      <p:pic>
        <p:nvPicPr>
          <p:cNvPr id="1026" name="Picture 2" descr="Image result for the flexible firm model"/>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575654" y="919210"/>
            <a:ext cx="4897707" cy="491403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6611007" y="6032938"/>
            <a:ext cx="2343807" cy="378372"/>
          </a:xfrm>
          <a:prstGeom prst="rect">
            <a:avLst/>
          </a:prstGeom>
          <a:noFill/>
        </p:spPr>
        <p:txBody>
          <a:bodyPr wrap="square" rtlCol="0">
            <a:spAutoFit/>
          </a:bodyPr>
          <a:lstStyle/>
          <a:p>
            <a:r>
              <a:rPr lang="en-GB" dirty="0"/>
              <a:t>(Atkinson, 1984)</a:t>
            </a:r>
          </a:p>
        </p:txBody>
      </p:sp>
    </p:spTree>
    <p:extLst>
      <p:ext uri="{BB962C8B-B14F-4D97-AF65-F5344CB8AC3E}">
        <p14:creationId xmlns:p14="http://schemas.microsoft.com/office/powerpoint/2010/main" val="11432048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2900" y="594359"/>
            <a:ext cx="2536934" cy="2286000"/>
          </a:xfrm>
        </p:spPr>
        <p:txBody>
          <a:bodyPr/>
          <a:lstStyle/>
          <a:p>
            <a:r>
              <a:rPr lang="en-GB" dirty="0"/>
              <a:t>Stakeholders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085896924"/>
              </p:ext>
            </p:extLst>
          </p:nvPr>
        </p:nvGraphicFramePr>
        <p:xfrm>
          <a:off x="3600450" y="731838"/>
          <a:ext cx="4868863" cy="5257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 Placeholder 3"/>
          <p:cNvSpPr>
            <a:spLocks noGrp="1"/>
          </p:cNvSpPr>
          <p:nvPr>
            <p:ph type="body" sz="half" idx="2"/>
          </p:nvPr>
        </p:nvSpPr>
        <p:spPr/>
        <p:txBody>
          <a:bodyPr>
            <a:normAutofit/>
          </a:bodyPr>
          <a:lstStyle/>
          <a:p>
            <a:r>
              <a:rPr lang="en-GB" sz="2000" dirty="0"/>
              <a:t>How do these stakeholder groups work together to ensure future skills needs are met?</a:t>
            </a:r>
          </a:p>
        </p:txBody>
      </p:sp>
    </p:spTree>
    <p:extLst>
      <p:ext uri="{BB962C8B-B14F-4D97-AF65-F5344CB8AC3E}">
        <p14:creationId xmlns:p14="http://schemas.microsoft.com/office/powerpoint/2010/main" val="13796747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5B1E38C-FC1C-4D6B-B2E8-1EC71BF7ECC1}"/>
              </a:ext>
            </a:extLst>
          </p:cNvPr>
          <p:cNvSpPr>
            <a:spLocks noGrp="1"/>
          </p:cNvSpPr>
          <p:nvPr>
            <p:ph type="title"/>
          </p:nvPr>
        </p:nvSpPr>
        <p:spPr/>
        <p:txBody>
          <a:bodyPr/>
          <a:lstStyle/>
          <a:p>
            <a:r>
              <a:rPr lang="en-GB" dirty="0"/>
              <a:t>Government intervention in Labour markets</a:t>
            </a:r>
          </a:p>
        </p:txBody>
      </p:sp>
      <p:sp>
        <p:nvSpPr>
          <p:cNvPr id="6" name="Text Placeholder 5">
            <a:extLst>
              <a:ext uri="{FF2B5EF4-FFF2-40B4-BE49-F238E27FC236}">
                <a16:creationId xmlns:a16="http://schemas.microsoft.com/office/drawing/2014/main" id="{9ED4A903-3901-4C9A-BB0B-8A6608A4C45D}"/>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1180565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2">
            <a:extLst>
              <a:ext uri="{FF2B5EF4-FFF2-40B4-BE49-F238E27FC236}">
                <a16:creationId xmlns:a16="http://schemas.microsoft.com/office/drawing/2014/main" id="{06688A7D-7965-4BCD-AB3A-788A0BE55CEB}"/>
              </a:ext>
            </a:extLst>
          </p:cNvPr>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spcBef>
                <a:spcPct val="50000"/>
              </a:spcBef>
            </a:pPr>
            <a:endParaRPr lang="en-US" altLang="en-US"/>
          </a:p>
        </p:txBody>
      </p:sp>
      <p:sp>
        <p:nvSpPr>
          <p:cNvPr id="23555" name="Text Box 3">
            <a:extLst>
              <a:ext uri="{FF2B5EF4-FFF2-40B4-BE49-F238E27FC236}">
                <a16:creationId xmlns:a16="http://schemas.microsoft.com/office/drawing/2014/main" id="{6CD6DC3B-2DDC-404E-9369-573754CC5720}"/>
              </a:ext>
            </a:extLst>
          </p:cNvPr>
          <p:cNvSpPr txBox="1">
            <a:spLocks noChangeArrowheads="1"/>
          </p:cNvSpPr>
          <p:nvPr/>
        </p:nvSpPr>
        <p:spPr bwMode="auto">
          <a:xfrm>
            <a:off x="685800" y="685800"/>
            <a:ext cx="7924800" cy="556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u="sng">
                <a:latin typeface="Arial Unicode MS" pitchFamily="34" charset="-128"/>
              </a:rPr>
              <a:t>Employment regulation</a:t>
            </a:r>
          </a:p>
          <a:p>
            <a:pPr eaLnBrk="1" hangingPunct="1">
              <a:spcBef>
                <a:spcPct val="50000"/>
              </a:spcBef>
            </a:pPr>
            <a:r>
              <a:rPr lang="en-GB" altLang="en-US">
                <a:latin typeface="Arial Unicode MS" pitchFamily="34" charset="-128"/>
              </a:rPr>
              <a:t>One of the most significant current developments in the P&amp;D business environment is the growing volume of regulation that governs the employment relationship in the UK.</a:t>
            </a:r>
          </a:p>
          <a:p>
            <a:pPr eaLnBrk="1" hangingPunct="1">
              <a:spcBef>
                <a:spcPct val="50000"/>
              </a:spcBef>
            </a:pPr>
            <a:r>
              <a:rPr lang="en-GB" altLang="en-US">
                <a:latin typeface="Arial Unicode MS" pitchFamily="34" charset="-128"/>
              </a:rPr>
              <a:t>Until the 1960s, employers were able to manage their organisations to a large extent without the limitations that are now imposed through statute. Where employee interests were represented, this was because of trade union membership.</a:t>
            </a:r>
          </a:p>
          <a:p>
            <a:pPr eaLnBrk="1" hangingPunct="1">
              <a:spcBef>
                <a:spcPct val="50000"/>
              </a:spcBef>
            </a:pPr>
            <a:r>
              <a:rPr lang="en-GB" altLang="en-US">
                <a:latin typeface="Arial Unicode MS" pitchFamily="34" charset="-128"/>
              </a:rPr>
              <a:t>Over the past 40 years, the situation has changed to a considerable extent.</a:t>
            </a:r>
          </a:p>
          <a:p>
            <a:pPr eaLnBrk="1" hangingPunct="1">
              <a:spcBef>
                <a:spcPct val="50000"/>
              </a:spcBef>
            </a:pPr>
            <a:endParaRPr lang="en-GB" altLang="en-US">
              <a:latin typeface="Arial Unicode MS" pitchFamily="34" charset="-128"/>
            </a:endParaRPr>
          </a:p>
        </p:txBody>
      </p:sp>
    </p:spTree>
    <p:extLst>
      <p:ext uri="{BB962C8B-B14F-4D97-AF65-F5344CB8AC3E}">
        <p14:creationId xmlns:p14="http://schemas.microsoft.com/office/powerpoint/2010/main" val="40521763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397464E8-E6BD-4C4E-BCD4-77B2DCE45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Rectangle 74">
            <a:extLst>
              <a:ext uri="{FF2B5EF4-FFF2-40B4-BE49-F238E27FC236}">
                <a16:creationId xmlns:a16="http://schemas.microsoft.com/office/drawing/2014/main" id="{51A1A102-DC42-48A8-BDDC-250C3317D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41936"/>
            <a:ext cx="9143989"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7" name="Straight Connector 76">
            <a:extLst>
              <a:ext uri="{FF2B5EF4-FFF2-40B4-BE49-F238E27FC236}">
                <a16:creationId xmlns:a16="http://schemas.microsoft.com/office/drawing/2014/main" id="{D7A4964E-33C0-4563-92BB-988B2C925F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5602" name="Text Box 2">
            <a:extLst>
              <a:ext uri="{FF2B5EF4-FFF2-40B4-BE49-F238E27FC236}">
                <a16:creationId xmlns:a16="http://schemas.microsoft.com/office/drawing/2014/main" id="{2B90F497-C71A-4F47-AF9B-BFEA2C27A9D8}"/>
              </a:ext>
            </a:extLst>
          </p:cNvPr>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spcBef>
                <a:spcPct val="50000"/>
              </a:spcBef>
            </a:pPr>
            <a:endParaRPr lang="en-US" altLang="en-US"/>
          </a:p>
        </p:txBody>
      </p:sp>
      <p:graphicFrame>
        <p:nvGraphicFramePr>
          <p:cNvPr id="25605" name="Text Box 3">
            <a:extLst>
              <a:ext uri="{FF2B5EF4-FFF2-40B4-BE49-F238E27FC236}">
                <a16:creationId xmlns:a16="http://schemas.microsoft.com/office/drawing/2014/main" id="{B3464BA0-594F-4827-BC52-1877C8C11529}"/>
              </a:ext>
            </a:extLst>
          </p:cNvPr>
          <p:cNvGraphicFramePr/>
          <p:nvPr>
            <p:extLst>
              <p:ext uri="{D42A27DB-BD31-4B8C-83A1-F6EECF244321}">
                <p14:modId xmlns:p14="http://schemas.microsoft.com/office/powerpoint/2010/main" val="2343716432"/>
              </p:ext>
            </p:extLst>
          </p:nvPr>
        </p:nvGraphicFramePr>
        <p:xfrm>
          <a:off x="822722" y="2098515"/>
          <a:ext cx="75438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020575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91415-03DA-4208-8DF9-7BBDFD02F9A1}"/>
              </a:ext>
            </a:extLst>
          </p:cNvPr>
          <p:cNvSpPr>
            <a:spLocks noGrp="1"/>
          </p:cNvSpPr>
          <p:nvPr>
            <p:ph type="title"/>
          </p:nvPr>
        </p:nvSpPr>
        <p:spPr>
          <a:xfrm>
            <a:off x="822960" y="286603"/>
            <a:ext cx="7543800" cy="1450757"/>
          </a:xfrm>
        </p:spPr>
        <p:txBody>
          <a:bodyPr vert="horz" lIns="91440" tIns="45720" rIns="91440" bIns="45720" rtlCol="0" anchor="b">
            <a:normAutofit/>
          </a:bodyPr>
          <a:lstStyle/>
          <a:p>
            <a:r>
              <a:rPr lang="en-US" altLang="en-US" sz="2600" dirty="0"/>
              <a:t>Employment regulation has increased substantially, but in a piecemeal, step-by-step fashion.</a:t>
            </a:r>
            <a:br>
              <a:rPr lang="en-US" altLang="en-US" sz="2600" dirty="0"/>
            </a:br>
            <a:r>
              <a:rPr lang="en-US" altLang="en-US" sz="2600" dirty="0"/>
              <a:t>Contributing factors:</a:t>
            </a:r>
            <a:endParaRPr lang="en-US" sz="2600" dirty="0"/>
          </a:p>
        </p:txBody>
      </p:sp>
      <p:sp>
        <p:nvSpPr>
          <p:cNvPr id="27650" name="Text Box 2">
            <a:extLst>
              <a:ext uri="{FF2B5EF4-FFF2-40B4-BE49-F238E27FC236}">
                <a16:creationId xmlns:a16="http://schemas.microsoft.com/office/drawing/2014/main" id="{30A8D04C-9AE3-43AA-9D71-74F763FDAA7D}"/>
              </a:ext>
            </a:extLst>
          </p:cNvPr>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spcBef>
                <a:spcPct val="50000"/>
              </a:spcBef>
            </a:pPr>
            <a:endParaRPr lang="en-US" altLang="en-US"/>
          </a:p>
        </p:txBody>
      </p:sp>
      <p:graphicFrame>
        <p:nvGraphicFramePr>
          <p:cNvPr id="27653" name="Text Box 3">
            <a:extLst>
              <a:ext uri="{FF2B5EF4-FFF2-40B4-BE49-F238E27FC236}">
                <a16:creationId xmlns:a16="http://schemas.microsoft.com/office/drawing/2014/main" id="{26761AA1-38CB-48AB-A651-7F009DCC9A17}"/>
              </a:ext>
            </a:extLst>
          </p:cNvPr>
          <p:cNvGraphicFramePr/>
          <p:nvPr>
            <p:extLst>
              <p:ext uri="{D42A27DB-BD31-4B8C-83A1-F6EECF244321}">
                <p14:modId xmlns:p14="http://schemas.microsoft.com/office/powerpoint/2010/main" val="2347256078"/>
              </p:ext>
            </p:extLst>
          </p:nvPr>
        </p:nvGraphicFramePr>
        <p:xfrm>
          <a:off x="822722" y="2098515"/>
          <a:ext cx="75438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41398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ext Box 2">
            <a:extLst>
              <a:ext uri="{FF2B5EF4-FFF2-40B4-BE49-F238E27FC236}">
                <a16:creationId xmlns:a16="http://schemas.microsoft.com/office/drawing/2014/main" id="{EC5FFD42-4073-4FD2-BC6F-D21C4FAC9A50}"/>
              </a:ext>
            </a:extLst>
          </p:cNvPr>
          <p:cNvSpPr txBox="1">
            <a:spLocks noChangeArrowheads="1"/>
          </p:cNvSpPr>
          <p:nvPr/>
        </p:nvSpPr>
        <p:spPr bwMode="auto">
          <a:xfrm>
            <a:off x="685800" y="685800"/>
            <a:ext cx="7924800" cy="337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indent="-457200">
              <a:defRPr>
                <a:solidFill>
                  <a:schemeClr val="tx1"/>
                </a:solidFill>
                <a:latin typeface="Calibri" panose="020F0502020204030204" pitchFamily="34" charset="0"/>
              </a:defRPr>
            </a:lvl1pPr>
            <a:lvl2pPr marL="914400" indent="-457200">
              <a:defRPr>
                <a:solidFill>
                  <a:schemeClr val="tx1"/>
                </a:solidFill>
                <a:latin typeface="Calibri" panose="020F0502020204030204" pitchFamily="34" charset="0"/>
              </a:defRPr>
            </a:lvl2pPr>
            <a:lvl3pPr marL="1371600" indent="-457200">
              <a:defRPr>
                <a:solidFill>
                  <a:schemeClr val="tx1"/>
                </a:solidFill>
                <a:latin typeface="Calibri" panose="020F0502020204030204" pitchFamily="34" charset="0"/>
              </a:defRPr>
            </a:lvl3pPr>
            <a:lvl4pPr marL="1828800" indent="-457200">
              <a:defRPr>
                <a:solidFill>
                  <a:schemeClr val="tx1"/>
                </a:solidFill>
                <a:latin typeface="Calibri" panose="020F0502020204030204" pitchFamily="34" charset="0"/>
              </a:defRPr>
            </a:lvl4pPr>
            <a:lvl5pPr marL="2286000" indent="-457200">
              <a:defRPr>
                <a:solidFill>
                  <a:schemeClr val="tx1"/>
                </a:solidFill>
                <a:latin typeface="Calibri" panose="020F0502020204030204" pitchFamily="34" charset="0"/>
              </a:defRPr>
            </a:lvl5pPr>
            <a:lvl6pPr marL="2743200" indent="-457200" defTabSz="457200" fontAlgn="base">
              <a:spcBef>
                <a:spcPct val="0"/>
              </a:spcBef>
              <a:spcAft>
                <a:spcPct val="0"/>
              </a:spcAft>
              <a:defRPr>
                <a:solidFill>
                  <a:schemeClr val="tx1"/>
                </a:solidFill>
                <a:latin typeface="Calibri" panose="020F0502020204030204" pitchFamily="34" charset="0"/>
              </a:defRPr>
            </a:lvl6pPr>
            <a:lvl7pPr marL="3200400" indent="-457200" defTabSz="457200" fontAlgn="base">
              <a:spcBef>
                <a:spcPct val="0"/>
              </a:spcBef>
              <a:spcAft>
                <a:spcPct val="0"/>
              </a:spcAft>
              <a:defRPr>
                <a:solidFill>
                  <a:schemeClr val="tx1"/>
                </a:solidFill>
                <a:latin typeface="Calibri" panose="020F0502020204030204" pitchFamily="34" charset="0"/>
              </a:defRPr>
            </a:lvl7pPr>
            <a:lvl8pPr marL="3657600" indent="-457200" defTabSz="457200" fontAlgn="base">
              <a:spcBef>
                <a:spcPct val="0"/>
              </a:spcBef>
              <a:spcAft>
                <a:spcPct val="0"/>
              </a:spcAft>
              <a:defRPr>
                <a:solidFill>
                  <a:schemeClr val="tx1"/>
                </a:solidFill>
                <a:latin typeface="Calibri" panose="020F0502020204030204" pitchFamily="34" charset="0"/>
              </a:defRPr>
            </a:lvl8pPr>
            <a:lvl9pPr marL="4114800" indent="-457200" defTabSz="457200" fontAlgn="base">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sz="2400" u="sng">
                <a:latin typeface="Arial Unicode MS" pitchFamily="34" charset="-128"/>
                <a:cs typeface="Times New Roman" panose="02020603050405020304" pitchFamily="18" charset="0"/>
              </a:rPr>
              <a:t>Debates about employment regulation</a:t>
            </a:r>
          </a:p>
          <a:p>
            <a:pPr eaLnBrk="1" hangingPunct="1">
              <a:spcBef>
                <a:spcPct val="50000"/>
              </a:spcBef>
            </a:pPr>
            <a:r>
              <a:rPr lang="en-GB" altLang="en-US" sz="2400">
                <a:latin typeface="Arial Unicode MS" pitchFamily="34" charset="-128"/>
                <a:cs typeface="Times New Roman" panose="02020603050405020304" pitchFamily="18" charset="0"/>
              </a:rPr>
              <a:t>Two types of debate:</a:t>
            </a:r>
          </a:p>
          <a:p>
            <a:pPr eaLnBrk="1" hangingPunct="1">
              <a:spcBef>
                <a:spcPct val="50000"/>
              </a:spcBef>
              <a:buFontTx/>
              <a:buChar char="•"/>
            </a:pPr>
            <a:r>
              <a:rPr lang="en-GB" altLang="en-US" sz="2400">
                <a:latin typeface="Arial Unicode MS" pitchFamily="34" charset="-128"/>
                <a:cs typeface="Times New Roman" panose="02020603050405020304" pitchFamily="18" charset="0"/>
              </a:rPr>
              <a:t>Micro-debates: effectiveness of particular pieces of legislation.</a:t>
            </a:r>
          </a:p>
          <a:p>
            <a:pPr eaLnBrk="1" hangingPunct="1">
              <a:spcBef>
                <a:spcPct val="50000"/>
              </a:spcBef>
              <a:buFontTx/>
              <a:buChar char="•"/>
            </a:pPr>
            <a:r>
              <a:rPr lang="en-GB" altLang="en-US" sz="2400">
                <a:latin typeface="Arial Unicode MS" pitchFamily="34" charset="-128"/>
                <a:cs typeface="Times New Roman" panose="02020603050405020304" pitchFamily="18" charset="0"/>
              </a:rPr>
              <a:t>Macro-debates: rights and wrongs of regulating the labour market through employment protection legislation.</a:t>
            </a:r>
          </a:p>
          <a:p>
            <a:pPr eaLnBrk="1" hangingPunct="1">
              <a:spcBef>
                <a:spcPct val="50000"/>
              </a:spcBef>
            </a:pPr>
            <a:endParaRPr lang="en-GB" altLang="en-US" sz="2400">
              <a:latin typeface="Arial Unicode MS" pitchFamily="34" charset="-128"/>
              <a:cs typeface="Times New Roman" panose="02020603050405020304" pitchFamily="18" charset="0"/>
            </a:endParaRPr>
          </a:p>
        </p:txBody>
      </p:sp>
    </p:spTree>
    <p:extLst>
      <p:ext uri="{BB962C8B-B14F-4D97-AF65-F5344CB8AC3E}">
        <p14:creationId xmlns:p14="http://schemas.microsoft.com/office/powerpoint/2010/main" val="24194967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397464E8-E6BD-4C4E-BCD4-77B2DCE45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 name="Rectangle 73">
            <a:extLst>
              <a:ext uri="{FF2B5EF4-FFF2-40B4-BE49-F238E27FC236}">
                <a16:creationId xmlns:a16="http://schemas.microsoft.com/office/drawing/2014/main" id="{51A1A102-DC42-48A8-BDDC-250C3317D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41936"/>
            <a:ext cx="9143989"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6" name="Straight Connector 75">
            <a:extLst>
              <a:ext uri="{FF2B5EF4-FFF2-40B4-BE49-F238E27FC236}">
                <a16:creationId xmlns:a16="http://schemas.microsoft.com/office/drawing/2014/main" id="{D7A4964E-33C0-4563-92BB-988B2C925F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78" name="Rectangle 77">
            <a:extLst>
              <a:ext uri="{FF2B5EF4-FFF2-40B4-BE49-F238E27FC236}">
                <a16:creationId xmlns:a16="http://schemas.microsoft.com/office/drawing/2014/main" id="{3429A099-5CB1-4A20-B64F-4F0562EF33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087C0A89-7FB3-43F8-9DE3-0177E3E27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 name="Rectangle 81">
            <a:extLst>
              <a:ext uri="{FF2B5EF4-FFF2-40B4-BE49-F238E27FC236}">
                <a16:creationId xmlns:a16="http://schemas.microsoft.com/office/drawing/2014/main" id="{399F4DD4-CC07-42A8-8AF8-069654F1A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37892" name="Text Box 2">
            <a:extLst>
              <a:ext uri="{FF2B5EF4-FFF2-40B4-BE49-F238E27FC236}">
                <a16:creationId xmlns:a16="http://schemas.microsoft.com/office/drawing/2014/main" id="{8276F19B-44BB-4FEA-9836-D79A675C1EFF}"/>
              </a:ext>
            </a:extLst>
          </p:cNvPr>
          <p:cNvGraphicFramePr/>
          <p:nvPr>
            <p:extLst>
              <p:ext uri="{D42A27DB-BD31-4B8C-83A1-F6EECF244321}">
                <p14:modId xmlns:p14="http://schemas.microsoft.com/office/powerpoint/2010/main" val="728262077"/>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434482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ext Box 2">
            <a:extLst>
              <a:ext uri="{FF2B5EF4-FFF2-40B4-BE49-F238E27FC236}">
                <a16:creationId xmlns:a16="http://schemas.microsoft.com/office/drawing/2014/main" id="{B4418B80-BEAF-4CB5-B58A-EE2FFF8E2311}"/>
              </a:ext>
            </a:extLst>
          </p:cNvPr>
          <p:cNvSpPr txBox="1">
            <a:spLocks noChangeArrowheads="1"/>
          </p:cNvSpPr>
          <p:nvPr/>
        </p:nvSpPr>
        <p:spPr bwMode="auto">
          <a:xfrm>
            <a:off x="685800" y="685800"/>
            <a:ext cx="7924800" cy="7794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indent="-457200">
              <a:defRPr>
                <a:solidFill>
                  <a:schemeClr val="tx1"/>
                </a:solidFill>
                <a:latin typeface="Calibri" panose="020F0502020204030204" pitchFamily="34" charset="0"/>
              </a:defRPr>
            </a:lvl1pPr>
            <a:lvl2pPr marL="914400" indent="-457200">
              <a:defRPr>
                <a:solidFill>
                  <a:schemeClr val="tx1"/>
                </a:solidFill>
                <a:latin typeface="Calibri" panose="020F0502020204030204" pitchFamily="34" charset="0"/>
              </a:defRPr>
            </a:lvl2pPr>
            <a:lvl3pPr marL="1371600" indent="-457200">
              <a:defRPr>
                <a:solidFill>
                  <a:schemeClr val="tx1"/>
                </a:solidFill>
                <a:latin typeface="Calibri" panose="020F0502020204030204" pitchFamily="34" charset="0"/>
              </a:defRPr>
            </a:lvl3pPr>
            <a:lvl4pPr marL="1828800" indent="-457200">
              <a:defRPr>
                <a:solidFill>
                  <a:schemeClr val="tx1"/>
                </a:solidFill>
                <a:latin typeface="Calibri" panose="020F0502020204030204" pitchFamily="34" charset="0"/>
              </a:defRPr>
            </a:lvl4pPr>
            <a:lvl5pPr marL="2286000" indent="-457200">
              <a:defRPr>
                <a:solidFill>
                  <a:schemeClr val="tx1"/>
                </a:solidFill>
                <a:latin typeface="Calibri" panose="020F0502020204030204" pitchFamily="34" charset="0"/>
              </a:defRPr>
            </a:lvl5pPr>
            <a:lvl6pPr marL="2743200" indent="-457200" defTabSz="457200" fontAlgn="base">
              <a:spcBef>
                <a:spcPct val="0"/>
              </a:spcBef>
              <a:spcAft>
                <a:spcPct val="0"/>
              </a:spcAft>
              <a:defRPr>
                <a:solidFill>
                  <a:schemeClr val="tx1"/>
                </a:solidFill>
                <a:latin typeface="Calibri" panose="020F0502020204030204" pitchFamily="34" charset="0"/>
              </a:defRPr>
            </a:lvl6pPr>
            <a:lvl7pPr marL="3200400" indent="-457200" defTabSz="457200" fontAlgn="base">
              <a:spcBef>
                <a:spcPct val="0"/>
              </a:spcBef>
              <a:spcAft>
                <a:spcPct val="0"/>
              </a:spcAft>
              <a:defRPr>
                <a:solidFill>
                  <a:schemeClr val="tx1"/>
                </a:solidFill>
                <a:latin typeface="Calibri" panose="020F0502020204030204" pitchFamily="34" charset="0"/>
              </a:defRPr>
            </a:lvl7pPr>
            <a:lvl8pPr marL="3657600" indent="-457200" defTabSz="457200" fontAlgn="base">
              <a:spcBef>
                <a:spcPct val="0"/>
              </a:spcBef>
              <a:spcAft>
                <a:spcPct val="0"/>
              </a:spcAft>
              <a:defRPr>
                <a:solidFill>
                  <a:schemeClr val="tx1"/>
                </a:solidFill>
                <a:latin typeface="Calibri" panose="020F0502020204030204" pitchFamily="34" charset="0"/>
              </a:defRPr>
            </a:lvl8pPr>
            <a:lvl9pPr marL="4114800" indent="-457200" defTabSz="457200" fontAlgn="base">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sz="2400" u="sng">
                <a:latin typeface="Arial Unicode MS" pitchFamily="34" charset="-128"/>
                <a:cs typeface="Times New Roman" panose="02020603050405020304" pitchFamily="18" charset="0"/>
              </a:rPr>
              <a:t>Macro-debates</a:t>
            </a:r>
          </a:p>
          <a:p>
            <a:pPr eaLnBrk="1" hangingPunct="1">
              <a:spcBef>
                <a:spcPct val="50000"/>
              </a:spcBef>
            </a:pPr>
            <a:r>
              <a:rPr lang="en-GB" altLang="en-US" sz="2400">
                <a:latin typeface="Arial Unicode MS" pitchFamily="34" charset="-128"/>
                <a:cs typeface="Times New Roman" panose="02020603050405020304" pitchFamily="18" charset="0"/>
              </a:rPr>
              <a:t>Is increased employment regulation beneficial or harmful to the UK’s economy and people?</a:t>
            </a:r>
          </a:p>
          <a:p>
            <a:pPr eaLnBrk="1" hangingPunct="1">
              <a:spcBef>
                <a:spcPct val="50000"/>
              </a:spcBef>
            </a:pPr>
            <a:r>
              <a:rPr lang="en-GB" altLang="en-US" sz="2400">
                <a:latin typeface="Arial Unicode MS" pitchFamily="34" charset="-128"/>
                <a:cs typeface="Times New Roman" panose="02020603050405020304" pitchFamily="18" charset="0"/>
              </a:rPr>
              <a:t>Two views:</a:t>
            </a:r>
          </a:p>
          <a:p>
            <a:pPr eaLnBrk="1" hangingPunct="1">
              <a:spcBef>
                <a:spcPct val="50000"/>
              </a:spcBef>
              <a:buFontTx/>
              <a:buAutoNum type="arabicPeriod"/>
            </a:pPr>
            <a:r>
              <a:rPr lang="en-GB" altLang="en-US" sz="2400">
                <a:latin typeface="Arial Unicode MS" pitchFamily="34" charset="-128"/>
                <a:cs typeface="Times New Roman" panose="02020603050405020304" pitchFamily="18" charset="0"/>
              </a:rPr>
              <a:t>Anti-regulation (CBI, IOD, etc):</a:t>
            </a:r>
          </a:p>
          <a:p>
            <a:pPr eaLnBrk="1" hangingPunct="1">
              <a:spcBef>
                <a:spcPct val="50000"/>
              </a:spcBef>
              <a:buFontTx/>
              <a:buChar char="-"/>
            </a:pPr>
            <a:r>
              <a:rPr lang="en-GB" altLang="en-US" sz="2000">
                <a:latin typeface="Arial Unicode MS" pitchFamily="34" charset="-128"/>
                <a:cs typeface="Times New Roman" panose="02020603050405020304" pitchFamily="18" charset="0"/>
              </a:rPr>
              <a:t>Regulation serves to place substantial additional costs on employers, which has the effect of making UK businesses less competitive in international markets.</a:t>
            </a:r>
          </a:p>
          <a:p>
            <a:pPr eaLnBrk="1" hangingPunct="1">
              <a:spcBef>
                <a:spcPct val="50000"/>
              </a:spcBef>
              <a:buFontTx/>
              <a:buChar char="-"/>
            </a:pPr>
            <a:r>
              <a:rPr lang="en-GB" altLang="en-US" sz="2000">
                <a:latin typeface="Arial Unicode MS" pitchFamily="34" charset="-128"/>
                <a:cs typeface="Times New Roman" panose="02020603050405020304" pitchFamily="18" charset="0"/>
              </a:rPr>
              <a:t>Long term effect is the need for employers to shed labour and create unemployment.</a:t>
            </a:r>
          </a:p>
          <a:p>
            <a:pPr eaLnBrk="1" hangingPunct="1">
              <a:spcBef>
                <a:spcPct val="50000"/>
              </a:spcBef>
              <a:buFontTx/>
              <a:buChar char="-"/>
            </a:pPr>
            <a:r>
              <a:rPr lang="en-GB" altLang="en-US" sz="2000">
                <a:latin typeface="Arial Unicode MS" pitchFamily="34" charset="-128"/>
                <a:cs typeface="Times New Roman" panose="02020603050405020304" pitchFamily="18" charset="0"/>
              </a:rPr>
              <a:t>Regulations impose a single, standard way of doing things, which means that local flexibility is reduced.</a:t>
            </a:r>
          </a:p>
          <a:p>
            <a:pPr eaLnBrk="1" hangingPunct="1">
              <a:spcBef>
                <a:spcPct val="50000"/>
              </a:spcBef>
              <a:buFontTx/>
              <a:buChar char="•"/>
            </a:pPr>
            <a:endParaRPr lang="en-GB" altLang="en-US" sz="2400">
              <a:latin typeface="Arial Unicode MS" pitchFamily="34" charset="-128"/>
              <a:cs typeface="Times New Roman" panose="02020603050405020304" pitchFamily="18" charset="0"/>
            </a:endParaRPr>
          </a:p>
          <a:p>
            <a:pPr eaLnBrk="1" hangingPunct="1">
              <a:spcBef>
                <a:spcPct val="50000"/>
              </a:spcBef>
            </a:pPr>
            <a:endParaRPr lang="en-GB" altLang="en-US" sz="2400">
              <a:latin typeface="Arial Unicode MS" pitchFamily="34" charset="-128"/>
              <a:cs typeface="Times New Roman" panose="02020603050405020304" pitchFamily="18" charset="0"/>
            </a:endParaRPr>
          </a:p>
          <a:p>
            <a:pPr eaLnBrk="1" hangingPunct="1">
              <a:spcBef>
                <a:spcPct val="50000"/>
              </a:spcBef>
            </a:pPr>
            <a:endParaRPr lang="en-GB" altLang="en-US" sz="2400">
              <a:latin typeface="Arial Unicode MS" pitchFamily="34" charset="-128"/>
              <a:cs typeface="Times New Roman" panose="02020603050405020304" pitchFamily="18" charset="0"/>
            </a:endParaRPr>
          </a:p>
          <a:p>
            <a:pPr eaLnBrk="1" hangingPunct="1">
              <a:spcBef>
                <a:spcPct val="50000"/>
              </a:spcBef>
            </a:pPr>
            <a:endParaRPr lang="en-GB" altLang="en-US" sz="2400">
              <a:latin typeface="Arial Unicode MS" pitchFamily="34" charset="-128"/>
              <a:cs typeface="Times New Roman" panose="02020603050405020304" pitchFamily="18" charset="0"/>
            </a:endParaRPr>
          </a:p>
          <a:p>
            <a:pPr eaLnBrk="1" hangingPunct="1">
              <a:spcBef>
                <a:spcPct val="50000"/>
              </a:spcBef>
            </a:pPr>
            <a:endParaRPr lang="en-GB" altLang="en-US" sz="2400">
              <a:latin typeface="Arial Unicode MS" pitchFamily="34" charset="-128"/>
              <a:cs typeface="Times New Roman" panose="02020603050405020304" pitchFamily="18" charset="0"/>
            </a:endParaRPr>
          </a:p>
        </p:txBody>
      </p:sp>
    </p:spTree>
    <p:extLst>
      <p:ext uri="{BB962C8B-B14F-4D97-AF65-F5344CB8AC3E}">
        <p14:creationId xmlns:p14="http://schemas.microsoft.com/office/powerpoint/2010/main" val="263506895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ext Box 2">
            <a:extLst>
              <a:ext uri="{FF2B5EF4-FFF2-40B4-BE49-F238E27FC236}">
                <a16:creationId xmlns:a16="http://schemas.microsoft.com/office/drawing/2014/main" id="{6A202433-1E43-4D58-AE52-041B6E206AC9}"/>
              </a:ext>
            </a:extLst>
          </p:cNvPr>
          <p:cNvSpPr txBox="1">
            <a:spLocks noChangeArrowheads="1"/>
          </p:cNvSpPr>
          <p:nvPr/>
        </p:nvSpPr>
        <p:spPr bwMode="auto">
          <a:xfrm>
            <a:off x="685800" y="685800"/>
            <a:ext cx="7924800" cy="5453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indent="-457200">
              <a:defRPr>
                <a:solidFill>
                  <a:schemeClr val="tx1"/>
                </a:solidFill>
                <a:latin typeface="Calibri" panose="020F0502020204030204" pitchFamily="34" charset="0"/>
              </a:defRPr>
            </a:lvl1pPr>
            <a:lvl2pPr marL="914400" indent="-457200">
              <a:defRPr>
                <a:solidFill>
                  <a:schemeClr val="tx1"/>
                </a:solidFill>
                <a:latin typeface="Calibri" panose="020F0502020204030204" pitchFamily="34" charset="0"/>
              </a:defRPr>
            </a:lvl2pPr>
            <a:lvl3pPr marL="1371600" indent="-457200">
              <a:defRPr>
                <a:solidFill>
                  <a:schemeClr val="tx1"/>
                </a:solidFill>
                <a:latin typeface="Calibri" panose="020F0502020204030204" pitchFamily="34" charset="0"/>
              </a:defRPr>
            </a:lvl3pPr>
            <a:lvl4pPr marL="1828800" indent="-457200">
              <a:defRPr>
                <a:solidFill>
                  <a:schemeClr val="tx1"/>
                </a:solidFill>
                <a:latin typeface="Calibri" panose="020F0502020204030204" pitchFamily="34" charset="0"/>
              </a:defRPr>
            </a:lvl4pPr>
            <a:lvl5pPr marL="2286000" indent="-457200">
              <a:defRPr>
                <a:solidFill>
                  <a:schemeClr val="tx1"/>
                </a:solidFill>
                <a:latin typeface="Calibri" panose="020F0502020204030204" pitchFamily="34" charset="0"/>
              </a:defRPr>
            </a:lvl5pPr>
            <a:lvl6pPr marL="2743200" indent="-457200" defTabSz="457200" fontAlgn="base">
              <a:spcBef>
                <a:spcPct val="0"/>
              </a:spcBef>
              <a:spcAft>
                <a:spcPct val="0"/>
              </a:spcAft>
              <a:defRPr>
                <a:solidFill>
                  <a:schemeClr val="tx1"/>
                </a:solidFill>
                <a:latin typeface="Calibri" panose="020F0502020204030204" pitchFamily="34" charset="0"/>
              </a:defRPr>
            </a:lvl6pPr>
            <a:lvl7pPr marL="3200400" indent="-457200" defTabSz="457200" fontAlgn="base">
              <a:spcBef>
                <a:spcPct val="0"/>
              </a:spcBef>
              <a:spcAft>
                <a:spcPct val="0"/>
              </a:spcAft>
              <a:defRPr>
                <a:solidFill>
                  <a:schemeClr val="tx1"/>
                </a:solidFill>
                <a:latin typeface="Calibri" panose="020F0502020204030204" pitchFamily="34" charset="0"/>
              </a:defRPr>
            </a:lvl7pPr>
            <a:lvl8pPr marL="3657600" indent="-457200" defTabSz="457200" fontAlgn="base">
              <a:spcBef>
                <a:spcPct val="0"/>
              </a:spcBef>
              <a:spcAft>
                <a:spcPct val="0"/>
              </a:spcAft>
              <a:defRPr>
                <a:solidFill>
                  <a:schemeClr val="tx1"/>
                </a:solidFill>
                <a:latin typeface="Calibri" panose="020F0502020204030204" pitchFamily="34" charset="0"/>
              </a:defRPr>
            </a:lvl8pPr>
            <a:lvl9pPr marL="4114800" indent="-457200" defTabSz="457200" fontAlgn="base">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sz="2400">
                <a:latin typeface="Arial Unicode MS" pitchFamily="34" charset="-128"/>
                <a:cs typeface="Times New Roman" panose="02020603050405020304" pitchFamily="18" charset="0"/>
              </a:rPr>
              <a:t>2. Pro-regulation:</a:t>
            </a:r>
          </a:p>
          <a:p>
            <a:pPr eaLnBrk="1" hangingPunct="1">
              <a:spcBef>
                <a:spcPct val="50000"/>
              </a:spcBef>
              <a:buFontTx/>
              <a:buChar char="-"/>
            </a:pPr>
            <a:r>
              <a:rPr lang="en-GB" altLang="en-US" sz="2000">
                <a:latin typeface="Arial Unicode MS" pitchFamily="34" charset="-128"/>
                <a:cs typeface="Times New Roman" panose="02020603050405020304" pitchFamily="18" charset="0"/>
              </a:rPr>
              <a:t>Employment law is necessary to protect vulnerable people who might otherwise be unjustly exploited.</a:t>
            </a:r>
          </a:p>
          <a:p>
            <a:pPr eaLnBrk="1" hangingPunct="1">
              <a:spcBef>
                <a:spcPct val="50000"/>
              </a:spcBef>
              <a:buFontTx/>
              <a:buChar char="-"/>
            </a:pPr>
            <a:r>
              <a:rPr lang="en-GB" altLang="en-US" sz="2000">
                <a:latin typeface="Arial Unicode MS" pitchFamily="34" charset="-128"/>
                <a:cs typeface="Times New Roman" panose="02020603050405020304" pitchFamily="18" charset="0"/>
              </a:rPr>
              <a:t>With current tight labour markets, it is in our economic interests for the government to force employers to provide workplaces in which people want to work, and terms and conditions that attract them into employment.</a:t>
            </a:r>
          </a:p>
          <a:p>
            <a:pPr eaLnBrk="1" hangingPunct="1">
              <a:spcBef>
                <a:spcPct val="50000"/>
              </a:spcBef>
              <a:buFontTx/>
              <a:buChar char="-"/>
            </a:pPr>
            <a:r>
              <a:rPr lang="en-GB" altLang="en-US" sz="2000">
                <a:latin typeface="Arial Unicode MS" pitchFamily="34" charset="-128"/>
                <a:cs typeface="Times New Roman" panose="02020603050405020304" pitchFamily="18" charset="0"/>
              </a:rPr>
              <a:t>Fair, equitable treatment will result in increased employee loyalty and productivity.</a:t>
            </a:r>
          </a:p>
          <a:p>
            <a:pPr eaLnBrk="1" hangingPunct="1">
              <a:spcBef>
                <a:spcPct val="50000"/>
              </a:spcBef>
            </a:pPr>
            <a:endParaRPr lang="en-GB" altLang="en-US" sz="2000">
              <a:latin typeface="Arial Unicode MS" pitchFamily="34" charset="-128"/>
              <a:cs typeface="Times New Roman" panose="02020603050405020304" pitchFamily="18" charset="0"/>
            </a:endParaRPr>
          </a:p>
          <a:p>
            <a:pPr eaLnBrk="1" hangingPunct="1">
              <a:spcBef>
                <a:spcPct val="50000"/>
              </a:spcBef>
            </a:pPr>
            <a:endParaRPr lang="en-GB" altLang="en-US" sz="2400">
              <a:latin typeface="Arial Unicode MS" pitchFamily="34" charset="-128"/>
              <a:cs typeface="Times New Roman" panose="02020603050405020304" pitchFamily="18" charset="0"/>
            </a:endParaRPr>
          </a:p>
          <a:p>
            <a:pPr eaLnBrk="1" hangingPunct="1">
              <a:spcBef>
                <a:spcPct val="50000"/>
              </a:spcBef>
            </a:pPr>
            <a:endParaRPr lang="en-GB" altLang="en-US" sz="2400">
              <a:latin typeface="Arial Unicode MS" pitchFamily="34" charset="-128"/>
              <a:cs typeface="Times New Roman" panose="02020603050405020304" pitchFamily="18" charset="0"/>
            </a:endParaRPr>
          </a:p>
          <a:p>
            <a:pPr eaLnBrk="1" hangingPunct="1">
              <a:spcBef>
                <a:spcPct val="50000"/>
              </a:spcBef>
            </a:pPr>
            <a:endParaRPr lang="en-GB" altLang="en-US" sz="2400">
              <a:latin typeface="Arial Unicode MS" pitchFamily="34" charset="-128"/>
              <a:cs typeface="Times New Roman" panose="02020603050405020304" pitchFamily="18" charset="0"/>
            </a:endParaRPr>
          </a:p>
        </p:txBody>
      </p:sp>
    </p:spTree>
    <p:extLst>
      <p:ext uri="{BB962C8B-B14F-4D97-AF65-F5344CB8AC3E}">
        <p14:creationId xmlns:p14="http://schemas.microsoft.com/office/powerpoint/2010/main" val="24616257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2FEAF-2FC2-4D12-A69E-D72448D597A9}"/>
              </a:ext>
            </a:extLst>
          </p:cNvPr>
          <p:cNvSpPr>
            <a:spLocks noGrp="1"/>
          </p:cNvSpPr>
          <p:nvPr>
            <p:ph type="title"/>
          </p:nvPr>
        </p:nvSpPr>
        <p:spPr/>
        <p:txBody>
          <a:bodyPr/>
          <a:lstStyle/>
          <a:p>
            <a:r>
              <a:rPr lang="en-GB" dirty="0"/>
              <a:t>Next session –</a:t>
            </a:r>
          </a:p>
        </p:txBody>
      </p:sp>
      <p:sp>
        <p:nvSpPr>
          <p:cNvPr id="3" name="Content Placeholder 2">
            <a:extLst>
              <a:ext uri="{FF2B5EF4-FFF2-40B4-BE49-F238E27FC236}">
                <a16:creationId xmlns:a16="http://schemas.microsoft.com/office/drawing/2014/main" id="{434D944E-2754-43B1-9C2F-30088B509937}"/>
              </a:ext>
            </a:extLst>
          </p:cNvPr>
          <p:cNvSpPr>
            <a:spLocks noGrp="1"/>
          </p:cNvSpPr>
          <p:nvPr>
            <p:ph idx="1"/>
          </p:nvPr>
        </p:nvSpPr>
        <p:spPr/>
        <p:txBody>
          <a:bodyPr/>
          <a:lstStyle/>
          <a:p>
            <a:r>
              <a:rPr lang="en-GB" sz="2800" dirty="0"/>
              <a:t>a) Evaluate one of the organisation’s Resourcing and Talent Management Strategies from the case studies in week 2 Moodle</a:t>
            </a:r>
          </a:p>
          <a:p>
            <a:r>
              <a:rPr lang="en-GB" sz="2800" dirty="0"/>
              <a:t>b) Identify any key learning points of possible transfer of learning to your own organisation in terms of RTM strategy </a:t>
            </a:r>
          </a:p>
          <a:p>
            <a:r>
              <a:rPr lang="en-GB" sz="2800" dirty="0">
                <a:hlinkClick r:id="rId2"/>
              </a:rPr>
              <a:t>Resourcing and talent planning 2021: case studies (cipd.co.uk)</a:t>
            </a:r>
            <a:endParaRPr lang="en-GB" sz="2800" dirty="0"/>
          </a:p>
          <a:p>
            <a:endParaRPr lang="en-GB" dirty="0"/>
          </a:p>
        </p:txBody>
      </p:sp>
      <p:sp>
        <p:nvSpPr>
          <p:cNvPr id="4" name="Text Placeholder 3">
            <a:extLst>
              <a:ext uri="{FF2B5EF4-FFF2-40B4-BE49-F238E27FC236}">
                <a16:creationId xmlns:a16="http://schemas.microsoft.com/office/drawing/2014/main" id="{B49F762E-5DE9-44AF-AF05-EE5FC6FE2F8D}"/>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3678009988"/>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913</TotalTime>
  <Words>1527</Words>
  <Application>Microsoft Office PowerPoint</Application>
  <PresentationFormat>On-screen Show (4:3)</PresentationFormat>
  <Paragraphs>184</Paragraphs>
  <Slides>35</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Arial</vt:lpstr>
      <vt:lpstr>Arial Unicode MS</vt:lpstr>
      <vt:lpstr>Calibri</vt:lpstr>
      <vt:lpstr>Calibri Light</vt:lpstr>
      <vt:lpstr>Montserrat</vt:lpstr>
      <vt:lpstr>Open Sans</vt:lpstr>
      <vt:lpstr>Retrospect</vt:lpstr>
      <vt:lpstr>Resourcing and Talent Management BMHR7010  LEVEL 7</vt:lpstr>
      <vt:lpstr>Learning Outcome 1</vt:lpstr>
      <vt:lpstr>Session</vt:lpstr>
      <vt:lpstr>What is a labour market?</vt:lpstr>
      <vt:lpstr>Demand and supply  in Labour markets</vt:lpstr>
      <vt:lpstr>PowerPoint Presentation</vt:lpstr>
      <vt:lpstr>Group Presentations</vt:lpstr>
      <vt:lpstr>Supply side trends and factors</vt:lpstr>
      <vt:lpstr>PowerPoint Presentation</vt:lpstr>
      <vt:lpstr>Supply factors contd</vt:lpstr>
      <vt:lpstr>PowerPoint Presentation</vt:lpstr>
      <vt:lpstr>Demand side trends and factors</vt:lpstr>
      <vt:lpstr>PowerPoint Presentation</vt:lpstr>
      <vt:lpstr>Demand is effected by</vt:lpstr>
      <vt:lpstr>PowerPoint Presentation</vt:lpstr>
      <vt:lpstr>PowerPoint Presentation</vt:lpstr>
      <vt:lpstr>Wage inflation – cause and effect</vt:lpstr>
      <vt:lpstr>PowerPoint Presentation</vt:lpstr>
      <vt:lpstr>Some sources of information</vt:lpstr>
      <vt:lpstr>Implications for Organisations?</vt:lpstr>
      <vt:lpstr>Discussion – what are the solutions to labour market situations?</vt:lpstr>
      <vt:lpstr>PowerPoint Presentation</vt:lpstr>
      <vt:lpstr>Key Ideas </vt:lpstr>
      <vt:lpstr>The End of the Job?</vt:lpstr>
      <vt:lpstr>The Flexible Firm Model</vt:lpstr>
      <vt:lpstr>Stakeholders</vt:lpstr>
      <vt:lpstr>Government intervention in Labour markets</vt:lpstr>
      <vt:lpstr>PowerPoint Presentation</vt:lpstr>
      <vt:lpstr>PowerPoint Presentation</vt:lpstr>
      <vt:lpstr>Employment regulation has increased substantially, but in a piecemeal, step-by-step fashion. Contributing factors:</vt:lpstr>
      <vt:lpstr>PowerPoint Presentation</vt:lpstr>
      <vt:lpstr>PowerPoint Presentation</vt:lpstr>
      <vt:lpstr>PowerPoint Presentation</vt:lpstr>
      <vt:lpstr>PowerPoint Presentation</vt:lpstr>
      <vt:lpstr>Next session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Introducing People and Organisation:  Organisational Behaviour</dc:title>
  <dc:creator>Julie Potter</dc:creator>
  <cp:lastModifiedBy>Ainger Scanlon</cp:lastModifiedBy>
  <cp:revision>62</cp:revision>
  <dcterms:created xsi:type="dcterms:W3CDTF">2018-09-04T08:35:47Z</dcterms:created>
  <dcterms:modified xsi:type="dcterms:W3CDTF">2021-11-10T09:53:56Z</dcterms:modified>
</cp:coreProperties>
</file>