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70" r:id="rId7"/>
    <p:sldId id="269" r:id="rId8"/>
    <p:sldId id="263" r:id="rId9"/>
    <p:sldId id="268" r:id="rId10"/>
    <p:sldId id="267"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F0998C-C959-2BD4-21D3-9152A33A2629}" v="737" dt="2026-06-14T23:08:52.575"/>
    <p1510:client id="{B6C42620-C481-AF95-1827-54CBB0BD5DD8}" v="650" dt="2026-06-14T15:31:30.863"/>
    <p1510:client id="{B7F1997A-C8AA-D580-44EE-F1C4B9C6AE0F}" v="645" dt="2026-06-14T23:37:43.188"/>
    <p1510:client id="{C92EDDCD-5680-63FD-19C5-2015521EB5A6}" v="2797" dt="2026-06-15T00:41:48.7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2C989C-AC23-4E3A-A14E-EA396061F6F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708F91B-2D7D-4F51-A37C-46B87EA73A88}">
      <dgm:prSet/>
      <dgm:spPr/>
      <dgm:t>
        <a:bodyPr/>
        <a:lstStyle/>
        <a:p>
          <a:pPr algn="ctr" rtl="0">
            <a:lnSpc>
              <a:spcPct val="100000"/>
            </a:lnSpc>
          </a:pPr>
          <a:r>
            <a:rPr lang="en-GB" sz="1700" dirty="0">
              <a:latin typeface="Aptos"/>
              <a:ea typeface="+mn-ea"/>
              <a:cs typeface="+mn-cs"/>
            </a:rPr>
            <a:t>-Isaac's behaviour reflects Piaget's definition of pre-operational stage ,Isaac's behaviour fits within the preoperational stage of egocentrism and symbolic thinking in other word's Isaac shows egocentrism this means that he struggles to see thing's from other perspective's compared to his own. This is normal according to Piaget's study. Theory directly </a:t>
          </a:r>
          <a:r>
            <a:rPr lang="en-GB" sz="1700" dirty="0" err="1">
              <a:latin typeface="Aptos"/>
              <a:ea typeface="+mn-ea"/>
              <a:cs typeface="+mn-cs"/>
            </a:rPr>
            <a:t>describe's</a:t>
          </a:r>
          <a:r>
            <a:rPr lang="en-GB" sz="1700" dirty="0">
              <a:latin typeface="Aptos"/>
              <a:ea typeface="+mn-ea"/>
              <a:cs typeface="+mn-cs"/>
            </a:rPr>
            <a:t> cognitive skill's that he should be developing at the stage he is at.</a:t>
          </a:r>
          <a:endParaRPr lang="en-GB" sz="1700" dirty="0">
            <a:latin typeface="Times New Roman"/>
            <a:ea typeface="+mn-ea"/>
            <a:cs typeface="Times New Roman"/>
          </a:endParaRPr>
        </a:p>
      </dgm:t>
    </dgm:pt>
    <dgm:pt modelId="{0DC12DD0-9471-453B-B368-A8CA632C0070}" type="parTrans" cxnId="{8B530FC6-8542-4FE8-9975-A8A33B0CEE5B}">
      <dgm:prSet/>
      <dgm:spPr/>
      <dgm:t>
        <a:bodyPr/>
        <a:lstStyle/>
        <a:p>
          <a:endParaRPr lang="en-US"/>
        </a:p>
      </dgm:t>
    </dgm:pt>
    <dgm:pt modelId="{A790C425-20EC-4A6E-8D11-484CC3B0D658}" type="sibTrans" cxnId="{8B530FC6-8542-4FE8-9975-A8A33B0CEE5B}">
      <dgm:prSet/>
      <dgm:spPr/>
      <dgm:t>
        <a:bodyPr/>
        <a:lstStyle/>
        <a:p>
          <a:endParaRPr lang="en-US"/>
        </a:p>
      </dgm:t>
    </dgm:pt>
    <dgm:pt modelId="{C9EF430A-71CE-4087-A1ED-9E5E9E5022B4}">
      <dgm:prSet/>
      <dgm:spPr/>
      <dgm:t>
        <a:bodyPr/>
        <a:lstStyle/>
        <a:p>
          <a:pPr algn="ctr">
            <a:lnSpc>
              <a:spcPct val="100000"/>
            </a:lnSpc>
          </a:pPr>
          <a:r>
            <a:rPr lang="en-GB" sz="1700" dirty="0">
              <a:latin typeface="Aptos"/>
              <a:ea typeface="+mn-ea"/>
              <a:cs typeface="+mn-cs"/>
            </a:rPr>
            <a:t>-</a:t>
          </a:r>
          <a:r>
            <a:rPr lang="en-GB" sz="1700" dirty="0">
              <a:latin typeface="Aptos Display" panose="020F0302020204030204"/>
              <a:ea typeface="+mn-ea"/>
              <a:cs typeface="+mn-cs"/>
            </a:rPr>
            <a:t>Isaac's</a:t>
          </a:r>
          <a:r>
            <a:rPr lang="en-GB" sz="1700" dirty="0">
              <a:latin typeface="Aptos"/>
              <a:ea typeface="+mn-ea"/>
              <a:cs typeface="+mn-cs"/>
            </a:rPr>
            <a:t> action's reflect </a:t>
          </a:r>
          <a:r>
            <a:rPr lang="en-GB" sz="1700" dirty="0">
              <a:latin typeface="Aptos Display" panose="020F0302020204030204"/>
              <a:ea typeface="+mn-ea"/>
              <a:cs typeface="+mn-cs"/>
            </a:rPr>
            <a:t>Piaget's</a:t>
          </a:r>
          <a:r>
            <a:rPr lang="en-GB" sz="1700" dirty="0">
              <a:latin typeface="Aptos"/>
              <a:ea typeface="+mn-ea"/>
              <a:cs typeface="+mn-cs"/>
            </a:rPr>
            <a:t> theory </a:t>
          </a:r>
          <a:r>
            <a:rPr lang="en-GB" sz="1700" dirty="0">
              <a:latin typeface="Aptos Display" panose="020F0302020204030204"/>
              <a:ea typeface="+mn-ea"/>
              <a:cs typeface="+mn-cs"/>
            </a:rPr>
            <a:t>which</a:t>
          </a:r>
          <a:r>
            <a:rPr lang="en-GB" sz="1700" dirty="0">
              <a:latin typeface="Aptos"/>
              <a:ea typeface="+mn-ea"/>
              <a:cs typeface="+mn-cs"/>
            </a:rPr>
            <a:t> state's that </a:t>
          </a:r>
          <a:r>
            <a:rPr lang="en-GB" sz="1700" dirty="0" err="1">
              <a:latin typeface="Aptos Display" panose="020F0302020204030204"/>
              <a:ea typeface="+mn-ea"/>
              <a:cs typeface="+mn-cs"/>
            </a:rPr>
            <a:t>isaac</a:t>
          </a:r>
          <a:r>
            <a:rPr lang="en-GB" sz="1700" dirty="0">
              <a:latin typeface="Aptos Display" panose="020F0302020204030204"/>
              <a:ea typeface="+mn-ea"/>
              <a:cs typeface="+mn-cs"/>
            </a:rPr>
            <a:t> had a broken</a:t>
          </a:r>
          <a:r>
            <a:rPr lang="en-GB" sz="1700" dirty="0">
              <a:latin typeface="Aptos"/>
              <a:ea typeface="+mn-ea"/>
              <a:cs typeface="+mn-cs"/>
            </a:rPr>
            <a:t> childcare for 2 years mentioned</a:t>
          </a:r>
          <a:r>
            <a:rPr lang="en-GB" sz="1700" dirty="0">
              <a:latin typeface="Aptos Display" panose="020F0302020204030204"/>
              <a:ea typeface="+mn-ea"/>
              <a:cs typeface="+mn-cs"/>
            </a:rPr>
            <a:t> </a:t>
          </a:r>
          <a:r>
            <a:rPr lang="en-GB" sz="1700" dirty="0">
              <a:latin typeface="Aptos"/>
              <a:ea typeface="+mn-ea"/>
              <a:cs typeface="+mn-cs"/>
            </a:rPr>
            <a:t> in the case study. Piaget state's that kids need stable, repeated experiences to build mental models of the world. Isaac face's </a:t>
          </a:r>
          <a:r>
            <a:rPr lang="en-GB" sz="1700" dirty="0" err="1">
              <a:latin typeface="Aptos"/>
              <a:ea typeface="+mn-ea"/>
              <a:cs typeface="+mn-cs"/>
            </a:rPr>
            <a:t>distrupted</a:t>
          </a:r>
          <a:r>
            <a:rPr lang="en-GB" sz="1700" dirty="0">
              <a:latin typeface="Aptos"/>
              <a:ea typeface="+mn-ea"/>
              <a:cs typeface="+mn-cs"/>
            </a:rPr>
            <a:t> routines preventing stable formation and block's his learning this </a:t>
          </a:r>
          <a:r>
            <a:rPr lang="en-GB" sz="1700" dirty="0" err="1">
              <a:latin typeface="Aptos"/>
              <a:ea typeface="+mn-ea"/>
              <a:cs typeface="+mn-cs"/>
            </a:rPr>
            <a:t>justifie's</a:t>
          </a:r>
          <a:r>
            <a:rPr lang="en-GB" sz="1700" dirty="0">
              <a:latin typeface="Aptos"/>
              <a:ea typeface="+mn-ea"/>
              <a:cs typeface="+mn-cs"/>
            </a:rPr>
            <a:t> intervention's such as consistent routine's and structed play in the early health plan.</a:t>
          </a:r>
          <a:endParaRPr lang="en-US" sz="1700" dirty="0">
            <a:latin typeface="Aptos" panose="020B0004020202020204"/>
            <a:ea typeface="+mn-ea"/>
            <a:cs typeface="+mn-cs"/>
          </a:endParaRPr>
        </a:p>
      </dgm:t>
    </dgm:pt>
    <dgm:pt modelId="{D8B755A3-2840-4AF6-AA2B-9154E94757B9}" type="parTrans" cxnId="{0FEE6A52-FBAF-4A23-B1B8-D61608CB4FFF}">
      <dgm:prSet/>
      <dgm:spPr/>
      <dgm:t>
        <a:bodyPr/>
        <a:lstStyle/>
        <a:p>
          <a:endParaRPr lang="en-US"/>
        </a:p>
      </dgm:t>
    </dgm:pt>
    <dgm:pt modelId="{83282F9E-9915-4076-9596-0ED5C522E5DC}" type="sibTrans" cxnId="{0FEE6A52-FBAF-4A23-B1B8-D61608CB4FFF}">
      <dgm:prSet/>
      <dgm:spPr/>
      <dgm:t>
        <a:bodyPr/>
        <a:lstStyle/>
        <a:p>
          <a:endParaRPr lang="en-US"/>
        </a:p>
      </dgm:t>
    </dgm:pt>
    <dgm:pt modelId="{36D91317-2228-4E0B-89D1-3154151DC7A7}" type="pres">
      <dgm:prSet presAssocID="{672C989C-AC23-4E3A-A14E-EA396061F6F6}" presName="hierChild1" presStyleCnt="0">
        <dgm:presLayoutVars>
          <dgm:chPref val="1"/>
          <dgm:dir/>
          <dgm:animOne val="branch"/>
          <dgm:animLvl val="lvl"/>
          <dgm:resizeHandles/>
        </dgm:presLayoutVars>
      </dgm:prSet>
      <dgm:spPr/>
    </dgm:pt>
    <dgm:pt modelId="{E91FA113-DAC9-4C44-8B97-CF6079FCE14A}" type="pres">
      <dgm:prSet presAssocID="{A708F91B-2D7D-4F51-A37C-46B87EA73A88}" presName="hierRoot1" presStyleCnt="0"/>
      <dgm:spPr/>
    </dgm:pt>
    <dgm:pt modelId="{134B8632-F474-4870-9DC3-0F287195D6C9}" type="pres">
      <dgm:prSet presAssocID="{A708F91B-2D7D-4F51-A37C-46B87EA73A88}" presName="composite" presStyleCnt="0"/>
      <dgm:spPr/>
    </dgm:pt>
    <dgm:pt modelId="{6E305B5C-BBA0-4640-87BF-5F4F4F6FB503}" type="pres">
      <dgm:prSet presAssocID="{A708F91B-2D7D-4F51-A37C-46B87EA73A88}" presName="background" presStyleLbl="node0" presStyleIdx="0" presStyleCnt="2"/>
      <dgm:spPr/>
    </dgm:pt>
    <dgm:pt modelId="{035746E2-09E3-4FED-8B28-A5232DF26682}" type="pres">
      <dgm:prSet presAssocID="{A708F91B-2D7D-4F51-A37C-46B87EA73A88}" presName="text" presStyleLbl="fgAcc0" presStyleIdx="0" presStyleCnt="2">
        <dgm:presLayoutVars>
          <dgm:chPref val="3"/>
        </dgm:presLayoutVars>
      </dgm:prSet>
      <dgm:spPr/>
    </dgm:pt>
    <dgm:pt modelId="{3903648E-8459-4D9B-8D3F-760555714D88}" type="pres">
      <dgm:prSet presAssocID="{A708F91B-2D7D-4F51-A37C-46B87EA73A88}" presName="hierChild2" presStyleCnt="0"/>
      <dgm:spPr/>
    </dgm:pt>
    <dgm:pt modelId="{B15B452B-F974-48E4-91E7-6EF85D1A7AF2}" type="pres">
      <dgm:prSet presAssocID="{C9EF430A-71CE-4087-A1ED-9E5E9E5022B4}" presName="hierRoot1" presStyleCnt="0"/>
      <dgm:spPr/>
    </dgm:pt>
    <dgm:pt modelId="{FA7D3409-F7F4-4B44-A16F-4B1E3A74E862}" type="pres">
      <dgm:prSet presAssocID="{C9EF430A-71CE-4087-A1ED-9E5E9E5022B4}" presName="composite" presStyleCnt="0"/>
      <dgm:spPr/>
    </dgm:pt>
    <dgm:pt modelId="{404E3E66-760D-4F9D-8D07-F10D39111B97}" type="pres">
      <dgm:prSet presAssocID="{C9EF430A-71CE-4087-A1ED-9E5E9E5022B4}" presName="background" presStyleLbl="node0" presStyleIdx="1" presStyleCnt="2"/>
      <dgm:spPr/>
    </dgm:pt>
    <dgm:pt modelId="{90D91DB0-F378-430F-922C-46E36C3D3ECE}" type="pres">
      <dgm:prSet presAssocID="{C9EF430A-71CE-4087-A1ED-9E5E9E5022B4}" presName="text" presStyleLbl="fgAcc0" presStyleIdx="1" presStyleCnt="2">
        <dgm:presLayoutVars>
          <dgm:chPref val="3"/>
        </dgm:presLayoutVars>
      </dgm:prSet>
      <dgm:spPr/>
    </dgm:pt>
    <dgm:pt modelId="{BCF98903-4583-44AF-B16C-156984CF7C95}" type="pres">
      <dgm:prSet presAssocID="{C9EF430A-71CE-4087-A1ED-9E5E9E5022B4}" presName="hierChild2" presStyleCnt="0"/>
      <dgm:spPr/>
    </dgm:pt>
  </dgm:ptLst>
  <dgm:cxnLst>
    <dgm:cxn modelId="{0FEE6A52-FBAF-4A23-B1B8-D61608CB4FFF}" srcId="{672C989C-AC23-4E3A-A14E-EA396061F6F6}" destId="{C9EF430A-71CE-4087-A1ED-9E5E9E5022B4}" srcOrd="1" destOrd="0" parTransId="{D8B755A3-2840-4AF6-AA2B-9154E94757B9}" sibTransId="{83282F9E-9915-4076-9596-0ED5C522E5DC}"/>
    <dgm:cxn modelId="{2139507D-D7B9-496E-BFE4-803400FE3F1F}" type="presOf" srcId="{A708F91B-2D7D-4F51-A37C-46B87EA73A88}" destId="{035746E2-09E3-4FED-8B28-A5232DF26682}" srcOrd="0" destOrd="0" presId="urn:microsoft.com/office/officeart/2005/8/layout/hierarchy1"/>
    <dgm:cxn modelId="{E53A2CAA-4FC2-4BA5-933C-23DEFAFC9C4D}" type="presOf" srcId="{C9EF430A-71CE-4087-A1ED-9E5E9E5022B4}" destId="{90D91DB0-F378-430F-922C-46E36C3D3ECE}" srcOrd="0" destOrd="0" presId="urn:microsoft.com/office/officeart/2005/8/layout/hierarchy1"/>
    <dgm:cxn modelId="{8B530FC6-8542-4FE8-9975-A8A33B0CEE5B}" srcId="{672C989C-AC23-4E3A-A14E-EA396061F6F6}" destId="{A708F91B-2D7D-4F51-A37C-46B87EA73A88}" srcOrd="0" destOrd="0" parTransId="{0DC12DD0-9471-453B-B368-A8CA632C0070}" sibTransId="{A790C425-20EC-4A6E-8D11-484CC3B0D658}"/>
    <dgm:cxn modelId="{15D89AD7-119D-41BE-AE47-2069C5C3E444}" type="presOf" srcId="{672C989C-AC23-4E3A-A14E-EA396061F6F6}" destId="{36D91317-2228-4E0B-89D1-3154151DC7A7}" srcOrd="0" destOrd="0" presId="urn:microsoft.com/office/officeart/2005/8/layout/hierarchy1"/>
    <dgm:cxn modelId="{32AFDF68-533A-452A-B197-D0B2D96589EB}" type="presParOf" srcId="{36D91317-2228-4E0B-89D1-3154151DC7A7}" destId="{E91FA113-DAC9-4C44-8B97-CF6079FCE14A}" srcOrd="0" destOrd="0" presId="urn:microsoft.com/office/officeart/2005/8/layout/hierarchy1"/>
    <dgm:cxn modelId="{5E449E8D-EECA-4C49-A485-EE71EA27B19E}" type="presParOf" srcId="{E91FA113-DAC9-4C44-8B97-CF6079FCE14A}" destId="{134B8632-F474-4870-9DC3-0F287195D6C9}" srcOrd="0" destOrd="0" presId="urn:microsoft.com/office/officeart/2005/8/layout/hierarchy1"/>
    <dgm:cxn modelId="{DA7ADC68-73CC-451C-90B5-BDDE14D6A157}" type="presParOf" srcId="{134B8632-F474-4870-9DC3-0F287195D6C9}" destId="{6E305B5C-BBA0-4640-87BF-5F4F4F6FB503}" srcOrd="0" destOrd="0" presId="urn:microsoft.com/office/officeart/2005/8/layout/hierarchy1"/>
    <dgm:cxn modelId="{DC712789-D94A-4557-9EE1-E6311F8FBC9E}" type="presParOf" srcId="{134B8632-F474-4870-9DC3-0F287195D6C9}" destId="{035746E2-09E3-4FED-8B28-A5232DF26682}" srcOrd="1" destOrd="0" presId="urn:microsoft.com/office/officeart/2005/8/layout/hierarchy1"/>
    <dgm:cxn modelId="{E531B08D-E958-47D9-A123-C22B54C9B2DF}" type="presParOf" srcId="{E91FA113-DAC9-4C44-8B97-CF6079FCE14A}" destId="{3903648E-8459-4D9B-8D3F-760555714D88}" srcOrd="1" destOrd="0" presId="urn:microsoft.com/office/officeart/2005/8/layout/hierarchy1"/>
    <dgm:cxn modelId="{06DAB785-C4AE-42A5-955B-6349BA7A7B8B}" type="presParOf" srcId="{36D91317-2228-4E0B-89D1-3154151DC7A7}" destId="{B15B452B-F974-48E4-91E7-6EF85D1A7AF2}" srcOrd="1" destOrd="0" presId="urn:microsoft.com/office/officeart/2005/8/layout/hierarchy1"/>
    <dgm:cxn modelId="{8398A4C2-CDDC-47E7-81B9-9A956BE3D181}" type="presParOf" srcId="{B15B452B-F974-48E4-91E7-6EF85D1A7AF2}" destId="{FA7D3409-F7F4-4B44-A16F-4B1E3A74E862}" srcOrd="0" destOrd="0" presId="urn:microsoft.com/office/officeart/2005/8/layout/hierarchy1"/>
    <dgm:cxn modelId="{4EE458B4-6BE0-4B30-ABBD-39F34C4C4FA9}" type="presParOf" srcId="{FA7D3409-F7F4-4B44-A16F-4B1E3A74E862}" destId="{404E3E66-760D-4F9D-8D07-F10D39111B97}" srcOrd="0" destOrd="0" presId="urn:microsoft.com/office/officeart/2005/8/layout/hierarchy1"/>
    <dgm:cxn modelId="{C751BAC9-2801-4331-867E-AFBAF3D57D83}" type="presParOf" srcId="{FA7D3409-F7F4-4B44-A16F-4B1E3A74E862}" destId="{90D91DB0-F378-430F-922C-46E36C3D3ECE}" srcOrd="1" destOrd="0" presId="urn:microsoft.com/office/officeart/2005/8/layout/hierarchy1"/>
    <dgm:cxn modelId="{836B3E50-2A39-40D3-8745-03578F9E2A10}" type="presParOf" srcId="{B15B452B-F974-48E4-91E7-6EF85D1A7AF2}" destId="{BCF98903-4583-44AF-B16C-156984CF7C9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05B5C-BBA0-4640-87BF-5F4F4F6FB503}">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746E2-09E3-4FED-8B28-A5232DF2668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100000"/>
            </a:lnSpc>
            <a:spcBef>
              <a:spcPct val="0"/>
            </a:spcBef>
            <a:spcAft>
              <a:spcPct val="35000"/>
            </a:spcAft>
            <a:buNone/>
          </a:pPr>
          <a:r>
            <a:rPr lang="en-GB" sz="1700" kern="1200" dirty="0">
              <a:latin typeface="Aptos"/>
              <a:ea typeface="+mn-ea"/>
              <a:cs typeface="+mn-cs"/>
            </a:rPr>
            <a:t>-Isaac's behaviour reflects Piaget's definition of pre-operational stage ,Isaac's behaviour fits within the preoperational stage of egocentrism and symbolic thinking in other word's Isaac shows egocentrism this means that he struggles to see thing's from other perspective's compared to his own. This is normal according to Piaget's study. Theory directly </a:t>
          </a:r>
          <a:r>
            <a:rPr lang="en-GB" sz="1700" kern="1200" dirty="0" err="1">
              <a:latin typeface="Aptos"/>
              <a:ea typeface="+mn-ea"/>
              <a:cs typeface="+mn-cs"/>
            </a:rPr>
            <a:t>describe's</a:t>
          </a:r>
          <a:r>
            <a:rPr lang="en-GB" sz="1700" kern="1200" dirty="0">
              <a:latin typeface="Aptos"/>
              <a:ea typeface="+mn-ea"/>
              <a:cs typeface="+mn-cs"/>
            </a:rPr>
            <a:t> cognitive skill's that he should be developing at the stage he is at.</a:t>
          </a:r>
          <a:endParaRPr lang="en-GB" sz="1700" kern="1200" dirty="0">
            <a:latin typeface="Times New Roman"/>
            <a:ea typeface="+mn-ea"/>
            <a:cs typeface="Times New Roman"/>
          </a:endParaRPr>
        </a:p>
      </dsp:txBody>
      <dsp:txXfrm>
        <a:off x="608661" y="692298"/>
        <a:ext cx="4508047" cy="2799040"/>
      </dsp:txXfrm>
    </dsp:sp>
    <dsp:sp modelId="{404E3E66-760D-4F9D-8D07-F10D39111B97}">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91DB0-F378-430F-922C-46E36C3D3EC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100000"/>
            </a:lnSpc>
            <a:spcBef>
              <a:spcPct val="0"/>
            </a:spcBef>
            <a:spcAft>
              <a:spcPct val="35000"/>
            </a:spcAft>
            <a:buNone/>
          </a:pPr>
          <a:r>
            <a:rPr lang="en-GB" sz="1700" kern="1200" dirty="0">
              <a:latin typeface="Aptos"/>
              <a:ea typeface="+mn-ea"/>
              <a:cs typeface="+mn-cs"/>
            </a:rPr>
            <a:t>-</a:t>
          </a:r>
          <a:r>
            <a:rPr lang="en-GB" sz="1700" kern="1200" dirty="0">
              <a:latin typeface="Aptos Display" panose="020F0302020204030204"/>
              <a:ea typeface="+mn-ea"/>
              <a:cs typeface="+mn-cs"/>
            </a:rPr>
            <a:t>Isaac's</a:t>
          </a:r>
          <a:r>
            <a:rPr lang="en-GB" sz="1700" kern="1200" dirty="0">
              <a:latin typeface="Aptos"/>
              <a:ea typeface="+mn-ea"/>
              <a:cs typeface="+mn-cs"/>
            </a:rPr>
            <a:t> action's reflect </a:t>
          </a:r>
          <a:r>
            <a:rPr lang="en-GB" sz="1700" kern="1200" dirty="0">
              <a:latin typeface="Aptos Display" panose="020F0302020204030204"/>
              <a:ea typeface="+mn-ea"/>
              <a:cs typeface="+mn-cs"/>
            </a:rPr>
            <a:t>Piaget's</a:t>
          </a:r>
          <a:r>
            <a:rPr lang="en-GB" sz="1700" kern="1200" dirty="0">
              <a:latin typeface="Aptos"/>
              <a:ea typeface="+mn-ea"/>
              <a:cs typeface="+mn-cs"/>
            </a:rPr>
            <a:t> theory </a:t>
          </a:r>
          <a:r>
            <a:rPr lang="en-GB" sz="1700" kern="1200" dirty="0">
              <a:latin typeface="Aptos Display" panose="020F0302020204030204"/>
              <a:ea typeface="+mn-ea"/>
              <a:cs typeface="+mn-cs"/>
            </a:rPr>
            <a:t>which</a:t>
          </a:r>
          <a:r>
            <a:rPr lang="en-GB" sz="1700" kern="1200" dirty="0">
              <a:latin typeface="Aptos"/>
              <a:ea typeface="+mn-ea"/>
              <a:cs typeface="+mn-cs"/>
            </a:rPr>
            <a:t> state's that </a:t>
          </a:r>
          <a:r>
            <a:rPr lang="en-GB" sz="1700" kern="1200" dirty="0" err="1">
              <a:latin typeface="Aptos Display" panose="020F0302020204030204"/>
              <a:ea typeface="+mn-ea"/>
              <a:cs typeface="+mn-cs"/>
            </a:rPr>
            <a:t>isaac</a:t>
          </a:r>
          <a:r>
            <a:rPr lang="en-GB" sz="1700" kern="1200" dirty="0">
              <a:latin typeface="Aptos Display" panose="020F0302020204030204"/>
              <a:ea typeface="+mn-ea"/>
              <a:cs typeface="+mn-cs"/>
            </a:rPr>
            <a:t> had a broken</a:t>
          </a:r>
          <a:r>
            <a:rPr lang="en-GB" sz="1700" kern="1200" dirty="0">
              <a:latin typeface="Aptos"/>
              <a:ea typeface="+mn-ea"/>
              <a:cs typeface="+mn-cs"/>
            </a:rPr>
            <a:t> childcare for 2 years mentioned</a:t>
          </a:r>
          <a:r>
            <a:rPr lang="en-GB" sz="1700" kern="1200" dirty="0">
              <a:latin typeface="Aptos Display" panose="020F0302020204030204"/>
              <a:ea typeface="+mn-ea"/>
              <a:cs typeface="+mn-cs"/>
            </a:rPr>
            <a:t> </a:t>
          </a:r>
          <a:r>
            <a:rPr lang="en-GB" sz="1700" kern="1200" dirty="0">
              <a:latin typeface="Aptos"/>
              <a:ea typeface="+mn-ea"/>
              <a:cs typeface="+mn-cs"/>
            </a:rPr>
            <a:t> in the case study. Piaget state's that kids need stable, repeated experiences to build mental models of the world. Isaac face's </a:t>
          </a:r>
          <a:r>
            <a:rPr lang="en-GB" sz="1700" kern="1200" dirty="0" err="1">
              <a:latin typeface="Aptos"/>
              <a:ea typeface="+mn-ea"/>
              <a:cs typeface="+mn-cs"/>
            </a:rPr>
            <a:t>distrupted</a:t>
          </a:r>
          <a:r>
            <a:rPr lang="en-GB" sz="1700" kern="1200" dirty="0">
              <a:latin typeface="Aptos"/>
              <a:ea typeface="+mn-ea"/>
              <a:cs typeface="+mn-cs"/>
            </a:rPr>
            <a:t> routines preventing stable formation and block's his learning this </a:t>
          </a:r>
          <a:r>
            <a:rPr lang="en-GB" sz="1700" kern="1200" dirty="0" err="1">
              <a:latin typeface="Aptos"/>
              <a:ea typeface="+mn-ea"/>
              <a:cs typeface="+mn-cs"/>
            </a:rPr>
            <a:t>justifie's</a:t>
          </a:r>
          <a:r>
            <a:rPr lang="en-GB" sz="1700" kern="1200" dirty="0">
              <a:latin typeface="Aptos"/>
              <a:ea typeface="+mn-ea"/>
              <a:cs typeface="+mn-cs"/>
            </a:rPr>
            <a:t> intervention's such as consistent routine's and structed play in the early health plan.</a:t>
          </a:r>
          <a:endParaRPr lang="en-US" sz="1700" kern="1200" dirty="0">
            <a:latin typeface="Aptos" panose="020B0004020202020204"/>
            <a:ea typeface="+mn-ea"/>
            <a:cs typeface="+mn-cs"/>
          </a:endParaRP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ciencedirect.com/science/article/abs/pii/S0732118X15000483" TargetMode="External"/><Relationship Id="rId2" Type="http://schemas.openxmlformats.org/officeDocument/2006/relationships/hyperlink" Target="http://www.simplypsychology.org/piaget.html" TargetMode="External"/><Relationship Id="rId1" Type="http://schemas.openxmlformats.org/officeDocument/2006/relationships/slideLayout" Target="../slideLayouts/slideLayout2.xml"/><Relationship Id="rId6" Type="http://schemas.openxmlformats.org/officeDocument/2006/relationships/hyperlink" Target="http://www.researchgate.net/publication/346309797_Strengths_and_Weaknesses_of_Cognitive_Theory" TargetMode="External"/><Relationship Id="rId5" Type="http://schemas.openxmlformats.org/officeDocument/2006/relationships/hyperlink" Target="http://www.simplypsychology.org/naturevsnurture.html" TargetMode="External"/><Relationship Id="rId4" Type="http://schemas.openxmlformats.org/officeDocument/2006/relationships/hyperlink" Target="https://doi.org/10.1016/j.newideapsych.2015.08.002.(A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197101" y="735283"/>
            <a:ext cx="4978399" cy="3165045"/>
          </a:xfrm>
        </p:spPr>
        <p:txBody>
          <a:bodyPr anchor="b">
            <a:normAutofit/>
          </a:bodyPr>
          <a:lstStyle/>
          <a:p>
            <a:pPr algn="l"/>
            <a:r>
              <a:rPr lang="en-GB" sz="4400" b="1" i="1" u="sng">
                <a:latin typeface="Arial"/>
                <a:cs typeface="Arial"/>
              </a:rPr>
              <a:t>Isaac's case study explained.</a:t>
            </a:r>
            <a:endParaRPr lang="en-GB" sz="4400" b="1" i="1" u="sng" dirty="0">
              <a:latin typeface="Arial"/>
              <a:cs typeface="Arial"/>
            </a:endParaRPr>
          </a:p>
        </p:txBody>
      </p:sp>
      <p:sp>
        <p:nvSpPr>
          <p:cNvPr id="3" name="Subtitle 2"/>
          <p:cNvSpPr>
            <a:spLocks noGrp="1"/>
          </p:cNvSpPr>
          <p:nvPr>
            <p:ph type="subTitle" idx="1"/>
          </p:nvPr>
        </p:nvSpPr>
        <p:spPr>
          <a:xfrm>
            <a:off x="2197101" y="4078423"/>
            <a:ext cx="4978399" cy="2058657"/>
          </a:xfrm>
        </p:spPr>
        <p:txBody>
          <a:bodyPr vert="horz" lIns="91440" tIns="45720" rIns="91440" bIns="45720" rtlCol="0">
            <a:normAutofit/>
          </a:bodyPr>
          <a:lstStyle/>
          <a:p>
            <a:pPr algn="l"/>
            <a:r>
              <a:rPr lang="en-GB" sz="1900"/>
              <a:t>Student- Amrita </a:t>
            </a:r>
            <a:r>
              <a:rPr lang="en-GB" sz="1900" err="1"/>
              <a:t>kaur</a:t>
            </a:r>
            <a:r>
              <a:rPr lang="en-GB" sz="1900"/>
              <a:t> </a:t>
            </a:r>
          </a:p>
          <a:p>
            <a:pPr algn="l"/>
            <a:r>
              <a:rPr lang="en-GB" sz="1900"/>
              <a:t>Student Id –2505384</a:t>
            </a:r>
          </a:p>
          <a:p>
            <a:pPr algn="l"/>
            <a:r>
              <a:rPr lang="en-GB" sz="1900"/>
              <a:t>Tutor name- Rizwan Nadim</a:t>
            </a:r>
          </a:p>
          <a:p>
            <a:pPr algn="l"/>
            <a:r>
              <a:rPr lang="en-GB" sz="1900"/>
              <a:t>Module code- LCHS4010</a:t>
            </a:r>
          </a:p>
          <a:p>
            <a:pPr algn="l"/>
            <a:r>
              <a:rPr lang="en-GB" sz="1900"/>
              <a:t>Module- psychology in health and social care. </a:t>
            </a:r>
          </a:p>
          <a:p>
            <a:pPr algn="l"/>
            <a:endParaRPr lang="en-GB" sz="1900"/>
          </a:p>
        </p:txBody>
      </p:sp>
      <p:pic>
        <p:nvPicPr>
          <p:cNvPr id="7" name="Graphic 6" descr="Head with Gears">
            <a:extLst>
              <a:ext uri="{FF2B5EF4-FFF2-40B4-BE49-F238E27FC236}">
                <a16:creationId xmlns:a16="http://schemas.microsoft.com/office/drawing/2014/main" id="{449B2391-B6F5-B104-D956-D24FD45349C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9" name="Graphic 8" descr="Head with Gears">
            <a:extLst>
              <a:ext uri="{FF2B5EF4-FFF2-40B4-BE49-F238E27FC236}">
                <a16:creationId xmlns:a16="http://schemas.microsoft.com/office/drawing/2014/main" id="{C21B69E4-DC97-456F-A1CE-5A3B7D3AD5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1EF329-1DFA-41E6-1A33-5A885DFCDAA0}"/>
              </a:ext>
            </a:extLst>
          </p:cNvPr>
          <p:cNvSpPr>
            <a:spLocks noGrp="1"/>
          </p:cNvSpPr>
          <p:nvPr>
            <p:ph type="title"/>
          </p:nvPr>
        </p:nvSpPr>
        <p:spPr>
          <a:xfrm>
            <a:off x="5894962" y="479493"/>
            <a:ext cx="5458838" cy="1325563"/>
          </a:xfrm>
        </p:spPr>
        <p:txBody>
          <a:bodyPr>
            <a:normAutofit/>
          </a:bodyPr>
          <a:lstStyle/>
          <a:p>
            <a:r>
              <a:rPr lang="en-GB" b="1" i="1" u="sng">
                <a:solidFill>
                  <a:schemeClr val="tx2"/>
                </a:solidFill>
              </a:rPr>
              <a:t>Introduction</a:t>
            </a:r>
          </a:p>
        </p:txBody>
      </p:sp>
      <p:sp>
        <p:nvSpPr>
          <p:cNvPr id="35" name="Freeform: Shape 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ree Joyful Playtime Moment Image | Download at StockCake">
            <a:extLst>
              <a:ext uri="{FF2B5EF4-FFF2-40B4-BE49-F238E27FC236}">
                <a16:creationId xmlns:a16="http://schemas.microsoft.com/office/drawing/2014/main" id="{A8B9D184-4A28-DA74-1561-63AB668BF5E1}"/>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89EBE26-17CB-B7A3-A26A-BE8A4B33CFD4}"/>
              </a:ext>
            </a:extLst>
          </p:cNvPr>
          <p:cNvSpPr>
            <a:spLocks noGrp="1"/>
          </p:cNvSpPr>
          <p:nvPr>
            <p:ph idx="1"/>
          </p:nvPr>
        </p:nvSpPr>
        <p:spPr>
          <a:xfrm>
            <a:off x="5761612" y="1422468"/>
            <a:ext cx="5458838" cy="4192520"/>
          </a:xfrm>
        </p:spPr>
        <p:txBody>
          <a:bodyPr vert="horz" lIns="91440" tIns="45720" rIns="91440" bIns="45720" rtlCol="0" anchor="t">
            <a:noAutofit/>
          </a:bodyPr>
          <a:lstStyle/>
          <a:p>
            <a:pPr marL="0" indent="0">
              <a:buNone/>
            </a:pPr>
            <a:r>
              <a:rPr lang="en-GB" sz="1600" dirty="0">
                <a:latin typeface="Arial"/>
                <a:cs typeface="Arial"/>
              </a:rPr>
              <a:t>Hi Good Morning all ,my name is Amrita Kaur and I am presenting today as a trainee early years support worker at a children's centre in London. This allows me to support families with children aged 0-5 which come into the category of early years foundation stage. Many of these children experience emotional social and development challenges. I will begin to talk on Isaac a 4 year old child attending children's centre. Isaac is presented to experience a delay in language, </a:t>
            </a:r>
            <a:r>
              <a:rPr lang="en-GB" sz="1600" dirty="0" err="1">
                <a:latin typeface="Arial"/>
                <a:cs typeface="Arial"/>
              </a:rPr>
              <a:t>seperation</a:t>
            </a:r>
            <a:r>
              <a:rPr lang="en-GB" sz="1600" dirty="0">
                <a:latin typeface="Arial"/>
                <a:cs typeface="Arial"/>
              </a:rPr>
              <a:t> anxiety from those he is attached to , difficulty engaging and interacting with other peers, and struggle's to sleep overly clingy to his mother. Isaac's mother ,also  a single parent experiencing post-natal depression .On the other hand , as explained Isaac has faced disrupted childcare arrangement's within the time frame of 2 years. These difficulties that Isaac battles at a foundation stage can all link to Piaget's cognitive development theory. </a:t>
            </a:r>
          </a:p>
        </p:txBody>
      </p:sp>
      <p:sp>
        <p:nvSpPr>
          <p:cNvPr id="5" name="TextBox 4">
            <a:extLst>
              <a:ext uri="{FF2B5EF4-FFF2-40B4-BE49-F238E27FC236}">
                <a16:creationId xmlns:a16="http://schemas.microsoft.com/office/drawing/2014/main" id="{58A7144A-C825-C281-A975-F85D50D104B0}"/>
              </a:ext>
            </a:extLst>
          </p:cNvPr>
          <p:cNvSpPr txBox="1"/>
          <p:nvPr/>
        </p:nvSpPr>
        <p:spPr>
          <a:xfrm>
            <a:off x="821531" y="1531143"/>
            <a:ext cx="16311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843132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0">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96AE5D-C20E-7DC2-957C-60257BD64EC7}"/>
              </a:ext>
            </a:extLst>
          </p:cNvPr>
          <p:cNvSpPr>
            <a:spLocks noGrp="1"/>
          </p:cNvSpPr>
          <p:nvPr>
            <p:ph type="title"/>
          </p:nvPr>
        </p:nvSpPr>
        <p:spPr>
          <a:xfrm>
            <a:off x="1137038" y="609597"/>
            <a:ext cx="9770022" cy="1330841"/>
          </a:xfrm>
        </p:spPr>
        <p:txBody>
          <a:bodyPr>
            <a:normAutofit/>
          </a:bodyPr>
          <a:lstStyle/>
          <a:p>
            <a:r>
              <a:rPr lang="en-GB" b="1" i="1" u="sng">
                <a:solidFill>
                  <a:srgbClr val="C00000"/>
                </a:solidFill>
              </a:rPr>
              <a:t>Understanding Piaget's development theory</a:t>
            </a:r>
          </a:p>
        </p:txBody>
      </p:sp>
      <p:sp>
        <p:nvSpPr>
          <p:cNvPr id="3" name="Content Placeholder 2">
            <a:extLst>
              <a:ext uri="{FF2B5EF4-FFF2-40B4-BE49-F238E27FC236}">
                <a16:creationId xmlns:a16="http://schemas.microsoft.com/office/drawing/2014/main" id="{3E987D58-BB93-B8CC-C1BB-DF9E91140937}"/>
              </a:ext>
            </a:extLst>
          </p:cNvPr>
          <p:cNvSpPr>
            <a:spLocks noGrp="1"/>
          </p:cNvSpPr>
          <p:nvPr>
            <p:ph idx="1"/>
          </p:nvPr>
        </p:nvSpPr>
        <p:spPr>
          <a:xfrm>
            <a:off x="1137038" y="2003599"/>
            <a:ext cx="6808219" cy="4170527"/>
          </a:xfrm>
        </p:spPr>
        <p:txBody>
          <a:bodyPr vert="horz" lIns="91440" tIns="45720" rIns="91440" bIns="45720" rtlCol="0" anchor="t">
            <a:noAutofit/>
          </a:bodyPr>
          <a:lstStyle/>
          <a:p>
            <a:pPr marL="0" indent="0">
              <a:buNone/>
            </a:pPr>
            <a:r>
              <a:rPr lang="en-GB" sz="1400" dirty="0">
                <a:latin typeface="Arial"/>
                <a:cs typeface="Arial"/>
              </a:rPr>
              <a:t>Jean Piaget (1896) </a:t>
            </a:r>
            <a:r>
              <a:rPr lang="en-GB" sz="1400" dirty="0" err="1">
                <a:latin typeface="Arial"/>
                <a:cs typeface="Arial"/>
              </a:rPr>
              <a:t>emphasize's</a:t>
            </a:r>
            <a:r>
              <a:rPr lang="en-GB" sz="1400" dirty="0">
                <a:latin typeface="Arial"/>
                <a:cs typeface="Arial"/>
              </a:rPr>
              <a:t> strongly that children are active learner's constructing knowledge through interaction from the environment surrounding rather then absorbing information. As a child gets older the brain develops and different type's of thinking abstract's at different stages</a:t>
            </a:r>
            <a:r>
              <a:rPr lang="en-GB" sz="1400" dirty="0">
                <a:solidFill>
                  <a:srgbClr val="C00000"/>
                </a:solidFill>
                <a:latin typeface="Arial"/>
                <a:cs typeface="Arial"/>
              </a:rPr>
              <a:t>. (Lourenço)</a:t>
            </a:r>
            <a:r>
              <a:rPr lang="en-GB" sz="1400" dirty="0">
                <a:latin typeface="Arial"/>
                <a:cs typeface="Arial"/>
              </a:rPr>
              <a:t> According to Piaget and his research there are 4 stages of cognitive development he </a:t>
            </a:r>
            <a:r>
              <a:rPr lang="en-GB" sz="1400" dirty="0" err="1">
                <a:latin typeface="Arial"/>
                <a:cs typeface="Arial"/>
              </a:rPr>
              <a:t>speak's</a:t>
            </a:r>
            <a:r>
              <a:rPr lang="en-GB" sz="1400" dirty="0">
                <a:latin typeface="Arial"/>
                <a:cs typeface="Arial"/>
              </a:rPr>
              <a:t> on the thought of children and how it evolves as they grow and interact with their environment. Sensorimotor stage from birth to age 2 at this stage infants learn through senses and minor actions and observation . The second stage which is called preoperational stage at this platform infants begin to use their imagination symbol's to define an object and language. Infant's also become egocentric which means that an infant can only see perspective of their own and can not empathise on other individual's. Concrete operational stage is the third stage of development children are able to think logically they develop and understand conservation this defines ability to realise that the quantity </a:t>
            </a:r>
            <a:r>
              <a:rPr lang="en-GB" sz="1400" dirty="0" err="1">
                <a:latin typeface="Arial"/>
                <a:cs typeface="Arial"/>
              </a:rPr>
              <a:t>remain's</a:t>
            </a:r>
            <a:r>
              <a:rPr lang="en-GB" sz="1400" dirty="0">
                <a:latin typeface="Arial"/>
                <a:cs typeface="Arial"/>
              </a:rPr>
              <a:t> equal even when the appearance of an object changes. For example, Piaget uses a method named the study of conservation to perceive if children at this stage can identify that even when water is poured into 2 different glass the amount of water stay's levelled.(</a:t>
            </a:r>
            <a:r>
              <a:rPr lang="en-GB" sz="1400" dirty="0">
                <a:solidFill>
                  <a:srgbClr val="FF0000"/>
                </a:solidFill>
                <a:latin typeface="Arial"/>
                <a:cs typeface="Arial"/>
              </a:rPr>
              <a:t>Washington)</a:t>
            </a:r>
            <a:r>
              <a:rPr lang="en-GB" sz="1400" dirty="0">
                <a:latin typeface="Arial"/>
                <a:cs typeface="Arial"/>
              </a:rPr>
              <a:t>. Last but not least the final stage formal operational stage aged 11 and above abstract thinking of children and problem solving able to understand the reality. </a:t>
            </a:r>
            <a:r>
              <a:rPr lang="en-GB" sz="1400" dirty="0">
                <a:solidFill>
                  <a:srgbClr val="FF0000"/>
                </a:solidFill>
                <a:latin typeface="Arial"/>
                <a:cs typeface="Arial"/>
              </a:rPr>
              <a:t>(McLeod)</a:t>
            </a:r>
          </a:p>
          <a:p>
            <a:pPr marL="0" indent="0">
              <a:buNone/>
            </a:pPr>
            <a:endParaRPr lang="en-GB" sz="1300" dirty="0">
              <a:latin typeface="Arial"/>
              <a:cs typeface="Arial"/>
            </a:endParaRPr>
          </a:p>
        </p:txBody>
      </p:sp>
      <p:sp>
        <p:nvSpPr>
          <p:cNvPr id="26" name="Freeform: Shape 1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gnitive Milestones In Children – QNAG">
            <a:extLst>
              <a:ext uri="{FF2B5EF4-FFF2-40B4-BE49-F238E27FC236}">
                <a16:creationId xmlns:a16="http://schemas.microsoft.com/office/drawing/2014/main" id="{752B7FC5-4320-AC25-3DBA-6D4B22FAB1F9}"/>
              </a:ext>
            </a:extLst>
          </p:cNvPr>
          <p:cNvPicPr>
            <a:picLocks noChangeAspect="1"/>
          </p:cNvPicPr>
          <p:nvPr/>
        </p:nvPicPr>
        <p:blipFill>
          <a:blip r:embed="rId2"/>
          <a:stretch>
            <a:fillRect/>
          </a:stretch>
        </p:blipFill>
        <p:spPr>
          <a:xfrm>
            <a:off x="7953481" y="3081852"/>
            <a:ext cx="3420791" cy="1982377"/>
          </a:xfrm>
          <a:prstGeom prst="rect">
            <a:avLst/>
          </a:prstGeom>
        </p:spPr>
      </p:pic>
      <p:sp>
        <p:nvSpPr>
          <p:cNvPr id="27"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4BCC3B3-4535-3583-B788-ED652CB0DA76}"/>
              </a:ext>
            </a:extLst>
          </p:cNvPr>
          <p:cNvSpPr txBox="1"/>
          <p:nvPr/>
        </p:nvSpPr>
        <p:spPr>
          <a:xfrm>
            <a:off x="10092248" y="2197358"/>
            <a:ext cx="14284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1453387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3A995-C969-EE29-0BEE-49E42C84539C}"/>
              </a:ext>
            </a:extLst>
          </p:cNvPr>
          <p:cNvSpPr>
            <a:spLocks noGrp="1"/>
          </p:cNvSpPr>
          <p:nvPr>
            <p:ph type="title"/>
          </p:nvPr>
        </p:nvSpPr>
        <p:spPr>
          <a:xfrm>
            <a:off x="1383564" y="348865"/>
            <a:ext cx="9718111" cy="1576446"/>
          </a:xfrm>
        </p:spPr>
        <p:txBody>
          <a:bodyPr anchor="ctr">
            <a:normAutofit/>
          </a:bodyPr>
          <a:lstStyle/>
          <a:p>
            <a:r>
              <a:rPr lang="en-GB" sz="4000" b="1" i="1" u="sng">
                <a:solidFill>
                  <a:srgbClr val="FFFFFF"/>
                </a:solidFill>
                <a:latin typeface="Arial"/>
                <a:cs typeface="Arial"/>
              </a:rPr>
              <a:t>How is Piaget's theory linked to Isaac ?</a:t>
            </a:r>
          </a:p>
        </p:txBody>
      </p:sp>
      <p:graphicFrame>
        <p:nvGraphicFramePr>
          <p:cNvPr id="24" name="Content Placeholder 2">
            <a:extLst>
              <a:ext uri="{FF2B5EF4-FFF2-40B4-BE49-F238E27FC236}">
                <a16:creationId xmlns:a16="http://schemas.microsoft.com/office/drawing/2014/main" id="{08223E7E-B5B0-D955-C6AB-C8CE2458A616}"/>
              </a:ext>
            </a:extLst>
          </p:cNvPr>
          <p:cNvGraphicFramePr>
            <a:graphicFrameLocks noGrp="1"/>
          </p:cNvGraphicFramePr>
          <p:nvPr>
            <p:ph idx="1"/>
            <p:extLst>
              <p:ext uri="{D42A27DB-BD31-4B8C-83A1-F6EECF244321}">
                <p14:modId xmlns:p14="http://schemas.microsoft.com/office/powerpoint/2010/main" val="359200552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713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39F4E-58F1-242B-5EA6-BFB8AEDCEB4F}"/>
              </a:ext>
            </a:extLst>
          </p:cNvPr>
          <p:cNvSpPr>
            <a:spLocks noGrp="1"/>
          </p:cNvSpPr>
          <p:nvPr>
            <p:ph type="title"/>
          </p:nvPr>
        </p:nvSpPr>
        <p:spPr>
          <a:xfrm>
            <a:off x="645065" y="1463040"/>
            <a:ext cx="3796306" cy="2690949"/>
          </a:xfrm>
        </p:spPr>
        <p:txBody>
          <a:bodyPr anchor="t">
            <a:normAutofit/>
          </a:bodyPr>
          <a:lstStyle/>
          <a:p>
            <a:r>
              <a:rPr lang="en-GB" sz="4100"/>
              <a:t>Practical support strategies based on the same theory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17CB10-5ECC-4209-EB43-6E14524146AD}"/>
              </a:ext>
            </a:extLst>
          </p:cNvPr>
          <p:cNvSpPr>
            <a:spLocks noGrp="1"/>
          </p:cNvSpPr>
          <p:nvPr>
            <p:ph idx="1"/>
          </p:nvPr>
        </p:nvSpPr>
        <p:spPr>
          <a:xfrm>
            <a:off x="5133055" y="1463039"/>
            <a:ext cx="6486355" cy="4300447"/>
          </a:xfrm>
        </p:spPr>
        <p:txBody>
          <a:bodyPr vert="horz" lIns="91440" tIns="45720" rIns="91440" bIns="45720" rtlCol="0" anchor="t">
            <a:noAutofit/>
          </a:bodyPr>
          <a:lstStyle/>
          <a:p>
            <a:pPr marL="0" indent="0">
              <a:buNone/>
            </a:pPr>
            <a:r>
              <a:rPr lang="en-GB" sz="1400" dirty="0">
                <a:latin typeface="Arial"/>
                <a:ea typeface="+mn-lt"/>
                <a:cs typeface="Arial"/>
              </a:rPr>
              <a:t>Piaget’s theory of cognitive development </a:t>
            </a:r>
            <a:r>
              <a:rPr lang="en-GB" sz="1400" dirty="0" err="1">
                <a:latin typeface="Arial"/>
                <a:ea typeface="+mn-lt"/>
                <a:cs typeface="Arial"/>
              </a:rPr>
              <a:t>emphasize's</a:t>
            </a:r>
            <a:r>
              <a:rPr lang="en-GB" sz="1400" dirty="0">
                <a:latin typeface="Arial"/>
                <a:ea typeface="+mn-lt"/>
                <a:cs typeface="Arial"/>
              </a:rPr>
              <a:t> how children actively construct knowledge through interaction with their environment. Practical support strategy's should therefore align with the stages of development and promote active learning.</a:t>
            </a:r>
          </a:p>
          <a:p>
            <a:pPr marL="0" indent="0">
              <a:buNone/>
            </a:pPr>
            <a:r>
              <a:rPr lang="en-GB" sz="1400" dirty="0">
                <a:latin typeface="Arial"/>
                <a:cs typeface="Arial"/>
              </a:rPr>
              <a:t>Play based learning - promoting Isaac's age he is at the preoperational stage role play, storytelling and symbolic games such as a cardboard box becoming a spaceship this will help infant's develop on their imagination and language. This activity will help Isaac feel confident and take away the delay he show's in language development once he </a:t>
            </a:r>
            <a:r>
              <a:rPr lang="en-GB" sz="1400" dirty="0" err="1">
                <a:latin typeface="Arial"/>
                <a:cs typeface="Arial"/>
              </a:rPr>
              <a:t>begin's</a:t>
            </a:r>
            <a:r>
              <a:rPr lang="en-GB" sz="1400" dirty="0">
                <a:latin typeface="Arial"/>
                <a:cs typeface="Arial"/>
              </a:rPr>
              <a:t> to play these games and interact. </a:t>
            </a:r>
            <a:r>
              <a:rPr lang="en-GB" sz="1400" dirty="0">
                <a:solidFill>
                  <a:srgbClr val="FF0000"/>
                </a:solidFill>
                <a:latin typeface="Arial"/>
                <a:cs typeface="Arial"/>
              </a:rPr>
              <a:t>(“Helping a Quiet and Withdrawn Child Overcome Emotional Barriers • Teachers Institute”)</a:t>
            </a:r>
          </a:p>
          <a:p>
            <a:pPr marL="0" indent="0">
              <a:buNone/>
            </a:pPr>
            <a:r>
              <a:rPr lang="en-GB" sz="1400" dirty="0">
                <a:latin typeface="Arial"/>
                <a:cs typeface="Arial"/>
              </a:rPr>
              <a:t>Visual aid's – using picture's, model's such as </a:t>
            </a:r>
            <a:r>
              <a:rPr lang="en-GB" sz="1400" dirty="0" err="1">
                <a:latin typeface="Arial"/>
                <a:cs typeface="Arial"/>
              </a:rPr>
              <a:t>jenga</a:t>
            </a:r>
            <a:r>
              <a:rPr lang="en-GB" sz="1400" dirty="0">
                <a:latin typeface="Arial"/>
                <a:cs typeface="Arial"/>
              </a:rPr>
              <a:t> or cubes and demonstration's support understanding since abstract thinking is limited.</a:t>
            </a:r>
          </a:p>
          <a:p>
            <a:pPr marL="0" indent="0">
              <a:buNone/>
            </a:pPr>
            <a:r>
              <a:rPr lang="en-GB" sz="1400" dirty="0">
                <a:latin typeface="Arial"/>
                <a:cs typeface="Arial"/>
              </a:rPr>
              <a:t>Encourage social interaction's- Group activities to help children learn perspective taking and making them understand that co-operation is important in Isaac's situation this will be good as mentioned in case study Isaac is quiet and withdrawn these activities may help Isaac feel confident and he will finally be able to join group activities, he previously </a:t>
            </a:r>
            <a:r>
              <a:rPr lang="en-GB" sz="1400">
                <a:latin typeface="Arial"/>
                <a:cs typeface="Arial"/>
              </a:rPr>
              <a:t>struggles with</a:t>
            </a:r>
            <a:r>
              <a:rPr lang="en-GB" sz="1400" dirty="0">
                <a:solidFill>
                  <a:srgbClr val="000000"/>
                </a:solidFill>
                <a:latin typeface="Arial"/>
                <a:cs typeface="Arial"/>
              </a:rPr>
              <a:t> </a:t>
            </a:r>
            <a:r>
              <a:rPr lang="en-GB" sz="1400">
                <a:solidFill>
                  <a:srgbClr val="FF0000"/>
                </a:solidFill>
                <a:latin typeface="Times New Roman"/>
                <a:cs typeface="Times New Roman"/>
              </a:rPr>
              <a:t>(Brief).</a:t>
            </a:r>
          </a:p>
        </p:txBody>
      </p:sp>
    </p:spTree>
    <p:extLst>
      <p:ext uri="{BB962C8B-B14F-4D97-AF65-F5344CB8AC3E}">
        <p14:creationId xmlns:p14="http://schemas.microsoft.com/office/powerpoint/2010/main" val="465770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A8F6A-F3E6-7F28-2B2C-FF86FD7927E3}"/>
              </a:ext>
            </a:extLst>
          </p:cNvPr>
          <p:cNvSpPr>
            <a:spLocks noGrp="1"/>
          </p:cNvSpPr>
          <p:nvPr>
            <p:ph type="title"/>
          </p:nvPr>
        </p:nvSpPr>
        <p:spPr>
          <a:xfrm>
            <a:off x="1629751" y="934327"/>
            <a:ext cx="8924392" cy="1058275"/>
          </a:xfrm>
        </p:spPr>
        <p:txBody>
          <a:bodyPr>
            <a:normAutofit/>
          </a:bodyPr>
          <a:lstStyle/>
          <a:p>
            <a:pPr algn="ctr"/>
            <a:r>
              <a:rPr lang="en-GB" sz="3700"/>
              <a:t>Impact on social and emotional development </a:t>
            </a:r>
          </a:p>
        </p:txBody>
      </p:sp>
      <p:sp>
        <p:nvSpPr>
          <p:cNvPr id="27" name="Freeform: Shape 26">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8DDBC-48CB-C569-A415-0B8E9BE1E0A7}"/>
              </a:ext>
            </a:extLst>
          </p:cNvPr>
          <p:cNvSpPr>
            <a:spLocks noGrp="1"/>
          </p:cNvSpPr>
          <p:nvPr>
            <p:ph idx="1"/>
          </p:nvPr>
        </p:nvSpPr>
        <p:spPr>
          <a:xfrm>
            <a:off x="1941207" y="2752316"/>
            <a:ext cx="8309586" cy="2756848"/>
          </a:xfrm>
        </p:spPr>
        <p:txBody>
          <a:bodyPr vert="horz" lIns="91440" tIns="45720" rIns="91440" bIns="45720" rtlCol="0" anchor="t">
            <a:normAutofit/>
          </a:bodyPr>
          <a:lstStyle/>
          <a:p>
            <a:pPr marL="0" indent="0">
              <a:buNone/>
            </a:pPr>
            <a:r>
              <a:rPr lang="en-GB" sz="1400"/>
              <a:t>-Social interaction and learning </a:t>
            </a:r>
            <a:endParaRPr lang="en-US" sz="1400"/>
          </a:p>
          <a:p>
            <a:pPr marL="0" indent="0">
              <a:buNone/>
            </a:pPr>
            <a:r>
              <a:rPr lang="en-GB" sz="1400" dirty="0"/>
              <a:t>According to Piaget children are active learners and interact with the environment surrounding. Isaac's engagement with peer's and adult's will help him develop communication skills, empathy and cooperation eventually as he climb's through development stage.</a:t>
            </a:r>
          </a:p>
          <a:p>
            <a:pPr marL="0" indent="0">
              <a:buNone/>
            </a:pPr>
            <a:r>
              <a:rPr lang="en-GB" sz="1400"/>
              <a:t>-Emotional development and understanding </a:t>
            </a:r>
          </a:p>
          <a:p>
            <a:pPr marL="0" indent="0">
              <a:buNone/>
            </a:pPr>
            <a:r>
              <a:rPr lang="en-GB" sz="1400" dirty="0"/>
              <a:t>Eventually as Isaac gets through the </a:t>
            </a:r>
            <a:r>
              <a:rPr lang="en-GB" sz="1400"/>
              <a:t>stage's</a:t>
            </a:r>
            <a:r>
              <a:rPr lang="en-GB" sz="1400" dirty="0"/>
              <a:t> he will begin to understand different perspectives especially in concrete operational stage this supports emotional and regulates moral reasoning. </a:t>
            </a:r>
          </a:p>
          <a:p>
            <a:pPr marL="0" indent="0">
              <a:buNone/>
            </a:pPr>
            <a:r>
              <a:rPr lang="en-GB" sz="1400"/>
              <a:t>-Support and guidance </a:t>
            </a:r>
          </a:p>
          <a:p>
            <a:pPr marL="0" indent="0">
              <a:buNone/>
            </a:pPr>
            <a:r>
              <a:rPr lang="en-GB" sz="1400" dirty="0"/>
              <a:t>Supportive adults guide </a:t>
            </a:r>
            <a:r>
              <a:rPr lang="en-GB" sz="1400" dirty="0" err="1"/>
              <a:t>isaac's</a:t>
            </a:r>
            <a:r>
              <a:rPr lang="en-GB" sz="1400" dirty="0"/>
              <a:t> learning without taking over promoting resilience and emotional regulation </a:t>
            </a:r>
          </a:p>
          <a:p>
            <a:pPr marL="0" indent="0">
              <a:buNone/>
            </a:pPr>
            <a:endParaRPr lang="en-GB" sz="1400"/>
          </a:p>
        </p:txBody>
      </p:sp>
    </p:spTree>
    <p:extLst>
      <p:ext uri="{BB962C8B-B14F-4D97-AF65-F5344CB8AC3E}">
        <p14:creationId xmlns:p14="http://schemas.microsoft.com/office/powerpoint/2010/main" val="3920735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BCC6D-FE64-CD8E-4397-64D5DF5D6B9F}"/>
              </a:ext>
            </a:extLst>
          </p:cNvPr>
          <p:cNvSpPr>
            <a:spLocks noGrp="1"/>
          </p:cNvSpPr>
          <p:nvPr>
            <p:ph type="title"/>
          </p:nvPr>
        </p:nvSpPr>
        <p:spPr>
          <a:xfrm>
            <a:off x="941174" y="138584"/>
            <a:ext cx="4726154" cy="633414"/>
          </a:xfrm>
        </p:spPr>
        <p:txBody>
          <a:bodyPr>
            <a:normAutofit fontScale="90000"/>
          </a:bodyPr>
          <a:lstStyle/>
          <a:p>
            <a:r>
              <a:rPr lang="en-GB"/>
              <a:t>Nature vs Nurture </a:t>
            </a:r>
          </a:p>
        </p:txBody>
      </p:sp>
      <p:sp>
        <p:nvSpPr>
          <p:cNvPr id="3" name="Content Placeholder 2">
            <a:extLst>
              <a:ext uri="{FF2B5EF4-FFF2-40B4-BE49-F238E27FC236}">
                <a16:creationId xmlns:a16="http://schemas.microsoft.com/office/drawing/2014/main" id="{E45CEFBA-74FC-6B98-CF5C-3638F1C00FA3}"/>
              </a:ext>
            </a:extLst>
          </p:cNvPr>
          <p:cNvSpPr>
            <a:spLocks noGrp="1"/>
          </p:cNvSpPr>
          <p:nvPr>
            <p:ph idx="1"/>
          </p:nvPr>
        </p:nvSpPr>
        <p:spPr>
          <a:xfrm>
            <a:off x="318417" y="775792"/>
            <a:ext cx="5923075" cy="5650456"/>
          </a:xfrm>
        </p:spPr>
        <p:txBody>
          <a:bodyPr vert="horz" lIns="91440" tIns="45720" rIns="91440" bIns="45720" rtlCol="0" anchor="t">
            <a:noAutofit/>
          </a:bodyPr>
          <a:lstStyle/>
          <a:p>
            <a:pPr marL="0" indent="0">
              <a:buNone/>
            </a:pPr>
            <a:r>
              <a:rPr lang="en-GB" sz="1600" dirty="0">
                <a:latin typeface="Arial"/>
                <a:cs typeface="Arial"/>
              </a:rPr>
              <a:t>Before we link Jean Piaget's theory to Isaac's case study </a:t>
            </a:r>
            <a:r>
              <a:rPr lang="en-GB" sz="1600">
                <a:latin typeface="Arial"/>
                <a:cs typeface="Arial"/>
              </a:rPr>
              <a:t>it is </a:t>
            </a:r>
            <a:r>
              <a:rPr lang="en-GB" sz="1600" dirty="0">
                <a:latin typeface="Arial"/>
                <a:cs typeface="Arial"/>
              </a:rPr>
              <a:t>important we understand what nature vs nurture is. </a:t>
            </a:r>
          </a:p>
          <a:p>
            <a:pPr marL="0" indent="0">
              <a:buNone/>
            </a:pPr>
            <a:r>
              <a:rPr lang="en-GB" sz="1600" dirty="0">
                <a:latin typeface="Arial"/>
                <a:cs typeface="Arial"/>
              </a:rPr>
              <a:t>Nature refers to the aspect's of behaviours that we inherit. The term "nature" does not simplify to traits or abilities present at birth but to any ability determined such as puberty. </a:t>
            </a:r>
            <a:r>
              <a:rPr lang="en-GB" sz="1600" dirty="0">
                <a:solidFill>
                  <a:srgbClr val="FF0000"/>
                </a:solidFill>
                <a:latin typeface="Arial"/>
                <a:cs typeface="Arial"/>
              </a:rPr>
              <a:t>(McLeod, “Nature vs. Nurture Debate in Psychology”)</a:t>
            </a:r>
          </a:p>
          <a:p>
            <a:pPr marL="0" indent="0">
              <a:buNone/>
            </a:pPr>
            <a:r>
              <a:rPr lang="en-GB" sz="1600" dirty="0">
                <a:latin typeface="Arial"/>
                <a:cs typeface="Arial"/>
              </a:rPr>
              <a:t>Nurture refers to the aspect's of behaviour acquired through experience for example things we learn from interaction's  from physical or social environment such as things learnt from culture or parenting styles. </a:t>
            </a:r>
          </a:p>
          <a:p>
            <a:pPr marL="0" indent="0">
              <a:buNone/>
            </a:pPr>
            <a:r>
              <a:rPr lang="en-GB" sz="1600" dirty="0">
                <a:latin typeface="Arial"/>
                <a:cs typeface="Arial"/>
              </a:rPr>
              <a:t>Piaget believed that children construct knowledge through interaction with their environment , progressing through four stages of cognitive development .Isaac's case study </a:t>
            </a:r>
            <a:r>
              <a:rPr lang="en-GB" sz="1600" dirty="0" err="1">
                <a:latin typeface="Arial"/>
                <a:cs typeface="Arial"/>
              </a:rPr>
              <a:t>demonstrate's</a:t>
            </a:r>
            <a:r>
              <a:rPr lang="en-GB" sz="1600" dirty="0">
                <a:latin typeface="Arial"/>
                <a:cs typeface="Arial"/>
              </a:rPr>
              <a:t> </a:t>
            </a:r>
            <a:r>
              <a:rPr lang="en-GB" sz="1600" dirty="0" err="1">
                <a:latin typeface="Arial"/>
                <a:cs typeface="Arial"/>
              </a:rPr>
              <a:t>Piagets</a:t>
            </a:r>
            <a:r>
              <a:rPr lang="en-GB" sz="1600" dirty="0">
                <a:latin typeface="Arial"/>
                <a:cs typeface="Arial"/>
              </a:rPr>
              <a:t> view that cognitive development is not purely innate or learned it’s an interaction between nature and nurture. His growth reflects how children use their natural abilities to make sense of the world through environmental engagement. In Isaac's case his ability to move through stage's such as developing logical thinking or understanding object permanence reflects his innate cognitive growth. On the other hand, Piaget highlights the importance of interaction through environment , Isaac's experience's such as social interaction help to build schemas.</a:t>
            </a:r>
            <a:r>
              <a:rPr lang="en-GB" sz="1600" dirty="0">
                <a:solidFill>
                  <a:srgbClr val="FF0000"/>
                </a:solidFill>
                <a:latin typeface="Arial"/>
                <a:cs typeface="Arial"/>
              </a:rPr>
              <a:t>(</a:t>
            </a:r>
            <a:r>
              <a:rPr lang="en-GB" sz="1600" dirty="0" err="1">
                <a:solidFill>
                  <a:srgbClr val="FF0000"/>
                </a:solidFill>
                <a:latin typeface="Arial"/>
                <a:ea typeface="+mn-lt"/>
                <a:cs typeface="Arial"/>
              </a:rPr>
              <a:t>lehrer</a:t>
            </a:r>
            <a:r>
              <a:rPr lang="en-GB" sz="1600" dirty="0">
                <a:solidFill>
                  <a:srgbClr val="FF0000"/>
                </a:solidFill>
                <a:latin typeface="Arial"/>
                <a:ea typeface="+mn-lt"/>
                <a:cs typeface="Arial"/>
              </a:rPr>
              <a:t>)</a:t>
            </a:r>
          </a:p>
        </p:txBody>
      </p:sp>
      <p:pic>
        <p:nvPicPr>
          <p:cNvPr id="13" name="Picture 12" descr="A cropped image of a person touching a plant">
            <a:extLst>
              <a:ext uri="{FF2B5EF4-FFF2-40B4-BE49-F238E27FC236}">
                <a16:creationId xmlns:a16="http://schemas.microsoft.com/office/drawing/2014/main" id="{EEAC3FAC-A83F-4329-580A-EE54A6DD9902}"/>
              </a:ext>
            </a:extLst>
          </p:cNvPr>
          <p:cNvPicPr>
            <a:picLocks noChangeAspect="1"/>
          </p:cNvPicPr>
          <p:nvPr/>
        </p:nvPicPr>
        <p:blipFill>
          <a:blip r:embed="rId2"/>
          <a:srcRect l="20809" r="2115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3332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B8264-B8C7-F835-E6A9-1D946C56AAEC}"/>
              </a:ext>
            </a:extLst>
          </p:cNvPr>
          <p:cNvSpPr>
            <a:spLocks noGrp="1"/>
          </p:cNvSpPr>
          <p:nvPr>
            <p:ph type="title"/>
          </p:nvPr>
        </p:nvSpPr>
        <p:spPr/>
        <p:txBody>
          <a:bodyPr/>
          <a:lstStyle/>
          <a:p>
            <a:r>
              <a:rPr lang="en-GB"/>
              <a:t>Usefulness and limitations of theory</a:t>
            </a:r>
          </a:p>
        </p:txBody>
      </p:sp>
      <p:graphicFrame>
        <p:nvGraphicFramePr>
          <p:cNvPr id="4" name="Content Placeholder 3">
            <a:extLst>
              <a:ext uri="{FF2B5EF4-FFF2-40B4-BE49-F238E27FC236}">
                <a16:creationId xmlns:a16="http://schemas.microsoft.com/office/drawing/2014/main" id="{D7B70D7B-129C-6C36-72FA-67CF1851D50E}"/>
              </a:ext>
            </a:extLst>
          </p:cNvPr>
          <p:cNvGraphicFramePr>
            <a:graphicFrameLocks noGrp="1"/>
          </p:cNvGraphicFramePr>
          <p:nvPr>
            <p:ph idx="1"/>
            <p:extLst>
              <p:ext uri="{D42A27DB-BD31-4B8C-83A1-F6EECF244321}">
                <p14:modId xmlns:p14="http://schemas.microsoft.com/office/powerpoint/2010/main" val="1081843290"/>
              </p:ext>
            </p:extLst>
          </p:nvPr>
        </p:nvGraphicFramePr>
        <p:xfrm>
          <a:off x="838200" y="1825625"/>
          <a:ext cx="10515600" cy="417576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505469330"/>
                    </a:ext>
                  </a:extLst>
                </a:gridCol>
                <a:gridCol w="5257800">
                  <a:extLst>
                    <a:ext uri="{9D8B030D-6E8A-4147-A177-3AD203B41FA5}">
                      <a16:colId xmlns:a16="http://schemas.microsoft.com/office/drawing/2014/main" val="1478429189"/>
                    </a:ext>
                  </a:extLst>
                </a:gridCol>
              </a:tblGrid>
              <a:tr h="309327">
                <a:tc>
                  <a:txBody>
                    <a:bodyPr/>
                    <a:lstStyle/>
                    <a:p>
                      <a:r>
                        <a:rPr lang="en-GB"/>
                        <a:t>Strengths </a:t>
                      </a:r>
                    </a:p>
                  </a:txBody>
                  <a:tcPr/>
                </a:tc>
                <a:tc>
                  <a:txBody>
                    <a:bodyPr/>
                    <a:lstStyle/>
                    <a:p>
                      <a:r>
                        <a:rPr lang="en-GB"/>
                        <a:t>Weaknesses </a:t>
                      </a:r>
                    </a:p>
                  </a:txBody>
                  <a:tcPr/>
                </a:tc>
                <a:extLst>
                  <a:ext uri="{0D108BD9-81ED-4DB2-BD59-A6C34878D82A}">
                    <a16:rowId xmlns:a16="http://schemas.microsoft.com/office/drawing/2014/main" val="3673561728"/>
                  </a:ext>
                </a:extLst>
              </a:tr>
              <a:tr h="773319">
                <a:tc>
                  <a:txBody>
                    <a:bodyPr/>
                    <a:lstStyle/>
                    <a:p>
                      <a:r>
                        <a:rPr lang="en-GB" dirty="0" err="1"/>
                        <a:t>Piagets</a:t>
                      </a:r>
                      <a:r>
                        <a:rPr lang="en-GB" dirty="0"/>
                        <a:t> helps identify that the cognitive stage Isaac is</a:t>
                      </a:r>
                      <a:r>
                        <a:rPr lang="en-GB" sz="1600" dirty="0"/>
                        <a:t> at makes it easier to understand his thoughts and behaviour</a:t>
                      </a:r>
                      <a:r>
                        <a:rPr lang="en-GB" sz="1600" dirty="0">
                          <a:solidFill>
                            <a:srgbClr val="FF0000"/>
                          </a:solidFill>
                          <a:latin typeface="Arial"/>
                          <a:cs typeface="Arial"/>
                        </a:rPr>
                        <a:t>.</a:t>
                      </a:r>
                      <a:r>
                        <a:rPr lang="en-GB" sz="1600" b="0" i="0" u="none" strike="noStrike" noProof="0" dirty="0">
                          <a:solidFill>
                            <a:srgbClr val="FF0000"/>
                          </a:solidFill>
                          <a:latin typeface="Arial"/>
                          <a:cs typeface="Arial"/>
                        </a:rPr>
                        <a:t>(Alahmad)</a:t>
                      </a:r>
                      <a:endParaRPr lang="en-GB" sz="1600" dirty="0">
                        <a:solidFill>
                          <a:srgbClr val="FF0000"/>
                        </a:solidFill>
                        <a:latin typeface="Arial"/>
                        <a:cs typeface="Arial"/>
                      </a:endParaRPr>
                    </a:p>
                  </a:txBody>
                  <a:tcPr/>
                </a:tc>
                <a:tc>
                  <a:txBody>
                    <a:bodyPr/>
                    <a:lstStyle/>
                    <a:p>
                      <a:r>
                        <a:rPr lang="en-GB" dirty="0"/>
                        <a:t>Stages are too rigid Isaac may show abilities for more then one stage at the same time </a:t>
                      </a:r>
                    </a:p>
                  </a:txBody>
                  <a:tcPr/>
                </a:tc>
                <a:extLst>
                  <a:ext uri="{0D108BD9-81ED-4DB2-BD59-A6C34878D82A}">
                    <a16:rowId xmlns:a16="http://schemas.microsoft.com/office/drawing/2014/main" val="1738943176"/>
                  </a:ext>
                </a:extLst>
              </a:tr>
              <a:tr h="1005316">
                <a:tc>
                  <a:txBody>
                    <a:bodyPr/>
                    <a:lstStyle/>
                    <a:p>
                      <a:r>
                        <a:rPr lang="en-GB" dirty="0"/>
                        <a:t>Encourages practitioners to provide a stimulating </a:t>
                      </a:r>
                      <a:r>
                        <a:rPr lang="en-GB"/>
                        <a:t>environment for Isaac which supports Isaac's</a:t>
                      </a:r>
                      <a:r>
                        <a:rPr lang="en-GB" dirty="0"/>
                        <a:t> curiosity and problem solving and experiencing working together this links well to nature vs nurture.</a:t>
                      </a:r>
                    </a:p>
                  </a:txBody>
                  <a:tcPr/>
                </a:tc>
                <a:tc>
                  <a:txBody>
                    <a:bodyPr/>
                    <a:lstStyle/>
                    <a:p>
                      <a:r>
                        <a:rPr lang="en-GB" dirty="0"/>
                        <a:t>Piaget's theory may underestimate Isaac's abilities </a:t>
                      </a:r>
                      <a:r>
                        <a:rPr lang="en-GB"/>
                        <a:t>to an extent he may perform tasks earlier then Piaget's</a:t>
                      </a:r>
                      <a:r>
                        <a:rPr lang="en-GB" dirty="0"/>
                        <a:t> age ranges suggest.</a:t>
                      </a:r>
                    </a:p>
                  </a:txBody>
                  <a:tcPr/>
                </a:tc>
                <a:extLst>
                  <a:ext uri="{0D108BD9-81ED-4DB2-BD59-A6C34878D82A}">
                    <a16:rowId xmlns:a16="http://schemas.microsoft.com/office/drawing/2014/main" val="1719053201"/>
                  </a:ext>
                </a:extLst>
              </a:tr>
              <a:tr h="309327">
                <a:tc>
                  <a:txBody>
                    <a:bodyPr/>
                    <a:lstStyle/>
                    <a:p>
                      <a:r>
                        <a:rPr lang="en-GB" dirty="0"/>
                        <a:t>Vygosky on the other hand is a good theory as he argued that that children learn best with support from capable adults something we say on a day to day life which can link back to Isaac's case study.</a:t>
                      </a:r>
                    </a:p>
                    <a:p>
                      <a:pPr lvl="0">
                        <a:buNone/>
                      </a:pPr>
                      <a:r>
                        <a:rPr lang="en-GB" sz="1600" b="0" i="0" u="none" strike="noStrike" noProof="0">
                          <a:solidFill>
                            <a:srgbClr val="FF0000"/>
                          </a:solidFill>
                          <a:latin typeface="Arial"/>
                          <a:cs typeface="Arial"/>
                        </a:rPr>
                        <a:t>(N. </a:t>
                      </a:r>
                      <a:r>
                        <a:rPr lang="en-GB" sz="1600" b="0" i="0" u="none" strike="noStrike" noProof="0" dirty="0">
                          <a:solidFill>
                            <a:srgbClr val="FF0000"/>
                          </a:solidFill>
                          <a:latin typeface="Arial"/>
                          <a:cs typeface="Arial"/>
                        </a:rPr>
                        <a:t>McLeod)</a:t>
                      </a:r>
                      <a:endParaRPr lang="en-GB" sz="1600" dirty="0">
                        <a:solidFill>
                          <a:srgbClr val="FF0000"/>
                        </a:solidFill>
                        <a:latin typeface="Arial"/>
                        <a:cs typeface="Arial"/>
                      </a:endParaRPr>
                    </a:p>
                  </a:txBody>
                  <a:tcPr/>
                </a:tc>
                <a:tc>
                  <a:txBody>
                    <a:bodyPr/>
                    <a:lstStyle/>
                    <a:p>
                      <a:r>
                        <a:rPr lang="en-GB" dirty="0"/>
                        <a:t>However, Piaget stage theory provides specific predictable stages of development making it beneficial for practitioners to identify what a child should be able to do at a certain age. </a:t>
                      </a:r>
                      <a:r>
                        <a:rPr lang="en-GB" dirty="0" err="1"/>
                        <a:t>Vygosky's</a:t>
                      </a:r>
                      <a:r>
                        <a:rPr lang="en-GB" dirty="0"/>
                        <a:t> theory is less structured does not offer clear stages or age ranges making it harder to apply in practice.</a:t>
                      </a:r>
                    </a:p>
                  </a:txBody>
                  <a:tcPr/>
                </a:tc>
                <a:extLst>
                  <a:ext uri="{0D108BD9-81ED-4DB2-BD59-A6C34878D82A}">
                    <a16:rowId xmlns:a16="http://schemas.microsoft.com/office/drawing/2014/main" val="1860270894"/>
                  </a:ext>
                </a:extLst>
              </a:tr>
            </a:tbl>
          </a:graphicData>
        </a:graphic>
      </p:graphicFrame>
    </p:spTree>
    <p:extLst>
      <p:ext uri="{BB962C8B-B14F-4D97-AF65-F5344CB8AC3E}">
        <p14:creationId xmlns:p14="http://schemas.microsoft.com/office/powerpoint/2010/main" val="182598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C41304-0BB6-D3E5-085E-875EA55AD96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How does this relate to health and social care </a:t>
            </a:r>
          </a:p>
        </p:txBody>
      </p:sp>
      <p:sp>
        <p:nvSpPr>
          <p:cNvPr id="3" name="Content Placeholder 2">
            <a:extLst>
              <a:ext uri="{FF2B5EF4-FFF2-40B4-BE49-F238E27FC236}">
                <a16:creationId xmlns:a16="http://schemas.microsoft.com/office/drawing/2014/main" id="{7DB171DD-B2BB-9BB8-6ED3-4B19E660035C}"/>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t>Isaac's case relates to health and social care as it shows health practitioners how to support a child's holistic development – cognitive, social, emotional and physically using reliable theory's for good practice. His case demonstrates the real world role of early year's professionals and allows us to find ways to provide and promote healthy development to those who require support.</a:t>
            </a:r>
          </a:p>
        </p:txBody>
      </p:sp>
    </p:spTree>
    <p:extLst>
      <p:ext uri="{BB962C8B-B14F-4D97-AF65-F5344CB8AC3E}">
        <p14:creationId xmlns:p14="http://schemas.microsoft.com/office/powerpoint/2010/main" val="3279639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FE06B-36C9-E951-C37E-2E3FCA813841}"/>
              </a:ext>
            </a:extLst>
          </p:cNvPr>
          <p:cNvSpPr>
            <a:spLocks noGrp="1"/>
          </p:cNvSpPr>
          <p:nvPr>
            <p:ph type="title"/>
          </p:nvPr>
        </p:nvSpPr>
        <p:spPr>
          <a:xfrm>
            <a:off x="841248" y="548640"/>
            <a:ext cx="3600860" cy="5431536"/>
          </a:xfrm>
        </p:spPr>
        <p:txBody>
          <a:bodyPr>
            <a:normAutofit/>
          </a:bodyPr>
          <a:lstStyle/>
          <a:p>
            <a:r>
              <a:rPr lang="en-GB" sz="5400"/>
              <a:t>Conclusion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B7D670-09F0-F316-96E1-8CFE5824D8B3}"/>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a:t>Isaac's case study shows how Piaget's theory can be used in a real health and social care setting to understand and support a child's development. Although the theory has limitation's it provides a useful framework promoting Isaac's cognitive, social and emotional growth within a health care setting. </a:t>
            </a:r>
          </a:p>
        </p:txBody>
      </p:sp>
    </p:spTree>
    <p:extLst>
      <p:ext uri="{BB962C8B-B14F-4D97-AF65-F5344CB8AC3E}">
        <p14:creationId xmlns:p14="http://schemas.microsoft.com/office/powerpoint/2010/main" val="3032608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1F89-1368-92B1-B328-A52B1EAF79B6}"/>
              </a:ext>
            </a:extLst>
          </p:cNvPr>
          <p:cNvSpPr>
            <a:spLocks noGrp="1"/>
          </p:cNvSpPr>
          <p:nvPr>
            <p:ph type="title"/>
          </p:nvPr>
        </p:nvSpPr>
        <p:spPr/>
        <p:txBody>
          <a:bodyPr/>
          <a:lstStyle/>
          <a:p>
            <a:r>
              <a:rPr lang="en-GB"/>
              <a:t>Reference page</a:t>
            </a:r>
          </a:p>
        </p:txBody>
      </p:sp>
      <p:sp>
        <p:nvSpPr>
          <p:cNvPr id="3" name="Content Placeholder 2">
            <a:extLst>
              <a:ext uri="{FF2B5EF4-FFF2-40B4-BE49-F238E27FC236}">
                <a16:creationId xmlns:a16="http://schemas.microsoft.com/office/drawing/2014/main" id="{58F31E92-11CB-BBF0-8387-8DB5BECD0278}"/>
              </a:ext>
            </a:extLst>
          </p:cNvPr>
          <p:cNvSpPr>
            <a:spLocks noGrp="1"/>
          </p:cNvSpPr>
          <p:nvPr>
            <p:ph idx="1"/>
          </p:nvPr>
        </p:nvSpPr>
        <p:spPr/>
        <p:txBody>
          <a:bodyPr vert="horz" lIns="91440" tIns="45720" rIns="91440" bIns="45720" rtlCol="0" anchor="t">
            <a:normAutofit/>
          </a:bodyPr>
          <a:lstStyle/>
          <a:p>
            <a:r>
              <a:rPr lang="en-GB" sz="1200">
                <a:latin typeface="Arial"/>
                <a:cs typeface="Arial"/>
              </a:rPr>
              <a:t>McLeod, Saul. “Piaget Cognitive Stages of Development.” Simply Psychology, 4 June 2025, </a:t>
            </a:r>
            <a:r>
              <a:rPr lang="en-GB" sz="1200" dirty="0">
                <a:latin typeface="Arial"/>
                <a:cs typeface="Arial"/>
                <a:hlinkClick r:id="rId2">
                  <a:extLst>
                    <a:ext uri="{A12FA001-AC4F-418D-AE19-62706E023703}">
                      <ahyp:hlinkClr xmlns:ahyp="http://schemas.microsoft.com/office/drawing/2018/hyperlinkcolor" val="tx"/>
                    </a:ext>
                  </a:extLst>
                </a:hlinkClick>
              </a:rPr>
              <a:t>www.simplypsychology.org/piaget.html</a:t>
            </a:r>
            <a:r>
              <a:rPr lang="en-GB" sz="1200">
                <a:latin typeface="Arial"/>
                <a:cs typeface="Arial"/>
              </a:rPr>
              <a:t>. (Accessed on 8/06/26).</a:t>
            </a:r>
          </a:p>
          <a:p>
            <a:r>
              <a:rPr lang="en-GB" sz="1200">
                <a:latin typeface="Arial"/>
                <a:cs typeface="Arial"/>
              </a:rPr>
              <a:t>Lourenço, Orlando M. “Developmental Stages, Piagetian Stages in Particular: A Critical Review.” New Ideas in Psychology, vol. 40, no. 40, Jan. 2016, pp. 123–137, </a:t>
            </a:r>
            <a:r>
              <a:rPr lang="en-GB" sz="1200" dirty="0">
                <a:latin typeface="Arial"/>
                <a:cs typeface="Arial"/>
                <a:hlinkClick r:id="rId3">
                  <a:extLst>
                    <a:ext uri="{A12FA001-AC4F-418D-AE19-62706E023703}">
                      <ahyp:hlinkClr xmlns:ahyp="http://schemas.microsoft.com/office/drawing/2018/hyperlinkcolor" val="tx"/>
                    </a:ext>
                  </a:extLst>
                </a:hlinkClick>
              </a:rPr>
              <a:t>www.sciencedirect.com/science/article/abs/pii/S0732118X15000483</a:t>
            </a:r>
            <a:r>
              <a:rPr lang="en-GB" sz="1200">
                <a:latin typeface="Arial"/>
                <a:cs typeface="Arial"/>
              </a:rPr>
              <a:t>, </a:t>
            </a:r>
            <a:r>
              <a:rPr lang="en-GB" sz="1200" dirty="0">
                <a:latin typeface="Arial"/>
                <a:cs typeface="Arial"/>
                <a:hlinkClick r:id="rId4">
                  <a:extLst>
                    <a:ext uri="{A12FA001-AC4F-418D-AE19-62706E023703}">
                      <ahyp:hlinkClr xmlns:ahyp="http://schemas.microsoft.com/office/drawing/2018/hyperlinkcolor" val="tx"/>
                    </a:ext>
                  </a:extLst>
                </a:hlinkClick>
              </a:rPr>
              <a:t>https://doi.org/10.1016/j.newideapsych.2015.08.002.(Acessed</a:t>
            </a:r>
            <a:r>
              <a:rPr lang="en-GB" sz="1200">
                <a:latin typeface="Arial"/>
                <a:cs typeface="Arial"/>
              </a:rPr>
              <a:t> on 8/06/26).</a:t>
            </a:r>
          </a:p>
          <a:p>
            <a:r>
              <a:rPr lang="en-GB" sz="1200" dirty="0">
                <a:latin typeface="Arial"/>
                <a:cs typeface="Arial"/>
              </a:rPr>
              <a:t>Washington. </a:t>
            </a:r>
            <a:r>
              <a:rPr lang="en-GB" sz="1200" i="1" dirty="0" err="1">
                <a:latin typeface="Arial"/>
                <a:cs typeface="Arial"/>
              </a:rPr>
              <a:t>Piagets</a:t>
            </a:r>
            <a:r>
              <a:rPr lang="en-GB" sz="1200" i="1" dirty="0">
                <a:latin typeface="Arial"/>
                <a:cs typeface="Arial"/>
              </a:rPr>
              <a:t> Theory of Development </a:t>
            </a:r>
            <a:r>
              <a:rPr lang="en-GB" sz="1200" dirty="0">
                <a:latin typeface="Arial"/>
                <a:cs typeface="Arial"/>
              </a:rPr>
              <a:t>. 1971.(</a:t>
            </a:r>
            <a:r>
              <a:rPr lang="en-GB" sz="1200" dirty="0" err="1">
                <a:latin typeface="Arial"/>
                <a:cs typeface="Arial"/>
              </a:rPr>
              <a:t>Acessed</a:t>
            </a:r>
            <a:r>
              <a:rPr lang="en-GB" sz="1200" dirty="0">
                <a:latin typeface="Arial"/>
                <a:cs typeface="Arial"/>
              </a:rPr>
              <a:t> on 8/06/26).</a:t>
            </a:r>
          </a:p>
          <a:p>
            <a:r>
              <a:rPr lang="en-GB" sz="1200" dirty="0">
                <a:latin typeface="Arial"/>
                <a:cs typeface="Arial"/>
              </a:rPr>
              <a:t>“Helping a Quiet and Withdrawn Child Overcome Emotional Barriers • Teachers Institute.” </a:t>
            </a:r>
            <a:r>
              <a:rPr lang="en-GB" sz="1200" i="1" dirty="0">
                <a:latin typeface="Arial"/>
                <a:cs typeface="Arial"/>
              </a:rPr>
              <a:t>Teachers Institute</a:t>
            </a:r>
            <a:r>
              <a:rPr lang="en-GB" sz="1200" dirty="0">
                <a:latin typeface="Arial"/>
                <a:cs typeface="Arial"/>
              </a:rPr>
              <a:t>, 26 Dec. 2023, teachers .institute/socio-emotional-development-children/helping-quiet-withdrawn-child-overcome-emotional-barriers/. (</a:t>
            </a:r>
            <a:r>
              <a:rPr lang="en-GB" sz="1200" dirty="0" err="1">
                <a:latin typeface="Arial"/>
                <a:cs typeface="Arial"/>
              </a:rPr>
              <a:t>Acessed</a:t>
            </a:r>
            <a:r>
              <a:rPr lang="en-GB" sz="1200" dirty="0">
                <a:latin typeface="Arial"/>
                <a:cs typeface="Arial"/>
              </a:rPr>
              <a:t> on 9/06/26)</a:t>
            </a:r>
          </a:p>
          <a:p>
            <a:r>
              <a:rPr lang="en-GB" sz="1200" dirty="0">
                <a:latin typeface="Arial"/>
                <a:cs typeface="Arial"/>
              </a:rPr>
              <a:t>Brief, Psychologist. “7 Intervention Strategies That Work for Children with Developmental Delays - Psychologist Brief.” </a:t>
            </a:r>
            <a:r>
              <a:rPr lang="en-GB" sz="1200" i="1" dirty="0">
                <a:latin typeface="Arial"/>
                <a:cs typeface="Arial"/>
              </a:rPr>
              <a:t>Psychologistbrief.com</a:t>
            </a:r>
            <a:r>
              <a:rPr lang="en-GB" sz="1200" dirty="0">
                <a:latin typeface="Arial"/>
                <a:cs typeface="Arial"/>
              </a:rPr>
              <a:t>, 6 Nov. 2025, psychologistbrief.com/</a:t>
            </a:r>
            <a:r>
              <a:rPr lang="en-GB" sz="1200" dirty="0" err="1">
                <a:latin typeface="Arial"/>
                <a:cs typeface="Arial"/>
              </a:rPr>
              <a:t>qa</a:t>
            </a:r>
            <a:r>
              <a:rPr lang="en-GB" sz="1200" dirty="0">
                <a:latin typeface="Arial"/>
                <a:cs typeface="Arial"/>
              </a:rPr>
              <a:t>/7-intervention-strategies-that-work-for-children-with-developmental-delays/. </a:t>
            </a:r>
            <a:r>
              <a:rPr lang="en-GB" sz="1200" dirty="0" err="1">
                <a:latin typeface="Arial"/>
                <a:cs typeface="Arial"/>
              </a:rPr>
              <a:t>Acessed</a:t>
            </a:r>
            <a:r>
              <a:rPr lang="en-GB" sz="1200" dirty="0">
                <a:latin typeface="Arial"/>
                <a:cs typeface="Arial"/>
              </a:rPr>
              <a:t> on 9/06/26)</a:t>
            </a:r>
          </a:p>
          <a:p>
            <a:r>
              <a:rPr lang="en-GB" sz="1200" dirty="0">
                <a:latin typeface="Arial"/>
                <a:cs typeface="Arial"/>
              </a:rPr>
              <a:t>McLeod, Saul. “Nature vs. Nurture Debate in Psychology.” </a:t>
            </a:r>
            <a:r>
              <a:rPr lang="en-GB" sz="1200" i="1" dirty="0">
                <a:latin typeface="Arial"/>
                <a:cs typeface="Arial"/>
              </a:rPr>
              <a:t>Simply Psychology</a:t>
            </a:r>
            <a:r>
              <a:rPr lang="en-GB" sz="1200" dirty="0">
                <a:latin typeface="Arial"/>
                <a:cs typeface="Arial"/>
              </a:rPr>
              <a:t>, Simply Psychology, 16 July 2024, </a:t>
            </a:r>
            <a:r>
              <a:rPr lang="en-GB" sz="1200" dirty="0">
                <a:latin typeface="Arial"/>
                <a:cs typeface="Arial"/>
                <a:hlinkClick r:id="rId5">
                  <a:extLst>
                    <a:ext uri="{A12FA001-AC4F-418D-AE19-62706E023703}">
                      <ahyp:hlinkClr xmlns:ahyp="http://schemas.microsoft.com/office/drawing/2018/hyperlinkcolor" val="tx"/>
                    </a:ext>
                  </a:extLst>
                </a:hlinkClick>
              </a:rPr>
              <a:t>www.simplypsychology.org/naturevsnurture.html</a:t>
            </a:r>
            <a:r>
              <a:rPr lang="en-GB" sz="1200" dirty="0">
                <a:latin typeface="Arial"/>
                <a:cs typeface="Arial"/>
              </a:rPr>
              <a:t>. (</a:t>
            </a:r>
            <a:r>
              <a:rPr lang="en-GB" sz="1200" dirty="0" err="1">
                <a:latin typeface="Arial"/>
                <a:cs typeface="Arial"/>
              </a:rPr>
              <a:t>Acessed</a:t>
            </a:r>
            <a:r>
              <a:rPr lang="en-GB" sz="1200" dirty="0">
                <a:latin typeface="Arial"/>
                <a:cs typeface="Arial"/>
              </a:rPr>
              <a:t> on 9/06/26)</a:t>
            </a:r>
          </a:p>
          <a:p>
            <a:r>
              <a:rPr lang="en-GB" sz="1200" dirty="0" err="1">
                <a:latin typeface="Arial"/>
                <a:cs typeface="Arial"/>
              </a:rPr>
              <a:t>lehrer</a:t>
            </a:r>
            <a:r>
              <a:rPr lang="en-GB" sz="1200" dirty="0">
                <a:latin typeface="Arial"/>
                <a:cs typeface="Arial"/>
              </a:rPr>
              <a:t>, mac-</a:t>
            </a:r>
            <a:r>
              <a:rPr lang="en-GB" sz="1200" dirty="0" err="1">
                <a:latin typeface="Arial"/>
                <a:cs typeface="Arial"/>
              </a:rPr>
              <a:t>neil</a:t>
            </a:r>
            <a:r>
              <a:rPr lang="en-GB" sz="1200" dirty="0">
                <a:latin typeface="Arial"/>
                <a:cs typeface="Arial"/>
              </a:rPr>
              <a:t>. “Alexander Street, a ProQuest Company.” </a:t>
            </a:r>
            <a:r>
              <a:rPr lang="en-GB" sz="1200" i="1" dirty="0">
                <a:latin typeface="Arial"/>
                <a:cs typeface="Arial"/>
              </a:rPr>
              <a:t>Video.alexanderstreet.com</a:t>
            </a:r>
            <a:r>
              <a:rPr lang="en-GB" sz="1200" dirty="0">
                <a:latin typeface="Arial"/>
                <a:cs typeface="Arial"/>
              </a:rPr>
              <a:t>, 1996, video.alexanderstreet.com/watch/introduction-to-psychology-nature-vs-nurture-debate. (</a:t>
            </a:r>
            <a:r>
              <a:rPr lang="en-GB" sz="1200" dirty="0" err="1">
                <a:latin typeface="Arial"/>
                <a:cs typeface="Arial"/>
              </a:rPr>
              <a:t>Acessed</a:t>
            </a:r>
            <a:r>
              <a:rPr lang="en-GB" sz="1200" dirty="0">
                <a:latin typeface="Arial"/>
                <a:cs typeface="Arial"/>
              </a:rPr>
              <a:t> on 9/06/26)</a:t>
            </a:r>
          </a:p>
          <a:p>
            <a:r>
              <a:rPr lang="en-GB" sz="1200" dirty="0">
                <a:latin typeface="Arial"/>
                <a:cs typeface="Arial"/>
              </a:rPr>
              <a:t>Alahmad, Mana. “Strengths and Weaknesses of Cognitive Theory.” </a:t>
            </a:r>
            <a:r>
              <a:rPr lang="en-GB" sz="1200" i="1" dirty="0">
                <a:latin typeface="Arial"/>
                <a:cs typeface="Arial"/>
              </a:rPr>
              <a:t>ResearchGate</a:t>
            </a:r>
            <a:r>
              <a:rPr lang="en-GB" sz="1200" dirty="0">
                <a:latin typeface="Arial"/>
                <a:cs typeface="Arial"/>
              </a:rPr>
              <a:t>, July 2020, </a:t>
            </a:r>
            <a:r>
              <a:rPr lang="en-GB" sz="1200" dirty="0">
                <a:latin typeface="Arial"/>
                <a:cs typeface="Arial"/>
                <a:hlinkClick r:id="rId6">
                  <a:extLst>
                    <a:ext uri="{A12FA001-AC4F-418D-AE19-62706E023703}">
                      <ahyp:hlinkClr xmlns:ahyp="http://schemas.microsoft.com/office/drawing/2018/hyperlinkcolor" val="tx"/>
                    </a:ext>
                  </a:extLst>
                </a:hlinkClick>
              </a:rPr>
              <a:t>www.researchgate.net/publication/346309797_Strengths_and_Weaknesses_of_Cognitive_Theory</a:t>
            </a:r>
            <a:r>
              <a:rPr lang="en-GB" sz="1200" dirty="0">
                <a:latin typeface="Arial"/>
                <a:cs typeface="Arial"/>
              </a:rPr>
              <a:t>. (</a:t>
            </a:r>
            <a:r>
              <a:rPr lang="en-GB" sz="1200" dirty="0" err="1">
                <a:latin typeface="Arial"/>
                <a:cs typeface="Arial"/>
              </a:rPr>
              <a:t>Acessed</a:t>
            </a:r>
            <a:r>
              <a:rPr lang="en-GB" sz="1200" dirty="0">
                <a:latin typeface="Arial"/>
                <a:cs typeface="Arial"/>
              </a:rPr>
              <a:t> on 9/06/26).</a:t>
            </a:r>
          </a:p>
          <a:p>
            <a:endParaRPr lang="en-GB" sz="1200" dirty="0">
              <a:solidFill>
                <a:srgbClr val="D86ECC"/>
              </a:solidFill>
              <a:latin typeface="Times New Roman"/>
              <a:cs typeface="Times New Roman"/>
            </a:endParaRPr>
          </a:p>
          <a:p>
            <a:endParaRPr lang="en-GB" sz="1200" dirty="0">
              <a:solidFill>
                <a:srgbClr val="D86ECC"/>
              </a:solidFill>
              <a:latin typeface="Times New Roman"/>
              <a:cs typeface="Times New Roman"/>
            </a:endParaRPr>
          </a:p>
          <a:p>
            <a:endParaRPr lang="en-GB" sz="1200" dirty="0">
              <a:solidFill>
                <a:srgbClr val="D86ECC"/>
              </a:solidFill>
              <a:latin typeface="Arial"/>
              <a:cs typeface="Arial"/>
            </a:endParaRPr>
          </a:p>
          <a:p>
            <a:endParaRPr lang="en-GB" sz="1200">
              <a:solidFill>
                <a:srgbClr val="D86ECC"/>
              </a:solidFill>
              <a:latin typeface="Arial"/>
              <a:cs typeface="Arial"/>
            </a:endParaRPr>
          </a:p>
          <a:p>
            <a:endParaRPr lang="en-GB"/>
          </a:p>
        </p:txBody>
      </p:sp>
    </p:spTree>
    <p:extLst>
      <p:ext uri="{BB962C8B-B14F-4D97-AF65-F5344CB8AC3E}">
        <p14:creationId xmlns:p14="http://schemas.microsoft.com/office/powerpoint/2010/main" val="2147540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Isaac's case study explained.</vt:lpstr>
      <vt:lpstr>Introduction</vt:lpstr>
      <vt:lpstr>Understanding Piaget's development theory</vt:lpstr>
      <vt:lpstr>How is Piaget's theory linked to Isaac ?</vt:lpstr>
      <vt:lpstr>Practical support strategies based on the same theory</vt:lpstr>
      <vt:lpstr>Impact on social and emotional development </vt:lpstr>
      <vt:lpstr>Nature vs Nurture </vt:lpstr>
      <vt:lpstr>Usefulness and limitations of theory</vt:lpstr>
      <vt:lpstr>How does this relate to health and social care </vt:lpstr>
      <vt:lpstr>Conclusion</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1273</cp:revision>
  <dcterms:created xsi:type="dcterms:W3CDTF">2026-06-11T16:25:45Z</dcterms:created>
  <dcterms:modified xsi:type="dcterms:W3CDTF">2026-06-15T00:42:26Z</dcterms:modified>
</cp:coreProperties>
</file>