
<file path=[Content_Types].xml><?xml version="1.0" encoding="utf-8"?>
<Types xmlns="http://schemas.openxmlformats.org/package/2006/content-types">
  <Override PartName="/ppt/slides/slide29.xml" ContentType="application/vnd.openxmlformats-officedocument.presentationml.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notesSlides/notesSlide29.xml" ContentType="application/vnd.openxmlformats-officedocument.presentationml.notesSlid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Override PartName="/ppt/notesSlides/notesSlide18.xml" ContentType="application/vnd.openxmlformats-officedocument.presentationml.notesSlide+xml"/>
  <Override PartName="/ppt/notesSlides/notesSlide27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notesSlides/notesSlide25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5.xml" ContentType="application/vnd.openxmlformats-officedocument.presentationml.notesSlide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Default Extension="bin" ContentType="application/vnd.openxmlformats-officedocument.oleObject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notesSlides/notesSlide17.xml" ContentType="application/vnd.openxmlformats-officedocument.presentationml.notesSlide+xml"/>
  <Override PartName="/ppt/notesSlides/notesSlide28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6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6.xml" ContentType="application/vnd.openxmlformats-officedocument.presentationml.notesSlide+xml"/>
  <Override PartName="/ppt/slides/slide8.xml" ContentType="application/vnd.openxmlformats-officedocument.presentationml.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5"/>
  </p:notesMasterIdLst>
  <p:sldIdLst>
    <p:sldId id="256" r:id="rId2"/>
    <p:sldId id="257" r:id="rId3"/>
    <p:sldId id="259" r:id="rId4"/>
    <p:sldId id="260" r:id="rId5"/>
    <p:sldId id="262" r:id="rId6"/>
    <p:sldId id="263" r:id="rId7"/>
    <p:sldId id="264" r:id="rId8"/>
    <p:sldId id="266" r:id="rId9"/>
    <p:sldId id="267" r:id="rId10"/>
    <p:sldId id="268" r:id="rId11"/>
    <p:sldId id="269" r:id="rId12"/>
    <p:sldId id="270" r:id="rId13"/>
    <p:sldId id="272" r:id="rId14"/>
    <p:sldId id="273" r:id="rId15"/>
    <p:sldId id="274" r:id="rId16"/>
    <p:sldId id="275" r:id="rId17"/>
    <p:sldId id="276" r:id="rId18"/>
    <p:sldId id="278" r:id="rId19"/>
    <p:sldId id="279" r:id="rId20"/>
    <p:sldId id="280" r:id="rId21"/>
    <p:sldId id="282" r:id="rId22"/>
    <p:sldId id="283" r:id="rId23"/>
    <p:sldId id="284" r:id="rId24"/>
    <p:sldId id="285" r:id="rId25"/>
    <p:sldId id="286" r:id="rId26"/>
    <p:sldId id="287" r:id="rId27"/>
    <p:sldId id="288" r:id="rId28"/>
    <p:sldId id="289" r:id="rId29"/>
    <p:sldId id="290" r:id="rId30"/>
    <p:sldId id="291" r:id="rId31"/>
    <p:sldId id="292" r:id="rId32"/>
    <p:sldId id="293" r:id="rId33"/>
    <p:sldId id="294" r:id="rId34"/>
    <p:sldId id="295" r:id="rId35"/>
    <p:sldId id="296" r:id="rId36"/>
    <p:sldId id="297" r:id="rId37"/>
    <p:sldId id="298" r:id="rId38"/>
    <p:sldId id="301" r:id="rId39"/>
    <p:sldId id="299" r:id="rId40"/>
    <p:sldId id="300" r:id="rId41"/>
    <p:sldId id="302" r:id="rId42"/>
    <p:sldId id="303" r:id="rId43"/>
    <p:sldId id="304" r:id="rId4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BAFA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206" autoAdjust="0"/>
    <p:restoredTop sz="94660"/>
  </p:normalViewPr>
  <p:slideViewPr>
    <p:cSldViewPr>
      <p:cViewPr>
        <p:scale>
          <a:sx n="75" d="100"/>
          <a:sy n="75" d="100"/>
        </p:scale>
        <p:origin x="-1038" y="1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image" Target="../media/image8.png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image" Target="../media/image8.png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image" Target="../media/image8.png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6.png"/></Relationships>
</file>

<file path=ppt/drawings/_rels/vmlDrawing5.v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image" Target="../media/image17.wmf"/></Relationships>
</file>

<file path=ppt/drawings/_rels/vmlDrawing6.vml.rels><?xml version="1.0" encoding="UTF-8" standalone="yes"?>
<Relationships xmlns="http://schemas.openxmlformats.org/package/2006/relationships"><Relationship Id="rId2" Type="http://schemas.openxmlformats.org/officeDocument/2006/relationships/image" Target="../media/image20.wmf"/><Relationship Id="rId1" Type="http://schemas.openxmlformats.org/officeDocument/2006/relationships/image" Target="../media/image19.wmf"/></Relationships>
</file>

<file path=ppt/drawings/_rels/vmlDrawing7.v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image" Target="../media/image24.wmf"/><Relationship Id="rId1" Type="http://schemas.openxmlformats.org/officeDocument/2006/relationships/image" Target="../media/image23.wmf"/></Relationships>
</file>

<file path=ppt/drawings/_rels/vmlDrawing8.vml.rels><?xml version="1.0" encoding="UTF-8" standalone="yes"?>
<Relationships xmlns="http://schemas.openxmlformats.org/package/2006/relationships"><Relationship Id="rId3" Type="http://schemas.openxmlformats.org/officeDocument/2006/relationships/image" Target="../media/image28.wmf"/><Relationship Id="rId2" Type="http://schemas.openxmlformats.org/officeDocument/2006/relationships/image" Target="../media/image27.wmf"/><Relationship Id="rId1" Type="http://schemas.openxmlformats.org/officeDocument/2006/relationships/image" Target="../media/image26.wmf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30.wmf"/></Relationships>
</file>

<file path=ppt/drawings/_rels/vmlDrawing10.vml.rels><?xml version="1.0" encoding="UTF-8" standalone="yes"?>
<Relationships xmlns="http://schemas.openxmlformats.org/package/2006/relationships"><Relationship Id="rId2" Type="http://schemas.openxmlformats.org/officeDocument/2006/relationships/image" Target="../media/image33.wmf"/><Relationship Id="rId1" Type="http://schemas.openxmlformats.org/officeDocument/2006/relationships/image" Target="../media/image32.wmf"/></Relationships>
</file>

<file path=ppt/drawings/_rels/vmlDrawing11.vml.rels><?xml version="1.0" encoding="UTF-8" standalone="yes"?>
<Relationships xmlns="http://schemas.openxmlformats.org/package/2006/relationships"><Relationship Id="rId3" Type="http://schemas.openxmlformats.org/officeDocument/2006/relationships/image" Target="../media/image37.wmf"/><Relationship Id="rId2" Type="http://schemas.openxmlformats.org/officeDocument/2006/relationships/image" Target="../media/image36.wmf"/><Relationship Id="rId1" Type="http://schemas.openxmlformats.org/officeDocument/2006/relationships/image" Target="../media/image35.wmf"/></Relationships>
</file>

<file path=ppt/drawings/_rels/vmlDrawing12.v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image" Target="../media/image41.wmf"/></Relationships>
</file>

<file path=ppt/drawings/_rels/vmlDrawing13.v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image" Target="../media/image41.wmf"/></Relationships>
</file>

<file path=ppt/drawings/_rels/vmlDrawing14.v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image" Target="../media/image41.wmf"/></Relationships>
</file>

<file path=ppt/drawings/_rels/vmlDrawing15.vml.rels><?xml version="1.0" encoding="UTF-8" standalone="yes"?>
<Relationships xmlns="http://schemas.openxmlformats.org/package/2006/relationships"><Relationship Id="rId1" Type="http://schemas.openxmlformats.org/officeDocument/2006/relationships/image" Target="../media/image44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8F2E6C-F9A4-4413-9685-022243EC69B5}" type="datetimeFigureOut">
              <a:rPr lang="en-US" smtClean="0"/>
              <a:pPr/>
              <a:t>3/26/2012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1735E6-116E-4C56-B985-5758548F1E20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735E6-116E-4C56-B985-5758548F1E20}" type="slidenum">
              <a:rPr lang="en-GB" smtClean="0"/>
              <a:pPr/>
              <a:t>13</a:t>
            </a:fld>
            <a:endParaRPr lang="en-GB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735E6-116E-4C56-B985-5758548F1E20}" type="slidenum">
              <a:rPr lang="en-GB" smtClean="0"/>
              <a:pPr/>
              <a:t>14</a:t>
            </a:fld>
            <a:endParaRPr lang="en-GB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735E6-116E-4C56-B985-5758548F1E20}" type="slidenum">
              <a:rPr lang="en-GB" smtClean="0"/>
              <a:pPr/>
              <a:t>15</a:t>
            </a:fld>
            <a:endParaRPr lang="en-GB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735E6-116E-4C56-B985-5758548F1E20}" type="slidenum">
              <a:rPr lang="en-GB" smtClean="0"/>
              <a:pPr/>
              <a:t>16</a:t>
            </a:fld>
            <a:endParaRPr lang="en-GB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735E6-116E-4C56-B985-5758548F1E20}" type="slidenum">
              <a:rPr lang="en-GB" smtClean="0"/>
              <a:pPr/>
              <a:t>17</a:t>
            </a:fld>
            <a:endParaRPr lang="en-GB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735E6-116E-4C56-B985-5758548F1E20}" type="slidenum">
              <a:rPr lang="en-GB" smtClean="0"/>
              <a:pPr/>
              <a:t>18</a:t>
            </a:fld>
            <a:endParaRPr lang="en-GB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735E6-116E-4C56-B985-5758548F1E20}" type="slidenum">
              <a:rPr lang="en-GB" smtClean="0"/>
              <a:pPr/>
              <a:t>19</a:t>
            </a:fld>
            <a:endParaRPr lang="en-GB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735E6-116E-4C56-B985-5758548F1E20}" type="slidenum">
              <a:rPr lang="en-GB" smtClean="0"/>
              <a:pPr/>
              <a:t>20</a:t>
            </a:fld>
            <a:endParaRPr lang="en-GB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735E6-116E-4C56-B985-5758548F1E20}" type="slidenum">
              <a:rPr lang="en-GB" smtClean="0"/>
              <a:pPr/>
              <a:t>21</a:t>
            </a:fld>
            <a:endParaRPr lang="en-GB"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735E6-116E-4C56-B985-5758548F1E20}" type="slidenum">
              <a:rPr lang="en-GB" smtClean="0"/>
              <a:pPr/>
              <a:t>22</a:t>
            </a:fld>
            <a:endParaRPr lang="en-GB"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735E6-116E-4C56-B985-5758548F1E20}" type="slidenum">
              <a:rPr lang="en-GB" smtClean="0"/>
              <a:pPr/>
              <a:t>23</a:t>
            </a:fld>
            <a:endParaRPr lang="en-GB" dirty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735E6-116E-4C56-B985-5758548F1E20}" type="slidenum">
              <a:rPr lang="en-GB" smtClean="0"/>
              <a:pPr/>
              <a:t>24</a:t>
            </a:fld>
            <a:endParaRPr lang="en-GB" dirty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735E6-116E-4C56-B985-5758548F1E20}" type="slidenum">
              <a:rPr lang="en-GB" smtClean="0"/>
              <a:pPr/>
              <a:t>25</a:t>
            </a:fld>
            <a:endParaRPr lang="en-GB" dirty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735E6-116E-4C56-B985-5758548F1E20}" type="slidenum">
              <a:rPr lang="en-GB" smtClean="0"/>
              <a:pPr/>
              <a:t>26</a:t>
            </a:fld>
            <a:endParaRPr lang="en-GB" dirty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735E6-116E-4C56-B985-5758548F1E20}" type="slidenum">
              <a:rPr lang="en-GB" smtClean="0"/>
              <a:pPr/>
              <a:t>27</a:t>
            </a:fld>
            <a:endParaRPr lang="en-GB" dirty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735E6-116E-4C56-B985-5758548F1E20}" type="slidenum">
              <a:rPr lang="en-GB" smtClean="0"/>
              <a:pPr/>
              <a:t>28</a:t>
            </a:fld>
            <a:endParaRPr lang="en-GB" dirty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735E6-116E-4C56-B985-5758548F1E20}" type="slidenum">
              <a:rPr lang="en-GB" smtClean="0"/>
              <a:pPr/>
              <a:t>29</a:t>
            </a:fld>
            <a:endParaRPr lang="en-GB" dirty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735E6-116E-4C56-B985-5758548F1E20}" type="slidenum">
              <a:rPr lang="en-GB" smtClean="0"/>
              <a:pPr/>
              <a:t>30</a:t>
            </a:fld>
            <a:endParaRPr lang="en-GB" dirty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735E6-116E-4C56-B985-5758548F1E20}" type="slidenum">
              <a:rPr lang="en-GB" smtClean="0"/>
              <a:pPr/>
              <a:t>31</a:t>
            </a:fld>
            <a:endParaRPr lang="en-GB" dirty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735E6-116E-4C56-B985-5758548F1E20}" type="slidenum">
              <a:rPr lang="en-GB" smtClean="0"/>
              <a:pPr/>
              <a:t>32</a:t>
            </a:fld>
            <a:endParaRPr lang="en-GB" dirty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735E6-116E-4C56-B985-5758548F1E20}" type="slidenum">
              <a:rPr lang="en-GB" smtClean="0"/>
              <a:pPr/>
              <a:t>33</a:t>
            </a:fld>
            <a:endParaRPr lang="en-GB" dirty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735E6-116E-4C56-B985-5758548F1E20}" type="slidenum">
              <a:rPr lang="en-GB" smtClean="0"/>
              <a:pPr/>
              <a:t>34</a:t>
            </a:fld>
            <a:endParaRPr lang="en-GB" dirty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735E6-116E-4C56-B985-5758548F1E20}" type="slidenum">
              <a:rPr lang="en-GB" smtClean="0"/>
              <a:pPr/>
              <a:t>35</a:t>
            </a:fld>
            <a:endParaRPr lang="en-GB" dirty="0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735E6-116E-4C56-B985-5758548F1E20}" type="slidenum">
              <a:rPr lang="en-GB" smtClean="0"/>
              <a:pPr/>
              <a:t>36</a:t>
            </a:fld>
            <a:endParaRPr lang="en-GB" dirty="0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735E6-116E-4C56-B985-5758548F1E20}" type="slidenum">
              <a:rPr lang="en-GB" smtClean="0"/>
              <a:pPr/>
              <a:t>37</a:t>
            </a:fld>
            <a:endParaRPr lang="en-GB" dirty="0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735E6-116E-4C56-B985-5758548F1E20}" type="slidenum">
              <a:rPr lang="en-GB" smtClean="0"/>
              <a:pPr/>
              <a:t>38</a:t>
            </a:fld>
            <a:endParaRPr lang="en-GB" dirty="0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735E6-116E-4C56-B985-5758548F1E20}" type="slidenum">
              <a:rPr lang="en-GB" smtClean="0"/>
              <a:pPr/>
              <a:t>39</a:t>
            </a:fld>
            <a:endParaRPr lang="en-GB" dirty="0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735E6-116E-4C56-B985-5758548F1E20}" type="slidenum">
              <a:rPr lang="en-GB" smtClean="0"/>
              <a:pPr/>
              <a:t>40</a:t>
            </a:fld>
            <a:endParaRPr lang="en-GB" dirty="0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735E6-116E-4C56-B985-5758548F1E20}" type="slidenum">
              <a:rPr lang="en-GB" smtClean="0"/>
              <a:pPr/>
              <a:t>41</a:t>
            </a:fld>
            <a:endParaRPr lang="en-GB" dirty="0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735E6-116E-4C56-B985-5758548F1E20}" type="slidenum">
              <a:rPr lang="en-GB" smtClean="0"/>
              <a:pPr/>
              <a:t>42</a:t>
            </a:fld>
            <a:endParaRPr lang="en-GB" dirty="0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1735E6-116E-4C56-B985-5758548F1E20}" type="slidenum">
              <a:rPr lang="en-GB" smtClean="0"/>
              <a:pPr/>
              <a:t>43</a:t>
            </a:fld>
            <a:endParaRPr lang="en-GB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 useBgFill="1">
        <p:nvSpPr>
          <p:cNvPr id="13" name="Rounded Rectangle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pPr/>
              <a:t>3/26/2012</a:t>
            </a:fld>
            <a:endParaRPr lang="en-US" dirty="0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6F42FDE4-A7DD-41A7-A0A6-9B649FB43336}" type="slidenum">
              <a:rPr kumimoji="0" lang="en-US" smtClean="0"/>
              <a:pPr/>
              <a:t>‹#›</a:t>
            </a:fld>
            <a:endParaRPr kumimoji="0" lang="en-US" sz="1400" dirty="0">
              <a:solidFill>
                <a:srgbClr val="FFFFFF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Rectangle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Rectangle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pPr/>
              <a:t>3/26/2012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kumimoji="0" lang="en-US" smtClean="0"/>
              <a:pPr/>
              <a:t>‹#›</a:t>
            </a:fld>
            <a:endParaRPr kumimoji="0"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 useBgFill="1">
        <p:nvSpPr>
          <p:cNvPr id="10" name="Rounded Rectangle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pPr/>
              <a:t>3/26/2012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kumimoji="0" lang="en-US" dirty="0"/>
          </a:p>
        </p:txBody>
      </p:sp>
      <p:sp>
        <p:nvSpPr>
          <p:cNvPr id="7" name="Rectangle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8" name="Rectangle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6F42FDE4-A7DD-41A7-A0A6-9B649FB43336}" type="slidenum">
              <a:rPr kumimoji="0" lang="en-US" smtClean="0"/>
              <a:pPr/>
              <a:t>‹#›</a:t>
            </a:fld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pPr/>
              <a:t>3/26/2012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kumimoji="0" lang="en-US" smtClean="0"/>
              <a:pPr/>
              <a:t>‹#›</a:t>
            </a:fld>
            <a:endParaRPr kumimoji="0"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pPr/>
              <a:t>3/26/2012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kumimoji="0" lang="en-US" smtClean="0"/>
              <a:pPr/>
              <a:t>‹#›</a:t>
            </a:fld>
            <a:endParaRPr kumimoji="0"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pPr/>
              <a:t>3/26/2012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kumimoji="0" lang="en-US" smtClean="0"/>
              <a:pPr/>
              <a:t>‹#›</a:t>
            </a:fld>
            <a:endParaRPr kumimoji="0"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pPr/>
              <a:t>3/26/2012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kumimoji="0" lang="en-US" smtClean="0"/>
              <a:pPr/>
              <a:t>‹#›</a:t>
            </a:fld>
            <a:endParaRPr kumimoji="0"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 useBgFill="1">
        <p:nvSpPr>
          <p:cNvPr id="9" name="Rounded Rectangle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pPr/>
              <a:t>3/26/2012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kumimoji="0" lang="en-US" smtClean="0"/>
              <a:pPr/>
              <a:t>‹#›</a:t>
            </a:fld>
            <a:endParaRPr kumimoji="0"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pPr/>
              <a:t>3/26/2012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6F42FDE4-A7DD-41A7-A0A6-9B649FB43336}" type="slidenum">
              <a:rPr kumimoji="0" lang="en-US" smtClean="0"/>
              <a:pPr/>
              <a:t>‹#›</a:t>
            </a:fld>
            <a:endParaRPr kumimoji="0" lang="en-US" dirty="0"/>
          </a:p>
        </p:txBody>
      </p:sp>
      <p:sp>
        <p:nvSpPr>
          <p:cNvPr id="11" name="Rectangle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Rectangle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dirty="0" smtClean="0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pPr/>
              <a:t>3/26/2012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kumimoji="0" lang="en-US" smtClean="0"/>
              <a:pPr/>
              <a:t>‹#›</a:t>
            </a:fld>
            <a:endParaRPr kumimoji="0"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CF2E0-CCC4-4E1E-9902-C3C36AB3FDA4}" type="datetimeFigureOut">
              <a:rPr lang="en-US" smtClean="0"/>
              <a:pPr/>
              <a:t>3/26/2012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42FDE4-A7DD-41A7-A0A6-9B649FB43336}" type="slidenum">
              <a:rPr kumimoji="0" lang="en-US" smtClean="0"/>
              <a:pPr/>
              <a:t>‹#›</a:t>
            </a:fld>
            <a:endParaRPr kumimoji="0"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 useBgFill="1">
        <p:nvSpPr>
          <p:cNvPr id="8" name="Rounded Rectangle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pPr algn="r" eaLnBrk="1" latinLnBrk="0" hangingPunct="1"/>
            <a:fld id="{564CF2E0-CCC4-4E1E-9902-C3C36AB3FDA4}" type="datetimeFigureOut">
              <a:rPr lang="en-US" smtClean="0"/>
              <a:pPr algn="r" eaLnBrk="1" latinLnBrk="0" hangingPunct="1"/>
              <a:t>3/26/2012</a:t>
            </a:fld>
            <a:endParaRPr lang="en-US" sz="1400" dirty="0">
              <a:solidFill>
                <a:schemeClr val="tx2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kumimoji="0" lang="en-US" sz="1400" dirty="0">
              <a:solidFill>
                <a:schemeClr val="tx2"/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eaLnBrk="1" latinLnBrk="0" hangingPunct="1"/>
            <a:fld id="{6F42FDE4-A7DD-41A7-A0A6-9B649FB43336}" type="slidenum">
              <a:rPr kumimoji="0" lang="en-US" smtClean="0"/>
              <a:pPr algn="ctr" eaLnBrk="1" latinLnBrk="0" hangingPunct="1"/>
              <a:t>‹#›</a:t>
            </a:fld>
            <a:endParaRPr kumimoji="0" lang="en-US" sz="14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oleObject" Target="../embeddings/oleObject3.bin"/><Relationship Id="rId4" Type="http://schemas.openxmlformats.org/officeDocument/2006/relationships/oleObject" Target="../embeddings/oleObject2.bin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7" Type="http://schemas.openxmlformats.org/officeDocument/2006/relationships/oleObject" Target="../embeddings/oleObject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7.bin"/><Relationship Id="rId5" Type="http://schemas.openxmlformats.org/officeDocument/2006/relationships/oleObject" Target="../embeddings/oleObject6.bin"/><Relationship Id="rId4" Type="http://schemas.openxmlformats.org/officeDocument/2006/relationships/oleObject" Target="../embeddings/oleObject5.bin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oleObject" Target="../embeddings/oleObject10.bin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4" Type="http://schemas.openxmlformats.org/officeDocument/2006/relationships/oleObject" Target="../embeddings/oleObject13.bin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4" Type="http://schemas.openxmlformats.org/officeDocument/2006/relationships/oleObject" Target="../embeddings/oleObject15.bin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6" Type="http://schemas.openxmlformats.org/officeDocument/2006/relationships/oleObject" Target="../embeddings/oleObject18.bin"/><Relationship Id="rId5" Type="http://schemas.openxmlformats.org/officeDocument/2006/relationships/oleObject" Target="../embeddings/oleObject17.bin"/><Relationship Id="rId4" Type="http://schemas.openxmlformats.org/officeDocument/2006/relationships/oleObject" Target="../embeddings/oleObject16.bin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8.vml"/><Relationship Id="rId6" Type="http://schemas.openxmlformats.org/officeDocument/2006/relationships/oleObject" Target="../embeddings/oleObject21.bin"/><Relationship Id="rId5" Type="http://schemas.openxmlformats.org/officeDocument/2006/relationships/oleObject" Target="../embeddings/oleObject20.bin"/><Relationship Id="rId4" Type="http://schemas.openxmlformats.org/officeDocument/2006/relationships/oleObject" Target="../embeddings/oleObject19.bin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9.vml"/><Relationship Id="rId4" Type="http://schemas.openxmlformats.org/officeDocument/2006/relationships/oleObject" Target="../embeddings/oleObject22.bin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0.vml"/><Relationship Id="rId6" Type="http://schemas.openxmlformats.org/officeDocument/2006/relationships/oleObject" Target="../embeddings/oleObject24.bin"/><Relationship Id="rId5" Type="http://schemas.openxmlformats.org/officeDocument/2006/relationships/oleObject" Target="../embeddings/oleObject23.bin"/><Relationship Id="rId4" Type="http://schemas.openxmlformats.org/officeDocument/2006/relationships/image" Target="../media/image31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7" Type="http://schemas.openxmlformats.org/officeDocument/2006/relationships/oleObject" Target="../embeddings/oleObject2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1.vml"/><Relationship Id="rId6" Type="http://schemas.openxmlformats.org/officeDocument/2006/relationships/oleObject" Target="../embeddings/oleObject26.bin"/><Relationship Id="rId5" Type="http://schemas.openxmlformats.org/officeDocument/2006/relationships/oleObject" Target="../embeddings/oleObject25.bin"/><Relationship Id="rId4" Type="http://schemas.openxmlformats.org/officeDocument/2006/relationships/image" Target="../media/image38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5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2.vml"/><Relationship Id="rId6" Type="http://schemas.openxmlformats.org/officeDocument/2006/relationships/oleObject" Target="../embeddings/oleObject29.bin"/><Relationship Id="rId5" Type="http://schemas.openxmlformats.org/officeDocument/2006/relationships/oleObject" Target="../embeddings/oleObject28.bin"/><Relationship Id="rId4" Type="http://schemas.openxmlformats.org/officeDocument/2006/relationships/image" Target="../media/image40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7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3.vml"/><Relationship Id="rId5" Type="http://schemas.openxmlformats.org/officeDocument/2006/relationships/oleObject" Target="../embeddings/oleObject31.bin"/><Relationship Id="rId4" Type="http://schemas.openxmlformats.org/officeDocument/2006/relationships/oleObject" Target="../embeddings/oleObject30.bin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9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4.vml"/><Relationship Id="rId5" Type="http://schemas.openxmlformats.org/officeDocument/2006/relationships/oleObject" Target="../embeddings/oleObject33.bin"/><Relationship Id="rId4" Type="http://schemas.openxmlformats.org/officeDocument/2006/relationships/oleObject" Target="../embeddings/oleObject32.bin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3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5.vml"/><Relationship Id="rId6" Type="http://schemas.openxmlformats.org/officeDocument/2006/relationships/oleObject" Target="../embeddings/oleObject34.bin"/><Relationship Id="rId5" Type="http://schemas.openxmlformats.org/officeDocument/2006/relationships/image" Target="../media/image46.png"/><Relationship Id="rId4" Type="http://schemas.openxmlformats.org/officeDocument/2006/relationships/image" Target="../media/image45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3443310"/>
          </a:xfrm>
        </p:spPr>
        <p:txBody>
          <a:bodyPr>
            <a:normAutofit/>
          </a:bodyPr>
          <a:lstStyle/>
          <a:p>
            <a:r>
              <a:rPr lang="en-US" sz="2800" b="1" dirty="0" smtClean="0">
                <a:solidFill>
                  <a:srgbClr val="408000"/>
                </a:solidFill>
                <a:latin typeface="Times New Roman" pitchFamily="18" charset="0"/>
                <a:cs typeface="Times New Roman" pitchFamily="18" charset="0"/>
              </a:rPr>
              <a:t>Outcome 4 : Gear Trains</a:t>
            </a:r>
          </a:p>
          <a:p>
            <a:endParaRPr lang="en-US" sz="2800" dirty="0" smtClean="0">
              <a:solidFill>
                <a:srgbClr val="408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US" sz="2800" dirty="0" smtClean="0">
                <a:solidFill>
                  <a:srgbClr val="408000"/>
                </a:solidFill>
                <a:latin typeface="Times New Roman" pitchFamily="18" charset="0"/>
                <a:cs typeface="Times New Roman" pitchFamily="18" charset="0"/>
              </a:rPr>
              <a:t>Level : </a:t>
            </a:r>
            <a:r>
              <a:rPr lang="en-US" sz="2800" dirty="0" err="1" smtClean="0">
                <a:solidFill>
                  <a:srgbClr val="408000"/>
                </a:solidFill>
                <a:latin typeface="Times New Roman" pitchFamily="18" charset="0"/>
                <a:cs typeface="Times New Roman" pitchFamily="18" charset="0"/>
              </a:rPr>
              <a:t>BSc</a:t>
            </a:r>
            <a:r>
              <a:rPr lang="en-US" sz="2800" dirty="0" smtClean="0">
                <a:solidFill>
                  <a:srgbClr val="408000"/>
                </a:solidFill>
                <a:latin typeface="Times New Roman" pitchFamily="18" charset="0"/>
                <a:cs typeface="Times New Roman" pitchFamily="18" charset="0"/>
              </a:rPr>
              <a:t> 2 / HND 2</a:t>
            </a:r>
          </a:p>
          <a:p>
            <a:r>
              <a:rPr lang="en-US" sz="2800" dirty="0" smtClean="0">
                <a:solidFill>
                  <a:srgbClr val="408000"/>
                </a:solidFill>
                <a:latin typeface="Times New Roman" pitchFamily="18" charset="0"/>
                <a:cs typeface="Times New Roman" pitchFamily="18" charset="0"/>
              </a:rPr>
              <a:t>Lecturer :Tim Tudor</a:t>
            </a:r>
          </a:p>
          <a:p>
            <a:r>
              <a:rPr lang="en-US" sz="2800" dirty="0" smtClean="0">
                <a:solidFill>
                  <a:srgbClr val="408000"/>
                </a:solidFill>
                <a:latin typeface="Times New Roman" pitchFamily="18" charset="0"/>
                <a:cs typeface="Times New Roman" pitchFamily="18" charset="0"/>
              </a:rPr>
              <a:t>Email : timothy.tudor@smu.ac.uk</a:t>
            </a:r>
          </a:p>
          <a:p>
            <a:endParaRPr lang="en-GB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Mechanical Principles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26693" t="19097" r="10807" b="69618"/>
          <a:stretch>
            <a:fillRect/>
          </a:stretch>
        </p:blipFill>
        <p:spPr bwMode="auto">
          <a:xfrm>
            <a:off x="928662" y="214290"/>
            <a:ext cx="7429552" cy="10060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>
          <a:xfrm>
            <a:off x="827584" y="4509120"/>
            <a:ext cx="7920880" cy="288032"/>
          </a:xfrm>
          <a:prstGeom prst="roundRect">
            <a:avLst/>
          </a:prstGeom>
          <a:solidFill>
            <a:srgbClr val="3BAFAF">
              <a:alpha val="53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Outcome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899592" y="1412776"/>
            <a:ext cx="7772400" cy="4572000"/>
          </a:xfrm>
        </p:spPr>
        <p:txBody>
          <a:bodyPr/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ClrTx/>
              <a:buSzTx/>
              <a:buNone/>
              <a:defRPr/>
            </a:pPr>
            <a:r>
              <a:rPr lang="en-US" sz="1400" b="1" kern="0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Outcome 1 						(3-4 Weeks)</a:t>
            </a: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lang="en-GB" sz="1400" b="1" i="1" kern="0" dirty="0" smtClean="0">
                <a:latin typeface="Arial" pitchFamily="34" charset="0"/>
                <a:cs typeface="Arial" pitchFamily="34" charset="0"/>
              </a:rPr>
              <a:t>Elastic constants and their relationships</a:t>
            </a:r>
            <a:endParaRPr lang="en-GB" sz="1400" kern="0" dirty="0" smtClean="0">
              <a:latin typeface="Arial" pitchFamily="34" charset="0"/>
              <a:cs typeface="Arial" pitchFamily="34" charset="0"/>
            </a:endParaRP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lang="en-GB" sz="1400" b="1" i="1" kern="0" dirty="0" smtClean="0">
                <a:latin typeface="Arial" pitchFamily="34" charset="0"/>
                <a:cs typeface="Arial" pitchFamily="34" charset="0"/>
              </a:rPr>
              <a:t>Two and three-dimensional loading</a:t>
            </a: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lang="en-GB" sz="1400" b="1" i="1" kern="0" dirty="0" smtClean="0">
                <a:latin typeface="Arial" pitchFamily="34" charset="0"/>
                <a:cs typeface="Arial" pitchFamily="34" charset="0"/>
              </a:rPr>
              <a:t>Volumetric strain</a:t>
            </a: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lang="en-GB" sz="1400" b="1" i="1" kern="0" dirty="0" smtClean="0">
                <a:latin typeface="Arial" pitchFamily="34" charset="0"/>
                <a:cs typeface="Arial" pitchFamily="34" charset="0"/>
              </a:rPr>
              <a:t>Other Elastic constants</a:t>
            </a:r>
            <a:endParaRPr lang="en-GB" sz="1400" kern="0" dirty="0" smtClean="0">
              <a:latin typeface="Arial" pitchFamily="34" charset="0"/>
              <a:cs typeface="Arial" pitchFamily="34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ClrTx/>
              <a:buSzTx/>
              <a:buNone/>
              <a:defRPr/>
            </a:pPr>
            <a:r>
              <a:rPr lang="en-US" sz="1400" b="1" kern="0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Outcome 2 						(8-9 Weeks)</a:t>
            </a: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lang="en-GB" sz="1400" b="1" i="1" kern="0" dirty="0" smtClean="0">
                <a:latin typeface="Arial" pitchFamily="34" charset="0"/>
                <a:cs typeface="Arial" pitchFamily="34" charset="0"/>
              </a:rPr>
              <a:t>Loaded beams</a:t>
            </a: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lang="en-GB" sz="1400" b="1" i="1" kern="0" dirty="0" smtClean="0">
                <a:latin typeface="Arial" pitchFamily="34" charset="0"/>
                <a:cs typeface="Arial" pitchFamily="34" charset="0"/>
              </a:rPr>
              <a:t>Pressure in thin walled vessels</a:t>
            </a:r>
            <a:endParaRPr lang="en-GB" sz="1400" kern="0" dirty="0" smtClean="0">
              <a:latin typeface="Arial" pitchFamily="34" charset="0"/>
              <a:cs typeface="Arial" pitchFamily="34" charset="0"/>
            </a:endParaRP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lang="en-GB" sz="1400" b="1" i="1" kern="0" dirty="0" smtClean="0">
                <a:latin typeface="Arial" pitchFamily="34" charset="0"/>
                <a:cs typeface="Arial" pitchFamily="34" charset="0"/>
              </a:rPr>
              <a:t>Pressure in thick walled vessels</a:t>
            </a:r>
            <a:endParaRPr lang="en-GB" sz="1400" kern="0" dirty="0" smtClean="0">
              <a:latin typeface="Arial" pitchFamily="34" charset="0"/>
              <a:cs typeface="Arial" pitchFamily="34" charset="0"/>
            </a:endParaRP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endParaRPr lang="en-US" sz="1400" b="1" kern="0" dirty="0" smtClean="0">
              <a:solidFill>
                <a:srgbClr val="008000"/>
              </a:solidFill>
              <a:latin typeface="Arial" pitchFamily="34" charset="0"/>
              <a:cs typeface="Arial" pitchFamily="34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ClrTx/>
              <a:buSzTx/>
              <a:buNone/>
              <a:defRPr/>
            </a:pPr>
            <a:r>
              <a:rPr lang="en-US" sz="1400" b="1" kern="0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Outcome 3 						(9-10 Weeks)</a:t>
            </a: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lang="en-GB" sz="1400" b="1" i="1" kern="0" dirty="0" smtClean="0">
                <a:latin typeface="Arial" pitchFamily="34" charset="0"/>
                <a:cs typeface="Arial" pitchFamily="34" charset="0"/>
              </a:rPr>
              <a:t>Friction Clutches</a:t>
            </a: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lang="en-GB" sz="1400" b="1" i="1" kern="0" dirty="0" smtClean="0">
                <a:latin typeface="Arial" pitchFamily="34" charset="0"/>
                <a:cs typeface="Arial" pitchFamily="34" charset="0"/>
              </a:rPr>
              <a:t>Gear Trains</a:t>
            </a: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lang="en-GB" sz="1400" b="1" i="1" kern="0" dirty="0" smtClean="0">
                <a:latin typeface="Arial" pitchFamily="34" charset="0"/>
                <a:cs typeface="Arial" pitchFamily="34" charset="0"/>
              </a:rPr>
              <a:t>Pulleys / Belts</a:t>
            </a:r>
            <a:endParaRPr lang="en-US" sz="1400" b="1" kern="0" dirty="0" smtClean="0">
              <a:solidFill>
                <a:srgbClr val="008000"/>
              </a:solidFill>
              <a:latin typeface="Arial" pitchFamily="34" charset="0"/>
              <a:cs typeface="Arial" pitchFamily="34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ClrTx/>
              <a:buSzTx/>
              <a:buNone/>
              <a:defRPr/>
            </a:pPr>
            <a:r>
              <a:rPr lang="en-US" sz="1400" b="1" kern="0" dirty="0" smtClean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Outcome 4 						(4-5 Weeks)</a:t>
            </a: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lang="en-GB" sz="1400" b="1" i="1" kern="0" dirty="0" smtClean="0">
                <a:latin typeface="Arial" pitchFamily="34" charset="0"/>
                <a:cs typeface="Arial" pitchFamily="34" charset="0"/>
              </a:rPr>
              <a:t>Flywheels</a:t>
            </a:r>
            <a:endParaRPr lang="en-GB" sz="1400" kern="0" dirty="0" smtClean="0">
              <a:latin typeface="Arial" pitchFamily="34" charset="0"/>
              <a:cs typeface="Arial" pitchFamily="34" charset="0"/>
            </a:endParaRPr>
          </a:p>
          <a:p>
            <a:pPr marL="1600200" lvl="3" fontAlgn="base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/>
            </a:pPr>
            <a:r>
              <a:rPr lang="en-GB" sz="1400" b="1" i="1" kern="0" dirty="0" smtClean="0">
                <a:latin typeface="Arial" pitchFamily="34" charset="0"/>
                <a:cs typeface="Arial" pitchFamily="34" charset="0"/>
              </a:rPr>
              <a:t>Balancing</a:t>
            </a:r>
            <a:endParaRPr lang="en-GB" sz="1400" kern="0" dirty="0" smtClean="0">
              <a:latin typeface="Arial" pitchFamily="34" charset="0"/>
              <a:cs typeface="Arial" pitchFamily="34" charset="0"/>
            </a:endParaRP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Gear Boxes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95536" y="1412776"/>
            <a:ext cx="5472608" cy="5184576"/>
          </a:xfrm>
        </p:spPr>
        <p:txBody>
          <a:bodyPr>
            <a:normAutofit lnSpcReduction="10000"/>
          </a:bodyPr>
          <a:lstStyle/>
          <a:p>
            <a:r>
              <a:rPr lang="en-GB" sz="2000" dirty="0" smtClean="0"/>
              <a:t>A gear box is a device for changing the speed of an input shaft to and increased or decreased speed on the output shaft,</a:t>
            </a:r>
          </a:p>
          <a:p>
            <a:endParaRPr lang="en-GB" sz="2000" dirty="0" smtClean="0"/>
          </a:p>
          <a:p>
            <a:r>
              <a:rPr lang="en-GB" sz="2000" dirty="0" smtClean="0"/>
              <a:t>In the process the torque T is also changed.</a:t>
            </a:r>
          </a:p>
          <a:p>
            <a:endParaRPr lang="en-GB" sz="2000" dirty="0" smtClean="0"/>
          </a:p>
          <a:p>
            <a:r>
              <a:rPr lang="en-GB" sz="2000" dirty="0" smtClean="0"/>
              <a:t> This can be done with pulley and chain drives but gears have advantages over these systems.</a:t>
            </a:r>
          </a:p>
          <a:p>
            <a:endParaRPr lang="en-GB" sz="2000" dirty="0" smtClean="0"/>
          </a:p>
          <a:p>
            <a:r>
              <a:rPr lang="en-GB" sz="2000" dirty="0" smtClean="0"/>
              <a:t> Examples where gearboxes are employed are;</a:t>
            </a:r>
          </a:p>
          <a:p>
            <a:pPr lvl="1"/>
            <a:r>
              <a:rPr lang="en-GB" sz="1800" dirty="0" smtClean="0"/>
              <a:t>Winch</a:t>
            </a:r>
          </a:p>
          <a:p>
            <a:pPr lvl="1"/>
            <a:r>
              <a:rPr lang="en-GB" sz="1800" dirty="0" smtClean="0"/>
              <a:t>Internal combustion engines</a:t>
            </a:r>
          </a:p>
          <a:p>
            <a:pPr lvl="1"/>
            <a:r>
              <a:rPr lang="en-GB" sz="1800" dirty="0" smtClean="0"/>
              <a:t>Lathes </a:t>
            </a:r>
          </a:p>
          <a:p>
            <a:pPr lvl="1"/>
            <a:r>
              <a:rPr lang="en-GB" sz="1800" dirty="0" smtClean="0"/>
              <a:t>Drills</a:t>
            </a:r>
          </a:p>
          <a:p>
            <a:pPr lvl="1"/>
            <a:r>
              <a:rPr lang="en-GB" sz="1800" dirty="0" smtClean="0"/>
              <a:t>Plus many more......</a:t>
            </a:r>
          </a:p>
        </p:txBody>
      </p:sp>
      <p:pic>
        <p:nvPicPr>
          <p:cNvPr id="4" name="Picture 2" descr="http://www.gearboxservices.com/Images/sc-gearbox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1484784"/>
            <a:ext cx="3209257" cy="2589287"/>
          </a:xfrm>
          <a:prstGeom prst="rect">
            <a:avLst/>
          </a:prstGeom>
          <a:noFill/>
        </p:spPr>
      </p:pic>
      <p:pic>
        <p:nvPicPr>
          <p:cNvPr id="54276" name="Picture 4" descr="http://farm3.static.flickr.com/2437/3930919727_c76485c15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4437112"/>
            <a:ext cx="2735873" cy="18275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Gear 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95536" y="1412776"/>
            <a:ext cx="8424936" cy="5184576"/>
          </a:xfrm>
        </p:spPr>
        <p:txBody>
          <a:bodyPr>
            <a:normAutofit/>
          </a:bodyPr>
          <a:lstStyle/>
          <a:p>
            <a:r>
              <a:rPr lang="en-GB" sz="1800" dirty="0" smtClean="0"/>
              <a:t>Many different types of gears, each with own advantages and disadvantages.</a:t>
            </a:r>
          </a:p>
          <a:p>
            <a:pPr lvl="1"/>
            <a:r>
              <a:rPr lang="en-GB" sz="1600" dirty="0" smtClean="0"/>
              <a:t>Spur (Easy to manufacture, noisy)</a:t>
            </a:r>
          </a:p>
          <a:p>
            <a:pPr lvl="1"/>
            <a:r>
              <a:rPr lang="en-GB" sz="1600" dirty="0" smtClean="0"/>
              <a:t>Helical (Smoother, quieter than spur)</a:t>
            </a:r>
          </a:p>
          <a:p>
            <a:pPr lvl="1"/>
            <a:r>
              <a:rPr lang="en-GB" sz="1600" dirty="0" smtClean="0"/>
              <a:t>Bevel (Can turn rotation through any angle)</a:t>
            </a:r>
          </a:p>
          <a:p>
            <a:pPr lvl="1"/>
            <a:r>
              <a:rPr lang="en-GB" sz="1600" dirty="0" smtClean="0"/>
              <a:t>Rack and Pinion (Change rotation to linear movement)</a:t>
            </a:r>
          </a:p>
          <a:p>
            <a:pPr lvl="1"/>
            <a:r>
              <a:rPr lang="en-GB" sz="1600" dirty="0" smtClean="0"/>
              <a:t>Worm and wheel (Large mechanical advantage)</a:t>
            </a:r>
          </a:p>
          <a:p>
            <a:pPr lvl="1"/>
            <a:r>
              <a:rPr lang="en-GB" sz="1600" dirty="0" err="1" smtClean="0"/>
              <a:t>Epicyclic</a:t>
            </a:r>
            <a:r>
              <a:rPr lang="en-GB" sz="1600" dirty="0" smtClean="0"/>
              <a:t> (Large mechanical advantage)</a:t>
            </a:r>
          </a:p>
          <a:p>
            <a:endParaRPr lang="en-GB" sz="1800" dirty="0" smtClean="0"/>
          </a:p>
          <a:p>
            <a:r>
              <a:rPr lang="en-GB" sz="1800" dirty="0" smtClean="0"/>
              <a:t>As speed is </a:t>
            </a:r>
            <a:r>
              <a:rPr lang="en-GB" sz="1800" b="1" dirty="0" smtClean="0"/>
              <a:t>increased</a:t>
            </a:r>
            <a:r>
              <a:rPr lang="en-GB" sz="1800" dirty="0" smtClean="0"/>
              <a:t> torque is </a:t>
            </a:r>
            <a:r>
              <a:rPr lang="en-GB" sz="1800" b="1" dirty="0" smtClean="0"/>
              <a:t>reduced</a:t>
            </a:r>
            <a:r>
              <a:rPr lang="en-GB" sz="1800" dirty="0" smtClean="0"/>
              <a:t>. </a:t>
            </a:r>
          </a:p>
          <a:p>
            <a:r>
              <a:rPr lang="en-GB" sz="1800" dirty="0" smtClean="0"/>
              <a:t>As speed is </a:t>
            </a:r>
            <a:r>
              <a:rPr lang="en-GB" sz="1800" b="1" dirty="0" smtClean="0"/>
              <a:t>reduced</a:t>
            </a:r>
            <a:r>
              <a:rPr lang="en-GB" sz="1800" dirty="0" smtClean="0"/>
              <a:t> torque is </a:t>
            </a:r>
            <a:r>
              <a:rPr lang="en-GB" sz="1800" b="1" dirty="0" smtClean="0"/>
              <a:t>increased</a:t>
            </a:r>
            <a:r>
              <a:rPr lang="en-GB" sz="1800" dirty="0" smtClean="0"/>
              <a:t>.</a:t>
            </a:r>
          </a:p>
          <a:p>
            <a:pPr>
              <a:buNone/>
            </a:pPr>
            <a:endParaRPr lang="en-GB" sz="1800" dirty="0" smtClean="0"/>
          </a:p>
          <a:p>
            <a:endParaRPr lang="en-GB" sz="1800" dirty="0" smtClean="0"/>
          </a:p>
        </p:txBody>
      </p:sp>
      <p:pic>
        <p:nvPicPr>
          <p:cNvPr id="10035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4725144"/>
            <a:ext cx="5275263" cy="1931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6" descr="worm and wheel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5085184"/>
            <a:ext cx="1201333" cy="1368152"/>
          </a:xfrm>
          <a:prstGeom prst="rect">
            <a:avLst/>
          </a:prstGeom>
          <a:noFill/>
        </p:spPr>
      </p:pic>
      <p:pic>
        <p:nvPicPr>
          <p:cNvPr id="8" name="Picture 6" descr="double helical gears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80312" y="4725144"/>
            <a:ext cx="1057622" cy="170037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Gear Box Theory : Ratio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95536" y="1412776"/>
            <a:ext cx="8424936" cy="5184576"/>
          </a:xfrm>
        </p:spPr>
        <p:txBody>
          <a:bodyPr>
            <a:normAutofit/>
          </a:bodyPr>
          <a:lstStyle/>
          <a:p>
            <a:r>
              <a:rPr lang="en-GB" sz="2000" dirty="0" smtClean="0">
                <a:latin typeface="+mj-lt"/>
              </a:rPr>
              <a:t> Consider a simple schematic of a gear box with an input and output shaft.</a:t>
            </a:r>
          </a:p>
          <a:p>
            <a:endParaRPr lang="en-GB" sz="2000" dirty="0" smtClean="0">
              <a:latin typeface="+mj-lt"/>
            </a:endParaRPr>
          </a:p>
          <a:p>
            <a:endParaRPr lang="en-GB" sz="2000" dirty="0" smtClean="0">
              <a:latin typeface="+mj-lt"/>
            </a:endParaRPr>
          </a:p>
          <a:p>
            <a:endParaRPr lang="en-GB" sz="2000" dirty="0" smtClean="0">
              <a:latin typeface="+mj-lt"/>
            </a:endParaRPr>
          </a:p>
          <a:p>
            <a:endParaRPr lang="en-GB" sz="2000" dirty="0" smtClean="0">
              <a:latin typeface="+mj-lt"/>
            </a:endParaRPr>
          </a:p>
          <a:p>
            <a:r>
              <a:rPr lang="en-GB" sz="2000" dirty="0" smtClean="0">
                <a:latin typeface="+mj-lt"/>
              </a:rPr>
              <a:t>The ratio of the gear box is defined as </a:t>
            </a:r>
          </a:p>
          <a:p>
            <a:endParaRPr lang="en-GB" sz="2000" dirty="0" smtClean="0">
              <a:latin typeface="+mj-lt"/>
            </a:endParaRPr>
          </a:p>
          <a:p>
            <a:endParaRPr lang="en-GB" sz="2000" dirty="0" smtClean="0">
              <a:latin typeface="+mj-lt"/>
            </a:endParaRPr>
          </a:p>
          <a:p>
            <a:endParaRPr lang="en-GB" sz="2000" dirty="0" smtClean="0">
              <a:latin typeface="+mj-lt"/>
            </a:endParaRPr>
          </a:p>
          <a:p>
            <a:r>
              <a:rPr lang="en-GB" sz="2000" dirty="0" smtClean="0">
                <a:latin typeface="+mj-lt"/>
              </a:rPr>
              <a:t>The units used for speed are usually in RPM but this doesn’t matter as long as consistent units are used.</a:t>
            </a:r>
          </a:p>
          <a:p>
            <a:endParaRPr lang="en-GB" sz="1800" dirty="0" smtClean="0"/>
          </a:p>
          <a:p>
            <a:endParaRPr lang="en-GB" sz="1800" dirty="0" smtClean="0"/>
          </a:p>
          <a:p>
            <a:pPr>
              <a:buNone/>
            </a:pPr>
            <a:endParaRPr lang="en-GB" sz="1800" dirty="0" smtClean="0"/>
          </a:p>
          <a:p>
            <a:endParaRPr lang="en-GB" sz="1800" dirty="0" smtClean="0"/>
          </a:p>
        </p:txBody>
      </p:sp>
      <p:sp>
        <p:nvSpPr>
          <p:cNvPr id="10547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05473" name="Object 1"/>
          <p:cNvGraphicFramePr>
            <a:graphicFrameLocks noChangeAspect="1"/>
          </p:cNvGraphicFramePr>
          <p:nvPr/>
        </p:nvGraphicFramePr>
        <p:xfrm>
          <a:off x="3347864" y="1916832"/>
          <a:ext cx="2362200" cy="1114425"/>
        </p:xfrm>
        <a:graphic>
          <a:graphicData uri="http://schemas.openxmlformats.org/presentationml/2006/ole">
            <p:oleObj spid="_x0000_s115714" name="Bitmap Image" r:id="rId3" imgW="2362530" imgH="1438095" progId="PBrush">
              <p:embed/>
            </p:oleObj>
          </a:graphicData>
        </a:graphic>
      </p:graphicFrame>
      <p:sp>
        <p:nvSpPr>
          <p:cNvPr id="10547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05475" name="Object 3"/>
          <p:cNvGraphicFramePr>
            <a:graphicFrameLocks noChangeAspect="1"/>
          </p:cNvGraphicFramePr>
          <p:nvPr/>
        </p:nvGraphicFramePr>
        <p:xfrm>
          <a:off x="2627784" y="3861048"/>
          <a:ext cx="3613601" cy="647427"/>
        </p:xfrm>
        <a:graphic>
          <a:graphicData uri="http://schemas.openxmlformats.org/presentationml/2006/ole">
            <p:oleObj spid="_x0000_s115715" name="Equation" r:id="rId4" imgW="2387520" imgH="431640" progId="Equation.3">
              <p:embed/>
            </p:oleObj>
          </a:graphicData>
        </a:graphic>
      </p:graphicFrame>
      <p:graphicFrame>
        <p:nvGraphicFramePr>
          <p:cNvPr id="105477" name="Object 5"/>
          <p:cNvGraphicFramePr>
            <a:graphicFrameLocks noChangeAspect="1"/>
          </p:cNvGraphicFramePr>
          <p:nvPr/>
        </p:nvGraphicFramePr>
        <p:xfrm>
          <a:off x="3275856" y="5733256"/>
          <a:ext cx="2936734" cy="644649"/>
        </p:xfrm>
        <a:graphic>
          <a:graphicData uri="http://schemas.openxmlformats.org/presentationml/2006/ole">
            <p:oleObj spid="_x0000_s115716" name="Equation" r:id="rId5" imgW="1955800" imgH="4318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Gear Box Theory : Torque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95536" y="1412776"/>
            <a:ext cx="8424936" cy="5184576"/>
          </a:xfrm>
        </p:spPr>
        <p:txBody>
          <a:bodyPr>
            <a:normAutofit/>
          </a:bodyPr>
          <a:lstStyle/>
          <a:p>
            <a:r>
              <a:rPr lang="en-GB" sz="2000" dirty="0" smtClean="0">
                <a:latin typeface="+mj-lt"/>
              </a:rPr>
              <a:t> The power transmitted by a torque T Nm applied to a shaft rotating at N rev/min is given by  </a:t>
            </a:r>
          </a:p>
          <a:p>
            <a:endParaRPr lang="en-GB" sz="2000" dirty="0" smtClean="0">
              <a:latin typeface="+mj-lt"/>
            </a:endParaRPr>
          </a:p>
          <a:p>
            <a:endParaRPr lang="en-GB" sz="2000" dirty="0" smtClean="0">
              <a:latin typeface="+mj-lt"/>
            </a:endParaRPr>
          </a:p>
          <a:p>
            <a:endParaRPr lang="en-GB" sz="2000" dirty="0" smtClean="0">
              <a:latin typeface="+mj-lt"/>
            </a:endParaRPr>
          </a:p>
          <a:p>
            <a:r>
              <a:rPr lang="en-GB" sz="2000" dirty="0" smtClean="0">
                <a:latin typeface="+mj-lt"/>
              </a:rPr>
              <a:t>In an ideal gear box, the input and output powers are the same so</a:t>
            </a:r>
          </a:p>
          <a:p>
            <a:endParaRPr lang="en-GB" sz="2000" dirty="0" smtClean="0">
              <a:latin typeface="+mj-lt"/>
            </a:endParaRPr>
          </a:p>
          <a:p>
            <a:endParaRPr lang="en-GB" sz="2000" dirty="0" smtClean="0">
              <a:latin typeface="+mj-lt"/>
            </a:endParaRPr>
          </a:p>
          <a:p>
            <a:endParaRPr lang="en-GB" sz="2000" dirty="0" smtClean="0">
              <a:latin typeface="+mj-lt"/>
            </a:endParaRPr>
          </a:p>
          <a:p>
            <a:r>
              <a:rPr lang="en-GB" sz="2000" dirty="0" smtClean="0">
                <a:latin typeface="+mj-lt"/>
              </a:rPr>
              <a:t>It follows that if the speed is reduced, the torque is increased and vice versa.</a:t>
            </a:r>
            <a:endParaRPr lang="en-GB" sz="1800" dirty="0" smtClean="0">
              <a:latin typeface="+mj-lt"/>
            </a:endParaRPr>
          </a:p>
        </p:txBody>
      </p:sp>
      <p:sp>
        <p:nvSpPr>
          <p:cNvPr id="10547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05473" name="Object 1"/>
          <p:cNvGraphicFramePr>
            <a:graphicFrameLocks noChangeAspect="1"/>
          </p:cNvGraphicFramePr>
          <p:nvPr/>
        </p:nvGraphicFramePr>
        <p:xfrm>
          <a:off x="3131840" y="5445224"/>
          <a:ext cx="2362200" cy="1114425"/>
        </p:xfrm>
        <a:graphic>
          <a:graphicData uri="http://schemas.openxmlformats.org/presentationml/2006/ole">
            <p:oleObj spid="_x0000_s116738" name="Bitmap Image" r:id="rId3" imgW="2362530" imgH="1438095" progId="PBrush">
              <p:embed/>
            </p:oleObj>
          </a:graphicData>
        </a:graphic>
      </p:graphicFrame>
      <p:sp>
        <p:nvSpPr>
          <p:cNvPr id="10547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16746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16745" name="Object 9"/>
          <p:cNvGraphicFramePr>
            <a:graphicFrameLocks noChangeAspect="1"/>
          </p:cNvGraphicFramePr>
          <p:nvPr/>
        </p:nvGraphicFramePr>
        <p:xfrm>
          <a:off x="3203848" y="2089919"/>
          <a:ext cx="2105025" cy="835025"/>
        </p:xfrm>
        <a:graphic>
          <a:graphicData uri="http://schemas.openxmlformats.org/presentationml/2006/ole">
            <p:oleObj spid="_x0000_s116745" name="Equation" r:id="rId4" imgW="990360" imgH="393480" progId="Equation.3">
              <p:embed/>
            </p:oleObj>
          </a:graphicData>
        </a:graphic>
      </p:graphicFrame>
      <p:sp>
        <p:nvSpPr>
          <p:cNvPr id="116748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16747" name="Object 11"/>
          <p:cNvGraphicFramePr>
            <a:graphicFrameLocks noChangeAspect="1"/>
          </p:cNvGraphicFramePr>
          <p:nvPr/>
        </p:nvGraphicFramePr>
        <p:xfrm>
          <a:off x="539552" y="3789040"/>
          <a:ext cx="2303462" cy="781050"/>
        </p:xfrm>
        <a:graphic>
          <a:graphicData uri="http://schemas.openxmlformats.org/presentationml/2006/ole">
            <p:oleObj spid="_x0000_s116747" name="Equation" r:id="rId5" imgW="1155600" imgH="393480" progId="Equation.3">
              <p:embed/>
            </p:oleObj>
          </a:graphicData>
        </a:graphic>
      </p:graphicFrame>
      <p:graphicFrame>
        <p:nvGraphicFramePr>
          <p:cNvPr id="116750" name="Object 14"/>
          <p:cNvGraphicFramePr>
            <a:graphicFrameLocks noChangeAspect="1"/>
          </p:cNvGraphicFramePr>
          <p:nvPr/>
        </p:nvGraphicFramePr>
        <p:xfrm>
          <a:off x="6228184" y="3717032"/>
          <a:ext cx="2025650" cy="855662"/>
        </p:xfrm>
        <a:graphic>
          <a:graphicData uri="http://schemas.openxmlformats.org/presentationml/2006/ole">
            <p:oleObj spid="_x0000_s116750" name="Equation" r:id="rId6" imgW="1015920" imgH="431640" progId="Equation.3">
              <p:embed/>
            </p:oleObj>
          </a:graphicData>
        </a:graphic>
      </p:graphicFrame>
      <p:graphicFrame>
        <p:nvGraphicFramePr>
          <p:cNvPr id="116751" name="Object 15"/>
          <p:cNvGraphicFramePr>
            <a:graphicFrameLocks noChangeAspect="1"/>
          </p:cNvGraphicFramePr>
          <p:nvPr/>
        </p:nvGraphicFramePr>
        <p:xfrm>
          <a:off x="3707904" y="3861048"/>
          <a:ext cx="1570037" cy="427038"/>
        </p:xfrm>
        <a:graphic>
          <a:graphicData uri="http://schemas.openxmlformats.org/presentationml/2006/ole">
            <p:oleObj spid="_x0000_s116751" name="Equation" r:id="rId7" imgW="787320" imgH="2156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Gear Box Theory : Efficiency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95536" y="1412776"/>
            <a:ext cx="8424936" cy="5184576"/>
          </a:xfrm>
        </p:spPr>
        <p:txBody>
          <a:bodyPr>
            <a:normAutofit/>
          </a:bodyPr>
          <a:lstStyle/>
          <a:p>
            <a:r>
              <a:rPr lang="en-GB" sz="2000" dirty="0" smtClean="0">
                <a:latin typeface="+mj-lt"/>
              </a:rPr>
              <a:t>In a real gear box, power is lost through friction.</a:t>
            </a:r>
          </a:p>
          <a:p>
            <a:endParaRPr lang="en-GB" sz="2000" dirty="0" smtClean="0">
              <a:latin typeface="+mj-lt"/>
            </a:endParaRPr>
          </a:p>
          <a:p>
            <a:r>
              <a:rPr lang="en-GB" sz="2000" dirty="0" smtClean="0">
                <a:latin typeface="+mj-lt"/>
              </a:rPr>
              <a:t>Output power is smaller than the power input. </a:t>
            </a:r>
          </a:p>
          <a:p>
            <a:endParaRPr lang="en-GB" sz="2000" dirty="0" smtClean="0">
              <a:latin typeface="+mj-lt"/>
            </a:endParaRPr>
          </a:p>
          <a:p>
            <a:r>
              <a:rPr lang="en-GB" sz="2000" dirty="0" smtClean="0">
                <a:latin typeface="+mj-lt"/>
              </a:rPr>
              <a:t>The efficiency is defined as</a:t>
            </a:r>
            <a:r>
              <a:rPr lang="en-GB" sz="2000" dirty="0" smtClean="0"/>
              <a:t>:</a:t>
            </a:r>
            <a:endParaRPr lang="en-GB" sz="2000" dirty="0"/>
          </a:p>
        </p:txBody>
      </p:sp>
      <p:sp>
        <p:nvSpPr>
          <p:cNvPr id="10547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05473" name="Object 1"/>
          <p:cNvGraphicFramePr>
            <a:graphicFrameLocks noChangeAspect="1"/>
          </p:cNvGraphicFramePr>
          <p:nvPr/>
        </p:nvGraphicFramePr>
        <p:xfrm>
          <a:off x="3131840" y="5445224"/>
          <a:ext cx="2362200" cy="1114425"/>
        </p:xfrm>
        <a:graphic>
          <a:graphicData uri="http://schemas.openxmlformats.org/presentationml/2006/ole">
            <p:oleObj spid="_x0000_s118786" name="Bitmap Image" r:id="rId3" imgW="2362530" imgH="1438095" progId="PBrush">
              <p:embed/>
            </p:oleObj>
          </a:graphicData>
        </a:graphic>
      </p:graphicFrame>
      <p:sp>
        <p:nvSpPr>
          <p:cNvPr id="10547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16746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16748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18792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18791" name="Object 7"/>
          <p:cNvGraphicFramePr>
            <a:graphicFrameLocks noChangeAspect="1"/>
          </p:cNvGraphicFramePr>
          <p:nvPr/>
        </p:nvGraphicFramePr>
        <p:xfrm>
          <a:off x="1475656" y="3789040"/>
          <a:ext cx="5775398" cy="980728"/>
        </p:xfrm>
        <a:graphic>
          <a:graphicData uri="http://schemas.openxmlformats.org/presentationml/2006/ole">
            <p:oleObj spid="_x0000_s118791" name="Equation" r:id="rId4" imgW="2527300" imgH="4318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7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Gear Box Theory : Holding Torque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95536" y="1412776"/>
            <a:ext cx="8424936" cy="5184576"/>
          </a:xfrm>
        </p:spPr>
        <p:txBody>
          <a:bodyPr>
            <a:normAutofit lnSpcReduction="10000"/>
          </a:bodyPr>
          <a:lstStyle/>
          <a:p>
            <a:r>
              <a:rPr lang="en-GB" sz="2000" dirty="0" smtClean="0">
                <a:latin typeface="+mj-lt"/>
              </a:rPr>
              <a:t>Because the torque in and out is different, a gear box has to be clamped in order to stop the case or body rotating. </a:t>
            </a:r>
          </a:p>
          <a:p>
            <a:endParaRPr lang="en-GB" sz="2000" dirty="0" smtClean="0">
              <a:latin typeface="+mj-lt"/>
            </a:endParaRPr>
          </a:p>
          <a:p>
            <a:r>
              <a:rPr lang="en-GB" sz="2000" dirty="0" smtClean="0">
                <a:latin typeface="+mj-lt"/>
              </a:rPr>
              <a:t>A holding torque T</a:t>
            </a:r>
            <a:r>
              <a:rPr lang="en-GB" sz="2000" baseline="-25000" dirty="0" smtClean="0">
                <a:latin typeface="+mj-lt"/>
              </a:rPr>
              <a:t>3</a:t>
            </a:r>
            <a:r>
              <a:rPr lang="en-GB" sz="2000" dirty="0" smtClean="0">
                <a:latin typeface="+mj-lt"/>
              </a:rPr>
              <a:t> must be applied to the body through the clamps.</a:t>
            </a:r>
          </a:p>
          <a:p>
            <a:endParaRPr lang="en-GB" sz="2000" dirty="0" smtClean="0">
              <a:latin typeface="+mj-lt"/>
            </a:endParaRPr>
          </a:p>
          <a:p>
            <a:endParaRPr lang="en-GB" sz="2000" dirty="0" smtClean="0">
              <a:latin typeface="+mj-lt"/>
            </a:endParaRPr>
          </a:p>
          <a:p>
            <a:endParaRPr lang="en-GB" sz="2000" dirty="0" smtClean="0">
              <a:latin typeface="+mj-lt"/>
            </a:endParaRPr>
          </a:p>
          <a:p>
            <a:endParaRPr lang="en-GB" sz="2000" dirty="0" smtClean="0">
              <a:latin typeface="+mj-lt"/>
            </a:endParaRPr>
          </a:p>
          <a:p>
            <a:r>
              <a:rPr lang="en-GB" sz="2000" dirty="0" smtClean="0">
                <a:latin typeface="+mj-lt"/>
              </a:rPr>
              <a:t>The total torque must add up to zero. T</a:t>
            </a:r>
            <a:r>
              <a:rPr lang="en-GB" sz="2000" baseline="-25000" dirty="0" smtClean="0">
                <a:latin typeface="+mj-lt"/>
              </a:rPr>
              <a:t>1</a:t>
            </a:r>
            <a:r>
              <a:rPr lang="en-GB" sz="2000" dirty="0" smtClean="0">
                <a:latin typeface="+mj-lt"/>
              </a:rPr>
              <a:t> + T</a:t>
            </a:r>
            <a:r>
              <a:rPr lang="en-GB" sz="2000" baseline="-25000" dirty="0" smtClean="0">
                <a:latin typeface="+mj-lt"/>
              </a:rPr>
              <a:t>2</a:t>
            </a:r>
            <a:r>
              <a:rPr lang="en-GB" sz="2000" dirty="0" smtClean="0">
                <a:latin typeface="+mj-lt"/>
              </a:rPr>
              <a:t> + T</a:t>
            </a:r>
            <a:r>
              <a:rPr lang="en-GB" sz="2000" baseline="-25000" dirty="0" smtClean="0">
                <a:latin typeface="+mj-lt"/>
              </a:rPr>
              <a:t>3</a:t>
            </a:r>
            <a:r>
              <a:rPr lang="en-GB" sz="2000" dirty="0" smtClean="0">
                <a:latin typeface="+mj-lt"/>
              </a:rPr>
              <a:t> = 0</a:t>
            </a:r>
          </a:p>
          <a:p>
            <a:endParaRPr lang="en-GB" sz="2000" dirty="0" smtClean="0">
              <a:latin typeface="+mj-lt"/>
            </a:endParaRPr>
          </a:p>
          <a:p>
            <a:r>
              <a:rPr lang="en-GB" sz="2000" dirty="0" smtClean="0">
                <a:latin typeface="+mj-lt"/>
              </a:rPr>
              <a:t>If we use a convention that clockwise is positive and anti-clockwise is negative we can determine the holding torque. </a:t>
            </a:r>
          </a:p>
          <a:p>
            <a:endParaRPr lang="en-GB" sz="2000" dirty="0" smtClean="0">
              <a:latin typeface="+mj-lt"/>
            </a:endParaRPr>
          </a:p>
          <a:p>
            <a:r>
              <a:rPr lang="en-GB" sz="2000" dirty="0" smtClean="0">
                <a:latin typeface="+mj-lt"/>
              </a:rPr>
              <a:t>The direction of rotation of the output shaft depends on the design of the gear box.</a:t>
            </a:r>
            <a:endParaRPr lang="en-GB" sz="2000" dirty="0">
              <a:latin typeface="+mj-lt"/>
            </a:endParaRPr>
          </a:p>
        </p:txBody>
      </p:sp>
      <p:sp>
        <p:nvSpPr>
          <p:cNvPr id="10547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0547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16746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16748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18792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0837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20836" name="Object 4"/>
          <p:cNvGraphicFramePr>
            <a:graphicFrameLocks noChangeAspect="1"/>
          </p:cNvGraphicFramePr>
          <p:nvPr/>
        </p:nvGraphicFramePr>
        <p:xfrm>
          <a:off x="3275856" y="2780928"/>
          <a:ext cx="2362200" cy="1295400"/>
        </p:xfrm>
        <a:graphic>
          <a:graphicData uri="http://schemas.openxmlformats.org/presentationml/2006/ole">
            <p:oleObj spid="_x0000_s120836" name="Bitmap Image" r:id="rId3" imgW="2362530" imgH="1438095" progId="PBrush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Gear Box Theory :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95536" y="1412776"/>
            <a:ext cx="8424936" cy="5184576"/>
          </a:xfrm>
        </p:spPr>
        <p:txBody>
          <a:bodyPr>
            <a:normAutofit/>
          </a:bodyPr>
          <a:lstStyle/>
          <a:p>
            <a:pPr lvl="0"/>
            <a:r>
              <a:rPr lang="en-GB" sz="2000" dirty="0" smtClean="0">
                <a:latin typeface="+mj-lt"/>
              </a:rPr>
              <a:t>A gear box has an input speed of 1500 rev/min clockwise and an output speed of 300 rev/min anticlockwise. </a:t>
            </a:r>
          </a:p>
          <a:p>
            <a:pPr lvl="0"/>
            <a:endParaRPr lang="en-GB" sz="2000" dirty="0" smtClean="0">
              <a:latin typeface="+mj-lt"/>
            </a:endParaRPr>
          </a:p>
          <a:p>
            <a:pPr lvl="0"/>
            <a:r>
              <a:rPr lang="en-GB" sz="2000" dirty="0" smtClean="0">
                <a:latin typeface="+mj-lt"/>
              </a:rPr>
              <a:t>The input power is 20 kW and the efficiency is 70%. </a:t>
            </a:r>
          </a:p>
          <a:p>
            <a:pPr lvl="0"/>
            <a:endParaRPr lang="en-GB" sz="2000" dirty="0" smtClean="0">
              <a:latin typeface="+mj-lt"/>
            </a:endParaRPr>
          </a:p>
          <a:p>
            <a:pPr lvl="0"/>
            <a:r>
              <a:rPr lang="en-GB" sz="2000" dirty="0" smtClean="0">
                <a:latin typeface="+mj-lt"/>
              </a:rPr>
              <a:t>Determine the following.</a:t>
            </a:r>
          </a:p>
          <a:p>
            <a:pPr lvl="1"/>
            <a:r>
              <a:rPr lang="en-GB" sz="1800" dirty="0" smtClean="0">
                <a:latin typeface="+mj-lt"/>
              </a:rPr>
              <a:t>The gear ratio</a:t>
            </a:r>
          </a:p>
          <a:p>
            <a:pPr lvl="1"/>
            <a:r>
              <a:rPr lang="en-GB" sz="1800" dirty="0" smtClean="0">
                <a:latin typeface="+mj-lt"/>
              </a:rPr>
              <a:t>The input torque.</a:t>
            </a:r>
          </a:p>
          <a:p>
            <a:pPr lvl="1"/>
            <a:r>
              <a:rPr lang="en-GB" sz="1800" dirty="0" smtClean="0">
                <a:latin typeface="+mj-lt"/>
              </a:rPr>
              <a:t>The output power.</a:t>
            </a:r>
          </a:p>
          <a:p>
            <a:pPr lvl="1"/>
            <a:r>
              <a:rPr lang="en-GB" sz="1800" dirty="0" smtClean="0">
                <a:latin typeface="+mj-lt"/>
              </a:rPr>
              <a:t>The output torque.</a:t>
            </a:r>
          </a:p>
          <a:p>
            <a:pPr lvl="1"/>
            <a:r>
              <a:rPr lang="en-GB" sz="1800" dirty="0" smtClean="0">
                <a:latin typeface="+mj-lt"/>
              </a:rPr>
              <a:t>The holding torque.</a:t>
            </a:r>
            <a:endParaRPr lang="en-GB" sz="1800" dirty="0">
              <a:latin typeface="+mj-lt"/>
            </a:endParaRPr>
          </a:p>
        </p:txBody>
      </p:sp>
      <p:sp>
        <p:nvSpPr>
          <p:cNvPr id="10547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0547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16746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16748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18792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0837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Gear Box Theory :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95536" y="1412776"/>
            <a:ext cx="8424936" cy="5184576"/>
          </a:xfrm>
        </p:spPr>
        <p:txBody>
          <a:bodyPr>
            <a:normAutofit/>
          </a:bodyPr>
          <a:lstStyle/>
          <a:p>
            <a:pPr lvl="0"/>
            <a:r>
              <a:rPr lang="en-GB" sz="1600" dirty="0" smtClean="0">
                <a:latin typeface="+mj-lt"/>
              </a:rPr>
              <a:t>A gear box has an input speed of 1500 rev/min clockwise and an output speed of 300 rev/min anticlockwise. </a:t>
            </a:r>
          </a:p>
          <a:p>
            <a:pPr lvl="0"/>
            <a:endParaRPr lang="en-GB" sz="1600" dirty="0" smtClean="0">
              <a:latin typeface="+mj-lt"/>
            </a:endParaRPr>
          </a:p>
          <a:p>
            <a:pPr lvl="0"/>
            <a:r>
              <a:rPr lang="en-GB" sz="1600" dirty="0" smtClean="0">
                <a:latin typeface="+mj-lt"/>
              </a:rPr>
              <a:t>The input power is 20 kW and the efficiency is 70%. </a:t>
            </a:r>
          </a:p>
        </p:txBody>
      </p:sp>
      <p:sp>
        <p:nvSpPr>
          <p:cNvPr id="10547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0547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16746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16748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18792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0837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23906" name="Object 2"/>
          <p:cNvGraphicFramePr>
            <a:graphicFrameLocks noChangeAspect="1"/>
          </p:cNvGraphicFramePr>
          <p:nvPr/>
        </p:nvGraphicFramePr>
        <p:xfrm>
          <a:off x="755576" y="2708920"/>
          <a:ext cx="3312368" cy="538110"/>
        </p:xfrm>
        <a:graphic>
          <a:graphicData uri="http://schemas.openxmlformats.org/presentationml/2006/ole">
            <p:oleObj spid="_x0000_s123906" name="Equation" r:id="rId3" imgW="2641600" imgH="431800" progId="Equation.3">
              <p:embed/>
            </p:oleObj>
          </a:graphicData>
        </a:graphic>
      </p:graphicFrame>
      <p:graphicFrame>
        <p:nvGraphicFramePr>
          <p:cNvPr id="123905" name="Object 1"/>
          <p:cNvGraphicFramePr>
            <a:graphicFrameLocks noChangeAspect="1"/>
          </p:cNvGraphicFramePr>
          <p:nvPr/>
        </p:nvGraphicFramePr>
        <p:xfrm>
          <a:off x="676275" y="3276600"/>
          <a:ext cx="5154613" cy="3400425"/>
        </p:xfrm>
        <a:graphic>
          <a:graphicData uri="http://schemas.openxmlformats.org/presentationml/2006/ole">
            <p:oleObj spid="_x0000_s123905" name="Equation" r:id="rId4" imgW="4254480" imgH="2806560" progId="Equation.3">
              <p:embed/>
            </p:oleObj>
          </a:graphicData>
        </a:graphic>
      </p:graphicFrame>
      <p:sp>
        <p:nvSpPr>
          <p:cNvPr id="12390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69875" algn="l"/>
              </a:tabLst>
            </a:pPr>
            <a:endParaRPr kumimoji="0" 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23908" name="Rectangle 4"/>
          <p:cNvSpPr>
            <a:spLocks noChangeArrowheads="1"/>
          </p:cNvSpPr>
          <p:nvPr/>
        </p:nvSpPr>
        <p:spPr bwMode="auto">
          <a:xfrm>
            <a:off x="0" y="88582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Gear Box Theory : Example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95536" y="1412776"/>
            <a:ext cx="8424936" cy="5184576"/>
          </a:xfrm>
        </p:spPr>
        <p:txBody>
          <a:bodyPr>
            <a:normAutofit/>
          </a:bodyPr>
          <a:lstStyle/>
          <a:p>
            <a:pPr lvl="0"/>
            <a:r>
              <a:rPr lang="en-GB" sz="2000" dirty="0" smtClean="0">
                <a:latin typeface="+mj-lt"/>
              </a:rPr>
              <a:t>A gear box has an input speed of 2000 rev/min clockwise and an output speed of 500 rev/min anticlockwise.</a:t>
            </a:r>
          </a:p>
          <a:p>
            <a:pPr lvl="0"/>
            <a:endParaRPr lang="en-GB" sz="2000" dirty="0" smtClean="0">
              <a:latin typeface="+mj-lt"/>
            </a:endParaRPr>
          </a:p>
          <a:p>
            <a:pPr lvl="0"/>
            <a:r>
              <a:rPr lang="en-GB" sz="2000" dirty="0" smtClean="0">
                <a:latin typeface="+mj-lt"/>
              </a:rPr>
              <a:t> The input power is 50 kW and the efficiency is 60%.</a:t>
            </a:r>
          </a:p>
          <a:p>
            <a:pPr lvl="0"/>
            <a:endParaRPr lang="en-GB" sz="2000" dirty="0" smtClean="0">
              <a:latin typeface="+mj-lt"/>
            </a:endParaRPr>
          </a:p>
          <a:p>
            <a:pPr lvl="0"/>
            <a:r>
              <a:rPr lang="en-GB" sz="2000" dirty="0" smtClean="0">
                <a:latin typeface="+mj-lt"/>
              </a:rPr>
              <a:t> Determine the following.</a:t>
            </a:r>
          </a:p>
          <a:p>
            <a:pPr lvl="1"/>
            <a:r>
              <a:rPr lang="en-GB" sz="1800" dirty="0" smtClean="0">
                <a:latin typeface="+mj-lt"/>
              </a:rPr>
              <a:t>The input torque. </a:t>
            </a:r>
          </a:p>
          <a:p>
            <a:pPr lvl="1"/>
            <a:r>
              <a:rPr lang="en-GB" sz="1800" dirty="0" smtClean="0">
                <a:latin typeface="+mj-lt"/>
              </a:rPr>
              <a:t>The output power. </a:t>
            </a:r>
          </a:p>
          <a:p>
            <a:pPr lvl="1"/>
            <a:r>
              <a:rPr lang="en-GB" sz="1800" dirty="0" smtClean="0">
                <a:latin typeface="+mj-lt"/>
              </a:rPr>
              <a:t>The output torque. </a:t>
            </a:r>
          </a:p>
          <a:p>
            <a:pPr lvl="1"/>
            <a:r>
              <a:rPr lang="en-GB" sz="1800" dirty="0" smtClean="0">
                <a:latin typeface="+mj-lt"/>
              </a:rPr>
              <a:t>The holding torque</a:t>
            </a:r>
            <a:endParaRPr lang="en-GB" sz="1800" dirty="0">
              <a:latin typeface="+mj-lt"/>
            </a:endParaRPr>
          </a:p>
        </p:txBody>
      </p:sp>
      <p:sp>
        <p:nvSpPr>
          <p:cNvPr id="10547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0547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16746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16748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18792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0837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Gear Box Theory : Example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95536" y="1412776"/>
            <a:ext cx="8424936" cy="5184576"/>
          </a:xfrm>
        </p:spPr>
        <p:txBody>
          <a:bodyPr>
            <a:normAutofit/>
          </a:bodyPr>
          <a:lstStyle/>
          <a:p>
            <a:pPr lvl="0"/>
            <a:r>
              <a:rPr lang="en-GB" sz="1800" dirty="0" smtClean="0">
                <a:latin typeface="+mj-lt"/>
              </a:rPr>
              <a:t>A gear box has an input speed of 2000 rev/min clockwise and an output speed of 500 rev/min anticlockwise.</a:t>
            </a:r>
          </a:p>
          <a:p>
            <a:pPr lvl="0"/>
            <a:endParaRPr lang="en-GB" sz="1800" dirty="0" smtClean="0">
              <a:latin typeface="+mj-lt"/>
            </a:endParaRPr>
          </a:p>
          <a:p>
            <a:pPr lvl="0"/>
            <a:r>
              <a:rPr lang="en-GB" sz="1800" dirty="0" smtClean="0">
                <a:latin typeface="+mj-lt"/>
              </a:rPr>
              <a:t> The input power is 50 kW and the efficiency is 60%.</a:t>
            </a:r>
          </a:p>
          <a:p>
            <a:pPr lvl="0"/>
            <a:endParaRPr lang="en-GB" sz="2000" dirty="0" smtClean="0">
              <a:latin typeface="+mj-lt"/>
            </a:endParaRPr>
          </a:p>
        </p:txBody>
      </p:sp>
      <p:sp>
        <p:nvSpPr>
          <p:cNvPr id="10547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0547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16746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16748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18792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0837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2595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25953" name="Object 1"/>
          <p:cNvGraphicFramePr>
            <a:graphicFrameLocks noChangeAspect="1"/>
          </p:cNvGraphicFramePr>
          <p:nvPr/>
        </p:nvGraphicFramePr>
        <p:xfrm>
          <a:off x="467544" y="2852936"/>
          <a:ext cx="3126175" cy="500633"/>
        </p:xfrm>
        <a:graphic>
          <a:graphicData uri="http://schemas.openxmlformats.org/presentationml/2006/ole">
            <p:oleObj spid="_x0000_s125953" name="Equation" r:id="rId3" imgW="2679700" imgH="431800" progId="Equation.3">
              <p:embed/>
            </p:oleObj>
          </a:graphicData>
        </a:graphic>
      </p:graphicFrame>
      <p:sp>
        <p:nvSpPr>
          <p:cNvPr id="12595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25955" name="Object 3"/>
          <p:cNvGraphicFramePr>
            <a:graphicFrameLocks noChangeAspect="1"/>
          </p:cNvGraphicFramePr>
          <p:nvPr/>
        </p:nvGraphicFramePr>
        <p:xfrm>
          <a:off x="474663" y="3494088"/>
          <a:ext cx="4881562" cy="3217862"/>
        </p:xfrm>
        <a:graphic>
          <a:graphicData uri="http://schemas.openxmlformats.org/presentationml/2006/ole">
            <p:oleObj spid="_x0000_s125955" name="Equation" r:id="rId4" imgW="4254480" imgH="280656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Gear Terminology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95536" y="1412776"/>
            <a:ext cx="8424936" cy="5184576"/>
          </a:xfrm>
        </p:spPr>
        <p:txBody>
          <a:bodyPr>
            <a:normAutofit/>
          </a:bodyPr>
          <a:lstStyle/>
          <a:p>
            <a:pPr>
              <a:buNone/>
            </a:pPr>
            <a:endParaRPr lang="en-GB" sz="1800" dirty="0" smtClean="0"/>
          </a:p>
          <a:p>
            <a:endParaRPr lang="en-GB" sz="1800" dirty="0" smtClean="0"/>
          </a:p>
          <a:p>
            <a:endParaRPr lang="en-GB" sz="1800" dirty="0" smtClean="0"/>
          </a:p>
        </p:txBody>
      </p:sp>
      <p:pic>
        <p:nvPicPr>
          <p:cNvPr id="9" name="Picture 3" descr="scan0004"/>
          <p:cNvPicPr>
            <a:picLocks noChangeAspect="1" noChangeArrowheads="1"/>
          </p:cNvPicPr>
          <p:nvPr/>
        </p:nvPicPr>
        <p:blipFill>
          <a:blip r:embed="rId3" cstate="print"/>
          <a:srcRect l="8174" t="7355" r="7410" b="14574"/>
          <a:stretch>
            <a:fillRect/>
          </a:stretch>
        </p:blipFill>
        <p:spPr bwMode="auto">
          <a:xfrm rot="10980000">
            <a:off x="2228861" y="1978733"/>
            <a:ext cx="5226050" cy="41544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Gear Terminology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95536" y="1412776"/>
            <a:ext cx="8424936" cy="5184576"/>
          </a:xfrm>
        </p:spPr>
        <p:txBody>
          <a:bodyPr>
            <a:normAutofit/>
          </a:bodyPr>
          <a:lstStyle/>
          <a:p>
            <a:pPr>
              <a:buNone/>
            </a:pPr>
            <a:endParaRPr lang="en-GB" sz="1800" dirty="0" smtClean="0"/>
          </a:p>
          <a:p>
            <a:endParaRPr lang="en-GB" sz="1800" dirty="0" smtClean="0"/>
          </a:p>
          <a:p>
            <a:endParaRPr lang="en-GB" sz="1800" dirty="0" smtClean="0"/>
          </a:p>
        </p:txBody>
      </p:sp>
      <p:pic>
        <p:nvPicPr>
          <p:cNvPr id="5" name="Picture 7" descr="Fig-121-Spur-Gear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1825" y="1852613"/>
            <a:ext cx="4835525" cy="3841750"/>
          </a:xfrm>
          <a:prstGeom prst="rect">
            <a:avLst/>
          </a:prstGeom>
          <a:noFill/>
        </p:spPr>
      </p:pic>
      <p:sp>
        <p:nvSpPr>
          <p:cNvPr id="6" name="Text Box 4"/>
          <p:cNvSpPr txBox="1">
            <a:spLocks noChangeArrowheads="1"/>
          </p:cNvSpPr>
          <p:nvPr/>
        </p:nvSpPr>
        <p:spPr bwMode="auto">
          <a:xfrm>
            <a:off x="5467350" y="1878013"/>
            <a:ext cx="2714625" cy="3416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 dirty="0"/>
              <a:t>The </a:t>
            </a:r>
            <a:r>
              <a:rPr lang="en-GB" sz="2400" b="1" dirty="0">
                <a:solidFill>
                  <a:schemeClr val="accent1"/>
                </a:solidFill>
              </a:rPr>
              <a:t>Pitch</a:t>
            </a:r>
            <a:r>
              <a:rPr lang="en-GB" sz="2400" dirty="0"/>
              <a:t> is the linear distance between corresponding points on two adjacent teeth</a:t>
            </a:r>
          </a:p>
          <a:p>
            <a:pPr>
              <a:spcBef>
                <a:spcPct val="50000"/>
              </a:spcBef>
            </a:pPr>
            <a:endParaRPr lang="en-GB" sz="2400" dirty="0"/>
          </a:p>
          <a:p>
            <a:pPr>
              <a:spcBef>
                <a:spcPct val="50000"/>
              </a:spcBef>
            </a:pPr>
            <a:r>
              <a:rPr lang="en-GB" sz="2400" dirty="0"/>
              <a:t>For two gears to mesh they</a:t>
            </a:r>
            <a:r>
              <a:rPr lang="en-GB" sz="2400" b="0" dirty="0"/>
              <a:t> </a:t>
            </a:r>
            <a:r>
              <a:rPr lang="en-GB" sz="2400" b="1" dirty="0"/>
              <a:t>must</a:t>
            </a:r>
            <a:r>
              <a:rPr lang="en-GB" sz="2400" dirty="0"/>
              <a:t> have the same pitch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Gear Calculations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95536" y="1412776"/>
            <a:ext cx="8424936" cy="5184576"/>
          </a:xfrm>
        </p:spPr>
        <p:txBody>
          <a:bodyPr>
            <a:normAutofit/>
          </a:bodyPr>
          <a:lstStyle/>
          <a:p>
            <a:pPr>
              <a:buNone/>
            </a:pPr>
            <a:endParaRPr lang="en-GB" sz="1800" dirty="0" smtClean="0"/>
          </a:p>
          <a:p>
            <a:endParaRPr lang="en-GB" sz="1800" dirty="0" smtClean="0"/>
          </a:p>
          <a:p>
            <a:endParaRPr lang="en-GB" sz="1800" dirty="0" smtClean="0"/>
          </a:p>
        </p:txBody>
      </p:sp>
      <p:sp>
        <p:nvSpPr>
          <p:cNvPr id="7" name="Rectangle 9"/>
          <p:cNvSpPr txBox="1">
            <a:spLocks noChangeArrowheads="1"/>
          </p:cNvSpPr>
          <p:nvPr/>
        </p:nvSpPr>
        <p:spPr>
          <a:xfrm>
            <a:off x="573088" y="1390650"/>
            <a:ext cx="7956550" cy="5084763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en-GB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If we think of gears as two circles rolling together at their pitch circles, then the peripheral speeds at the pitch circles must be the same</a:t>
            </a:r>
          </a:p>
        </p:txBody>
      </p:sp>
      <p:sp>
        <p:nvSpPr>
          <p:cNvPr id="8" name="Oval 4"/>
          <p:cNvSpPr>
            <a:spLocks noChangeArrowheads="1"/>
          </p:cNvSpPr>
          <p:nvPr/>
        </p:nvSpPr>
        <p:spPr bwMode="auto">
          <a:xfrm>
            <a:off x="2182813" y="3009900"/>
            <a:ext cx="2317750" cy="23161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" name="Oval 5"/>
          <p:cNvSpPr>
            <a:spLocks noChangeArrowheads="1"/>
          </p:cNvSpPr>
          <p:nvPr/>
        </p:nvSpPr>
        <p:spPr bwMode="auto">
          <a:xfrm>
            <a:off x="4510088" y="3411538"/>
            <a:ext cx="1627187" cy="16256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" name="Line 6"/>
          <p:cNvSpPr>
            <a:spLocks noChangeShapeType="1"/>
          </p:cNvSpPr>
          <p:nvPr/>
        </p:nvSpPr>
        <p:spPr bwMode="auto">
          <a:xfrm flipV="1">
            <a:off x="3363913" y="3281363"/>
            <a:ext cx="731837" cy="8778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lg" len="lg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1" name="Text Box 7"/>
          <p:cNvSpPr txBox="1">
            <a:spLocks noChangeArrowheads="1"/>
          </p:cNvSpPr>
          <p:nvPr/>
        </p:nvSpPr>
        <p:spPr bwMode="auto">
          <a:xfrm>
            <a:off x="3224213" y="3584575"/>
            <a:ext cx="865187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R</a:t>
            </a:r>
            <a:r>
              <a:rPr lang="en-GB" baseline="-25000"/>
              <a:t>1</a:t>
            </a:r>
          </a:p>
        </p:txBody>
      </p:sp>
      <p:sp>
        <p:nvSpPr>
          <p:cNvPr id="12" name="Text Box 8"/>
          <p:cNvSpPr txBox="1">
            <a:spLocks noChangeArrowheads="1"/>
          </p:cNvSpPr>
          <p:nvPr/>
        </p:nvSpPr>
        <p:spPr bwMode="auto">
          <a:xfrm>
            <a:off x="2930525" y="4700588"/>
            <a:ext cx="1158875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N</a:t>
            </a:r>
            <a:r>
              <a:rPr lang="en-GB" baseline="-25000"/>
              <a:t>1</a:t>
            </a:r>
            <a:r>
              <a:rPr lang="en-GB"/>
              <a:t> rpm</a:t>
            </a:r>
            <a:endParaRPr lang="en-GB" baseline="-25000"/>
          </a:p>
        </p:txBody>
      </p:sp>
      <p:sp>
        <p:nvSpPr>
          <p:cNvPr id="13" name="Line 9"/>
          <p:cNvSpPr>
            <a:spLocks noChangeShapeType="1"/>
          </p:cNvSpPr>
          <p:nvPr/>
        </p:nvSpPr>
        <p:spPr bwMode="auto">
          <a:xfrm flipH="1" flipV="1">
            <a:off x="4994275" y="3486150"/>
            <a:ext cx="307975" cy="6985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lg" len="lg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4" name="Text Box 10"/>
          <p:cNvSpPr txBox="1">
            <a:spLocks noChangeArrowheads="1"/>
          </p:cNvSpPr>
          <p:nvPr/>
        </p:nvSpPr>
        <p:spPr bwMode="auto">
          <a:xfrm>
            <a:off x="5272088" y="3763963"/>
            <a:ext cx="865187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R</a:t>
            </a:r>
            <a:r>
              <a:rPr lang="en-GB" baseline="-25000"/>
              <a:t>2</a:t>
            </a:r>
          </a:p>
        </p:txBody>
      </p:sp>
      <p:sp>
        <p:nvSpPr>
          <p:cNvPr id="15" name="Text Box 11"/>
          <p:cNvSpPr txBox="1">
            <a:spLocks noChangeArrowheads="1"/>
          </p:cNvSpPr>
          <p:nvPr/>
        </p:nvSpPr>
        <p:spPr bwMode="auto">
          <a:xfrm>
            <a:off x="4978400" y="4364038"/>
            <a:ext cx="1158875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N</a:t>
            </a:r>
            <a:r>
              <a:rPr lang="en-GB" baseline="-25000"/>
              <a:t>2</a:t>
            </a:r>
            <a:r>
              <a:rPr lang="en-GB"/>
              <a:t> rpm</a:t>
            </a:r>
            <a:endParaRPr lang="en-GB" baseline="-250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Gear Calculations</a:t>
            </a:r>
            <a:endParaRPr lang="en-GB" dirty="0"/>
          </a:p>
        </p:txBody>
      </p:sp>
      <p:sp>
        <p:nvSpPr>
          <p:cNvPr id="3" name="Rectangle 9"/>
          <p:cNvSpPr txBox="1">
            <a:spLocks noChangeArrowheads="1"/>
          </p:cNvSpPr>
          <p:nvPr/>
        </p:nvSpPr>
        <p:spPr>
          <a:xfrm>
            <a:off x="573088" y="1390650"/>
            <a:ext cx="7956550" cy="5084763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Lets consider our bigger gear. Its circumference (m) is:</a:t>
            </a: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 one second the number of rotations is</a:t>
            </a: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kumimoji="0" lang="en-GB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Therefore, at the pitch circle, it is moving at a velocity (m/s) of</a:t>
            </a:r>
          </a:p>
        </p:txBody>
      </p:sp>
      <p:graphicFrame>
        <p:nvGraphicFramePr>
          <p:cNvPr id="4" name="Object 12"/>
          <p:cNvGraphicFramePr>
            <a:graphicFrameLocks noChangeAspect="1"/>
          </p:cNvGraphicFramePr>
          <p:nvPr/>
        </p:nvGraphicFramePr>
        <p:xfrm>
          <a:off x="7164288" y="1412776"/>
          <a:ext cx="725914" cy="493663"/>
        </p:xfrm>
        <a:graphic>
          <a:graphicData uri="http://schemas.openxmlformats.org/presentationml/2006/ole">
            <p:oleObj spid="_x0000_s129026" name="Equation" r:id="rId4" imgW="317160" imgH="215640" progId="Equation.3">
              <p:embed/>
            </p:oleObj>
          </a:graphicData>
        </a:graphic>
      </p:graphicFrame>
      <p:graphicFrame>
        <p:nvGraphicFramePr>
          <p:cNvPr id="5" name="Object 13"/>
          <p:cNvGraphicFramePr>
            <a:graphicFrameLocks noChangeAspect="1"/>
          </p:cNvGraphicFramePr>
          <p:nvPr/>
        </p:nvGraphicFramePr>
        <p:xfrm>
          <a:off x="6300192" y="1988840"/>
          <a:ext cx="893192" cy="803552"/>
        </p:xfrm>
        <a:graphic>
          <a:graphicData uri="http://schemas.openxmlformats.org/presentationml/2006/ole">
            <p:oleObj spid="_x0000_s129027" name="Equation" r:id="rId5" imgW="380880" imgH="342720" progId="Equation.3">
              <p:embed/>
            </p:oleObj>
          </a:graphicData>
        </a:graphic>
      </p:graphicFrame>
      <p:graphicFrame>
        <p:nvGraphicFramePr>
          <p:cNvPr id="6" name="Object 14"/>
          <p:cNvGraphicFramePr>
            <a:graphicFrameLocks noChangeAspect="1"/>
          </p:cNvGraphicFramePr>
          <p:nvPr/>
        </p:nvGraphicFramePr>
        <p:xfrm>
          <a:off x="6660232" y="3573016"/>
          <a:ext cx="1914525" cy="1022350"/>
        </p:xfrm>
        <a:graphic>
          <a:graphicData uri="http://schemas.openxmlformats.org/presentationml/2006/ole">
            <p:oleObj spid="_x0000_s129028" name="Equation" r:id="rId6" imgW="736560" imgH="393480" progId="Equation.3">
              <p:embed/>
            </p:oleObj>
          </a:graphicData>
        </a:graphic>
      </p:graphicFrame>
      <p:sp>
        <p:nvSpPr>
          <p:cNvPr id="7" name="Oval 4"/>
          <p:cNvSpPr>
            <a:spLocks noChangeArrowheads="1"/>
          </p:cNvSpPr>
          <p:nvPr/>
        </p:nvSpPr>
        <p:spPr bwMode="auto">
          <a:xfrm>
            <a:off x="2699792" y="4149080"/>
            <a:ext cx="2317750" cy="23161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" name="Oval 5"/>
          <p:cNvSpPr>
            <a:spLocks noChangeArrowheads="1"/>
          </p:cNvSpPr>
          <p:nvPr/>
        </p:nvSpPr>
        <p:spPr bwMode="auto">
          <a:xfrm>
            <a:off x="5027067" y="4550718"/>
            <a:ext cx="1627187" cy="16256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" name="Line 6"/>
          <p:cNvSpPr>
            <a:spLocks noChangeShapeType="1"/>
          </p:cNvSpPr>
          <p:nvPr/>
        </p:nvSpPr>
        <p:spPr bwMode="auto">
          <a:xfrm flipV="1">
            <a:off x="3880892" y="4420543"/>
            <a:ext cx="731837" cy="8778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lg" len="lg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0" name="Text Box 7"/>
          <p:cNvSpPr txBox="1">
            <a:spLocks noChangeArrowheads="1"/>
          </p:cNvSpPr>
          <p:nvPr/>
        </p:nvSpPr>
        <p:spPr bwMode="auto">
          <a:xfrm>
            <a:off x="3741192" y="4723755"/>
            <a:ext cx="865187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R</a:t>
            </a:r>
            <a:r>
              <a:rPr lang="en-GB" baseline="-25000"/>
              <a:t>1</a:t>
            </a:r>
          </a:p>
        </p:txBody>
      </p:sp>
      <p:sp>
        <p:nvSpPr>
          <p:cNvPr id="11" name="Text Box 8"/>
          <p:cNvSpPr txBox="1">
            <a:spLocks noChangeArrowheads="1"/>
          </p:cNvSpPr>
          <p:nvPr/>
        </p:nvSpPr>
        <p:spPr bwMode="auto">
          <a:xfrm>
            <a:off x="3447504" y="5839768"/>
            <a:ext cx="1158875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N</a:t>
            </a:r>
            <a:r>
              <a:rPr lang="en-GB" baseline="-25000"/>
              <a:t>1</a:t>
            </a:r>
            <a:r>
              <a:rPr lang="en-GB"/>
              <a:t> rpm</a:t>
            </a:r>
            <a:endParaRPr lang="en-GB" baseline="-25000"/>
          </a:p>
        </p:txBody>
      </p:sp>
      <p:sp>
        <p:nvSpPr>
          <p:cNvPr id="12" name="Line 9"/>
          <p:cNvSpPr>
            <a:spLocks noChangeShapeType="1"/>
          </p:cNvSpPr>
          <p:nvPr/>
        </p:nvSpPr>
        <p:spPr bwMode="auto">
          <a:xfrm flipH="1" flipV="1">
            <a:off x="5511254" y="4625330"/>
            <a:ext cx="307975" cy="6985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lg" len="lg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3" name="Text Box 10"/>
          <p:cNvSpPr txBox="1">
            <a:spLocks noChangeArrowheads="1"/>
          </p:cNvSpPr>
          <p:nvPr/>
        </p:nvSpPr>
        <p:spPr bwMode="auto">
          <a:xfrm>
            <a:off x="5789067" y="4903143"/>
            <a:ext cx="865187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R</a:t>
            </a:r>
            <a:r>
              <a:rPr lang="en-GB" baseline="-25000"/>
              <a:t>2</a:t>
            </a:r>
          </a:p>
        </p:txBody>
      </p:sp>
      <p:sp>
        <p:nvSpPr>
          <p:cNvPr id="14" name="Text Box 11"/>
          <p:cNvSpPr txBox="1">
            <a:spLocks noChangeArrowheads="1"/>
          </p:cNvSpPr>
          <p:nvPr/>
        </p:nvSpPr>
        <p:spPr bwMode="auto">
          <a:xfrm>
            <a:off x="5495379" y="5503218"/>
            <a:ext cx="1158875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N</a:t>
            </a:r>
            <a:r>
              <a:rPr lang="en-GB" baseline="-25000"/>
              <a:t>2</a:t>
            </a:r>
            <a:r>
              <a:rPr lang="en-GB"/>
              <a:t> rpm</a:t>
            </a:r>
            <a:endParaRPr lang="en-GB" baseline="-250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Gear Calculations</a:t>
            </a:r>
            <a:endParaRPr lang="en-GB" dirty="0"/>
          </a:p>
        </p:txBody>
      </p:sp>
      <p:sp>
        <p:nvSpPr>
          <p:cNvPr id="17" name="Rectangle 9"/>
          <p:cNvSpPr txBox="1">
            <a:spLocks noChangeArrowheads="1"/>
          </p:cNvSpPr>
          <p:nvPr/>
        </p:nvSpPr>
        <p:spPr>
          <a:xfrm>
            <a:off x="573088" y="1390650"/>
            <a:ext cx="7956550" cy="5084763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en-GB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For the smaller gear, the same logic applies, so:</a:t>
            </a: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kumimoji="0" lang="en-GB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en-GB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But these pitch circle velocities must be equal:</a:t>
            </a: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kumimoji="0" lang="en-GB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kumimoji="0" lang="en-GB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en-GB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So we have a relationship between speeds and gear size</a:t>
            </a:r>
          </a:p>
        </p:txBody>
      </p:sp>
      <p:graphicFrame>
        <p:nvGraphicFramePr>
          <p:cNvPr id="18" name="Object 6"/>
          <p:cNvGraphicFramePr>
            <a:graphicFrameLocks noChangeAspect="1"/>
          </p:cNvGraphicFramePr>
          <p:nvPr/>
        </p:nvGraphicFramePr>
        <p:xfrm>
          <a:off x="6876256" y="1196752"/>
          <a:ext cx="1261616" cy="888679"/>
        </p:xfrm>
        <a:graphic>
          <a:graphicData uri="http://schemas.openxmlformats.org/presentationml/2006/ole">
            <p:oleObj spid="_x0000_s130050" name="Equation" r:id="rId4" imgW="558720" imgH="393480" progId="Equation.3">
              <p:embed/>
            </p:oleObj>
          </a:graphicData>
        </a:graphic>
      </p:graphicFrame>
      <p:graphicFrame>
        <p:nvGraphicFramePr>
          <p:cNvPr id="19" name="Object 7"/>
          <p:cNvGraphicFramePr>
            <a:graphicFrameLocks noChangeAspect="1"/>
          </p:cNvGraphicFramePr>
          <p:nvPr/>
        </p:nvGraphicFramePr>
        <p:xfrm>
          <a:off x="899592" y="2708920"/>
          <a:ext cx="4680520" cy="848418"/>
        </p:xfrm>
        <a:graphic>
          <a:graphicData uri="http://schemas.openxmlformats.org/presentationml/2006/ole">
            <p:oleObj spid="_x0000_s130051" name="Equation" r:id="rId5" imgW="2171520" imgH="393480" progId="Equation.3">
              <p:embed/>
            </p:oleObj>
          </a:graphicData>
        </a:graphic>
      </p:graphicFrame>
      <p:sp>
        <p:nvSpPr>
          <p:cNvPr id="20" name="Oval 4"/>
          <p:cNvSpPr>
            <a:spLocks noChangeArrowheads="1"/>
          </p:cNvSpPr>
          <p:nvPr/>
        </p:nvSpPr>
        <p:spPr bwMode="auto">
          <a:xfrm>
            <a:off x="2483768" y="4149080"/>
            <a:ext cx="2317750" cy="23161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1" name="Oval 5"/>
          <p:cNvSpPr>
            <a:spLocks noChangeArrowheads="1"/>
          </p:cNvSpPr>
          <p:nvPr/>
        </p:nvSpPr>
        <p:spPr bwMode="auto">
          <a:xfrm>
            <a:off x="4811043" y="4550718"/>
            <a:ext cx="1627187" cy="16256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2" name="Line 6"/>
          <p:cNvSpPr>
            <a:spLocks noChangeShapeType="1"/>
          </p:cNvSpPr>
          <p:nvPr/>
        </p:nvSpPr>
        <p:spPr bwMode="auto">
          <a:xfrm flipV="1">
            <a:off x="3664868" y="4420543"/>
            <a:ext cx="731837" cy="8778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lg" len="lg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3" name="Text Box 7"/>
          <p:cNvSpPr txBox="1">
            <a:spLocks noChangeArrowheads="1"/>
          </p:cNvSpPr>
          <p:nvPr/>
        </p:nvSpPr>
        <p:spPr bwMode="auto">
          <a:xfrm>
            <a:off x="3525168" y="4723755"/>
            <a:ext cx="865187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R</a:t>
            </a:r>
            <a:r>
              <a:rPr lang="en-GB" baseline="-25000"/>
              <a:t>1</a:t>
            </a:r>
          </a:p>
        </p:txBody>
      </p:sp>
      <p:sp>
        <p:nvSpPr>
          <p:cNvPr id="24" name="Text Box 8"/>
          <p:cNvSpPr txBox="1">
            <a:spLocks noChangeArrowheads="1"/>
          </p:cNvSpPr>
          <p:nvPr/>
        </p:nvSpPr>
        <p:spPr bwMode="auto">
          <a:xfrm>
            <a:off x="3231480" y="5839768"/>
            <a:ext cx="1158875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N</a:t>
            </a:r>
            <a:r>
              <a:rPr lang="en-GB" baseline="-25000"/>
              <a:t>1</a:t>
            </a:r>
            <a:r>
              <a:rPr lang="en-GB"/>
              <a:t> rpm</a:t>
            </a:r>
            <a:endParaRPr lang="en-GB" baseline="-25000"/>
          </a:p>
        </p:txBody>
      </p:sp>
      <p:sp>
        <p:nvSpPr>
          <p:cNvPr id="25" name="Line 9"/>
          <p:cNvSpPr>
            <a:spLocks noChangeShapeType="1"/>
          </p:cNvSpPr>
          <p:nvPr/>
        </p:nvSpPr>
        <p:spPr bwMode="auto">
          <a:xfrm flipH="1" flipV="1">
            <a:off x="5295230" y="4625330"/>
            <a:ext cx="307975" cy="6985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lg" len="lg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6" name="Text Box 10"/>
          <p:cNvSpPr txBox="1">
            <a:spLocks noChangeArrowheads="1"/>
          </p:cNvSpPr>
          <p:nvPr/>
        </p:nvSpPr>
        <p:spPr bwMode="auto">
          <a:xfrm>
            <a:off x="5573043" y="4903143"/>
            <a:ext cx="865187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R</a:t>
            </a:r>
            <a:r>
              <a:rPr lang="en-GB" baseline="-25000"/>
              <a:t>2</a:t>
            </a:r>
          </a:p>
        </p:txBody>
      </p:sp>
      <p:sp>
        <p:nvSpPr>
          <p:cNvPr id="27" name="Text Box 11"/>
          <p:cNvSpPr txBox="1">
            <a:spLocks noChangeArrowheads="1"/>
          </p:cNvSpPr>
          <p:nvPr/>
        </p:nvSpPr>
        <p:spPr bwMode="auto">
          <a:xfrm>
            <a:off x="5279355" y="5503218"/>
            <a:ext cx="1158875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N</a:t>
            </a:r>
            <a:r>
              <a:rPr lang="en-GB" baseline="-25000"/>
              <a:t>2</a:t>
            </a:r>
            <a:r>
              <a:rPr lang="en-GB"/>
              <a:t> rpm</a:t>
            </a:r>
            <a:endParaRPr lang="en-GB" baseline="-25000"/>
          </a:p>
        </p:txBody>
      </p:sp>
      <p:graphicFrame>
        <p:nvGraphicFramePr>
          <p:cNvPr id="130052" name="Object 4"/>
          <p:cNvGraphicFramePr>
            <a:graphicFrameLocks noChangeAspect="1"/>
          </p:cNvGraphicFramePr>
          <p:nvPr/>
        </p:nvGraphicFramePr>
        <p:xfrm>
          <a:off x="6516216" y="2636912"/>
          <a:ext cx="1292443" cy="936104"/>
        </p:xfrm>
        <a:graphic>
          <a:graphicData uri="http://schemas.openxmlformats.org/presentationml/2006/ole">
            <p:oleObj spid="_x0000_s130052" name="Equation" r:id="rId6" imgW="596880" imgH="4316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Gear Calculations</a:t>
            </a:r>
            <a:endParaRPr lang="en-GB" dirty="0"/>
          </a:p>
        </p:txBody>
      </p:sp>
      <p:sp>
        <p:nvSpPr>
          <p:cNvPr id="14" name="Rectangle 9"/>
          <p:cNvSpPr txBox="1">
            <a:spLocks noChangeArrowheads="1"/>
          </p:cNvSpPr>
          <p:nvPr/>
        </p:nvSpPr>
        <p:spPr>
          <a:xfrm>
            <a:off x="573088" y="1390650"/>
            <a:ext cx="8031360" cy="5134694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r>
              <a:rPr lang="en-GB" sz="2800" dirty="0" smtClean="0"/>
              <a:t>If the gears are to mesh together, then the teeth on each gear must be the same size (pitch).</a:t>
            </a: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lvl="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sz="2800" dirty="0" smtClean="0"/>
              <a:t>In metric gears, the size of a gear is called the </a:t>
            </a:r>
            <a:r>
              <a:rPr lang="en-GB" sz="2800" i="1" dirty="0" smtClean="0"/>
              <a:t>module</a:t>
            </a:r>
          </a:p>
          <a:p>
            <a:pPr marL="274320" lvl="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sz="2800" dirty="0" smtClean="0"/>
              <a:t>In imperial gears, the size of a gear is called the diametric pitch (DP)</a:t>
            </a:r>
            <a:endParaRPr kumimoji="0" lang="en-GB" sz="2600" b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tabLst/>
              <a:defRPr/>
            </a:pPr>
            <a:endParaRPr kumimoji="0" lang="en-GB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kumimoji="0" lang="en-GB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5" name="Picture 6" descr="pitchgear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2924944"/>
            <a:ext cx="3208355" cy="18722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Gear Calculations</a:t>
            </a:r>
            <a:endParaRPr lang="en-GB" dirty="0"/>
          </a:p>
        </p:txBody>
      </p:sp>
      <p:sp>
        <p:nvSpPr>
          <p:cNvPr id="14" name="Rectangle 9"/>
          <p:cNvSpPr txBox="1">
            <a:spLocks noChangeArrowheads="1"/>
          </p:cNvSpPr>
          <p:nvPr/>
        </p:nvSpPr>
        <p:spPr>
          <a:xfrm>
            <a:off x="573088" y="1390650"/>
            <a:ext cx="8031360" cy="5134694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>
              <a:lnSpc>
                <a:spcPct val="90000"/>
              </a:lnSpc>
            </a:pPr>
            <a:r>
              <a:rPr lang="en-GB" sz="2800" dirty="0" smtClean="0"/>
              <a:t>There is a direct relationship between gear diameter and the number of teeth on the gear (for a fixed DP or module)</a:t>
            </a:r>
          </a:p>
          <a:p>
            <a:pPr>
              <a:lnSpc>
                <a:spcPct val="90000"/>
              </a:lnSpc>
            </a:pPr>
            <a:endParaRPr lang="en-GB" sz="2800" dirty="0" smtClean="0"/>
          </a:p>
          <a:p>
            <a:pPr>
              <a:lnSpc>
                <a:spcPct val="90000"/>
              </a:lnSpc>
            </a:pPr>
            <a:r>
              <a:rPr lang="en-GB" sz="2800" dirty="0" smtClean="0"/>
              <a:t>Hence, we can replace gear radius with number of </a:t>
            </a:r>
            <a:r>
              <a:rPr lang="en-GB" sz="2800" smtClean="0"/>
              <a:t>teeth </a:t>
            </a:r>
            <a:r>
              <a:rPr lang="en-GB" sz="2800" smtClean="0"/>
              <a:t>(t)</a:t>
            </a:r>
            <a:endParaRPr lang="en-GB" sz="2800" dirty="0" smtClean="0"/>
          </a:p>
          <a:p>
            <a:pPr>
              <a:lnSpc>
                <a:spcPct val="90000"/>
              </a:lnSpc>
            </a:pPr>
            <a:endParaRPr lang="en-GB" sz="2800" dirty="0" smtClean="0"/>
          </a:p>
          <a:p>
            <a:pPr>
              <a:lnSpc>
                <a:spcPct val="90000"/>
              </a:lnSpc>
            </a:pPr>
            <a:endParaRPr lang="en-GB" sz="2800" dirty="0" smtClean="0"/>
          </a:p>
          <a:p>
            <a:pPr>
              <a:lnSpc>
                <a:spcPct val="90000"/>
              </a:lnSpc>
            </a:pPr>
            <a:endParaRPr lang="en-GB" sz="2800" dirty="0" smtClean="0"/>
          </a:p>
          <a:p>
            <a:pPr>
              <a:lnSpc>
                <a:spcPct val="90000"/>
              </a:lnSpc>
            </a:pPr>
            <a:endParaRPr lang="en-GB" sz="2800" dirty="0" smtClean="0"/>
          </a:p>
          <a:p>
            <a:pPr>
              <a:lnSpc>
                <a:spcPct val="90000"/>
              </a:lnSpc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kumimoji="0" lang="en-GB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aphicFrame>
        <p:nvGraphicFramePr>
          <p:cNvPr id="133122" name="Object 2"/>
          <p:cNvGraphicFramePr>
            <a:graphicFrameLocks noChangeAspect="1"/>
          </p:cNvGraphicFramePr>
          <p:nvPr/>
        </p:nvGraphicFramePr>
        <p:xfrm>
          <a:off x="1115616" y="3573016"/>
          <a:ext cx="4037012" cy="2614612"/>
        </p:xfrm>
        <a:graphic>
          <a:graphicData uri="http://schemas.openxmlformats.org/presentationml/2006/ole">
            <p:oleObj spid="_x0000_s133122" name="Equation" r:id="rId4" imgW="1371600" imgH="8888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Gear Trains</a:t>
            </a:r>
            <a:endParaRPr lang="en-GB" dirty="0"/>
          </a:p>
        </p:txBody>
      </p:sp>
      <p:sp>
        <p:nvSpPr>
          <p:cNvPr id="14" name="Rectangle 9"/>
          <p:cNvSpPr txBox="1">
            <a:spLocks noChangeArrowheads="1"/>
          </p:cNvSpPr>
          <p:nvPr/>
        </p:nvSpPr>
        <p:spPr>
          <a:xfrm>
            <a:off x="573088" y="1390650"/>
            <a:ext cx="8031360" cy="5134694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>
              <a:lnSpc>
                <a:spcPct val="90000"/>
              </a:lnSpc>
            </a:pPr>
            <a:r>
              <a:rPr lang="en-GB" sz="2800" dirty="0" smtClean="0">
                <a:latin typeface="+mj-lt"/>
              </a:rPr>
              <a:t>A </a:t>
            </a:r>
            <a:r>
              <a:rPr lang="en-GB" sz="2800" b="1" dirty="0" smtClean="0">
                <a:latin typeface="+mj-lt"/>
              </a:rPr>
              <a:t>simple gear train</a:t>
            </a:r>
            <a:r>
              <a:rPr lang="en-GB" sz="2800" dirty="0" smtClean="0">
                <a:latin typeface="+mj-lt"/>
              </a:rPr>
              <a:t> is one where the gear wheels are all on separate shafts and in plane</a:t>
            </a:r>
          </a:p>
          <a:p>
            <a:pPr>
              <a:lnSpc>
                <a:spcPct val="90000"/>
              </a:lnSpc>
            </a:pPr>
            <a:endParaRPr lang="en-GB" sz="2800" dirty="0" smtClean="0"/>
          </a:p>
          <a:p>
            <a:pPr>
              <a:lnSpc>
                <a:spcPct val="90000"/>
              </a:lnSpc>
            </a:pPr>
            <a:endParaRPr lang="en-GB" sz="2800" dirty="0" smtClean="0"/>
          </a:p>
          <a:p>
            <a:pPr>
              <a:lnSpc>
                <a:spcPct val="90000"/>
              </a:lnSpc>
            </a:pPr>
            <a:endParaRPr lang="en-GB" sz="2800" dirty="0" smtClean="0"/>
          </a:p>
          <a:p>
            <a:pPr>
              <a:lnSpc>
                <a:spcPct val="90000"/>
              </a:lnSpc>
            </a:pPr>
            <a:endParaRPr lang="en-GB" sz="2800" dirty="0" smtClean="0"/>
          </a:p>
          <a:p>
            <a:pPr>
              <a:lnSpc>
                <a:spcPct val="90000"/>
              </a:lnSpc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kumimoji="0" lang="en-GB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5" name="Picture 5" descr="scan0001"/>
          <p:cNvPicPr>
            <a:picLocks noChangeAspect="1" noChangeArrowheads="1"/>
          </p:cNvPicPr>
          <p:nvPr/>
        </p:nvPicPr>
        <p:blipFill>
          <a:blip r:embed="rId3" cstate="print"/>
          <a:srcRect l="18359" t="7214" r="26830" b="61311"/>
          <a:stretch>
            <a:fillRect/>
          </a:stretch>
        </p:blipFill>
        <p:spPr bwMode="auto">
          <a:xfrm>
            <a:off x="2843808" y="2708920"/>
            <a:ext cx="4286250" cy="37941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Gear Trains : Example 3</a:t>
            </a:r>
            <a:endParaRPr lang="en-GB" dirty="0"/>
          </a:p>
        </p:txBody>
      </p:sp>
      <p:sp>
        <p:nvSpPr>
          <p:cNvPr id="14" name="Rectangle 9"/>
          <p:cNvSpPr txBox="1">
            <a:spLocks noChangeArrowheads="1"/>
          </p:cNvSpPr>
          <p:nvPr/>
        </p:nvSpPr>
        <p:spPr>
          <a:xfrm>
            <a:off x="573088" y="1390650"/>
            <a:ext cx="8031360" cy="5134694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dirty="0" smtClean="0">
                <a:latin typeface="+mj-lt"/>
              </a:rPr>
              <a:t>We may calculate the overall ratio for the gear train below as follows.</a:t>
            </a:r>
          </a:p>
          <a:p>
            <a:pPr>
              <a:lnSpc>
                <a:spcPct val="90000"/>
              </a:lnSpc>
            </a:pPr>
            <a:endParaRPr lang="en-GB" sz="2800" dirty="0" smtClean="0">
              <a:latin typeface="+mj-lt"/>
            </a:endParaRPr>
          </a:p>
          <a:p>
            <a:pPr>
              <a:lnSpc>
                <a:spcPct val="90000"/>
              </a:lnSpc>
            </a:pPr>
            <a:endParaRPr lang="en-GB" sz="2800" dirty="0" smtClean="0"/>
          </a:p>
          <a:p>
            <a:pPr>
              <a:lnSpc>
                <a:spcPct val="90000"/>
              </a:lnSpc>
            </a:pPr>
            <a:endParaRPr lang="en-GB" sz="2800" dirty="0" smtClean="0"/>
          </a:p>
          <a:p>
            <a:pPr>
              <a:lnSpc>
                <a:spcPct val="90000"/>
              </a:lnSpc>
            </a:pPr>
            <a:endParaRPr lang="en-GB" sz="2800" dirty="0" smtClean="0"/>
          </a:p>
          <a:p>
            <a:pPr>
              <a:lnSpc>
                <a:spcPct val="90000"/>
              </a:lnSpc>
            </a:pPr>
            <a:endParaRPr lang="en-GB" sz="2800" dirty="0" smtClean="0"/>
          </a:p>
          <a:p>
            <a:pPr>
              <a:lnSpc>
                <a:spcPct val="90000"/>
              </a:lnSpc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kumimoji="0" lang="en-GB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6" name="Picture 4" descr="scan0001"/>
          <p:cNvPicPr>
            <a:picLocks noChangeAspect="1" noChangeArrowheads="1"/>
          </p:cNvPicPr>
          <p:nvPr/>
        </p:nvPicPr>
        <p:blipFill>
          <a:blip r:embed="rId4" cstate="print"/>
          <a:srcRect l="11162" t="44455" r="14883" b="20271"/>
          <a:stretch>
            <a:fillRect/>
          </a:stretch>
        </p:blipFill>
        <p:spPr bwMode="auto">
          <a:xfrm rot="60000">
            <a:off x="352342" y="3180415"/>
            <a:ext cx="4549775" cy="3341687"/>
          </a:xfrm>
          <a:prstGeom prst="rect">
            <a:avLst/>
          </a:prstGeom>
          <a:noFill/>
        </p:spPr>
      </p:pic>
      <p:graphicFrame>
        <p:nvGraphicFramePr>
          <p:cNvPr id="135170" name="Object 2"/>
          <p:cNvGraphicFramePr>
            <a:graphicFrameLocks noChangeAspect="1"/>
          </p:cNvGraphicFramePr>
          <p:nvPr/>
        </p:nvGraphicFramePr>
        <p:xfrm>
          <a:off x="5508104" y="4581128"/>
          <a:ext cx="3016250" cy="1506537"/>
        </p:xfrm>
        <a:graphic>
          <a:graphicData uri="http://schemas.openxmlformats.org/presentationml/2006/ole">
            <p:oleObj spid="_x0000_s136194" name="Equation" r:id="rId5" imgW="863280" imgH="431640" progId="Equation.3">
              <p:embed/>
            </p:oleObj>
          </a:graphicData>
        </a:graphic>
      </p:graphicFrame>
      <p:graphicFrame>
        <p:nvGraphicFramePr>
          <p:cNvPr id="135171" name="Object 3"/>
          <p:cNvGraphicFramePr>
            <a:graphicFrameLocks noChangeAspect="1"/>
          </p:cNvGraphicFramePr>
          <p:nvPr/>
        </p:nvGraphicFramePr>
        <p:xfrm>
          <a:off x="3563888" y="1988840"/>
          <a:ext cx="4037012" cy="1270000"/>
        </p:xfrm>
        <a:graphic>
          <a:graphicData uri="http://schemas.openxmlformats.org/presentationml/2006/ole">
            <p:oleObj spid="_x0000_s136195" name="Equation" r:id="rId6" imgW="1371600" imgH="4316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Compound Gear Trains</a:t>
            </a:r>
            <a:endParaRPr lang="en-GB" dirty="0"/>
          </a:p>
        </p:txBody>
      </p:sp>
      <p:sp>
        <p:nvSpPr>
          <p:cNvPr id="14" name="Rectangle 9"/>
          <p:cNvSpPr txBox="1">
            <a:spLocks noChangeArrowheads="1"/>
          </p:cNvSpPr>
          <p:nvPr/>
        </p:nvSpPr>
        <p:spPr>
          <a:xfrm>
            <a:off x="573088" y="1390650"/>
            <a:ext cx="8031360" cy="5134694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000" dirty="0" smtClean="0">
              <a:latin typeface="+mj-lt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r>
              <a:rPr lang="en-GB" sz="2000" dirty="0" smtClean="0">
                <a:latin typeface="+mj-lt"/>
              </a:rPr>
              <a:t>A </a:t>
            </a:r>
            <a:r>
              <a:rPr lang="en-GB" sz="2000" b="1" dirty="0" smtClean="0">
                <a:latin typeface="+mj-lt"/>
              </a:rPr>
              <a:t>compound gear train</a:t>
            </a:r>
            <a:r>
              <a:rPr lang="en-GB" sz="2000" dirty="0" smtClean="0">
                <a:latin typeface="+mj-lt"/>
              </a:rPr>
              <a:t> is has two or more sets of gears connected together.</a:t>
            </a: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000" dirty="0" smtClean="0">
              <a:latin typeface="+mj-lt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000" dirty="0" smtClean="0">
              <a:latin typeface="+mj-lt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000" dirty="0" smtClean="0">
              <a:latin typeface="+mj-lt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000" dirty="0" smtClean="0">
              <a:latin typeface="+mj-lt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000" dirty="0" smtClean="0">
              <a:latin typeface="+mj-lt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000" dirty="0" smtClean="0">
              <a:latin typeface="+mj-lt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r>
              <a:rPr lang="en-GB" sz="2000" dirty="0" smtClean="0">
                <a:latin typeface="+mj-lt"/>
              </a:rPr>
              <a:t> The output of the first </a:t>
            </a:r>
            <a:r>
              <a:rPr lang="en-GB" sz="2000" i="1" dirty="0" smtClean="0">
                <a:latin typeface="+mj-lt"/>
              </a:rPr>
              <a:t>stage</a:t>
            </a:r>
            <a:r>
              <a:rPr lang="en-GB" sz="2000" dirty="0" smtClean="0">
                <a:latin typeface="+mj-lt"/>
              </a:rPr>
              <a:t> is connected via a common shaft to the </a:t>
            </a:r>
            <a:r>
              <a:rPr lang="en-GB" sz="2000" i="1" dirty="0" smtClean="0">
                <a:latin typeface="+mj-lt"/>
              </a:rPr>
              <a:t>input</a:t>
            </a:r>
            <a:r>
              <a:rPr lang="en-GB" sz="2000" dirty="0" smtClean="0">
                <a:latin typeface="+mj-lt"/>
              </a:rPr>
              <a:t> of the second stage</a:t>
            </a: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000" dirty="0" smtClean="0">
              <a:latin typeface="+mj-lt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r>
              <a:rPr lang="en-GB" sz="2000" dirty="0" smtClean="0">
                <a:latin typeface="+mj-lt"/>
              </a:rPr>
              <a:t>This is more compact than a multi-stage simple gear train</a:t>
            </a: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000" dirty="0" smtClean="0">
              <a:latin typeface="+mj-lt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r>
              <a:rPr lang="en-GB" sz="2000" dirty="0" smtClean="0">
                <a:latin typeface="+mj-lt"/>
              </a:rPr>
              <a:t>It is a common arrangement in many gear boxes</a:t>
            </a: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lvl="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defRPr/>
            </a:pPr>
            <a:endParaRPr kumimoji="0" lang="en-GB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6" name="Picture 6" descr="train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2348880"/>
            <a:ext cx="3390900" cy="20034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Compound Gear Trains</a:t>
            </a:r>
            <a:endParaRPr lang="en-GB" dirty="0"/>
          </a:p>
        </p:txBody>
      </p:sp>
      <p:sp>
        <p:nvSpPr>
          <p:cNvPr id="14" name="Rectangle 9"/>
          <p:cNvSpPr txBox="1">
            <a:spLocks noChangeArrowheads="1"/>
          </p:cNvSpPr>
          <p:nvPr/>
        </p:nvSpPr>
        <p:spPr>
          <a:xfrm>
            <a:off x="573088" y="1390650"/>
            <a:ext cx="8031360" cy="5134694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000" dirty="0" smtClean="0">
              <a:latin typeface="+mj-lt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r>
              <a:rPr lang="en-GB" sz="2000" dirty="0" smtClean="0">
                <a:latin typeface="+mj-lt"/>
              </a:rPr>
              <a:t>To calculate the overall ratio we calculate the gear ratio of each stage and multiply them together.</a:t>
            </a: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lvl="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defRPr/>
            </a:pPr>
            <a:endParaRPr kumimoji="0" lang="en-GB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5" name="Picture 6" descr="scan0003"/>
          <p:cNvPicPr>
            <a:picLocks noChangeAspect="1" noChangeArrowheads="1"/>
          </p:cNvPicPr>
          <p:nvPr/>
        </p:nvPicPr>
        <p:blipFill>
          <a:blip r:embed="rId4" cstate="print"/>
          <a:srcRect t="55954" r="10597" b="3355"/>
          <a:stretch>
            <a:fillRect/>
          </a:stretch>
        </p:blipFill>
        <p:spPr bwMode="auto">
          <a:xfrm rot="5520000">
            <a:off x="795857" y="1945477"/>
            <a:ext cx="3994150" cy="4225925"/>
          </a:xfrm>
          <a:prstGeom prst="rect">
            <a:avLst/>
          </a:prstGeom>
          <a:noFill/>
        </p:spPr>
      </p:pic>
      <p:sp>
        <p:nvSpPr>
          <p:cNvPr id="7" name="Oval 6"/>
          <p:cNvSpPr>
            <a:spLocks noChangeArrowheads="1"/>
          </p:cNvSpPr>
          <p:nvPr/>
        </p:nvSpPr>
        <p:spPr bwMode="auto">
          <a:xfrm>
            <a:off x="1254125" y="2292350"/>
            <a:ext cx="1271588" cy="3654425"/>
          </a:xfrm>
          <a:prstGeom prst="ellips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aphicFrame>
        <p:nvGraphicFramePr>
          <p:cNvPr id="8" name="Object 5"/>
          <p:cNvGraphicFramePr>
            <a:graphicFrameLocks noChangeAspect="1"/>
          </p:cNvGraphicFramePr>
          <p:nvPr/>
        </p:nvGraphicFramePr>
        <p:xfrm>
          <a:off x="5724128" y="2852936"/>
          <a:ext cx="2020887" cy="779462"/>
        </p:xfrm>
        <a:graphic>
          <a:graphicData uri="http://schemas.openxmlformats.org/presentationml/2006/ole">
            <p:oleObj spid="_x0000_s137218" name="Equation" r:id="rId5" imgW="1117440" imgH="431640" progId="Equation.3">
              <p:embed/>
            </p:oleObj>
          </a:graphicData>
        </a:graphic>
      </p:graphicFrame>
      <p:sp>
        <p:nvSpPr>
          <p:cNvPr id="9" name="Text Box 8"/>
          <p:cNvSpPr txBox="1">
            <a:spLocks noChangeArrowheads="1"/>
          </p:cNvSpPr>
          <p:nvPr/>
        </p:nvSpPr>
        <p:spPr bwMode="auto">
          <a:xfrm>
            <a:off x="5278438" y="2292350"/>
            <a:ext cx="298767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3200" dirty="0"/>
              <a:t>Stage 1</a:t>
            </a:r>
          </a:p>
        </p:txBody>
      </p:sp>
      <p:graphicFrame>
        <p:nvGraphicFramePr>
          <p:cNvPr id="10" name="Object 5"/>
          <p:cNvGraphicFramePr>
            <a:graphicFrameLocks noChangeAspect="1"/>
          </p:cNvGraphicFramePr>
          <p:nvPr/>
        </p:nvGraphicFramePr>
        <p:xfrm>
          <a:off x="5735910" y="4300959"/>
          <a:ext cx="2076450" cy="784225"/>
        </p:xfrm>
        <a:graphic>
          <a:graphicData uri="http://schemas.openxmlformats.org/presentationml/2006/ole">
            <p:oleObj spid="_x0000_s137219" name="Equation" r:id="rId6" imgW="1143000" imgH="431640" progId="Equation.3">
              <p:embed/>
            </p:oleObj>
          </a:graphicData>
        </a:graphic>
      </p:graphicFrame>
      <p:sp>
        <p:nvSpPr>
          <p:cNvPr id="11" name="Text Box 7"/>
          <p:cNvSpPr txBox="1">
            <a:spLocks noChangeArrowheads="1"/>
          </p:cNvSpPr>
          <p:nvPr/>
        </p:nvSpPr>
        <p:spPr bwMode="auto">
          <a:xfrm>
            <a:off x="5292080" y="3645024"/>
            <a:ext cx="298767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3200" dirty="0"/>
              <a:t>Stage 2</a:t>
            </a:r>
          </a:p>
        </p:txBody>
      </p:sp>
      <p:graphicFrame>
        <p:nvGraphicFramePr>
          <p:cNvPr id="12" name="Object 5"/>
          <p:cNvGraphicFramePr>
            <a:graphicFrameLocks noChangeAspect="1"/>
          </p:cNvGraphicFramePr>
          <p:nvPr/>
        </p:nvGraphicFramePr>
        <p:xfrm>
          <a:off x="5845175" y="5732463"/>
          <a:ext cx="2278063" cy="776287"/>
        </p:xfrm>
        <a:graphic>
          <a:graphicData uri="http://schemas.openxmlformats.org/presentationml/2006/ole">
            <p:oleObj spid="_x0000_s137220" name="Equation" r:id="rId7" imgW="1193760" imgH="406080" progId="Equation.3">
              <p:embed/>
            </p:oleObj>
          </a:graphicData>
        </a:graphic>
      </p:graphicFrame>
      <p:sp>
        <p:nvSpPr>
          <p:cNvPr id="13" name="Text Box 7"/>
          <p:cNvSpPr txBox="1">
            <a:spLocks noChangeArrowheads="1"/>
          </p:cNvSpPr>
          <p:nvPr/>
        </p:nvSpPr>
        <p:spPr bwMode="auto">
          <a:xfrm>
            <a:off x="5364088" y="5085184"/>
            <a:ext cx="298767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3200" dirty="0"/>
              <a:t>Overall</a:t>
            </a:r>
          </a:p>
        </p:txBody>
      </p:sp>
      <p:sp>
        <p:nvSpPr>
          <p:cNvPr id="15" name="Oval 14"/>
          <p:cNvSpPr>
            <a:spLocks noChangeArrowheads="1"/>
          </p:cNvSpPr>
          <p:nvPr/>
        </p:nvSpPr>
        <p:spPr bwMode="auto">
          <a:xfrm>
            <a:off x="3131840" y="2348880"/>
            <a:ext cx="1271588" cy="3654425"/>
          </a:xfrm>
          <a:prstGeom prst="ellips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  <p:bldP spid="9" grpId="0"/>
      <p:bldP spid="11" grpId="0"/>
      <p:bldP spid="13" grpId="0"/>
      <p:bldP spid="15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Compound Gear Trains : Example 4</a:t>
            </a:r>
            <a:endParaRPr lang="en-GB" dirty="0"/>
          </a:p>
        </p:txBody>
      </p:sp>
      <p:sp>
        <p:nvSpPr>
          <p:cNvPr id="16" name="Rectangle 9"/>
          <p:cNvSpPr txBox="1">
            <a:spLocks noChangeArrowheads="1"/>
          </p:cNvSpPr>
          <p:nvPr/>
        </p:nvSpPr>
        <p:spPr>
          <a:xfrm>
            <a:off x="573088" y="1390650"/>
            <a:ext cx="8031360" cy="5134694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endParaRPr lang="en-GB" sz="2000" dirty="0" smtClean="0">
              <a:latin typeface="+mj-lt"/>
            </a:endParaRP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sz="2000" dirty="0" smtClean="0">
                <a:latin typeface="+mj-lt"/>
              </a:rPr>
              <a:t>Calculate the gear ratio for the compound chain shown below. </a:t>
            </a: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endParaRPr lang="en-GB" sz="2000" dirty="0" smtClean="0">
              <a:latin typeface="+mj-lt"/>
            </a:endParaRP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sz="2000" dirty="0" smtClean="0">
                <a:latin typeface="+mj-lt"/>
              </a:rPr>
              <a:t>If the input gear rotates clockwise, in which direction does the output rotate?</a:t>
            </a: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endParaRPr lang="en-GB" sz="2000" dirty="0" smtClean="0">
              <a:latin typeface="+mj-lt"/>
            </a:endParaRP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sz="2000" dirty="0" smtClean="0">
                <a:latin typeface="+mj-lt"/>
              </a:rPr>
              <a:t>Which gears have the same modules?</a:t>
            </a: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endParaRPr lang="en-GB" sz="2000" dirty="0" smtClean="0">
              <a:latin typeface="+mj-lt"/>
            </a:endParaRP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dirty="0" smtClean="0">
                <a:latin typeface="+mj-lt"/>
              </a:rPr>
              <a:t>Gear A has 20 teeth</a:t>
            </a: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dirty="0" smtClean="0">
                <a:latin typeface="+mj-lt"/>
              </a:rPr>
              <a:t>Gear B has 100 teeth</a:t>
            </a: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dirty="0" smtClean="0">
                <a:latin typeface="+mj-lt"/>
              </a:rPr>
              <a:t>Gear C has 40 teeth</a:t>
            </a: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dirty="0" smtClean="0">
                <a:latin typeface="+mj-lt"/>
              </a:rPr>
              <a:t>Gear D has 100 teeth</a:t>
            </a: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dirty="0" smtClean="0">
                <a:latin typeface="+mj-lt"/>
              </a:rPr>
              <a:t>Gear E has 10 teeth</a:t>
            </a: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dirty="0" smtClean="0">
                <a:latin typeface="+mj-lt"/>
              </a:rPr>
              <a:t>Gear F has 100 teeth</a:t>
            </a: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lvl="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defRPr/>
            </a:pPr>
            <a:endParaRPr kumimoji="0" lang="en-GB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38245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5936" y="3933056"/>
            <a:ext cx="3895198" cy="23153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Compound Gear Trains : Example 4</a:t>
            </a:r>
            <a:endParaRPr lang="en-GB" dirty="0"/>
          </a:p>
        </p:txBody>
      </p:sp>
      <p:sp>
        <p:nvSpPr>
          <p:cNvPr id="16" name="Rectangle 9"/>
          <p:cNvSpPr txBox="1">
            <a:spLocks noChangeArrowheads="1"/>
          </p:cNvSpPr>
          <p:nvPr/>
        </p:nvSpPr>
        <p:spPr>
          <a:xfrm>
            <a:off x="573088" y="1390650"/>
            <a:ext cx="8031360" cy="5134694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endParaRPr lang="en-GB" dirty="0" smtClean="0">
              <a:latin typeface="+mj-lt"/>
            </a:endParaRP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dirty="0" smtClean="0">
                <a:latin typeface="+mj-lt"/>
              </a:rPr>
              <a:t>Gear A has 20 teeth</a:t>
            </a: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dirty="0" smtClean="0">
                <a:latin typeface="+mj-lt"/>
              </a:rPr>
              <a:t>Gear B has 100 teeth</a:t>
            </a: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dirty="0" smtClean="0">
                <a:latin typeface="+mj-lt"/>
              </a:rPr>
              <a:t>Gear C has 40 teeth</a:t>
            </a: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dirty="0" smtClean="0">
                <a:latin typeface="+mj-lt"/>
              </a:rPr>
              <a:t>Gear D has 100 teeth</a:t>
            </a: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dirty="0" smtClean="0">
                <a:latin typeface="+mj-lt"/>
              </a:rPr>
              <a:t>Gear E has 10 teeth</a:t>
            </a: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dirty="0" smtClean="0">
                <a:latin typeface="+mj-lt"/>
              </a:rPr>
              <a:t>Gear F has 100 teeth</a:t>
            </a: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endParaRPr lang="en-GB" dirty="0" smtClean="0">
              <a:latin typeface="+mj-lt"/>
            </a:endParaRPr>
          </a:p>
          <a:p>
            <a:r>
              <a:rPr lang="en-GB" dirty="0" smtClean="0">
                <a:latin typeface="+mj-lt"/>
              </a:rPr>
              <a:t>	First chain A,B 		GR = 100/20 = 5</a:t>
            </a:r>
          </a:p>
          <a:p>
            <a:r>
              <a:rPr lang="en-GB" dirty="0" smtClean="0">
                <a:latin typeface="+mj-lt"/>
              </a:rPr>
              <a:t>	Second chain C,D 		GR = 100/40 = 2.5</a:t>
            </a:r>
          </a:p>
          <a:p>
            <a:r>
              <a:rPr lang="en-GB" dirty="0" smtClean="0">
                <a:latin typeface="+mj-lt"/>
              </a:rPr>
              <a:t>	Third chain E,F 		GR = 100/10 = 10</a:t>
            </a:r>
          </a:p>
          <a:p>
            <a:r>
              <a:rPr lang="en-GB" dirty="0" smtClean="0">
                <a:latin typeface="+mj-lt"/>
              </a:rPr>
              <a:t>	The overall ratio A,F 	GR= 5 x 2.5 x 10 = 125</a:t>
            </a:r>
          </a:p>
          <a:p>
            <a:r>
              <a:rPr lang="en-GB" dirty="0" smtClean="0">
                <a:latin typeface="+mj-lt"/>
              </a:rPr>
              <a:t> </a:t>
            </a: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dirty="0" smtClean="0">
                <a:latin typeface="+mj-lt"/>
              </a:rPr>
              <a:t>Each chain reverses the direction of rotation so if A is clockwise, B and C rotate anticlockwise so D and E rotate clockwise. The output gear F hence rotates anticlockwise.</a:t>
            </a: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endParaRPr lang="en-GB" dirty="0" smtClean="0">
              <a:latin typeface="+mj-lt"/>
            </a:endParaRP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dirty="0" smtClean="0">
                <a:latin typeface="+mj-lt"/>
              </a:rPr>
              <a:t>Each pair of meshing gears must have the same modules, hence, A and B, C and D, and E and F are meshing pairs and have same modules.</a:t>
            </a: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lvl="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defRPr/>
            </a:pPr>
            <a:endParaRPr kumimoji="0" lang="en-GB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38245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1484784"/>
            <a:ext cx="3391947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Compound Gear Trains : Example 5</a:t>
            </a:r>
            <a:endParaRPr lang="en-GB" dirty="0"/>
          </a:p>
        </p:txBody>
      </p:sp>
      <p:sp>
        <p:nvSpPr>
          <p:cNvPr id="16" name="Rectangle 9"/>
          <p:cNvSpPr txBox="1">
            <a:spLocks noChangeArrowheads="1"/>
          </p:cNvSpPr>
          <p:nvPr/>
        </p:nvSpPr>
        <p:spPr>
          <a:xfrm>
            <a:off x="573088" y="1390650"/>
            <a:ext cx="6663208" cy="5134694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endParaRPr lang="en-GB" sz="2000" dirty="0" smtClean="0">
              <a:latin typeface="+mj-lt"/>
            </a:endParaRP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sz="2000" dirty="0" smtClean="0">
                <a:latin typeface="+mj-lt"/>
              </a:rPr>
              <a:t>Gear A is the input and revolves at 1200 rev/min clockwise viewed from the left end. </a:t>
            </a: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endParaRPr lang="en-GB" sz="2000" dirty="0" smtClean="0">
              <a:latin typeface="+mj-lt"/>
            </a:endParaRP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sz="2000" dirty="0" smtClean="0">
                <a:latin typeface="+mj-lt"/>
              </a:rPr>
              <a:t>The input torque is 30 Nm and the efficiency is 70%.</a:t>
            </a:r>
          </a:p>
          <a:p>
            <a:pPr marL="731520" lvl="1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sz="2000" dirty="0" smtClean="0">
                <a:latin typeface="+mj-lt"/>
              </a:rPr>
              <a:t>Gear A has 50 teeth</a:t>
            </a:r>
          </a:p>
          <a:p>
            <a:pPr marL="731520" lvl="1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sz="2000" dirty="0" smtClean="0">
                <a:latin typeface="+mj-lt"/>
              </a:rPr>
              <a:t>Gear B has 150 teeth</a:t>
            </a:r>
          </a:p>
          <a:p>
            <a:pPr marL="731520" lvl="1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sz="2000" dirty="0" smtClean="0">
                <a:latin typeface="+mj-lt"/>
              </a:rPr>
              <a:t>Gear C has 30 teeth</a:t>
            </a:r>
          </a:p>
          <a:p>
            <a:pPr marL="731520" lvl="1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sz="2000" dirty="0" smtClean="0">
                <a:latin typeface="+mj-lt"/>
              </a:rPr>
              <a:t>Gear D has 60 teeth</a:t>
            </a:r>
          </a:p>
          <a:p>
            <a:pPr marL="731520" lvl="1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endParaRPr lang="en-GB" sz="2000" dirty="0" smtClean="0">
              <a:latin typeface="+mj-lt"/>
            </a:endParaRP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sz="2000" dirty="0" smtClean="0">
                <a:latin typeface="+mj-lt"/>
              </a:rPr>
              <a:t>Calculate the following.</a:t>
            </a:r>
          </a:p>
          <a:p>
            <a:pPr marL="731520" lvl="1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sz="2000" dirty="0" smtClean="0">
                <a:latin typeface="+mj-lt"/>
              </a:rPr>
              <a:t> The output speed and its direction. </a:t>
            </a:r>
          </a:p>
          <a:p>
            <a:pPr marL="731520" lvl="1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sz="2000" dirty="0" smtClean="0">
                <a:latin typeface="+mj-lt"/>
              </a:rPr>
              <a:t>The output power.</a:t>
            </a:r>
          </a:p>
          <a:p>
            <a:pPr marL="731520" lvl="1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sz="2000" dirty="0" smtClean="0">
                <a:latin typeface="+mj-lt"/>
              </a:rPr>
              <a:t>The fixing torque. </a:t>
            </a:r>
          </a:p>
          <a:p>
            <a:r>
              <a:rPr lang="en-GB" sz="2000" dirty="0" smtClean="0">
                <a:latin typeface="+mj-lt"/>
              </a:rPr>
              <a:t> </a:t>
            </a: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lvl="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defRPr/>
            </a:pPr>
            <a:endParaRPr kumimoji="0" lang="en-GB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566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3284984"/>
            <a:ext cx="2952328" cy="3298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Compound Gear Trains : Example 5</a:t>
            </a:r>
            <a:endParaRPr lang="en-GB" dirty="0"/>
          </a:p>
        </p:txBody>
      </p:sp>
      <p:sp>
        <p:nvSpPr>
          <p:cNvPr id="16" name="Rectangle 9"/>
          <p:cNvSpPr txBox="1">
            <a:spLocks noChangeArrowheads="1"/>
          </p:cNvSpPr>
          <p:nvPr/>
        </p:nvSpPr>
        <p:spPr>
          <a:xfrm>
            <a:off x="539552" y="1412776"/>
            <a:ext cx="6663208" cy="5134694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endParaRPr lang="en-GB" sz="2000" dirty="0" smtClean="0">
              <a:latin typeface="+mj-lt"/>
            </a:endParaRPr>
          </a:p>
          <a:p>
            <a:r>
              <a:rPr lang="en-GB" sz="2000" dirty="0" smtClean="0">
                <a:latin typeface="+mj-lt"/>
              </a:rPr>
              <a:t>	First chain A,B 		GR = 150/50 = 3</a:t>
            </a:r>
          </a:p>
          <a:p>
            <a:r>
              <a:rPr lang="en-GB" sz="2000" dirty="0" smtClean="0">
                <a:latin typeface="+mj-lt"/>
              </a:rPr>
              <a:t>	Second chain C,D 	GR = 60/30 = 2</a:t>
            </a:r>
          </a:p>
          <a:p>
            <a:r>
              <a:rPr lang="en-GB" sz="2000" dirty="0" smtClean="0">
                <a:latin typeface="+mj-lt"/>
              </a:rPr>
              <a:t>	The overall ratio A,D 	</a:t>
            </a:r>
            <a:r>
              <a:rPr lang="en-GB" sz="2000" b="1" dirty="0" smtClean="0">
                <a:latin typeface="+mj-lt"/>
              </a:rPr>
              <a:t>GR= 3 x 2 = 6</a:t>
            </a: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defRPr/>
            </a:pPr>
            <a:endParaRPr lang="en-GB" sz="2000" dirty="0" smtClean="0">
              <a:latin typeface="+mj-lt"/>
            </a:endParaRPr>
          </a:p>
          <a:p>
            <a:r>
              <a:rPr lang="en-GB" dirty="0" smtClean="0">
                <a:latin typeface="+mj-lt"/>
              </a:rPr>
              <a:t>Each chain reverses the direction of rotation so if A is clockwise, B and C rotate anticlockwise so D rotates clockwise.</a:t>
            </a:r>
          </a:p>
          <a:p>
            <a:r>
              <a:rPr lang="en-GB" dirty="0" smtClean="0">
                <a:latin typeface="+mj-lt"/>
              </a:rPr>
              <a:t> </a:t>
            </a:r>
          </a:p>
          <a:p>
            <a:r>
              <a:rPr lang="en-GB" dirty="0" smtClean="0">
                <a:latin typeface="+mj-lt"/>
              </a:rPr>
              <a:t>Output speed = 1200/6 = 200 rev/min clockwise.</a:t>
            </a:r>
          </a:p>
          <a:p>
            <a:r>
              <a:rPr lang="en-GB" dirty="0" smtClean="0">
                <a:latin typeface="+mj-lt"/>
              </a:rPr>
              <a:t>Input power = 2πNT/60 = 2π x 1200 x 30/60 = 3770 W</a:t>
            </a:r>
          </a:p>
          <a:p>
            <a:r>
              <a:rPr lang="en-GB" dirty="0" smtClean="0">
                <a:latin typeface="+mj-lt"/>
              </a:rPr>
              <a:t>Output power = 0.7 x 3770 = 2639 W</a:t>
            </a:r>
          </a:p>
          <a:p>
            <a:r>
              <a:rPr lang="en-GB" dirty="0" smtClean="0">
                <a:latin typeface="+mj-lt"/>
              </a:rPr>
              <a:t>T</a:t>
            </a:r>
            <a:r>
              <a:rPr lang="en-GB" baseline="-25000" dirty="0" smtClean="0">
                <a:latin typeface="+mj-lt"/>
              </a:rPr>
              <a:t>2</a:t>
            </a:r>
            <a:r>
              <a:rPr lang="en-GB" dirty="0" smtClean="0">
                <a:latin typeface="+mj-lt"/>
              </a:rPr>
              <a:t> = 60P</a:t>
            </a:r>
            <a:r>
              <a:rPr lang="en-GB" baseline="-25000" dirty="0" smtClean="0">
                <a:latin typeface="+mj-lt"/>
              </a:rPr>
              <a:t>2</a:t>
            </a:r>
            <a:r>
              <a:rPr lang="en-GB" dirty="0" smtClean="0">
                <a:latin typeface="+mj-lt"/>
              </a:rPr>
              <a:t>/2πN</a:t>
            </a:r>
            <a:r>
              <a:rPr lang="en-GB" baseline="-25000" dirty="0" smtClean="0">
                <a:latin typeface="+mj-lt"/>
              </a:rPr>
              <a:t>2</a:t>
            </a:r>
            <a:r>
              <a:rPr lang="en-GB" dirty="0" smtClean="0">
                <a:latin typeface="+mj-lt"/>
              </a:rPr>
              <a:t> = 60 x 2639/(2π x 200) = 126 Nm</a:t>
            </a:r>
          </a:p>
          <a:p>
            <a:r>
              <a:rPr lang="en-GB" dirty="0" smtClean="0">
                <a:latin typeface="+mj-lt"/>
              </a:rPr>
              <a:t>T</a:t>
            </a:r>
            <a:r>
              <a:rPr lang="en-GB" baseline="-25000" dirty="0" smtClean="0">
                <a:latin typeface="+mj-lt"/>
              </a:rPr>
              <a:t>1</a:t>
            </a:r>
            <a:r>
              <a:rPr lang="en-GB" dirty="0" smtClean="0">
                <a:latin typeface="+mj-lt"/>
              </a:rPr>
              <a:t> = 30	T</a:t>
            </a:r>
            <a:r>
              <a:rPr lang="en-GB" baseline="-25000" dirty="0" smtClean="0">
                <a:latin typeface="+mj-lt"/>
              </a:rPr>
              <a:t>2</a:t>
            </a:r>
            <a:r>
              <a:rPr lang="en-GB" dirty="0" smtClean="0">
                <a:latin typeface="+mj-lt"/>
              </a:rPr>
              <a:t> = 126</a:t>
            </a:r>
          </a:p>
          <a:p>
            <a:r>
              <a:rPr lang="en-GB" dirty="0" smtClean="0">
                <a:latin typeface="+mj-lt"/>
              </a:rPr>
              <a:t>T</a:t>
            </a:r>
            <a:r>
              <a:rPr lang="en-GB" baseline="-25000" dirty="0" smtClean="0">
                <a:latin typeface="+mj-lt"/>
              </a:rPr>
              <a:t>1</a:t>
            </a:r>
            <a:r>
              <a:rPr lang="en-GB" dirty="0" smtClean="0">
                <a:latin typeface="+mj-lt"/>
              </a:rPr>
              <a:t> + T</a:t>
            </a:r>
            <a:r>
              <a:rPr lang="en-GB" baseline="-25000" dirty="0" smtClean="0">
                <a:latin typeface="+mj-lt"/>
              </a:rPr>
              <a:t>2</a:t>
            </a:r>
            <a:r>
              <a:rPr lang="en-GB" dirty="0" smtClean="0">
                <a:latin typeface="+mj-lt"/>
              </a:rPr>
              <a:t> + T</a:t>
            </a:r>
            <a:r>
              <a:rPr lang="en-GB" baseline="-25000" dirty="0" smtClean="0">
                <a:latin typeface="+mj-lt"/>
              </a:rPr>
              <a:t>3</a:t>
            </a:r>
            <a:r>
              <a:rPr lang="en-GB" dirty="0" smtClean="0">
                <a:latin typeface="+mj-lt"/>
              </a:rPr>
              <a:t> = 0</a:t>
            </a:r>
          </a:p>
          <a:p>
            <a:r>
              <a:rPr lang="en-GB" dirty="0" smtClean="0">
                <a:latin typeface="+mj-lt"/>
              </a:rPr>
              <a:t>30 +126+ T</a:t>
            </a:r>
            <a:r>
              <a:rPr lang="en-GB" baseline="-25000" dirty="0" smtClean="0">
                <a:latin typeface="+mj-lt"/>
              </a:rPr>
              <a:t>3</a:t>
            </a:r>
            <a:r>
              <a:rPr lang="en-GB" dirty="0" smtClean="0">
                <a:latin typeface="+mj-lt"/>
              </a:rPr>
              <a:t> = 0</a:t>
            </a:r>
          </a:p>
          <a:p>
            <a:r>
              <a:rPr lang="en-GB" dirty="0" smtClean="0">
                <a:latin typeface="+mj-lt"/>
              </a:rPr>
              <a:t>T</a:t>
            </a:r>
            <a:r>
              <a:rPr lang="en-GB" baseline="-25000" dirty="0" smtClean="0">
                <a:latin typeface="+mj-lt"/>
              </a:rPr>
              <a:t>3</a:t>
            </a:r>
            <a:r>
              <a:rPr lang="en-GB" dirty="0" smtClean="0">
                <a:latin typeface="+mj-lt"/>
              </a:rPr>
              <a:t> = -156 Nm (anticlockwise)</a:t>
            </a:r>
          </a:p>
          <a:p>
            <a:r>
              <a:rPr lang="en-GB" sz="2000" dirty="0" smtClean="0">
                <a:latin typeface="+mj-lt"/>
              </a:rPr>
              <a:t> </a:t>
            </a: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lvl="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defRPr/>
            </a:pPr>
            <a:endParaRPr kumimoji="0" lang="en-GB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56674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3717032"/>
            <a:ext cx="2424780" cy="27089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57698" name="Object 2"/>
          <p:cNvGraphicFramePr>
            <a:graphicFrameLocks noChangeAspect="1"/>
          </p:cNvGraphicFramePr>
          <p:nvPr/>
        </p:nvGraphicFramePr>
        <p:xfrm>
          <a:off x="6732240" y="1340768"/>
          <a:ext cx="2159843" cy="679463"/>
        </p:xfrm>
        <a:graphic>
          <a:graphicData uri="http://schemas.openxmlformats.org/presentationml/2006/ole">
            <p:oleObj spid="_x0000_s157698" name="Equation" r:id="rId5" imgW="1371600" imgH="431640" progId="Equation.3">
              <p:embed/>
            </p:oleObj>
          </a:graphicData>
        </a:graphic>
      </p:graphicFrame>
      <p:graphicFrame>
        <p:nvGraphicFramePr>
          <p:cNvPr id="157699" name="Object 3"/>
          <p:cNvGraphicFramePr>
            <a:graphicFrameLocks noChangeAspect="1"/>
          </p:cNvGraphicFramePr>
          <p:nvPr/>
        </p:nvGraphicFramePr>
        <p:xfrm>
          <a:off x="7236296" y="2204864"/>
          <a:ext cx="1512168" cy="599849"/>
        </p:xfrm>
        <a:graphic>
          <a:graphicData uri="http://schemas.openxmlformats.org/presentationml/2006/ole">
            <p:oleObj spid="_x0000_s157699" name="Equation" r:id="rId6" imgW="99036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Compound Gear Trains : Example 6</a:t>
            </a:r>
            <a:endParaRPr lang="en-GB" dirty="0"/>
          </a:p>
        </p:txBody>
      </p:sp>
      <p:sp>
        <p:nvSpPr>
          <p:cNvPr id="16" name="Rectangle 9"/>
          <p:cNvSpPr txBox="1">
            <a:spLocks noChangeArrowheads="1"/>
          </p:cNvSpPr>
          <p:nvPr/>
        </p:nvSpPr>
        <p:spPr>
          <a:xfrm>
            <a:off x="573088" y="1390650"/>
            <a:ext cx="6663208" cy="5134694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endParaRPr lang="en-GB" sz="2000" dirty="0" smtClean="0">
              <a:latin typeface="+mj-lt"/>
            </a:endParaRP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sz="2000" dirty="0" smtClean="0">
                <a:latin typeface="+mj-lt"/>
              </a:rPr>
              <a:t>Gear A is the input and revolves at 800 rev/min anticlockwise. </a:t>
            </a: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endParaRPr lang="en-GB" sz="2000" dirty="0" smtClean="0">
              <a:latin typeface="+mj-lt"/>
            </a:endParaRP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sz="2000" dirty="0" smtClean="0">
                <a:latin typeface="+mj-lt"/>
              </a:rPr>
              <a:t>The input torque is 10 Nm and the efficiency is 81%.</a:t>
            </a:r>
          </a:p>
          <a:p>
            <a:pPr marL="731520" lvl="1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sz="2000" dirty="0" smtClean="0">
                <a:latin typeface="+mj-lt"/>
              </a:rPr>
              <a:t>Gear A has 30 teeth</a:t>
            </a:r>
          </a:p>
          <a:p>
            <a:pPr marL="731520" lvl="1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sz="2000" dirty="0" smtClean="0">
                <a:latin typeface="+mj-lt"/>
              </a:rPr>
              <a:t>Gear B has 98 teeth</a:t>
            </a:r>
          </a:p>
          <a:p>
            <a:pPr marL="731520" lvl="1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sz="2000" dirty="0" smtClean="0">
                <a:latin typeface="+mj-lt"/>
              </a:rPr>
              <a:t>Gear C has 28 teeth</a:t>
            </a:r>
          </a:p>
          <a:p>
            <a:pPr marL="731520" lvl="1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sz="2000" dirty="0" smtClean="0">
                <a:latin typeface="+mj-lt"/>
              </a:rPr>
              <a:t>Gear D has 86 teeth</a:t>
            </a:r>
          </a:p>
          <a:p>
            <a:pPr marL="731520" lvl="1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sz="2000" dirty="0" smtClean="0">
                <a:latin typeface="+mj-lt"/>
              </a:rPr>
              <a:t>Gear E has 42 teeth</a:t>
            </a:r>
          </a:p>
          <a:p>
            <a:pPr marL="731520" lvl="1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endParaRPr lang="en-GB" sz="2000" dirty="0" smtClean="0">
              <a:latin typeface="+mj-lt"/>
            </a:endParaRP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sz="2000" dirty="0" smtClean="0">
                <a:latin typeface="+mj-lt"/>
              </a:rPr>
              <a:t>Calculate the following.</a:t>
            </a:r>
          </a:p>
          <a:p>
            <a:pPr marL="731520" lvl="1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sz="2000" dirty="0" smtClean="0">
                <a:latin typeface="+mj-lt"/>
              </a:rPr>
              <a:t> The output speed and its direction. </a:t>
            </a:r>
          </a:p>
          <a:p>
            <a:pPr marL="731520" lvl="1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sz="2000" dirty="0" smtClean="0">
                <a:latin typeface="+mj-lt"/>
              </a:rPr>
              <a:t>The input and output power.</a:t>
            </a:r>
          </a:p>
          <a:p>
            <a:pPr marL="731520" lvl="1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sz="2000" dirty="0" smtClean="0">
                <a:latin typeface="+mj-lt"/>
              </a:rPr>
              <a:t>The fixing torque. </a:t>
            </a:r>
          </a:p>
          <a:p>
            <a:r>
              <a:rPr lang="en-GB" sz="2000" dirty="0" smtClean="0">
                <a:latin typeface="+mj-lt"/>
              </a:rPr>
              <a:t> </a:t>
            </a: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lvl="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defRPr/>
            </a:pPr>
            <a:endParaRPr kumimoji="0" lang="en-GB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7101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3212976"/>
            <a:ext cx="3171825" cy="335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Compound Gear Trains : Example 6</a:t>
            </a:r>
            <a:endParaRPr lang="en-GB" dirty="0"/>
          </a:p>
        </p:txBody>
      </p:sp>
      <p:sp>
        <p:nvSpPr>
          <p:cNvPr id="16" name="Rectangle 9"/>
          <p:cNvSpPr txBox="1">
            <a:spLocks noChangeArrowheads="1"/>
          </p:cNvSpPr>
          <p:nvPr/>
        </p:nvSpPr>
        <p:spPr>
          <a:xfrm>
            <a:off x="539552" y="1412776"/>
            <a:ext cx="6840760" cy="5134694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endParaRPr lang="en-GB" sz="2000" dirty="0" smtClean="0">
              <a:latin typeface="+mj-lt"/>
            </a:endParaRPr>
          </a:p>
          <a:p>
            <a:r>
              <a:rPr lang="en-GB" sz="2000" dirty="0" smtClean="0">
                <a:latin typeface="+mj-lt"/>
              </a:rPr>
              <a:t>	First chain A,B 		GR = 98/30 = 3.2667</a:t>
            </a:r>
          </a:p>
          <a:p>
            <a:r>
              <a:rPr lang="en-GB" sz="2000" dirty="0" smtClean="0">
                <a:latin typeface="+mj-lt"/>
              </a:rPr>
              <a:t>	Second chain C,D 	GR = 86/28 = 3.0714 	Third chain D,E 		GR = 42/86 = 0.4884</a:t>
            </a:r>
          </a:p>
          <a:p>
            <a:r>
              <a:rPr lang="en-GB" sz="2000" dirty="0" smtClean="0">
                <a:latin typeface="+mj-lt"/>
              </a:rPr>
              <a:t>	</a:t>
            </a:r>
          </a:p>
          <a:p>
            <a:r>
              <a:rPr lang="en-GB" sz="2000" dirty="0" smtClean="0">
                <a:latin typeface="+mj-lt"/>
              </a:rPr>
              <a:t>The overall ratio A,D 	</a:t>
            </a:r>
            <a:r>
              <a:rPr lang="en-GB" sz="2000" b="1" dirty="0" smtClean="0">
                <a:latin typeface="+mj-lt"/>
              </a:rPr>
              <a:t>GR= 3.2667 x 3.0714 x 0.4884 = 4.9</a:t>
            </a: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defRPr/>
            </a:pPr>
            <a:endParaRPr lang="en-GB" sz="2000" dirty="0" smtClean="0">
              <a:latin typeface="+mj-lt"/>
            </a:endParaRPr>
          </a:p>
          <a:p>
            <a:r>
              <a:rPr lang="en-GB" dirty="0" smtClean="0">
                <a:latin typeface="+mj-lt"/>
              </a:rPr>
              <a:t>Each chain reverses the direction of rotation so if A is clockwise, B and C rotate anticlockwise, D rotates clockwise, so E rotates anticlockwise.</a:t>
            </a:r>
          </a:p>
          <a:p>
            <a:r>
              <a:rPr lang="en-GB" dirty="0" smtClean="0">
                <a:latin typeface="+mj-lt"/>
              </a:rPr>
              <a:t> </a:t>
            </a:r>
          </a:p>
          <a:p>
            <a:r>
              <a:rPr lang="en-GB" dirty="0" smtClean="0">
                <a:latin typeface="+mj-lt"/>
              </a:rPr>
              <a:t>Output speed = 800/4.9 = 163.27 rev/min anticlockwise.</a:t>
            </a:r>
          </a:p>
          <a:p>
            <a:r>
              <a:rPr lang="en-GB" dirty="0" smtClean="0">
                <a:latin typeface="+mj-lt"/>
              </a:rPr>
              <a:t>Input power = 2πNT/60 = 2π x 800 x 10/60 = 837.76 W</a:t>
            </a:r>
          </a:p>
          <a:p>
            <a:r>
              <a:rPr lang="en-GB" dirty="0" smtClean="0">
                <a:latin typeface="+mj-lt"/>
              </a:rPr>
              <a:t>Output power = 0.81 x 837.76= 678.58 W</a:t>
            </a:r>
          </a:p>
          <a:p>
            <a:r>
              <a:rPr lang="en-GB" dirty="0" smtClean="0">
                <a:latin typeface="+mj-lt"/>
              </a:rPr>
              <a:t>T</a:t>
            </a:r>
            <a:r>
              <a:rPr lang="en-GB" baseline="-25000" dirty="0" smtClean="0">
                <a:latin typeface="+mj-lt"/>
              </a:rPr>
              <a:t>2</a:t>
            </a:r>
            <a:r>
              <a:rPr lang="en-GB" dirty="0" smtClean="0">
                <a:latin typeface="+mj-lt"/>
              </a:rPr>
              <a:t> = 60P</a:t>
            </a:r>
            <a:r>
              <a:rPr lang="en-GB" baseline="-25000" dirty="0" smtClean="0">
                <a:latin typeface="+mj-lt"/>
              </a:rPr>
              <a:t>2</a:t>
            </a:r>
            <a:r>
              <a:rPr lang="en-GB" dirty="0" smtClean="0">
                <a:latin typeface="+mj-lt"/>
              </a:rPr>
              <a:t>/2πN</a:t>
            </a:r>
            <a:r>
              <a:rPr lang="en-GB" baseline="-25000" dirty="0" smtClean="0">
                <a:latin typeface="+mj-lt"/>
              </a:rPr>
              <a:t>2</a:t>
            </a:r>
            <a:r>
              <a:rPr lang="en-GB" dirty="0" smtClean="0">
                <a:latin typeface="+mj-lt"/>
              </a:rPr>
              <a:t> = 60 x 678.58/(2π x 163.27) = 39.69 Nm</a:t>
            </a:r>
          </a:p>
          <a:p>
            <a:r>
              <a:rPr lang="en-GB" dirty="0" smtClean="0">
                <a:latin typeface="+mj-lt"/>
              </a:rPr>
              <a:t>T</a:t>
            </a:r>
            <a:r>
              <a:rPr lang="en-GB" baseline="-25000" dirty="0" smtClean="0">
                <a:latin typeface="+mj-lt"/>
              </a:rPr>
              <a:t>1</a:t>
            </a:r>
            <a:r>
              <a:rPr lang="en-GB" dirty="0" smtClean="0">
                <a:latin typeface="+mj-lt"/>
              </a:rPr>
              <a:t> = 10	T</a:t>
            </a:r>
            <a:r>
              <a:rPr lang="en-GB" baseline="-25000" dirty="0" smtClean="0">
                <a:latin typeface="+mj-lt"/>
              </a:rPr>
              <a:t>2</a:t>
            </a:r>
            <a:r>
              <a:rPr lang="en-GB" dirty="0" smtClean="0">
                <a:latin typeface="+mj-lt"/>
              </a:rPr>
              <a:t> = -39.69</a:t>
            </a:r>
          </a:p>
          <a:p>
            <a:r>
              <a:rPr lang="en-GB" dirty="0" smtClean="0">
                <a:latin typeface="+mj-lt"/>
              </a:rPr>
              <a:t>T</a:t>
            </a:r>
            <a:r>
              <a:rPr lang="en-GB" baseline="-25000" dirty="0" smtClean="0">
                <a:latin typeface="+mj-lt"/>
              </a:rPr>
              <a:t>1</a:t>
            </a:r>
            <a:r>
              <a:rPr lang="en-GB" dirty="0" smtClean="0">
                <a:latin typeface="+mj-lt"/>
              </a:rPr>
              <a:t> + T</a:t>
            </a:r>
            <a:r>
              <a:rPr lang="en-GB" baseline="-25000" dirty="0" smtClean="0">
                <a:latin typeface="+mj-lt"/>
              </a:rPr>
              <a:t>2</a:t>
            </a:r>
            <a:r>
              <a:rPr lang="en-GB" dirty="0" smtClean="0">
                <a:latin typeface="+mj-lt"/>
              </a:rPr>
              <a:t> + T</a:t>
            </a:r>
            <a:r>
              <a:rPr lang="en-GB" baseline="-25000" dirty="0" smtClean="0">
                <a:latin typeface="+mj-lt"/>
              </a:rPr>
              <a:t>3</a:t>
            </a:r>
            <a:r>
              <a:rPr lang="en-GB" dirty="0" smtClean="0">
                <a:latin typeface="+mj-lt"/>
              </a:rPr>
              <a:t> = 0</a:t>
            </a:r>
          </a:p>
          <a:p>
            <a:r>
              <a:rPr lang="en-GB" dirty="0" smtClean="0">
                <a:latin typeface="+mj-lt"/>
              </a:rPr>
              <a:t>10 – 39.69 + T</a:t>
            </a:r>
            <a:r>
              <a:rPr lang="en-GB" baseline="-25000" dirty="0" smtClean="0">
                <a:latin typeface="+mj-lt"/>
              </a:rPr>
              <a:t>3</a:t>
            </a:r>
            <a:r>
              <a:rPr lang="en-GB" dirty="0" smtClean="0">
                <a:latin typeface="+mj-lt"/>
              </a:rPr>
              <a:t> = 0</a:t>
            </a:r>
          </a:p>
          <a:p>
            <a:r>
              <a:rPr lang="en-GB" dirty="0" smtClean="0">
                <a:latin typeface="+mj-lt"/>
              </a:rPr>
              <a:t>T</a:t>
            </a:r>
            <a:r>
              <a:rPr lang="en-GB" baseline="-25000" dirty="0" smtClean="0">
                <a:latin typeface="+mj-lt"/>
              </a:rPr>
              <a:t>3</a:t>
            </a:r>
            <a:r>
              <a:rPr lang="en-GB" dirty="0" smtClean="0">
                <a:latin typeface="+mj-lt"/>
              </a:rPr>
              <a:t> = 29.69 Nm (clockwise)</a:t>
            </a:r>
          </a:p>
          <a:p>
            <a:r>
              <a:rPr lang="en-GB" sz="2000" dirty="0" smtClean="0">
                <a:latin typeface="+mj-lt"/>
              </a:rPr>
              <a:t> </a:t>
            </a: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lvl="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defRPr/>
            </a:pPr>
            <a:endParaRPr kumimoji="0" lang="en-GB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aphicFrame>
        <p:nvGraphicFramePr>
          <p:cNvPr id="157698" name="Object 2"/>
          <p:cNvGraphicFramePr>
            <a:graphicFrameLocks noChangeAspect="1"/>
          </p:cNvGraphicFramePr>
          <p:nvPr/>
        </p:nvGraphicFramePr>
        <p:xfrm>
          <a:off x="6732240" y="1340768"/>
          <a:ext cx="2159843" cy="679463"/>
        </p:xfrm>
        <a:graphic>
          <a:graphicData uri="http://schemas.openxmlformats.org/presentationml/2006/ole">
            <p:oleObj spid="_x0000_s171010" name="Equation" r:id="rId4" imgW="1371600" imgH="431640" progId="Equation.3">
              <p:embed/>
            </p:oleObj>
          </a:graphicData>
        </a:graphic>
      </p:graphicFrame>
      <p:graphicFrame>
        <p:nvGraphicFramePr>
          <p:cNvPr id="157699" name="Object 3"/>
          <p:cNvGraphicFramePr>
            <a:graphicFrameLocks noChangeAspect="1"/>
          </p:cNvGraphicFramePr>
          <p:nvPr/>
        </p:nvGraphicFramePr>
        <p:xfrm>
          <a:off x="7236296" y="2204864"/>
          <a:ext cx="1512168" cy="599849"/>
        </p:xfrm>
        <a:graphic>
          <a:graphicData uri="http://schemas.openxmlformats.org/presentationml/2006/ole">
            <p:oleObj spid="_x0000_s171011" name="Equation" r:id="rId5" imgW="99036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Compound Gear Trains : Example 7</a:t>
            </a:r>
            <a:endParaRPr lang="en-GB" dirty="0"/>
          </a:p>
        </p:txBody>
      </p:sp>
      <p:sp>
        <p:nvSpPr>
          <p:cNvPr id="16" name="Rectangle 9"/>
          <p:cNvSpPr txBox="1">
            <a:spLocks noChangeArrowheads="1"/>
          </p:cNvSpPr>
          <p:nvPr/>
        </p:nvSpPr>
        <p:spPr>
          <a:xfrm>
            <a:off x="573088" y="1390650"/>
            <a:ext cx="8031360" cy="5134694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endParaRPr lang="en-GB" sz="2000" dirty="0" smtClean="0">
              <a:latin typeface="+mj-lt"/>
            </a:endParaRP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sz="2000" dirty="0" smtClean="0">
                <a:latin typeface="+mj-lt"/>
              </a:rPr>
              <a:t>If the input gear A is subjected to a torque of 35 Nm and rotated at 2500 rev/min clockwise, Calculate the following, given that the gearbox is 75% efficient,</a:t>
            </a: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defRPr/>
            </a:pPr>
            <a:endParaRPr lang="en-GB" sz="2000" dirty="0" smtClean="0">
              <a:latin typeface="+mj-lt"/>
            </a:endParaRPr>
          </a:p>
          <a:p>
            <a:pPr marL="731520" lvl="1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sz="2000" dirty="0" smtClean="0">
                <a:latin typeface="+mj-lt"/>
              </a:rPr>
              <a:t> The output speed and its direction. </a:t>
            </a:r>
          </a:p>
          <a:p>
            <a:pPr marL="731520" lvl="1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sz="2000" dirty="0" smtClean="0">
                <a:latin typeface="+mj-lt"/>
              </a:rPr>
              <a:t>The input and output power.</a:t>
            </a:r>
          </a:p>
          <a:p>
            <a:pPr marL="731520" lvl="1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sz="2000" dirty="0" smtClean="0">
                <a:latin typeface="+mj-lt"/>
              </a:rPr>
              <a:t>The fixing torque. </a:t>
            </a: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endParaRPr lang="en-GB" sz="2000" dirty="0" smtClean="0">
              <a:latin typeface="+mj-lt"/>
            </a:endParaRP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dirty="0" smtClean="0">
                <a:latin typeface="+mj-lt"/>
              </a:rPr>
              <a:t>Gear A has 22 teeth</a:t>
            </a: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dirty="0" smtClean="0">
                <a:latin typeface="+mj-lt"/>
              </a:rPr>
              <a:t>Gear B has 110 teeth</a:t>
            </a: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dirty="0" smtClean="0">
                <a:latin typeface="+mj-lt"/>
              </a:rPr>
              <a:t>Gear C has 38 teeth</a:t>
            </a: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dirty="0" smtClean="0">
                <a:latin typeface="+mj-lt"/>
              </a:rPr>
              <a:t>Gear D has 106 teeth</a:t>
            </a: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dirty="0" smtClean="0">
                <a:latin typeface="+mj-lt"/>
              </a:rPr>
              <a:t>Gear E has 14 teeth</a:t>
            </a: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dirty="0" smtClean="0">
                <a:latin typeface="+mj-lt"/>
              </a:rPr>
              <a:t>Gear F has 100 teeth</a:t>
            </a: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lvl="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defRPr/>
            </a:pPr>
            <a:endParaRPr kumimoji="0" lang="en-GB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38245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5936" y="3933056"/>
            <a:ext cx="3895198" cy="23153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Compound Gear Trains : Example 6</a:t>
            </a:r>
            <a:endParaRPr lang="en-GB" dirty="0"/>
          </a:p>
        </p:txBody>
      </p:sp>
      <p:sp>
        <p:nvSpPr>
          <p:cNvPr id="16" name="Rectangle 9"/>
          <p:cNvSpPr txBox="1">
            <a:spLocks noChangeArrowheads="1"/>
          </p:cNvSpPr>
          <p:nvPr/>
        </p:nvSpPr>
        <p:spPr>
          <a:xfrm>
            <a:off x="539552" y="1412776"/>
            <a:ext cx="6840760" cy="5134694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endParaRPr lang="en-GB" sz="2000" dirty="0" smtClean="0">
              <a:latin typeface="+mj-lt"/>
            </a:endParaRPr>
          </a:p>
          <a:p>
            <a:r>
              <a:rPr lang="en-GB" sz="2000" dirty="0" smtClean="0">
                <a:latin typeface="+mj-lt"/>
              </a:rPr>
              <a:t>	First chain A,B 		GR = 110/22 = 5</a:t>
            </a:r>
          </a:p>
          <a:p>
            <a:r>
              <a:rPr lang="en-GB" sz="2000" dirty="0" smtClean="0">
                <a:latin typeface="+mj-lt"/>
              </a:rPr>
              <a:t>	Second chain C,D 	GR = 106/38 = 2.79	Third chain E, F 		GR = 100/14 = 7.14</a:t>
            </a:r>
          </a:p>
          <a:p>
            <a:r>
              <a:rPr lang="en-GB" sz="2000" dirty="0" smtClean="0">
                <a:latin typeface="+mj-lt"/>
              </a:rPr>
              <a:t>	</a:t>
            </a:r>
          </a:p>
          <a:p>
            <a:r>
              <a:rPr lang="en-GB" sz="2000" dirty="0" smtClean="0">
                <a:latin typeface="+mj-lt"/>
              </a:rPr>
              <a:t>The overall ratio A,D 	</a:t>
            </a:r>
            <a:r>
              <a:rPr lang="en-GB" sz="2000" b="1" dirty="0" smtClean="0">
                <a:latin typeface="+mj-lt"/>
              </a:rPr>
              <a:t>GR= 5 x 2.79 x 7.14 = 99.6</a:t>
            </a: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defRPr/>
            </a:pPr>
            <a:endParaRPr lang="en-GB" sz="2000" dirty="0" smtClean="0">
              <a:latin typeface="+mj-lt"/>
            </a:endParaRPr>
          </a:p>
          <a:p>
            <a:r>
              <a:rPr lang="en-GB" dirty="0" smtClean="0">
                <a:latin typeface="+mj-lt"/>
              </a:rPr>
              <a:t>Each chain reverses the direction of rotation so if A is clockwise, B and C rotate anticlockwise, D and E rotate clockwise, so F rotates anticlockwise.</a:t>
            </a:r>
          </a:p>
          <a:p>
            <a:r>
              <a:rPr lang="en-GB" dirty="0" smtClean="0">
                <a:latin typeface="+mj-lt"/>
              </a:rPr>
              <a:t> </a:t>
            </a:r>
          </a:p>
          <a:p>
            <a:r>
              <a:rPr lang="en-GB" dirty="0" smtClean="0">
                <a:latin typeface="+mj-lt"/>
              </a:rPr>
              <a:t>Output speed = 2500/99.6 = 2.51 rev/min anticlockwise.</a:t>
            </a:r>
          </a:p>
          <a:p>
            <a:r>
              <a:rPr lang="en-GB" dirty="0" smtClean="0">
                <a:latin typeface="+mj-lt"/>
              </a:rPr>
              <a:t>Input power = 2πNT/60 = 2π x 2500 x 35/60 = 9163 W</a:t>
            </a:r>
          </a:p>
          <a:p>
            <a:r>
              <a:rPr lang="en-GB" dirty="0" smtClean="0">
                <a:latin typeface="+mj-lt"/>
              </a:rPr>
              <a:t>Output power = 0.75 x 9163= 6872 W</a:t>
            </a:r>
          </a:p>
          <a:p>
            <a:r>
              <a:rPr lang="en-GB" dirty="0" smtClean="0">
                <a:latin typeface="+mj-lt"/>
              </a:rPr>
              <a:t>T</a:t>
            </a:r>
            <a:r>
              <a:rPr lang="en-GB" baseline="-25000" dirty="0" smtClean="0">
                <a:latin typeface="+mj-lt"/>
              </a:rPr>
              <a:t>2</a:t>
            </a:r>
            <a:r>
              <a:rPr lang="en-GB" dirty="0" smtClean="0">
                <a:latin typeface="+mj-lt"/>
              </a:rPr>
              <a:t> = 60P</a:t>
            </a:r>
            <a:r>
              <a:rPr lang="en-GB" baseline="-25000" dirty="0" smtClean="0">
                <a:latin typeface="+mj-lt"/>
              </a:rPr>
              <a:t>2</a:t>
            </a:r>
            <a:r>
              <a:rPr lang="en-GB" dirty="0" smtClean="0">
                <a:latin typeface="+mj-lt"/>
              </a:rPr>
              <a:t>/2πN</a:t>
            </a:r>
            <a:r>
              <a:rPr lang="en-GB" baseline="-25000" dirty="0" smtClean="0">
                <a:latin typeface="+mj-lt"/>
              </a:rPr>
              <a:t>2</a:t>
            </a:r>
            <a:r>
              <a:rPr lang="en-GB" dirty="0" smtClean="0">
                <a:latin typeface="+mj-lt"/>
              </a:rPr>
              <a:t> = 60 x 6872/(2π x 2.51) =  -26145Nm</a:t>
            </a:r>
          </a:p>
          <a:p>
            <a:r>
              <a:rPr lang="en-GB" dirty="0" smtClean="0">
                <a:latin typeface="+mj-lt"/>
              </a:rPr>
              <a:t>T</a:t>
            </a:r>
            <a:r>
              <a:rPr lang="en-GB" baseline="-25000" dirty="0" smtClean="0">
                <a:latin typeface="+mj-lt"/>
              </a:rPr>
              <a:t>1</a:t>
            </a:r>
            <a:r>
              <a:rPr lang="en-GB" dirty="0" smtClean="0">
                <a:latin typeface="+mj-lt"/>
              </a:rPr>
              <a:t> = 35	T</a:t>
            </a:r>
            <a:r>
              <a:rPr lang="en-GB" baseline="-25000" dirty="0" smtClean="0">
                <a:latin typeface="+mj-lt"/>
              </a:rPr>
              <a:t>2</a:t>
            </a:r>
            <a:r>
              <a:rPr lang="en-GB" dirty="0" smtClean="0">
                <a:latin typeface="+mj-lt"/>
              </a:rPr>
              <a:t> = -26145</a:t>
            </a:r>
          </a:p>
          <a:p>
            <a:r>
              <a:rPr lang="en-GB" dirty="0" smtClean="0">
                <a:latin typeface="+mj-lt"/>
              </a:rPr>
              <a:t>T</a:t>
            </a:r>
            <a:r>
              <a:rPr lang="en-GB" baseline="-25000" dirty="0" smtClean="0">
                <a:latin typeface="+mj-lt"/>
              </a:rPr>
              <a:t>1</a:t>
            </a:r>
            <a:r>
              <a:rPr lang="en-GB" dirty="0" smtClean="0">
                <a:latin typeface="+mj-lt"/>
              </a:rPr>
              <a:t> + T</a:t>
            </a:r>
            <a:r>
              <a:rPr lang="en-GB" baseline="-25000" dirty="0" smtClean="0">
                <a:latin typeface="+mj-lt"/>
              </a:rPr>
              <a:t>2</a:t>
            </a:r>
            <a:r>
              <a:rPr lang="en-GB" dirty="0" smtClean="0">
                <a:latin typeface="+mj-lt"/>
              </a:rPr>
              <a:t> + T</a:t>
            </a:r>
            <a:r>
              <a:rPr lang="en-GB" baseline="-25000" dirty="0" smtClean="0">
                <a:latin typeface="+mj-lt"/>
              </a:rPr>
              <a:t>3</a:t>
            </a:r>
            <a:r>
              <a:rPr lang="en-GB" dirty="0" smtClean="0">
                <a:latin typeface="+mj-lt"/>
              </a:rPr>
              <a:t> = 0</a:t>
            </a:r>
          </a:p>
          <a:p>
            <a:r>
              <a:rPr lang="en-GB" dirty="0" smtClean="0">
                <a:latin typeface="+mj-lt"/>
              </a:rPr>
              <a:t>10 – 26145 + T</a:t>
            </a:r>
            <a:r>
              <a:rPr lang="en-GB" baseline="-25000" dirty="0" smtClean="0">
                <a:latin typeface="+mj-lt"/>
              </a:rPr>
              <a:t>3</a:t>
            </a:r>
            <a:r>
              <a:rPr lang="en-GB" dirty="0" smtClean="0">
                <a:latin typeface="+mj-lt"/>
              </a:rPr>
              <a:t> = 0</a:t>
            </a:r>
          </a:p>
          <a:p>
            <a:r>
              <a:rPr lang="en-GB" dirty="0" smtClean="0">
                <a:latin typeface="+mj-lt"/>
              </a:rPr>
              <a:t>T</a:t>
            </a:r>
            <a:r>
              <a:rPr lang="en-GB" baseline="-25000" dirty="0" smtClean="0">
                <a:latin typeface="+mj-lt"/>
              </a:rPr>
              <a:t>3</a:t>
            </a:r>
            <a:r>
              <a:rPr lang="en-GB" dirty="0" smtClean="0">
                <a:latin typeface="+mj-lt"/>
              </a:rPr>
              <a:t> = 26110 Nm (clockwise)</a:t>
            </a:r>
          </a:p>
          <a:p>
            <a:r>
              <a:rPr lang="en-GB" sz="2000" dirty="0" smtClean="0">
                <a:latin typeface="+mj-lt"/>
              </a:rPr>
              <a:t> </a:t>
            </a: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lvl="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defRPr/>
            </a:pPr>
            <a:endParaRPr kumimoji="0" lang="en-GB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aphicFrame>
        <p:nvGraphicFramePr>
          <p:cNvPr id="157698" name="Object 2"/>
          <p:cNvGraphicFramePr>
            <a:graphicFrameLocks noChangeAspect="1"/>
          </p:cNvGraphicFramePr>
          <p:nvPr/>
        </p:nvGraphicFramePr>
        <p:xfrm>
          <a:off x="6732240" y="1340768"/>
          <a:ext cx="2159843" cy="679463"/>
        </p:xfrm>
        <a:graphic>
          <a:graphicData uri="http://schemas.openxmlformats.org/presentationml/2006/ole">
            <p:oleObj spid="_x0000_s172034" name="Equation" r:id="rId4" imgW="1371600" imgH="431640" progId="Equation.3">
              <p:embed/>
            </p:oleObj>
          </a:graphicData>
        </a:graphic>
      </p:graphicFrame>
      <p:graphicFrame>
        <p:nvGraphicFramePr>
          <p:cNvPr id="157699" name="Object 3"/>
          <p:cNvGraphicFramePr>
            <a:graphicFrameLocks noChangeAspect="1"/>
          </p:cNvGraphicFramePr>
          <p:nvPr/>
        </p:nvGraphicFramePr>
        <p:xfrm>
          <a:off x="7236296" y="2204864"/>
          <a:ext cx="1512168" cy="599849"/>
        </p:xfrm>
        <a:graphic>
          <a:graphicData uri="http://schemas.openxmlformats.org/presentationml/2006/ole">
            <p:oleObj spid="_x0000_s172035" name="Equation" r:id="rId5" imgW="99036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Epicyclic</a:t>
            </a:r>
            <a:r>
              <a:rPr lang="en-GB" dirty="0" smtClean="0"/>
              <a:t> Gear Trains</a:t>
            </a:r>
            <a:endParaRPr lang="en-GB" dirty="0"/>
          </a:p>
        </p:txBody>
      </p:sp>
      <p:sp>
        <p:nvSpPr>
          <p:cNvPr id="16" name="Rectangle 9"/>
          <p:cNvSpPr txBox="1">
            <a:spLocks noChangeArrowheads="1"/>
          </p:cNvSpPr>
          <p:nvPr/>
        </p:nvSpPr>
        <p:spPr>
          <a:xfrm>
            <a:off x="539552" y="1412776"/>
            <a:ext cx="8136904" cy="5134694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endParaRPr lang="en-GB" sz="2000" dirty="0" smtClean="0">
              <a:latin typeface="+mj-lt"/>
            </a:endParaRPr>
          </a:p>
          <a:p>
            <a:pPr>
              <a:buFont typeface="Arial" pitchFamily="34" charset="0"/>
              <a:buChar char="•"/>
            </a:pPr>
            <a:r>
              <a:rPr lang="en-GB" sz="2000" dirty="0" err="1" smtClean="0">
                <a:latin typeface="+mj-lt"/>
              </a:rPr>
              <a:t>Epicyclic</a:t>
            </a:r>
            <a:r>
              <a:rPr lang="en-GB" sz="2000" dirty="0" smtClean="0">
                <a:latin typeface="+mj-lt"/>
              </a:rPr>
              <a:t> means one gear revolving upon and around another.</a:t>
            </a:r>
          </a:p>
          <a:p>
            <a:pPr>
              <a:buFont typeface="Arial" pitchFamily="34" charset="0"/>
              <a:buChar char="•"/>
            </a:pPr>
            <a:endParaRPr lang="en-GB" sz="2000" dirty="0" smtClean="0">
              <a:latin typeface="+mj-lt"/>
            </a:endParaRPr>
          </a:p>
          <a:p>
            <a:pPr>
              <a:buFont typeface="Arial" pitchFamily="34" charset="0"/>
              <a:buChar char="•"/>
            </a:pPr>
            <a:r>
              <a:rPr lang="en-GB" sz="2000" dirty="0" smtClean="0">
                <a:latin typeface="+mj-lt"/>
              </a:rPr>
              <a:t> The design involves planet and sun gears as one orbits the other like a planet around the sun. </a:t>
            </a:r>
          </a:p>
          <a:p>
            <a:pPr>
              <a:buFont typeface="Arial" pitchFamily="34" charset="0"/>
              <a:buChar char="•"/>
            </a:pPr>
            <a:endParaRPr lang="en-GB" sz="2000" dirty="0" smtClean="0">
              <a:latin typeface="+mj-lt"/>
            </a:endParaRPr>
          </a:p>
          <a:p>
            <a:pPr>
              <a:buFont typeface="Arial" pitchFamily="34" charset="0"/>
              <a:buChar char="•"/>
            </a:pPr>
            <a:r>
              <a:rPr lang="en-GB" sz="2000" dirty="0" smtClean="0">
                <a:latin typeface="+mj-lt"/>
              </a:rPr>
              <a:t>Shown is a picture of a typical gear box.  </a:t>
            </a:r>
          </a:p>
          <a:p>
            <a:pPr>
              <a:buFont typeface="Arial" pitchFamily="34" charset="0"/>
              <a:buChar char="•"/>
            </a:pPr>
            <a:endParaRPr lang="en-GB" sz="2000" dirty="0" smtClean="0">
              <a:latin typeface="+mj-lt"/>
            </a:endParaRPr>
          </a:p>
          <a:p>
            <a:pPr>
              <a:buFont typeface="Arial" pitchFamily="34" charset="0"/>
              <a:buChar char="•"/>
            </a:pPr>
            <a:r>
              <a:rPr lang="en-GB" sz="2000" dirty="0" smtClean="0">
                <a:latin typeface="+mj-lt"/>
              </a:rPr>
              <a:t> Normally one gear will be held stationary.</a:t>
            </a:r>
          </a:p>
          <a:p>
            <a:pPr>
              <a:buFont typeface="Arial" pitchFamily="34" charset="0"/>
              <a:buChar char="•"/>
            </a:pPr>
            <a:endParaRPr lang="en-GB" sz="2000" dirty="0" smtClean="0">
              <a:latin typeface="+mj-lt"/>
            </a:endParaRPr>
          </a:p>
          <a:p>
            <a:pPr>
              <a:buFont typeface="Arial" pitchFamily="34" charset="0"/>
              <a:buChar char="•"/>
            </a:pPr>
            <a:r>
              <a:rPr lang="en-GB" sz="2000" dirty="0" smtClean="0">
                <a:latin typeface="+mj-lt"/>
              </a:rPr>
              <a:t> Gears include</a:t>
            </a:r>
          </a:p>
          <a:p>
            <a:pPr lvl="1">
              <a:buFont typeface="Arial" pitchFamily="34" charset="0"/>
              <a:buChar char="•"/>
            </a:pPr>
            <a:r>
              <a:rPr lang="en-GB" sz="2000" dirty="0" smtClean="0">
                <a:latin typeface="+mj-lt"/>
              </a:rPr>
              <a:t> Sun</a:t>
            </a:r>
          </a:p>
          <a:p>
            <a:pPr lvl="1">
              <a:buFont typeface="Arial" pitchFamily="34" charset="0"/>
              <a:buChar char="•"/>
            </a:pPr>
            <a:r>
              <a:rPr lang="en-GB" sz="2000" dirty="0" smtClean="0">
                <a:latin typeface="+mj-lt"/>
              </a:rPr>
              <a:t> Annulus</a:t>
            </a:r>
          </a:p>
          <a:p>
            <a:pPr lvl="1">
              <a:buFont typeface="Arial" pitchFamily="34" charset="0"/>
              <a:buChar char="•"/>
            </a:pPr>
            <a:r>
              <a:rPr lang="en-GB" sz="2000" dirty="0" smtClean="0">
                <a:latin typeface="+mj-lt"/>
              </a:rPr>
              <a:t> Planets</a:t>
            </a:r>
          </a:p>
          <a:p>
            <a:pPr lvl="1">
              <a:buFont typeface="Arial" pitchFamily="34" charset="0"/>
              <a:buChar char="•"/>
            </a:pPr>
            <a:r>
              <a:rPr lang="en-GB" sz="2000" dirty="0" smtClean="0">
                <a:latin typeface="+mj-lt"/>
              </a:rPr>
              <a:t> Arm</a:t>
            </a: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lvl="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defRPr/>
            </a:pPr>
            <a:endParaRPr kumimoji="0" lang="en-GB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79204" name="Bild41" descr="allgear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3717032"/>
            <a:ext cx="3240360" cy="2699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Epicyclic</a:t>
            </a:r>
            <a:r>
              <a:rPr lang="en-GB" dirty="0" smtClean="0"/>
              <a:t> Gear Trains</a:t>
            </a:r>
            <a:endParaRPr lang="en-GB" dirty="0"/>
          </a:p>
        </p:txBody>
      </p:sp>
      <p:sp>
        <p:nvSpPr>
          <p:cNvPr id="16" name="Rectangle 9"/>
          <p:cNvSpPr txBox="1">
            <a:spLocks noChangeArrowheads="1"/>
          </p:cNvSpPr>
          <p:nvPr/>
        </p:nvSpPr>
        <p:spPr>
          <a:xfrm>
            <a:off x="539552" y="1412776"/>
            <a:ext cx="8136904" cy="5134694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endParaRPr lang="en-GB" sz="2000" dirty="0" smtClean="0">
              <a:latin typeface="+mj-lt"/>
            </a:endParaRPr>
          </a:p>
          <a:p>
            <a:pPr>
              <a:buFont typeface="Arial" pitchFamily="34" charset="0"/>
              <a:buChar char="•"/>
            </a:pPr>
            <a:r>
              <a:rPr lang="en-GB" sz="2000" dirty="0" smtClean="0">
                <a:latin typeface="+mj-lt"/>
              </a:rPr>
              <a:t>To calculate the gear ratio of an </a:t>
            </a:r>
            <a:r>
              <a:rPr lang="en-GB" sz="2000" dirty="0" err="1" smtClean="0">
                <a:latin typeface="+mj-lt"/>
              </a:rPr>
              <a:t>epicyclic</a:t>
            </a:r>
            <a:r>
              <a:rPr lang="en-GB" sz="2000" dirty="0" smtClean="0">
                <a:latin typeface="+mj-lt"/>
              </a:rPr>
              <a:t> gear train one must apply a specific tabular methodology.</a:t>
            </a:r>
          </a:p>
          <a:p>
            <a:pPr>
              <a:buFont typeface="Arial" pitchFamily="34" charset="0"/>
              <a:buChar char="•"/>
            </a:pPr>
            <a:endParaRPr lang="en-GB" sz="2000" dirty="0" smtClean="0">
              <a:latin typeface="+mj-lt"/>
            </a:endParaRPr>
          </a:p>
          <a:p>
            <a:pPr>
              <a:buFont typeface="Arial" pitchFamily="34" charset="0"/>
              <a:buChar char="•"/>
            </a:pPr>
            <a:r>
              <a:rPr lang="en-GB" sz="2000" dirty="0" smtClean="0">
                <a:latin typeface="+mj-lt"/>
              </a:rPr>
              <a:t> The method must be adapted depending which gear is fixed and which are the inputs and outputs.</a:t>
            </a: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lvl="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defRPr/>
            </a:pPr>
            <a:endParaRPr kumimoji="0" lang="en-GB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79204" name="Bild41" descr="allgear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3861048"/>
            <a:ext cx="3240360" cy="2699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Epicyclic</a:t>
            </a:r>
            <a:r>
              <a:rPr lang="en-GB" dirty="0" smtClean="0"/>
              <a:t> Gear Trains : Method</a:t>
            </a:r>
            <a:endParaRPr lang="en-GB" dirty="0"/>
          </a:p>
        </p:txBody>
      </p:sp>
      <p:sp>
        <p:nvSpPr>
          <p:cNvPr id="16" name="Rectangle 9"/>
          <p:cNvSpPr txBox="1">
            <a:spLocks noChangeArrowheads="1"/>
          </p:cNvSpPr>
          <p:nvPr/>
        </p:nvSpPr>
        <p:spPr>
          <a:xfrm>
            <a:off x="539552" y="1412776"/>
            <a:ext cx="8136904" cy="5134694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sz="2000" dirty="0" smtClean="0">
                <a:latin typeface="+mj-lt"/>
              </a:rPr>
              <a:t> The general method is to rotate the whole gear train by one revolution</a:t>
            </a: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endParaRPr lang="en-GB" sz="2000" dirty="0" smtClean="0">
              <a:latin typeface="+mj-lt"/>
            </a:endParaRP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sz="2000" dirty="0" smtClean="0">
                <a:latin typeface="+mj-lt"/>
              </a:rPr>
              <a:t>Hold the arm and rotate the ‘fixed’ gear by -1 revolution (so it is back where it started)</a:t>
            </a: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endParaRPr lang="en-GB" sz="2000" dirty="0" smtClean="0">
              <a:latin typeface="+mj-lt"/>
            </a:endParaRP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sz="2000" dirty="0" smtClean="0">
                <a:latin typeface="+mj-lt"/>
              </a:rPr>
              <a:t>The corresponding rotations of all other gears are calculated.</a:t>
            </a: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endParaRPr lang="en-GB" sz="2000" dirty="0" smtClean="0">
              <a:latin typeface="+mj-lt"/>
            </a:endParaRP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sz="2000" dirty="0" smtClean="0">
                <a:latin typeface="+mj-lt"/>
              </a:rPr>
              <a:t>Sum of rotations is calculated for each gear.</a:t>
            </a: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endParaRPr lang="en-GB" sz="2000" dirty="0" smtClean="0">
              <a:latin typeface="+mj-lt"/>
            </a:endParaRP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sz="2000" dirty="0" smtClean="0">
                <a:latin typeface="+mj-lt"/>
              </a:rPr>
              <a:t>Gear ratio is output rotations / input rotation</a:t>
            </a: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endParaRPr lang="en-GB" sz="2000" dirty="0" smtClean="0">
              <a:latin typeface="+mj-lt"/>
            </a:endParaRP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sz="2000" dirty="0" smtClean="0">
                <a:latin typeface="+mj-lt"/>
              </a:rPr>
              <a:t>This is performed in a table where the number of rotations is logged of each gear.</a:t>
            </a: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endParaRPr lang="en-GB" sz="2000" dirty="0" smtClean="0">
              <a:latin typeface="+mj-lt"/>
            </a:endParaRPr>
          </a:p>
          <a:p>
            <a:pPr marL="27432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/>
            </a:pPr>
            <a:r>
              <a:rPr lang="en-GB" sz="2000" dirty="0" smtClean="0">
                <a:latin typeface="+mj-lt"/>
              </a:rPr>
              <a:t>The method is best demonstrated by an example.</a:t>
            </a: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lvl="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defRPr/>
            </a:pPr>
            <a:endParaRPr kumimoji="0" lang="en-GB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Epicyclic</a:t>
            </a:r>
            <a:r>
              <a:rPr lang="en-GB" dirty="0" smtClean="0"/>
              <a:t> Gear Trains : Example</a:t>
            </a:r>
            <a:endParaRPr lang="en-GB" dirty="0"/>
          </a:p>
        </p:txBody>
      </p:sp>
      <p:sp>
        <p:nvSpPr>
          <p:cNvPr id="16" name="Rectangle 9"/>
          <p:cNvSpPr txBox="1">
            <a:spLocks noChangeArrowheads="1"/>
          </p:cNvSpPr>
          <p:nvPr/>
        </p:nvSpPr>
        <p:spPr>
          <a:xfrm>
            <a:off x="611560" y="1412776"/>
            <a:ext cx="8136904" cy="5134694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2000" dirty="0" smtClean="0"/>
              <a:t> </a:t>
            </a:r>
          </a:p>
          <a:p>
            <a:r>
              <a:rPr lang="en-GB" sz="2000" dirty="0" smtClean="0"/>
              <a:t>An </a:t>
            </a:r>
            <a:r>
              <a:rPr lang="en-GB" sz="2000" dirty="0" err="1" smtClean="0"/>
              <a:t>epicyclic</a:t>
            </a:r>
            <a:r>
              <a:rPr lang="en-GB" sz="2000" dirty="0" smtClean="0"/>
              <a:t> gear box has a fixed outer gear C with 240 teeth. The planet gears have 20 teeth and the sun has 200 teeth. The input is the arm/cage A and the output is the sun gear D.</a:t>
            </a:r>
          </a:p>
          <a:p>
            <a:r>
              <a:rPr lang="en-GB" sz="2000" dirty="0" smtClean="0"/>
              <a:t> </a:t>
            </a:r>
          </a:p>
          <a:p>
            <a:r>
              <a:rPr lang="en-GB" sz="2000" dirty="0" smtClean="0"/>
              <a:t>Calculate the ratio of the gear box.</a:t>
            </a:r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sz="2000" dirty="0" smtClean="0"/>
          </a:p>
          <a:p>
            <a:r>
              <a:rPr lang="en-GB" sz="2000" dirty="0" smtClean="0"/>
              <a:t>Step 1 is to revolve everything once about the centre.</a:t>
            </a:r>
          </a:p>
          <a:p>
            <a:r>
              <a:rPr lang="en-GB" sz="2000" dirty="0" smtClean="0"/>
              <a:t>Step 2 identify that C should be fixed and rotate it backwards one revolution keeping the arm fixed as it should only do one revolution in total. Work out the revolutions of B and D.</a:t>
            </a:r>
          </a:p>
          <a:p>
            <a:r>
              <a:rPr lang="en-GB" sz="2000" dirty="0" smtClean="0"/>
              <a:t>Step 3 is simply add them up and we find the total revs of C is zero and for the arm is 1.</a:t>
            </a:r>
          </a:p>
          <a:p>
            <a:r>
              <a:rPr lang="en-GB" sz="2000" dirty="0" smtClean="0"/>
              <a:t> </a:t>
            </a: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lvl="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defRPr/>
            </a:pPr>
            <a:endParaRPr kumimoji="0" lang="en-GB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8022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8104" y="2492896"/>
            <a:ext cx="3312368" cy="17930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971600" y="5949280"/>
          <a:ext cx="6048672" cy="731520"/>
        </p:xfrm>
        <a:graphic>
          <a:graphicData uri="http://schemas.openxmlformats.org/drawingml/2006/table">
            <a:tbl>
              <a:tblPr/>
              <a:tblGrid>
                <a:gridCol w="1013236"/>
                <a:gridCol w="1435036"/>
                <a:gridCol w="360040"/>
                <a:gridCol w="1368152"/>
                <a:gridCol w="504056"/>
                <a:gridCol w="1368152"/>
              </a:tblGrid>
              <a:tr h="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200" dirty="0">
                          <a:latin typeface="Times New Roman"/>
                          <a:ea typeface="Times New Roman"/>
                          <a:cs typeface="Times New Roman"/>
                        </a:rPr>
                        <a:t>Step</a:t>
                      </a:r>
                      <a:endParaRPr lang="en-GB" sz="12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200">
                          <a:latin typeface="Times New Roman"/>
                          <a:ea typeface="Times New Roman"/>
                          <a:cs typeface="Times New Roman"/>
                        </a:rPr>
                        <a:t>Action</a:t>
                      </a:r>
                      <a:endParaRPr lang="en-GB" sz="12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200">
                          <a:latin typeface="Times New Roman"/>
                          <a:ea typeface="Times New Roman"/>
                          <a:cs typeface="Times New Roman"/>
                        </a:rPr>
                        <a:t>A</a:t>
                      </a:r>
                      <a:endParaRPr lang="en-GB" sz="12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200">
                          <a:latin typeface="Times New Roman"/>
                          <a:ea typeface="Times New Roman"/>
                          <a:cs typeface="Times New Roman"/>
                        </a:rPr>
                        <a:t>B</a:t>
                      </a:r>
                      <a:endParaRPr lang="en-GB" sz="12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200" dirty="0">
                          <a:latin typeface="Times New Roman"/>
                          <a:ea typeface="Times New Roman"/>
                          <a:cs typeface="Times New Roman"/>
                        </a:rPr>
                        <a:t>C</a:t>
                      </a:r>
                      <a:endParaRPr lang="en-GB" sz="12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200" dirty="0" smtClean="0">
                          <a:latin typeface="Arial"/>
                          <a:ea typeface="Times New Roman"/>
                          <a:cs typeface="Times New Roman"/>
                        </a:rPr>
                        <a:t>D</a:t>
                      </a:r>
                      <a:endParaRPr lang="en-GB" sz="12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200" dirty="0">
                          <a:latin typeface="Times New Roman"/>
                          <a:ea typeface="Times New Roman"/>
                          <a:cs typeface="Times New Roman"/>
                        </a:rPr>
                        <a:t>1</a:t>
                      </a:r>
                      <a:endParaRPr lang="en-GB" sz="12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200" dirty="0">
                          <a:latin typeface="Times New Roman"/>
                          <a:ea typeface="Times New Roman"/>
                          <a:cs typeface="Times New Roman"/>
                        </a:rPr>
                        <a:t>Revolve all once</a:t>
                      </a:r>
                      <a:endParaRPr lang="en-GB" sz="12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200" dirty="0">
                          <a:latin typeface="Times New Roman"/>
                          <a:ea typeface="Times New Roman"/>
                          <a:cs typeface="Times New Roman"/>
                        </a:rPr>
                        <a:t>1</a:t>
                      </a:r>
                      <a:endParaRPr lang="en-GB" sz="12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200" dirty="0">
                          <a:latin typeface="Times New Roman"/>
                          <a:ea typeface="Times New Roman"/>
                          <a:cs typeface="Times New Roman"/>
                        </a:rPr>
                        <a:t>1</a:t>
                      </a:r>
                      <a:endParaRPr lang="en-GB" sz="12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200" dirty="0">
                          <a:latin typeface="Times New Roman"/>
                          <a:ea typeface="Times New Roman"/>
                          <a:cs typeface="Times New Roman"/>
                        </a:rPr>
                        <a:t>1</a:t>
                      </a:r>
                      <a:endParaRPr lang="en-GB" sz="12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200" dirty="0" smtClean="0">
                          <a:latin typeface="Arial"/>
                          <a:ea typeface="Times New Roman"/>
                          <a:cs typeface="Times New Roman"/>
                        </a:rPr>
                        <a:t>1</a:t>
                      </a:r>
                      <a:endParaRPr lang="en-GB" sz="12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200">
                          <a:latin typeface="Times New Roman"/>
                          <a:ea typeface="Times New Roman"/>
                          <a:cs typeface="Times New Roman"/>
                        </a:rPr>
                        <a:t>2</a:t>
                      </a:r>
                      <a:endParaRPr lang="en-GB" sz="12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200">
                          <a:latin typeface="Times New Roman"/>
                          <a:ea typeface="Times New Roman"/>
                          <a:cs typeface="Times New Roman"/>
                        </a:rPr>
                        <a:t>Revolve C by  -1 rev</a:t>
                      </a:r>
                      <a:endParaRPr lang="en-GB" sz="12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200" dirty="0">
                          <a:latin typeface="Times New Roman"/>
                          <a:ea typeface="Times New Roman"/>
                          <a:cs typeface="Times New Roman"/>
                        </a:rPr>
                        <a:t>0</a:t>
                      </a:r>
                      <a:endParaRPr lang="en-GB" sz="12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200" dirty="0"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GB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 -</a:t>
                      </a:r>
                      <a:r>
                        <a:rPr lang="en-GB" sz="1200" dirty="0" err="1" smtClean="0">
                          <a:latin typeface="Times New Roman"/>
                          <a:ea typeface="Times New Roman"/>
                          <a:cs typeface="Times New Roman"/>
                        </a:rPr>
                        <a:t>tC</a:t>
                      </a:r>
                      <a:r>
                        <a:rPr lang="en-GB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/</a:t>
                      </a:r>
                      <a:r>
                        <a:rPr lang="en-GB" sz="1200" dirty="0" err="1" smtClean="0">
                          <a:latin typeface="Times New Roman"/>
                          <a:ea typeface="Times New Roman"/>
                          <a:cs typeface="Times New Roman"/>
                        </a:rPr>
                        <a:t>tB</a:t>
                      </a:r>
                      <a:r>
                        <a:rPr lang="en-GB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 = -240/20</a:t>
                      </a:r>
                      <a:endParaRPr lang="en-GB" sz="12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200" dirty="0">
                          <a:latin typeface="Times New Roman"/>
                          <a:ea typeface="Times New Roman"/>
                          <a:cs typeface="Times New Roman"/>
                        </a:rPr>
                        <a:t>-1</a:t>
                      </a:r>
                      <a:endParaRPr lang="en-GB" sz="12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200" dirty="0" smtClean="0">
                          <a:latin typeface="Arial"/>
                          <a:ea typeface="Times New Roman"/>
                          <a:cs typeface="Times New Roman"/>
                        </a:rPr>
                        <a:t>+ </a:t>
                      </a:r>
                      <a:r>
                        <a:rPr lang="en-GB" sz="1200" dirty="0" err="1" smtClean="0">
                          <a:latin typeface="Arial"/>
                          <a:ea typeface="Times New Roman"/>
                          <a:cs typeface="Times New Roman"/>
                        </a:rPr>
                        <a:t>tC</a:t>
                      </a:r>
                      <a:r>
                        <a:rPr lang="en-GB" sz="1200" dirty="0" smtClean="0">
                          <a:latin typeface="Arial"/>
                          <a:ea typeface="Times New Roman"/>
                          <a:cs typeface="Times New Roman"/>
                        </a:rPr>
                        <a:t>/</a:t>
                      </a:r>
                      <a:r>
                        <a:rPr lang="en-GB" sz="1200" dirty="0" err="1" smtClean="0">
                          <a:latin typeface="Arial"/>
                          <a:ea typeface="Times New Roman"/>
                          <a:cs typeface="Times New Roman"/>
                        </a:rPr>
                        <a:t>tD</a:t>
                      </a:r>
                      <a:r>
                        <a:rPr lang="en-GB" sz="1200" baseline="0" dirty="0" smtClean="0">
                          <a:latin typeface="Arial"/>
                          <a:ea typeface="Times New Roman"/>
                          <a:cs typeface="Times New Roman"/>
                        </a:rPr>
                        <a:t> = 240/200</a:t>
                      </a:r>
                      <a:endParaRPr lang="en-GB" sz="12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200">
                          <a:latin typeface="Times New Roman"/>
                          <a:ea typeface="Times New Roman"/>
                          <a:cs typeface="Times New Roman"/>
                        </a:rPr>
                        <a:t>3</a:t>
                      </a:r>
                      <a:endParaRPr lang="en-GB" sz="12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200">
                          <a:latin typeface="Times New Roman"/>
                          <a:ea typeface="Times New Roman"/>
                          <a:cs typeface="Times New Roman"/>
                        </a:rPr>
                        <a:t>Add</a:t>
                      </a:r>
                      <a:endParaRPr lang="en-GB" sz="12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200">
                          <a:latin typeface="Times New Roman"/>
                          <a:ea typeface="Times New Roman"/>
                          <a:cs typeface="Times New Roman"/>
                        </a:rPr>
                        <a:t>1</a:t>
                      </a:r>
                      <a:endParaRPr lang="en-GB" sz="12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200" dirty="0" smtClean="0">
                          <a:latin typeface="Times New Roman"/>
                          <a:ea typeface="Times New Roman"/>
                          <a:cs typeface="Times New Roman"/>
                        </a:rPr>
                        <a:t>1 -240/20</a:t>
                      </a:r>
                      <a:r>
                        <a:rPr lang="en-GB" sz="12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= 11</a:t>
                      </a:r>
                      <a:endParaRPr lang="en-GB" sz="12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200" dirty="0">
                          <a:latin typeface="Times New Roman"/>
                          <a:ea typeface="Times New Roman"/>
                          <a:cs typeface="Times New Roman"/>
                        </a:rPr>
                        <a:t>0</a:t>
                      </a:r>
                      <a:endParaRPr lang="en-GB" sz="12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en-GB" sz="1200" dirty="0" smtClean="0">
                          <a:latin typeface="Arial"/>
                          <a:ea typeface="Times New Roman"/>
                          <a:cs typeface="Times New Roman"/>
                        </a:rPr>
                        <a:t>2.2</a:t>
                      </a:r>
                      <a:endParaRPr lang="en-GB" sz="12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80227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339752" y="3284984"/>
            <a:ext cx="2554718" cy="9087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79202" name="Object 2"/>
          <p:cNvGraphicFramePr>
            <a:graphicFrameLocks noChangeAspect="1"/>
          </p:cNvGraphicFramePr>
          <p:nvPr/>
        </p:nvGraphicFramePr>
        <p:xfrm>
          <a:off x="7117209" y="5877272"/>
          <a:ext cx="1919287" cy="320675"/>
        </p:xfrm>
        <a:graphic>
          <a:graphicData uri="http://schemas.openxmlformats.org/presentationml/2006/ole">
            <p:oleObj spid="_x0000_s179202" name="Equation" r:id="rId6" imgW="1218960" imgH="203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Epicyclic</a:t>
            </a:r>
            <a:r>
              <a:rPr lang="en-GB" dirty="0" smtClean="0"/>
              <a:t> Gear Trains : Example 8</a:t>
            </a:r>
            <a:endParaRPr lang="en-GB" dirty="0"/>
          </a:p>
        </p:txBody>
      </p:sp>
      <p:sp>
        <p:nvSpPr>
          <p:cNvPr id="16" name="Rectangle 9"/>
          <p:cNvSpPr txBox="1">
            <a:spLocks noChangeArrowheads="1"/>
          </p:cNvSpPr>
          <p:nvPr/>
        </p:nvSpPr>
        <p:spPr>
          <a:xfrm>
            <a:off x="611560" y="1412776"/>
            <a:ext cx="8136904" cy="5134694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2000" dirty="0" smtClean="0"/>
              <a:t> </a:t>
            </a:r>
          </a:p>
          <a:p>
            <a:r>
              <a:rPr lang="en-GB" sz="2000" dirty="0" smtClean="0"/>
              <a:t> </a:t>
            </a: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lvl="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defRPr/>
            </a:pPr>
            <a:endParaRPr kumimoji="0" lang="en-GB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2058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39752" y="3861048"/>
            <a:ext cx="5275263" cy="211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828" name="Rectangle 4"/>
          <p:cNvSpPr>
            <a:spLocks noChangeArrowheads="1"/>
          </p:cNvSpPr>
          <p:nvPr/>
        </p:nvSpPr>
        <p:spPr bwMode="auto">
          <a:xfrm>
            <a:off x="539552" y="1566664"/>
            <a:ext cx="7776864" cy="1631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69875" algn="l"/>
              </a:tabLst>
            </a:pPr>
            <a:r>
              <a:rPr kumimoji="0" lang="en-GB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Times New Roman" pitchFamily="18" charset="0"/>
                <a:cs typeface="Times New Roman" pitchFamily="18" charset="0"/>
              </a:rPr>
              <a:t>An </a:t>
            </a:r>
            <a:r>
              <a:rPr kumimoji="0" lang="en-GB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Times New Roman" pitchFamily="18" charset="0"/>
                <a:cs typeface="Times New Roman" pitchFamily="18" charset="0"/>
              </a:rPr>
              <a:t>epicyclic</a:t>
            </a:r>
            <a:r>
              <a:rPr kumimoji="0" lang="en-GB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Times New Roman" pitchFamily="18" charset="0"/>
                <a:cs typeface="Times New Roman" pitchFamily="18" charset="0"/>
              </a:rPr>
              <a:t> gear box has a fixed sun gear D (240 teeth) and the internal gear C is the output with 300 teeth. The planet gears B have 30 teeth. The input is the arm/cage A.</a:t>
            </a: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69875" algn="l"/>
              </a:tabLst>
            </a:pPr>
            <a:endParaRPr kumimoji="0" lang="en-GB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j-lt"/>
              <a:cs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69875" algn="l"/>
              </a:tabLst>
            </a:pPr>
            <a:r>
              <a:rPr kumimoji="0" lang="en-GB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Times New Roman" pitchFamily="18" charset="0"/>
                <a:cs typeface="Times New Roman" pitchFamily="18" charset="0"/>
              </a:rPr>
              <a:t>Calculate the ratio of the gear box.</a:t>
            </a:r>
            <a:endParaRPr kumimoji="0" lang="en-GB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j-lt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828" name="Rectangle 4"/>
          <p:cNvSpPr>
            <a:spLocks noChangeArrowheads="1"/>
          </p:cNvSpPr>
          <p:nvPr/>
        </p:nvSpPr>
        <p:spPr bwMode="auto">
          <a:xfrm>
            <a:off x="395536" y="1445584"/>
            <a:ext cx="8280920" cy="52629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69875" algn="l"/>
              </a:tabLst>
            </a:pPr>
            <a:r>
              <a:rPr kumimoji="0" lang="en-GB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Times New Roman" pitchFamily="18" charset="0"/>
                <a:cs typeface="Times New Roman" pitchFamily="18" charset="0"/>
              </a:rPr>
              <a:t>An </a:t>
            </a:r>
            <a:r>
              <a:rPr kumimoji="0" lang="en-GB" sz="16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Times New Roman" pitchFamily="18" charset="0"/>
                <a:cs typeface="Times New Roman" pitchFamily="18" charset="0"/>
              </a:rPr>
              <a:t>epicyclic</a:t>
            </a:r>
            <a:r>
              <a:rPr kumimoji="0" lang="en-GB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Times New Roman" pitchFamily="18" charset="0"/>
                <a:cs typeface="Times New Roman" pitchFamily="18" charset="0"/>
              </a:rPr>
              <a:t> gear box has a fixed sun gear D (240 teeth) and the internal gear C is the output with 300 teeth. The planet gears B have 30 teeth. The input is the arm/cage A.</a:t>
            </a:r>
          </a:p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69875" algn="l"/>
              </a:tabLst>
            </a:pPr>
            <a:endParaRPr kumimoji="0" lang="en-GB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j-lt"/>
              <a:cs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69875" algn="l"/>
              </a:tabLst>
            </a:pPr>
            <a:r>
              <a:rPr kumimoji="0" lang="en-GB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Times New Roman" pitchFamily="18" charset="0"/>
                <a:cs typeface="Times New Roman" pitchFamily="18" charset="0"/>
              </a:rPr>
              <a:t>Calculate the ratio of the gear box.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69875" algn="l"/>
              </a:tabLst>
            </a:pPr>
            <a:endParaRPr lang="en-GB" sz="1600" dirty="0" smtClean="0">
              <a:latin typeface="+mj-lt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69875" algn="l"/>
              </a:tabLst>
            </a:pPr>
            <a:endParaRPr kumimoji="0" lang="en-GB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j-lt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69875" algn="l"/>
              </a:tabLst>
            </a:pPr>
            <a:endParaRPr lang="en-GB" sz="1600" dirty="0" smtClean="0">
              <a:latin typeface="+mj-lt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69875" algn="l"/>
              </a:tabLst>
            </a:pPr>
            <a:endParaRPr kumimoji="0" lang="en-GB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j-lt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69875" algn="l"/>
              </a:tabLst>
            </a:pPr>
            <a:endParaRPr kumimoji="0" lang="en-GB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j-lt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69875" algn="l"/>
              </a:tabLst>
            </a:pPr>
            <a:endParaRPr lang="en-GB" sz="1600" dirty="0" smtClean="0">
              <a:latin typeface="+mj-lt"/>
              <a:cs typeface="Times New Roman" pitchFamily="18" charset="0"/>
            </a:endParaRPr>
          </a:p>
          <a:p>
            <a:r>
              <a:rPr lang="en-GB" sz="1600" dirty="0" smtClean="0">
                <a:latin typeface="+mj-lt"/>
              </a:rPr>
              <a:t>Identify that gear D is fixed and the arm must do one revolution so it must be D that is rotated back one revolution holding the arm stationary.</a:t>
            </a:r>
          </a:p>
          <a:p>
            <a:r>
              <a:rPr lang="en-GB" sz="1600" dirty="0" smtClean="0">
                <a:latin typeface="+mj-lt"/>
              </a:rPr>
              <a:t>	</a:t>
            </a:r>
          </a:p>
          <a:p>
            <a:r>
              <a:rPr lang="en-GB" sz="1600" dirty="0" smtClean="0">
                <a:latin typeface="+mj-lt"/>
              </a:rPr>
              <a:t>	Step	Action	A	B	C	D</a:t>
            </a:r>
          </a:p>
          <a:p>
            <a:r>
              <a:rPr lang="en-GB" sz="1600" dirty="0" smtClean="0">
                <a:latin typeface="+mj-lt"/>
              </a:rPr>
              <a:t>	1	Revolve all once	1	1	1	1</a:t>
            </a:r>
          </a:p>
          <a:p>
            <a:r>
              <a:rPr lang="en-GB" sz="1600" dirty="0" smtClean="0">
                <a:latin typeface="+mj-lt"/>
              </a:rPr>
              <a:t>	2	Revolve D -1	0	240/30	240/300	-1</a:t>
            </a:r>
          </a:p>
          <a:p>
            <a:r>
              <a:rPr lang="en-GB" sz="1600" dirty="0" smtClean="0">
                <a:latin typeface="+mj-lt"/>
              </a:rPr>
              <a:t>	3	Add	1	9	1.8	0</a:t>
            </a:r>
          </a:p>
          <a:p>
            <a:r>
              <a:rPr lang="en-GB" sz="1600" dirty="0" smtClean="0">
                <a:latin typeface="+mj-lt"/>
              </a:rPr>
              <a:t> </a:t>
            </a:r>
          </a:p>
          <a:p>
            <a:r>
              <a:rPr lang="en-GB" sz="1600" dirty="0" smtClean="0">
                <a:latin typeface="+mj-lt"/>
              </a:rPr>
              <a:t> </a:t>
            </a:r>
          </a:p>
          <a:p>
            <a:r>
              <a:rPr lang="en-GB" sz="1600" dirty="0" smtClean="0">
                <a:latin typeface="+mj-lt"/>
              </a:rPr>
              <a:t>	The ratio A/C is then 1: 1.8 and this is the gear ratio. Note that the solution would be the same if the input and output are reversed but the ratio would be 1.8.</a:t>
            </a:r>
            <a:endParaRPr kumimoji="0" lang="en-GB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j-lt"/>
              <a:cs typeface="Arial" pitchFamily="34" charset="0"/>
            </a:endParaRPr>
          </a:p>
        </p:txBody>
      </p:sp>
      <p:sp>
        <p:nvSpPr>
          <p:cNvPr id="16" name="Rectangle 9"/>
          <p:cNvSpPr txBox="1">
            <a:spLocks noChangeArrowheads="1"/>
          </p:cNvSpPr>
          <p:nvPr/>
        </p:nvSpPr>
        <p:spPr>
          <a:xfrm>
            <a:off x="611560" y="1412776"/>
            <a:ext cx="8136904" cy="5134694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2000" dirty="0" smtClean="0"/>
              <a:t> </a:t>
            </a:r>
          </a:p>
          <a:p>
            <a:r>
              <a:rPr lang="en-GB" sz="2000" dirty="0" smtClean="0"/>
              <a:t> </a:t>
            </a: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lvl="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defRPr/>
            </a:pPr>
            <a:endParaRPr kumimoji="0" lang="en-GB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Epicyclic</a:t>
            </a:r>
            <a:r>
              <a:rPr lang="en-GB" dirty="0" smtClean="0"/>
              <a:t> Gear Trains : Example 8</a:t>
            </a:r>
            <a:endParaRPr lang="en-GB" dirty="0"/>
          </a:p>
        </p:txBody>
      </p:sp>
      <p:pic>
        <p:nvPicPr>
          <p:cNvPr id="2058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2" y="2132856"/>
            <a:ext cx="4320480" cy="17344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Epicyclic</a:t>
            </a:r>
            <a:r>
              <a:rPr lang="en-GB" dirty="0" smtClean="0"/>
              <a:t> Gear Trains : Example 9</a:t>
            </a:r>
            <a:endParaRPr lang="en-GB" dirty="0"/>
          </a:p>
        </p:txBody>
      </p:sp>
      <p:sp>
        <p:nvSpPr>
          <p:cNvPr id="16" name="Rectangle 9"/>
          <p:cNvSpPr txBox="1">
            <a:spLocks noChangeArrowheads="1"/>
          </p:cNvSpPr>
          <p:nvPr/>
        </p:nvSpPr>
        <p:spPr>
          <a:xfrm>
            <a:off x="611560" y="1412776"/>
            <a:ext cx="8136904" cy="5134694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2000" dirty="0" smtClean="0"/>
              <a:t> </a:t>
            </a:r>
          </a:p>
          <a:p>
            <a:r>
              <a:rPr lang="en-GB" sz="2000" dirty="0" smtClean="0"/>
              <a:t> </a:t>
            </a: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lvl="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defRPr/>
            </a:pPr>
            <a:endParaRPr kumimoji="0" lang="en-GB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05828" name="Rectangle 4"/>
          <p:cNvSpPr>
            <a:spLocks noChangeArrowheads="1"/>
          </p:cNvSpPr>
          <p:nvPr/>
        </p:nvSpPr>
        <p:spPr bwMode="auto">
          <a:xfrm>
            <a:off x="251520" y="1484784"/>
            <a:ext cx="8568952" cy="25853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en-GB" dirty="0" smtClean="0">
                <a:latin typeface="+mj-lt"/>
              </a:rPr>
              <a:t>An </a:t>
            </a:r>
            <a:r>
              <a:rPr lang="en-GB" dirty="0" err="1" smtClean="0">
                <a:latin typeface="+mj-lt"/>
              </a:rPr>
              <a:t>epicyclic</a:t>
            </a:r>
            <a:r>
              <a:rPr lang="en-GB" dirty="0" smtClean="0">
                <a:latin typeface="+mj-lt"/>
              </a:rPr>
              <a:t> gear box is designed as shown. The input D rotates at 200 rev/min clockwise viewed from the left with a torque of 40 Nm. The efficiency is 75%.</a:t>
            </a:r>
          </a:p>
          <a:p>
            <a:r>
              <a:rPr lang="en-GB" dirty="0" smtClean="0">
                <a:latin typeface="+mj-lt"/>
              </a:rPr>
              <a:t> </a:t>
            </a:r>
          </a:p>
          <a:p>
            <a:r>
              <a:rPr lang="en-GB" dirty="0" smtClean="0">
                <a:latin typeface="+mj-lt"/>
              </a:rPr>
              <a:t>	Calculate the following.</a:t>
            </a:r>
          </a:p>
          <a:p>
            <a:r>
              <a:rPr lang="en-GB" dirty="0" smtClean="0">
                <a:latin typeface="+mj-lt"/>
              </a:rPr>
              <a:t> </a:t>
            </a:r>
          </a:p>
          <a:p>
            <a:r>
              <a:rPr lang="en-GB" dirty="0" smtClean="0">
                <a:latin typeface="+mj-lt"/>
              </a:rPr>
              <a:t>	</a:t>
            </a:r>
            <a:r>
              <a:rPr lang="en-GB" dirty="0" err="1" smtClean="0">
                <a:latin typeface="+mj-lt"/>
              </a:rPr>
              <a:t>i</a:t>
            </a:r>
            <a:r>
              <a:rPr lang="en-GB" dirty="0" smtClean="0">
                <a:latin typeface="+mj-lt"/>
              </a:rPr>
              <a:t>. The gear box ratio. </a:t>
            </a:r>
          </a:p>
          <a:p>
            <a:r>
              <a:rPr lang="en-GB" dirty="0" smtClean="0">
                <a:latin typeface="+mj-lt"/>
              </a:rPr>
              <a:t>	ii. The output speed and its direction. </a:t>
            </a:r>
          </a:p>
          <a:p>
            <a:r>
              <a:rPr lang="en-GB" dirty="0" smtClean="0">
                <a:latin typeface="+mj-lt"/>
              </a:rPr>
              <a:t>	iii. The power output. </a:t>
            </a:r>
          </a:p>
          <a:p>
            <a:r>
              <a:rPr lang="en-GB" dirty="0" smtClean="0">
                <a:latin typeface="+mj-lt"/>
              </a:rPr>
              <a:t>	iv. The holding torque.</a:t>
            </a:r>
            <a:endParaRPr kumimoji="0" lang="en-GB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j-lt"/>
              <a:cs typeface="Arial" pitchFamily="34" charset="0"/>
            </a:endParaRPr>
          </a:p>
        </p:txBody>
      </p:sp>
      <p:pic>
        <p:nvPicPr>
          <p:cNvPr id="20992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4077072"/>
            <a:ext cx="2124075" cy="2382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Epicyclic</a:t>
            </a:r>
            <a:r>
              <a:rPr lang="en-GB" dirty="0" smtClean="0"/>
              <a:t> Gear Trains : Example 9</a:t>
            </a:r>
            <a:endParaRPr lang="en-GB" dirty="0"/>
          </a:p>
        </p:txBody>
      </p:sp>
      <p:sp>
        <p:nvSpPr>
          <p:cNvPr id="16" name="Rectangle 9"/>
          <p:cNvSpPr txBox="1">
            <a:spLocks noChangeArrowheads="1"/>
          </p:cNvSpPr>
          <p:nvPr/>
        </p:nvSpPr>
        <p:spPr>
          <a:xfrm>
            <a:off x="611560" y="1412776"/>
            <a:ext cx="8136904" cy="5134694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2000" dirty="0" smtClean="0"/>
              <a:t> </a:t>
            </a:r>
          </a:p>
          <a:p>
            <a:r>
              <a:rPr lang="en-GB" sz="2000" dirty="0" smtClean="0"/>
              <a:t> </a:t>
            </a: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lvl="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defRPr/>
            </a:pPr>
            <a:endParaRPr kumimoji="0" lang="en-GB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05828" name="Rectangle 4"/>
          <p:cNvSpPr>
            <a:spLocks noChangeArrowheads="1"/>
          </p:cNvSpPr>
          <p:nvPr/>
        </p:nvSpPr>
        <p:spPr bwMode="auto">
          <a:xfrm>
            <a:off x="251520" y="1484784"/>
            <a:ext cx="8568952" cy="25853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en-GB" dirty="0" smtClean="0">
                <a:latin typeface="+mj-lt"/>
              </a:rPr>
              <a:t>An </a:t>
            </a:r>
            <a:r>
              <a:rPr lang="en-GB" dirty="0" err="1" smtClean="0">
                <a:latin typeface="+mj-lt"/>
              </a:rPr>
              <a:t>epicyclic</a:t>
            </a:r>
            <a:r>
              <a:rPr lang="en-GB" dirty="0" smtClean="0">
                <a:latin typeface="+mj-lt"/>
              </a:rPr>
              <a:t> gear box is designed as shown. The input D rotates at 200 rev/min clockwise viewed from the left with a torque of 40 Nm. The efficiency is 75%.</a:t>
            </a:r>
          </a:p>
          <a:p>
            <a:r>
              <a:rPr lang="en-GB" dirty="0" smtClean="0">
                <a:latin typeface="+mj-lt"/>
              </a:rPr>
              <a:t> </a:t>
            </a:r>
          </a:p>
          <a:p>
            <a:r>
              <a:rPr lang="en-GB" dirty="0" smtClean="0">
                <a:latin typeface="+mj-lt"/>
              </a:rPr>
              <a:t>	Calculate the following.</a:t>
            </a:r>
          </a:p>
          <a:p>
            <a:r>
              <a:rPr lang="en-GB" dirty="0" smtClean="0">
                <a:latin typeface="+mj-lt"/>
              </a:rPr>
              <a:t> </a:t>
            </a:r>
          </a:p>
          <a:p>
            <a:r>
              <a:rPr lang="en-GB" dirty="0" smtClean="0">
                <a:latin typeface="+mj-lt"/>
              </a:rPr>
              <a:t>	</a:t>
            </a:r>
            <a:r>
              <a:rPr lang="en-GB" dirty="0" err="1" smtClean="0">
                <a:latin typeface="+mj-lt"/>
              </a:rPr>
              <a:t>i</a:t>
            </a:r>
            <a:r>
              <a:rPr lang="en-GB" dirty="0" smtClean="0">
                <a:latin typeface="+mj-lt"/>
              </a:rPr>
              <a:t>. The gear box ratio. </a:t>
            </a:r>
          </a:p>
          <a:p>
            <a:r>
              <a:rPr lang="en-GB" dirty="0" smtClean="0">
                <a:latin typeface="+mj-lt"/>
              </a:rPr>
              <a:t>	ii. The output speed and its direction. </a:t>
            </a:r>
          </a:p>
          <a:p>
            <a:r>
              <a:rPr lang="en-GB" dirty="0" smtClean="0">
                <a:latin typeface="+mj-lt"/>
              </a:rPr>
              <a:t>	iii. The power output. </a:t>
            </a:r>
          </a:p>
          <a:p>
            <a:r>
              <a:rPr lang="en-GB" dirty="0" smtClean="0">
                <a:latin typeface="+mj-lt"/>
              </a:rPr>
              <a:t>	iv. The holding torque.</a:t>
            </a:r>
            <a:endParaRPr kumimoji="0" lang="en-GB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j-lt"/>
              <a:cs typeface="Arial" pitchFamily="34" charset="0"/>
            </a:endParaRPr>
          </a:p>
        </p:txBody>
      </p:sp>
      <p:pic>
        <p:nvPicPr>
          <p:cNvPr id="20992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2132856"/>
            <a:ext cx="2124075" cy="2382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9923" name="Rectangle 3"/>
          <p:cNvSpPr>
            <a:spLocks noChangeArrowheads="1"/>
          </p:cNvSpPr>
          <p:nvPr/>
        </p:nvSpPr>
        <p:spPr bwMode="auto">
          <a:xfrm>
            <a:off x="395536" y="4890066"/>
            <a:ext cx="9144000" cy="14157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69875" algn="l"/>
              </a:tabLst>
            </a:pPr>
            <a:r>
              <a:rPr kumimoji="0" lang="en-GB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+mj-lt"/>
                <a:ea typeface="Times New Roman" pitchFamily="18" charset="0"/>
                <a:cs typeface="Arial" pitchFamily="34" charset="0"/>
              </a:rPr>
              <a:t>Step	Action		A	B		C	D</a:t>
            </a:r>
            <a:endParaRPr kumimoji="0" lang="en-GB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j-lt"/>
              <a:cs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69875" algn="l"/>
              </a:tabLst>
            </a:pPr>
            <a:r>
              <a:rPr kumimoji="0" lang="en-GB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+mj-lt"/>
                <a:ea typeface="Times New Roman" pitchFamily="18" charset="0"/>
                <a:cs typeface="Arial" pitchFamily="34" charset="0"/>
              </a:rPr>
              <a:t>	1	Revolve all once	1	1		1	1</a:t>
            </a:r>
            <a:endParaRPr kumimoji="0" lang="en-GB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j-lt"/>
              <a:cs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69875" algn="l"/>
              </a:tabLst>
            </a:pPr>
            <a:r>
              <a:rPr kumimoji="0" lang="en-GB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+mj-lt"/>
                <a:ea typeface="Times New Roman" pitchFamily="18" charset="0"/>
                <a:cs typeface="Arial" pitchFamily="34" charset="0"/>
              </a:rPr>
              <a:t>	2	Revolve C -1	0	-300/140	-1	300/20</a:t>
            </a:r>
            <a:endParaRPr kumimoji="0" lang="en-GB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j-lt"/>
              <a:cs typeface="Arial" pitchFamily="34" charset="0"/>
            </a:endParaRP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69875" algn="l"/>
              </a:tabLst>
            </a:pPr>
            <a:r>
              <a:rPr kumimoji="0" lang="en-GB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+mj-lt"/>
                <a:ea typeface="Times New Roman" pitchFamily="18" charset="0"/>
                <a:cs typeface="Arial" pitchFamily="34" charset="0"/>
              </a:rPr>
              <a:t>	3	Add		1			0	16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69875" algn="l"/>
              </a:tabLst>
            </a:pPr>
            <a:endParaRPr lang="en-GB" sz="1400" dirty="0" smtClean="0">
              <a:solidFill>
                <a:srgbClr val="000000"/>
              </a:solidFill>
              <a:latin typeface="+mj-lt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Epicyclic</a:t>
            </a:r>
            <a:r>
              <a:rPr lang="en-GB" dirty="0" smtClean="0"/>
              <a:t> Gear Trains : Example 9</a:t>
            </a:r>
            <a:endParaRPr lang="en-GB" dirty="0"/>
          </a:p>
        </p:txBody>
      </p:sp>
      <p:sp>
        <p:nvSpPr>
          <p:cNvPr id="16" name="Rectangle 9"/>
          <p:cNvSpPr txBox="1">
            <a:spLocks noChangeArrowheads="1"/>
          </p:cNvSpPr>
          <p:nvPr/>
        </p:nvSpPr>
        <p:spPr>
          <a:xfrm>
            <a:off x="611560" y="1412776"/>
            <a:ext cx="8136904" cy="5134694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2000" dirty="0" smtClean="0"/>
              <a:t> </a:t>
            </a:r>
          </a:p>
          <a:p>
            <a:r>
              <a:rPr lang="en-GB" sz="2000" dirty="0" smtClean="0"/>
              <a:t> </a:t>
            </a: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lvl="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defRPr/>
            </a:pPr>
            <a:endParaRPr kumimoji="0" lang="en-GB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05828" name="Rectangle 4"/>
          <p:cNvSpPr>
            <a:spLocks noChangeArrowheads="1"/>
          </p:cNvSpPr>
          <p:nvPr/>
        </p:nvSpPr>
        <p:spPr bwMode="auto">
          <a:xfrm>
            <a:off x="251520" y="1484784"/>
            <a:ext cx="8568952" cy="25853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en-GB" dirty="0" smtClean="0">
                <a:latin typeface="+mj-lt"/>
              </a:rPr>
              <a:t>An </a:t>
            </a:r>
            <a:r>
              <a:rPr lang="en-GB" dirty="0" err="1" smtClean="0">
                <a:latin typeface="+mj-lt"/>
              </a:rPr>
              <a:t>epicyclic</a:t>
            </a:r>
            <a:r>
              <a:rPr lang="en-GB" dirty="0" smtClean="0">
                <a:latin typeface="+mj-lt"/>
              </a:rPr>
              <a:t> gear box is designed as shown. The input D rotates at 200 rev/min clockwise viewed from the left with a torque of 40 Nm. The efficiency is 75%.</a:t>
            </a:r>
          </a:p>
          <a:p>
            <a:r>
              <a:rPr lang="en-GB" dirty="0" smtClean="0">
                <a:latin typeface="+mj-lt"/>
              </a:rPr>
              <a:t> </a:t>
            </a:r>
          </a:p>
          <a:p>
            <a:r>
              <a:rPr lang="en-GB" dirty="0" smtClean="0">
                <a:latin typeface="+mj-lt"/>
              </a:rPr>
              <a:t>	Calculate the following.</a:t>
            </a:r>
          </a:p>
          <a:p>
            <a:r>
              <a:rPr lang="en-GB" dirty="0" smtClean="0">
                <a:latin typeface="+mj-lt"/>
              </a:rPr>
              <a:t> </a:t>
            </a:r>
          </a:p>
          <a:p>
            <a:r>
              <a:rPr lang="en-GB" dirty="0" smtClean="0">
                <a:latin typeface="+mj-lt"/>
              </a:rPr>
              <a:t>	</a:t>
            </a:r>
            <a:r>
              <a:rPr lang="en-GB" dirty="0" err="1" smtClean="0">
                <a:latin typeface="+mj-lt"/>
              </a:rPr>
              <a:t>i</a:t>
            </a:r>
            <a:r>
              <a:rPr lang="en-GB" dirty="0" smtClean="0">
                <a:latin typeface="+mj-lt"/>
              </a:rPr>
              <a:t>. The gear box ratio. </a:t>
            </a:r>
          </a:p>
          <a:p>
            <a:r>
              <a:rPr lang="en-GB" dirty="0" smtClean="0">
                <a:latin typeface="+mj-lt"/>
              </a:rPr>
              <a:t>	ii. The output speed and its direction. </a:t>
            </a:r>
          </a:p>
          <a:p>
            <a:r>
              <a:rPr lang="en-GB" dirty="0" smtClean="0">
                <a:latin typeface="+mj-lt"/>
              </a:rPr>
              <a:t>	iii. The power output. </a:t>
            </a:r>
          </a:p>
          <a:p>
            <a:r>
              <a:rPr lang="en-GB" dirty="0" smtClean="0">
                <a:latin typeface="+mj-lt"/>
              </a:rPr>
              <a:t>	iv. The holding torque.</a:t>
            </a:r>
            <a:endParaRPr kumimoji="0" lang="en-GB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j-lt"/>
              <a:cs typeface="Arial" pitchFamily="34" charset="0"/>
            </a:endParaRPr>
          </a:p>
        </p:txBody>
      </p:sp>
      <p:pic>
        <p:nvPicPr>
          <p:cNvPr id="20992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2132856"/>
            <a:ext cx="2124075" cy="2382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Rectangle 6"/>
          <p:cNvSpPr/>
          <p:nvPr/>
        </p:nvSpPr>
        <p:spPr>
          <a:xfrm>
            <a:off x="179512" y="4653136"/>
            <a:ext cx="876672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latin typeface="+mj-lt"/>
              </a:rPr>
              <a:t>Gear D makes 16 revolutions for every one of the arm. </a:t>
            </a:r>
          </a:p>
          <a:p>
            <a:r>
              <a:rPr lang="en-GB" dirty="0" smtClean="0">
                <a:latin typeface="+mj-lt"/>
              </a:rPr>
              <a:t>Output speed = 200/16 = 12.5 rev/min (clockwise)</a:t>
            </a:r>
          </a:p>
          <a:p>
            <a:r>
              <a:rPr lang="en-GB" dirty="0" smtClean="0">
                <a:latin typeface="+mj-lt"/>
              </a:rPr>
              <a:t>Input power = 2πNT/60= 2π x 200 x 40/60 = 837.7 W</a:t>
            </a:r>
          </a:p>
          <a:p>
            <a:r>
              <a:rPr lang="en-GB" dirty="0" smtClean="0">
                <a:latin typeface="+mj-lt"/>
              </a:rPr>
              <a:t>Output power = 0.75 x 837.7 = 628.3 W</a:t>
            </a:r>
          </a:p>
          <a:p>
            <a:r>
              <a:rPr lang="en-GB" dirty="0" smtClean="0">
                <a:latin typeface="+mj-lt"/>
              </a:rPr>
              <a:t>Output Torque = 60P/2πN = 60 x 628.3/(2π x 12.5) = 480 Nm  (clockwise)</a:t>
            </a:r>
          </a:p>
          <a:p>
            <a:r>
              <a:rPr lang="en-GB" dirty="0" smtClean="0">
                <a:latin typeface="+mj-lt"/>
              </a:rPr>
              <a:t>T</a:t>
            </a:r>
            <a:r>
              <a:rPr lang="en-GB" baseline="-25000" dirty="0" smtClean="0">
                <a:latin typeface="+mj-lt"/>
              </a:rPr>
              <a:t>3</a:t>
            </a:r>
            <a:r>
              <a:rPr lang="en-GB" dirty="0" smtClean="0">
                <a:latin typeface="+mj-lt"/>
              </a:rPr>
              <a:t> = -(T</a:t>
            </a:r>
            <a:r>
              <a:rPr lang="en-GB" baseline="-25000" dirty="0" smtClean="0">
                <a:latin typeface="+mj-lt"/>
              </a:rPr>
              <a:t>2</a:t>
            </a:r>
            <a:r>
              <a:rPr lang="en-GB" dirty="0" smtClean="0">
                <a:latin typeface="+mj-lt"/>
              </a:rPr>
              <a:t> + T</a:t>
            </a:r>
            <a:r>
              <a:rPr lang="en-GB" baseline="-25000" dirty="0" smtClean="0">
                <a:latin typeface="+mj-lt"/>
              </a:rPr>
              <a:t>1</a:t>
            </a:r>
            <a:r>
              <a:rPr lang="en-GB" dirty="0" smtClean="0">
                <a:latin typeface="+mj-lt"/>
              </a:rPr>
              <a:t>) = -(-40 - 480) = 520  Nm anticlockwise</a:t>
            </a:r>
            <a:endParaRPr lang="en-GB" dirty="0">
              <a:latin typeface="+mj-lt"/>
            </a:endParaRP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Epicyclic</a:t>
            </a:r>
            <a:r>
              <a:rPr lang="en-GB" dirty="0" smtClean="0"/>
              <a:t> Gear Trains : Example 10</a:t>
            </a:r>
            <a:endParaRPr lang="en-GB" dirty="0"/>
          </a:p>
        </p:txBody>
      </p:sp>
      <p:sp>
        <p:nvSpPr>
          <p:cNvPr id="16" name="Rectangle 9"/>
          <p:cNvSpPr txBox="1">
            <a:spLocks noChangeArrowheads="1"/>
          </p:cNvSpPr>
          <p:nvPr/>
        </p:nvSpPr>
        <p:spPr>
          <a:xfrm>
            <a:off x="611560" y="1412776"/>
            <a:ext cx="8136904" cy="5134694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2000" dirty="0" smtClean="0"/>
              <a:t> </a:t>
            </a:r>
          </a:p>
          <a:p>
            <a:r>
              <a:rPr lang="en-GB" sz="2000" dirty="0" smtClean="0"/>
              <a:t> </a:t>
            </a: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lvl="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defRPr/>
            </a:pPr>
            <a:endParaRPr kumimoji="0" lang="en-GB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05828" name="Rectangle 4"/>
          <p:cNvSpPr>
            <a:spLocks noChangeArrowheads="1"/>
          </p:cNvSpPr>
          <p:nvPr/>
        </p:nvSpPr>
        <p:spPr bwMode="auto">
          <a:xfrm>
            <a:off x="251520" y="1484785"/>
            <a:ext cx="8568952" cy="25853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en-GB" dirty="0" smtClean="0">
                <a:latin typeface="+mj-lt"/>
              </a:rPr>
              <a:t>An </a:t>
            </a:r>
            <a:r>
              <a:rPr lang="en-GB" dirty="0" err="1" smtClean="0">
                <a:latin typeface="+mj-lt"/>
              </a:rPr>
              <a:t>epicyclic</a:t>
            </a:r>
            <a:r>
              <a:rPr lang="en-GB" dirty="0" smtClean="0">
                <a:latin typeface="+mj-lt"/>
              </a:rPr>
              <a:t> gear box as shown has a fixed sun gear D with 100 teeth and the internal gear C is the output with 400 teeth. The planet gears B have 150 teeth. The input is the arm/cage A. The output must deliver 5 kW of power at 900 rev/min. The input power is 7 kW.</a:t>
            </a:r>
          </a:p>
          <a:p>
            <a:r>
              <a:rPr lang="en-GB" dirty="0" smtClean="0">
                <a:latin typeface="+mj-lt"/>
              </a:rPr>
              <a:t>	Calculate the following.</a:t>
            </a:r>
          </a:p>
          <a:p>
            <a:r>
              <a:rPr lang="en-GB" dirty="0" smtClean="0">
                <a:latin typeface="+mj-lt"/>
              </a:rPr>
              <a:t>	</a:t>
            </a:r>
            <a:r>
              <a:rPr lang="en-GB" dirty="0" err="1" smtClean="0">
                <a:latin typeface="+mj-lt"/>
              </a:rPr>
              <a:t>i</a:t>
            </a:r>
            <a:r>
              <a:rPr lang="en-GB" dirty="0" smtClean="0">
                <a:latin typeface="+mj-lt"/>
              </a:rPr>
              <a:t>. The gear box ratio. </a:t>
            </a:r>
          </a:p>
          <a:p>
            <a:r>
              <a:rPr lang="en-GB" dirty="0" smtClean="0">
                <a:latin typeface="+mj-lt"/>
              </a:rPr>
              <a:t>	ii. The input speed and its direction. </a:t>
            </a:r>
          </a:p>
          <a:p>
            <a:r>
              <a:rPr lang="en-GB" dirty="0" smtClean="0">
                <a:latin typeface="+mj-lt"/>
              </a:rPr>
              <a:t>	iii. The efficiency. </a:t>
            </a:r>
          </a:p>
          <a:p>
            <a:r>
              <a:rPr lang="en-GB" dirty="0" smtClean="0">
                <a:latin typeface="+mj-lt"/>
              </a:rPr>
              <a:t>	iv. The holding torque. </a:t>
            </a:r>
            <a:endParaRPr lang="en-GB" dirty="0">
              <a:latin typeface="+mj-lt"/>
            </a:endParaRPr>
          </a:p>
        </p:txBody>
      </p:sp>
      <p:pic>
        <p:nvPicPr>
          <p:cNvPr id="18739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712" y="4077072"/>
            <a:ext cx="5207931" cy="2088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Epicyclic</a:t>
            </a:r>
            <a:r>
              <a:rPr lang="en-GB" dirty="0" smtClean="0"/>
              <a:t> Gear Trains : Example 10</a:t>
            </a:r>
            <a:endParaRPr lang="en-GB" dirty="0"/>
          </a:p>
        </p:txBody>
      </p:sp>
      <p:sp>
        <p:nvSpPr>
          <p:cNvPr id="16" name="Rectangle 9"/>
          <p:cNvSpPr txBox="1">
            <a:spLocks noChangeArrowheads="1"/>
          </p:cNvSpPr>
          <p:nvPr/>
        </p:nvSpPr>
        <p:spPr>
          <a:xfrm>
            <a:off x="611560" y="1412776"/>
            <a:ext cx="8136904" cy="5134694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2000" dirty="0" smtClean="0"/>
              <a:t> </a:t>
            </a:r>
          </a:p>
          <a:p>
            <a:r>
              <a:rPr lang="en-GB" sz="2000" dirty="0" smtClean="0"/>
              <a:t> </a:t>
            </a: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lvl="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defRPr/>
            </a:pPr>
            <a:endParaRPr kumimoji="0" lang="en-GB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05828" name="Rectangle 4"/>
          <p:cNvSpPr>
            <a:spLocks noChangeArrowheads="1"/>
          </p:cNvSpPr>
          <p:nvPr/>
        </p:nvSpPr>
        <p:spPr bwMode="auto">
          <a:xfrm>
            <a:off x="251520" y="1537916"/>
            <a:ext cx="8568952" cy="48013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en-GB" dirty="0" smtClean="0">
                <a:latin typeface="+mj-lt"/>
              </a:rPr>
              <a:t>An </a:t>
            </a:r>
            <a:r>
              <a:rPr lang="en-GB" dirty="0" err="1" smtClean="0">
                <a:latin typeface="+mj-lt"/>
              </a:rPr>
              <a:t>epicyclic</a:t>
            </a:r>
            <a:r>
              <a:rPr lang="en-GB" dirty="0" smtClean="0">
                <a:latin typeface="+mj-lt"/>
              </a:rPr>
              <a:t> gear box as shown has a fixed sun gear D with 100 teeth and the internal gear C is the output with 400 teeth. The planet gears B have 150 teeth. The input is the arm/cage A. The output must deliver 5 kW of power at 900 rev/min. The input power is 7 kW.</a:t>
            </a:r>
          </a:p>
          <a:p>
            <a:r>
              <a:rPr lang="en-GB" dirty="0" smtClean="0">
                <a:latin typeface="+mj-lt"/>
              </a:rPr>
              <a:t>	Calculate the following.</a:t>
            </a:r>
          </a:p>
          <a:p>
            <a:r>
              <a:rPr lang="en-GB" dirty="0" smtClean="0">
                <a:latin typeface="+mj-lt"/>
              </a:rPr>
              <a:t>	</a:t>
            </a:r>
            <a:r>
              <a:rPr lang="en-GB" dirty="0" err="1" smtClean="0">
                <a:latin typeface="+mj-lt"/>
              </a:rPr>
              <a:t>i</a:t>
            </a:r>
            <a:r>
              <a:rPr lang="en-GB" dirty="0" smtClean="0">
                <a:latin typeface="+mj-lt"/>
              </a:rPr>
              <a:t>. The gear box ratio. </a:t>
            </a:r>
          </a:p>
          <a:p>
            <a:r>
              <a:rPr lang="en-GB" dirty="0" smtClean="0">
                <a:latin typeface="+mj-lt"/>
              </a:rPr>
              <a:t>	ii. The input speed and its direction. </a:t>
            </a:r>
          </a:p>
          <a:p>
            <a:r>
              <a:rPr lang="en-GB" dirty="0" smtClean="0">
                <a:latin typeface="+mj-lt"/>
              </a:rPr>
              <a:t>	iii. The efficiency. </a:t>
            </a:r>
          </a:p>
          <a:p>
            <a:r>
              <a:rPr lang="en-GB" dirty="0" smtClean="0">
                <a:latin typeface="+mj-lt"/>
              </a:rPr>
              <a:t>	iv. The holding torque. </a:t>
            </a:r>
          </a:p>
          <a:p>
            <a:endParaRPr lang="en-GB" dirty="0" smtClean="0">
              <a:latin typeface="+mj-lt"/>
            </a:endParaRPr>
          </a:p>
          <a:p>
            <a:r>
              <a:rPr lang="en-GB" dirty="0" smtClean="0"/>
              <a:t>Identify that gear D is fixed and the arm must do one revolution so it must be D that is rotated back one revolution holding the arm stationary.</a:t>
            </a:r>
          </a:p>
          <a:p>
            <a:r>
              <a:rPr lang="en-GB" dirty="0" smtClean="0"/>
              <a:t>	</a:t>
            </a:r>
          </a:p>
          <a:p>
            <a:r>
              <a:rPr lang="en-GB" dirty="0" smtClean="0"/>
              <a:t>	Step	Action		A	B	C	D</a:t>
            </a:r>
          </a:p>
          <a:p>
            <a:r>
              <a:rPr lang="en-GB" dirty="0" smtClean="0"/>
              <a:t>	1	Revolve all once	1	1	1	1</a:t>
            </a:r>
          </a:p>
          <a:p>
            <a:r>
              <a:rPr lang="en-GB" dirty="0" smtClean="0"/>
              <a:t>	2	Revolve D -1	0	100/150	100/400	-1</a:t>
            </a:r>
          </a:p>
          <a:p>
            <a:r>
              <a:rPr lang="en-GB" dirty="0" smtClean="0"/>
              <a:t>	3	Add		1		1.25	0</a:t>
            </a:r>
          </a:p>
        </p:txBody>
      </p:sp>
      <p:pic>
        <p:nvPicPr>
          <p:cNvPr id="18739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2636912"/>
            <a:ext cx="3771260" cy="15121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Epicyclic</a:t>
            </a:r>
            <a:r>
              <a:rPr lang="en-GB" dirty="0" smtClean="0"/>
              <a:t> Gear Trains : Example 10</a:t>
            </a:r>
            <a:endParaRPr lang="en-GB" dirty="0"/>
          </a:p>
        </p:txBody>
      </p:sp>
      <p:sp>
        <p:nvSpPr>
          <p:cNvPr id="16" name="Rectangle 9"/>
          <p:cNvSpPr txBox="1">
            <a:spLocks noChangeArrowheads="1"/>
          </p:cNvSpPr>
          <p:nvPr/>
        </p:nvSpPr>
        <p:spPr>
          <a:xfrm>
            <a:off x="611560" y="1412776"/>
            <a:ext cx="8136904" cy="5134694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2000" dirty="0" smtClean="0"/>
              <a:t> </a:t>
            </a:r>
          </a:p>
          <a:p>
            <a:r>
              <a:rPr lang="en-GB" sz="2000" dirty="0" smtClean="0"/>
              <a:t> </a:t>
            </a:r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90000"/>
              </a:lnSpc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lang="en-GB" sz="2800" dirty="0" smtClean="0"/>
          </a:p>
          <a:p>
            <a:pPr marL="274320" lvl="0" indent="-274320">
              <a:lnSpc>
                <a:spcPct val="90000"/>
              </a:lnSpc>
              <a:spcBef>
                <a:spcPts val="580"/>
              </a:spcBef>
              <a:buClr>
                <a:schemeClr val="accent1"/>
              </a:buClr>
              <a:buSzPct val="85000"/>
              <a:defRPr/>
            </a:pPr>
            <a:endParaRPr kumimoji="0" lang="en-GB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05828" name="Rectangle 4"/>
          <p:cNvSpPr>
            <a:spLocks noChangeArrowheads="1"/>
          </p:cNvSpPr>
          <p:nvPr/>
        </p:nvSpPr>
        <p:spPr bwMode="auto">
          <a:xfrm>
            <a:off x="251520" y="1399418"/>
            <a:ext cx="8568952" cy="5078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en-GB" dirty="0" smtClean="0">
                <a:latin typeface="+mj-lt"/>
              </a:rPr>
              <a:t>An </a:t>
            </a:r>
            <a:r>
              <a:rPr lang="en-GB" dirty="0" err="1" smtClean="0">
                <a:latin typeface="+mj-lt"/>
              </a:rPr>
              <a:t>epicyclic</a:t>
            </a:r>
            <a:r>
              <a:rPr lang="en-GB" dirty="0" smtClean="0">
                <a:latin typeface="+mj-lt"/>
              </a:rPr>
              <a:t> gear box as shown has a fixed sun gear D with 100 teeth and the internal gear C is the output with 400 teeth. The planet gears B have 150 teeth. The input is the arm/cage A. The output must deliver 5 kW of power at 900 rev/min. The input power is 7 kW.</a:t>
            </a:r>
          </a:p>
          <a:p>
            <a:r>
              <a:rPr lang="en-GB" dirty="0" smtClean="0">
                <a:latin typeface="+mj-lt"/>
              </a:rPr>
              <a:t>	Calculate the following.</a:t>
            </a:r>
          </a:p>
          <a:p>
            <a:r>
              <a:rPr lang="en-GB" dirty="0" smtClean="0">
                <a:latin typeface="+mj-lt"/>
              </a:rPr>
              <a:t>	</a:t>
            </a:r>
            <a:r>
              <a:rPr lang="en-GB" dirty="0" err="1" smtClean="0">
                <a:latin typeface="+mj-lt"/>
              </a:rPr>
              <a:t>i</a:t>
            </a:r>
            <a:r>
              <a:rPr lang="en-GB" dirty="0" smtClean="0">
                <a:latin typeface="+mj-lt"/>
              </a:rPr>
              <a:t>. The gear box ratio. </a:t>
            </a:r>
          </a:p>
          <a:p>
            <a:r>
              <a:rPr lang="en-GB" dirty="0" smtClean="0">
                <a:latin typeface="+mj-lt"/>
              </a:rPr>
              <a:t>	ii. The input speed and its direction. </a:t>
            </a:r>
          </a:p>
          <a:p>
            <a:r>
              <a:rPr lang="en-GB" dirty="0" smtClean="0">
                <a:latin typeface="+mj-lt"/>
              </a:rPr>
              <a:t>	iii. The efficiency. </a:t>
            </a:r>
          </a:p>
          <a:p>
            <a:r>
              <a:rPr lang="en-GB" dirty="0" smtClean="0">
                <a:latin typeface="+mj-lt"/>
              </a:rPr>
              <a:t>	iv. The holding torque. </a:t>
            </a:r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The ratio A/C is then 1: 1.25 or 4 : 5 and this is the gear ratio. </a:t>
            </a:r>
          </a:p>
          <a:p>
            <a:r>
              <a:rPr lang="en-GB" dirty="0" smtClean="0"/>
              <a:t>Input speed = 900 x4/5 = 720 rev/min</a:t>
            </a:r>
          </a:p>
          <a:p>
            <a:r>
              <a:rPr lang="en-GB" dirty="0" smtClean="0"/>
              <a:t>Efficiency = 5/7 = 71.4%</a:t>
            </a:r>
          </a:p>
          <a:p>
            <a:r>
              <a:rPr lang="en-GB" dirty="0" smtClean="0"/>
              <a:t>Input Torque = 60P/2πN = 60 x 7000/(2π x 720) = 92.84 Nm</a:t>
            </a:r>
          </a:p>
          <a:p>
            <a:r>
              <a:rPr lang="en-GB" dirty="0" smtClean="0"/>
              <a:t>Output Torque = 60P/2πN = 60 x 5000/(2π x 900) = 53.05 Nm</a:t>
            </a:r>
          </a:p>
          <a:p>
            <a:r>
              <a:rPr lang="en-GB" dirty="0" smtClean="0"/>
              <a:t>Holding Torque = 145.9 Nm in the opposite direction.</a:t>
            </a:r>
          </a:p>
          <a:p>
            <a:endParaRPr lang="en-GB" dirty="0" smtClean="0">
              <a:latin typeface="+mj-lt"/>
            </a:endParaRPr>
          </a:p>
        </p:txBody>
      </p:sp>
      <p:pic>
        <p:nvPicPr>
          <p:cNvPr id="18739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2636912"/>
            <a:ext cx="3771260" cy="15121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quity">
  <a:themeElements>
    <a:clrScheme name="Equity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Equity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Equity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717</TotalTime>
  <Words>2134</Words>
  <Application>Microsoft Office PowerPoint</Application>
  <PresentationFormat>On-screen Show (4:3)</PresentationFormat>
  <Paragraphs>611</Paragraphs>
  <Slides>43</Slides>
  <Notes>31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43</vt:i4>
      </vt:variant>
    </vt:vector>
  </HeadingPairs>
  <TitlesOfParts>
    <vt:vector size="46" baseType="lpstr">
      <vt:lpstr>Equity</vt:lpstr>
      <vt:lpstr>Bitmap Image</vt:lpstr>
      <vt:lpstr>Equation</vt:lpstr>
      <vt:lpstr>Mechanical Principles</vt:lpstr>
      <vt:lpstr>Outcome 2</vt:lpstr>
      <vt:lpstr>Gear Boxes</vt:lpstr>
      <vt:lpstr>Gear Types</vt:lpstr>
      <vt:lpstr>Gear Box Theory : Ratio</vt:lpstr>
      <vt:lpstr>Gear Box Theory : Torque</vt:lpstr>
      <vt:lpstr>Gear Box Theory : Efficiency</vt:lpstr>
      <vt:lpstr>Gear Box Theory : Holding Torque</vt:lpstr>
      <vt:lpstr>Gear Box Theory : Example</vt:lpstr>
      <vt:lpstr>Gear Box Theory : Example</vt:lpstr>
      <vt:lpstr>Gear Box Theory : Example 2</vt:lpstr>
      <vt:lpstr>Gear Box Theory : Example 2</vt:lpstr>
      <vt:lpstr>Gear Terminology</vt:lpstr>
      <vt:lpstr>Gear Terminology</vt:lpstr>
      <vt:lpstr>Gear Calculations</vt:lpstr>
      <vt:lpstr>Gear Calculations</vt:lpstr>
      <vt:lpstr>Gear Calculations</vt:lpstr>
      <vt:lpstr>Gear Calculations</vt:lpstr>
      <vt:lpstr>Gear Calculations</vt:lpstr>
      <vt:lpstr>Gear Trains</vt:lpstr>
      <vt:lpstr>Gear Trains : Example 3</vt:lpstr>
      <vt:lpstr>Compound Gear Trains</vt:lpstr>
      <vt:lpstr>Compound Gear Trains</vt:lpstr>
      <vt:lpstr>Compound Gear Trains : Example 4</vt:lpstr>
      <vt:lpstr>Compound Gear Trains : Example 4</vt:lpstr>
      <vt:lpstr>Compound Gear Trains : Example 5</vt:lpstr>
      <vt:lpstr>Compound Gear Trains : Example 5</vt:lpstr>
      <vt:lpstr>Compound Gear Trains : Example 6</vt:lpstr>
      <vt:lpstr>Compound Gear Trains : Example 6</vt:lpstr>
      <vt:lpstr>Compound Gear Trains : Example 7</vt:lpstr>
      <vt:lpstr>Compound Gear Trains : Example 6</vt:lpstr>
      <vt:lpstr>Epicyclic Gear Trains</vt:lpstr>
      <vt:lpstr>Epicyclic Gear Trains</vt:lpstr>
      <vt:lpstr>Epicyclic Gear Trains : Method</vt:lpstr>
      <vt:lpstr>Epicyclic Gear Trains : Example</vt:lpstr>
      <vt:lpstr>Epicyclic Gear Trains : Example 8</vt:lpstr>
      <vt:lpstr>Epicyclic Gear Trains : Example 8</vt:lpstr>
      <vt:lpstr>Epicyclic Gear Trains : Example 9</vt:lpstr>
      <vt:lpstr>Epicyclic Gear Trains : Example 9</vt:lpstr>
      <vt:lpstr>Epicyclic Gear Trains : Example 9</vt:lpstr>
      <vt:lpstr>Epicyclic Gear Trains : Example 10</vt:lpstr>
      <vt:lpstr>Epicyclic Gear Trains : Example 10</vt:lpstr>
      <vt:lpstr>Epicyclic Gear Trains : Example 10</vt:lpstr>
    </vt:vector>
  </TitlesOfParts>
  <Company>SMU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Mechanical Principles</dc:title>
  <dc:creator>fad-tt</dc:creator>
  <cp:lastModifiedBy>Tim Tudor</cp:lastModifiedBy>
  <cp:revision>95</cp:revision>
  <dcterms:created xsi:type="dcterms:W3CDTF">2010-12-21T08:45:19Z</dcterms:created>
  <dcterms:modified xsi:type="dcterms:W3CDTF">2012-03-26T07:28:28Z</dcterms:modified>
</cp:coreProperties>
</file>