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407" r:id="rId38"/>
    <p:sldId id="408" r:id="rId39"/>
    <p:sldId id="370" r:id="rId40"/>
    <p:sldId id="376" r:id="rId41"/>
    <p:sldId id="392" r:id="rId42"/>
    <p:sldId id="369" r:id="rId43"/>
    <p:sldId id="414" r:id="rId44"/>
    <p:sldId id="415" r:id="rId45"/>
    <p:sldId id="393" r:id="rId46"/>
    <p:sldId id="373" r:id="rId47"/>
    <p:sldId id="406" r:id="rId48"/>
  </p:sldIdLst>
  <p:sldSz cx="12192000" cy="6858000"/>
  <p:notesSz cx="7102475" cy="9388475"/>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5578A3-2EF3-40C8-A8C7-657AD58EBBB4}" v="2" dt="2026-01-19T08:37:49.1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93288"/>
  </p:normalViewPr>
  <p:slideViewPr>
    <p:cSldViewPr snapToGrid="0">
      <p:cViewPr varScale="1">
        <p:scale>
          <a:sx n="118" d="100"/>
          <a:sy n="118" d="100"/>
        </p:scale>
        <p:origin x="536" y="20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ags" Target="tags/tag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a:effectLst/>
              <a:uFillTx/>
            </a:rPr>
            <a:t>Cofiwch gynnwys egwyddorion y “Cynnig Rhagweithiol”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effectLst/>
              <a:uFillTx/>
            </a:rPr>
            <a:t>Cofiwch gynnwys egwyddorion y “Cynnig Rhagweithiol”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11/05/2026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a:lstStyle/>
          <a:p>
            <a:endParaRPr lang="en-US"/>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Atgoffwch nhw bod yn rhaid iddynt gyfeirio at sut y cawsant ganiatâd ac effaith yr arsylwad yn adran cyflwyniad/cyd-destun tasg 2 neu eu bod mewn perygl o fethu. </a:t>
            </a:r>
          </a:p>
          <a:p>
            <a:pPr marL="0" marR="0" lvl="0" indent="0" algn="l" defTabSz="914400" rtl="0" eaLnBrk="1" fontAlgn="auto" latinLnBrk="0" hangingPunct="1">
              <a:lnSpc>
                <a:spcPct val="100000"/>
              </a:lnSpc>
              <a:spcBef>
                <a:spcPct val="0"/>
              </a:spcBef>
              <a:spcAft>
                <a:spcPct val="0"/>
              </a:spcAft>
              <a:buClrTx/>
              <a:buSzTx/>
              <a:buFontTx/>
              <a:buNone/>
              <a:tabLst/>
              <a:defRPr/>
            </a:pPr>
            <a:r>
              <a:rPr lang="cy-GB" sz="1200" b="0" i="0" u="none" strike="noStrike" kern="1200" dirty="0">
                <a:solidFill>
                  <a:schemeClr val="tx1"/>
                </a:solidFill>
                <a:effectLst/>
                <a:latin typeface="+mn-lt"/>
                <a:ea typeface="+mn-ea"/>
                <a:cs typeface="+mn-cs"/>
              </a:rPr>
              <a:t>Gallech chi ofyn am syniadau yma ynglŷn â'r hyn a olygwn wrth yr "effaith" a ffyrdd y gallen nhw ystyried hyn.</a:t>
            </a:r>
          </a:p>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Gellir trafod hyn yn fanylach gydag ymarfer 4 (sleid 34).</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3045133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y byddwn yn mynd ymlaen yn awr i edrych ar y gwahanol agweddau ar hyn a sut mae angen i ddysgwyr wneud y dasg hon. Yn y prynhawn, byddwn yn ystyried yr arsylwad y maent yn ei gynllunio yn fwy manwl. </a:t>
            </a: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yn ystod y diwrnod y bydd y rhain yn cael eu cwmpasu a'u cysylltu â gwahanol agweddau ar yr arsylwad.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Byddwn yn ymdrin â chanlyniad dysgu 1 yn gyntaf ac yna’n mynd ymlaen i ganlyniad dysgu 2. </a:t>
            </a:r>
          </a:p>
          <a:p>
            <a:r>
              <a:rPr lang="cy" sz="1800" b="0" i="0" u="none" strike="noStrike" cap="none" baseline="0" dirty="0">
                <a:solidFill>
                  <a:srgbClr val="000000"/>
                </a:solidFill>
                <a:effectLst/>
                <a:uFillTx/>
                <a:latin typeface="Calibri"/>
              </a:rPr>
              <a:t>Eglurwch fod y meini prawf asesu yn ddadansoddiad o ffyrdd y gallant ddangos tystiolaeth o ganlyniad dysgu 1. </a:t>
            </a: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Ymarfer 1 – Trafodaeth grŵp/ymarfer cynhesu – o gwmpas y bwrdd – ewch o amgylch y grŵp yn gofyn am fewnbwn. Adeiladwch ar y diffiniad. </a:t>
            </a:r>
          </a:p>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b="0" i="0" u="none" strike="noStrike" cap="none" baseline="0">
                <a:effectLst/>
                <a:uFillTx/>
              </a:rPr>
              <a:t>Trafodaeth: Mae hyn yn rhoi cyd-destun i ofynion y gwerthoedd arsylwi/tanategol.</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Ystyriwch sut mae hyn yn cyd-fynd â'r Ddeddf Gwasanaethau Cymdeithasol a Llesiant, a yw'n bosibl bod yn bartneriaid “cyfartal”? </a:t>
            </a:r>
          </a:p>
          <a:p>
            <a:endParaRPr lang="en-GB" altLang="en-US"/>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a:solidFill>
                  <a:srgbClr val="000000"/>
                </a:solidFill>
                <a:effectLst/>
                <a:uFillTx/>
                <a:latin typeface="Calibri"/>
              </a:rPr>
              <a:t>Crynhoi - Yn cysylltu â/yn tynnu allan y canlyniad dysgu cyffredinol - Dadansoddiad yn yr asesiad 1.2. </a:t>
            </a:r>
            <a:r>
              <a:rPr lang="cy" sz="1800" b="0" i="0" u="none" strike="noStrike" cap="none" baseline="0">
                <a:solidFill>
                  <a:srgbClr val="000000"/>
                </a:solidFill>
                <a:effectLst/>
                <a:uFillTx/>
                <a:latin typeface="Arial"/>
              </a:rPr>
              <a:t>Gallu defnyddio dull sy'n canolbwyntio ar y dinesydd,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a:solidFill>
                  <a:srgbClr val="000000"/>
                </a:solidFill>
                <a:effectLst/>
                <a:uFillTx/>
                <a:latin typeface="Arial"/>
              </a:rPr>
              <a:t>a chanolbwyntio ar ganlyniadau.</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1.2.3</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262626"/>
                </a:solidFill>
                <a:effectLst/>
                <a:uFillTx/>
                <a:latin typeface="Arial"/>
              </a:rPr>
              <a:t>Mae ymarfer beirniadol yn canolbwyntio mwy ar </a:t>
            </a:r>
            <a:r>
              <a:rPr lang="cy" sz="1200" b="1" i="0" u="none" strike="noStrike" cap="none" baseline="0" dirty="0">
                <a:solidFill>
                  <a:srgbClr val="262626"/>
                </a:solidFill>
                <a:effectLst/>
                <a:uFillTx/>
                <a:latin typeface="Arial"/>
              </a:rPr>
              <a:t>ddulliau gwerthuso beirniadol</a:t>
            </a:r>
            <a:r>
              <a:rPr lang="cy" sz="1200" b="0" i="0" u="none" strike="noStrike" cap="none" baseline="0" dirty="0">
                <a:solidFill>
                  <a:srgbClr val="262626"/>
                </a:solidFill>
                <a:effectLst/>
                <a:uFillTx/>
                <a:latin typeface="Arial"/>
              </a:rPr>
              <a:t> i ymarfer, yn hytrach na bodloni terfynau amser yn unig, neu ddibyniaeth anfeirniadol ar ddulliau a thechnegau.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Canlyniad dysgu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Gadewch y sleid i fyny ar gyfer ymarfer 2 os yw wyneb yn wyneb neu mae yn y modelau hyn yn y llyfr gwaith ar gyfer yr ymarfer os yw ar-lein.</a:t>
            </a:r>
          </a:p>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Ymarfer 2 - Ymarfer grŵp, mewn grwpiau bach gofynnwch iddynt drafod achos y maent wedi gweithio arno lle teimlent eu bod wedi gwneud yn dda wrth weithio mewn partneriaeth ac atebwch gwestiynau'r ymarfer. 15 munud yn dibynnu ar faint y grŵp. Grwpiau bach o 3-4 neu ystafelloedd ymneilltuo yn Teams. Gofynnwch am adborth i'r grŵp mwy. Bwriedir i hyn amlygu canlyniad dysgu 1.2.1 – 1.2.3 (Partneriaeth). </a:t>
            </a: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Defnyddiwch i grynhoi'r ymarfer – Chwaraewch y fideos - cofiwch roi'r sain ymlaen cyn agor y cyflwyniad. Yr ail fideo yw gweithiwr cymdeithasol yn siarad am weithio gyda Mr Britton. Gallwch ofyn iddynt wylio hwn yn eu hamser eu hunain. </a:t>
            </a: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Sicrhewch fod dysgwyr yn ymwybodol bod yn rhaid iddynt “gyfeirio” at y ddogfen Mwy na Geiriau o fewn y dasg hon. </a:t>
            </a:r>
          </a:p>
          <a:p>
            <a:r>
              <a:rPr lang="en-GB" altLang="en-US"/>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200" b="0" i="0" u="none" strike="noStrike" cap="none" baseline="0">
                <a:solidFill>
                  <a:srgbClr val="000000"/>
                </a:solidFill>
                <a:effectLst/>
                <a:uFillTx/>
                <a:latin typeface="Arial"/>
              </a:rPr>
              <a:t>Linc i'r canlyniad dysgu - 1.2.3 Cynnwys sensitifrwydd diwylliannol a ieithyddol yn eu hymarfer gan gynnwys y cynnig rhagweithiol yng nghyswllt yr iaith Gymraeg</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Canlyniad dysgu 1.2.3 Ymarfer diwylliannol sensitif a'r cynnig gweithredol. </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Nodwch fod gan bob ardal y mae'r rhaglen Porth Agored yn ei gwmpasu ystod ganolig i uchel o siaradwyr Cymraeg. </a:t>
            </a:r>
          </a:p>
          <a:p>
            <a:r>
              <a:rPr lang="cy" sz="1800" b="0" i="0" u="none" strike="noStrike" cap="none" baseline="0" dirty="0">
                <a:solidFill>
                  <a:srgbClr val="000000"/>
                </a:solidFill>
                <a:effectLst/>
                <a:uFillTx/>
                <a:latin typeface="Calibri"/>
              </a:rPr>
              <a:t>Sut mae’r “Cynnig Rhagweithiol” yn cael ei roi ar waith yn eich gweithle (os ydyw), sut mae’n effeithio ar wasanaethau a phobl rydych yn gweithio gyda nhw? </a:t>
            </a:r>
          </a:p>
          <a:p>
            <a:r>
              <a:rPr lang="cy" sz="1800" b="0" i="0" u="none" strike="noStrike" cap="none" baseline="0" dirty="0">
                <a:solidFill>
                  <a:srgbClr val="000000"/>
                </a:solidFill>
                <a:effectLst/>
                <a:uFillTx/>
                <a:latin typeface="Calibri"/>
              </a:rPr>
              <a:t>Ymarfer/trafodaeth grŵp dewisol: Beth mae’r cynnig rhagweithiol yn ei olygu i chi?</a:t>
            </a:r>
          </a:p>
          <a:p>
            <a:r>
              <a:rPr lang="cy" sz="1800" b="0" i="0" u="none" strike="noStrike" cap="none" baseline="0" dirty="0">
                <a:solidFill>
                  <a:srgbClr val="000000"/>
                </a:solidFill>
                <a:effectLst/>
                <a:uFillTx/>
                <a:latin typeface="Calibri"/>
              </a:rPr>
              <a:t>Sut mae wedi/mae'n cael ei weithredu yn eich gweithle?</a:t>
            </a:r>
          </a:p>
          <a:p>
            <a:r>
              <a:rPr lang="cy" sz="1800" b="0" i="0" u="none" strike="noStrike" cap="none" baseline="0" dirty="0">
                <a:solidFill>
                  <a:srgbClr val="000000"/>
                </a:solidFill>
                <a:effectLst/>
                <a:uFillTx/>
                <a:latin typeface="Calibri"/>
              </a:rPr>
              <a:t>Beth, os o gwbl, yw’r anawsterau wrth roi’r cynnig gweithredol ar waith</a:t>
            </a:r>
          </a:p>
          <a:p>
            <a:r>
              <a:rPr lang="cy" sz="1800" b="0" i="0" u="none" strike="noStrike" cap="none" baseline="0" dirty="0">
                <a:solidFill>
                  <a:srgbClr val="000000"/>
                </a:solidFill>
                <a:effectLst/>
                <a:uFillTx/>
                <a:latin typeface="Calibri"/>
              </a:rPr>
              <a:t>Ystyriwch hyn mewn perthynas â’r clipiau fideo “Mwy na Geiriau”.</a:t>
            </a:r>
          </a:p>
          <a:p>
            <a:r>
              <a:rPr lang="cy" sz="1800" b="0" i="0" u="none" strike="noStrike" cap="none" baseline="0" dirty="0">
                <a:solidFill>
                  <a:srgbClr val="000000"/>
                </a:solidFill>
                <a:effectLst/>
                <a:uFillTx/>
                <a:latin typeface="Calibri"/>
              </a:rPr>
              <a:t>Eglurwch: Mae angen iddynt gyfeirio at y Cynnig Rhagweithiol yn nhasg portffolio 2 a byddai’n arfer da ei ystyried yn nhasg 3 a sicrhau eu bod yn cyfeirio ato.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Gwyliwch 1 neu 2 o'r fideos gyda'r grŵp. </a:t>
            </a:r>
          </a:p>
          <a:p>
            <a:r>
              <a:rPr lang="cy" sz="1800" b="0" i="0" u="none" strike="noStrike" cap="none" baseline="0" dirty="0">
                <a:solidFill>
                  <a:srgbClr val="000000"/>
                </a:solidFill>
                <a:effectLst/>
                <a:uFillTx/>
                <a:latin typeface="Calibri"/>
              </a:rPr>
              <a:t>Trafodaeth grŵp </a:t>
            </a:r>
          </a:p>
          <a:p>
            <a:r>
              <a:rPr lang="cy" sz="1800" b="0" i="0" u="none" strike="noStrike" cap="none" baseline="0" dirty="0">
                <a:solidFill>
                  <a:srgbClr val="000000"/>
                </a:solidFill>
                <a:effectLst/>
                <a:uFillTx/>
                <a:latin typeface="Calibri"/>
              </a:rPr>
              <a:t>Eglurwch nad oes disgwyl iddynt gyfeirio'n uniongyrchol at y fideo (ond gallant wneud os yw'n berthnasol). Gall y clipiau hyn eu helpu i feddwl pam fod anghenion iaith mor bwysig. Cyfeiriwch at/trafodwch y clipiau fideo sy'n berthnasol iddynt yn yr arsylwad.</a:t>
            </a:r>
          </a:p>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Ymarfer 3 – gwaith grŵp/trafodaeth os oes amser </a:t>
            </a:r>
          </a:p>
          <a:p>
            <a:endParaRPr lang="en-GB"/>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O ran y gyfraith, beth sydd angen iddynt ei ystyried?</a:t>
            </a:r>
          </a:p>
          <a:p>
            <a:endParaRPr lang="en-GB" altLang="en-US"/>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Rhai meysydd y gallent eu hystyried mewn perthynas â Chymru a’i diwylliant yn eu portffolios a’u gweithle.</a:t>
            </a:r>
            <a:r>
              <a:rPr lang="cy" sz="1200" b="0" i="0" u="none" strike="noStrike" cap="none" baseline="0">
                <a:solidFill>
                  <a:srgbClr val="000000"/>
                </a:solidFill>
                <a:effectLst/>
                <a:uFillTx/>
                <a:latin typeface="Calibri"/>
              </a:rPr>
              <a:t> Gall deunyddiau gwefan MALlC fod yn ddefnyddiol yn y maes hwn er gwybodaeth.</a:t>
            </a:r>
          </a:p>
          <a:p>
            <a:endParaRPr lang="en-GB" altLang="en-US"/>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Enghreifftiau Trafodwch: gwahanol ffyrdd y mae gwahanol asiantaethau yn cyfathrebu, camddealltwriaeth (yn ymwneud â fideo lle na ddaethpwyd o hyd i gapasiti ond mewn gwirionedd roedd yn fater iaith). Iaith a ddefnyddir mewn lleoliadau meddygol, iaith a ddefnyddiwn mewn perthynas â’r gyfraith, gwasanaethau, acronymau ac ati.</a:t>
            </a: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Gellir cysylltu hyn â'r Ddeddf Gwasanaethau Cymdeithasol a Llesiant a'i phwyslais ar ddiwylliant.</a:t>
            </a:r>
          </a:p>
          <a:p>
            <a:endParaRPr lang="en-GB" altLang="en-US"/>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27</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en-GB" altLang="en-US" sz="1800" dirty="0" err="1"/>
              <a:t>Trafodaeth</a:t>
            </a:r>
            <a:r>
              <a:rPr lang="en-GB" altLang="en-US" sz="1800" dirty="0"/>
              <a:t> – dull </a:t>
            </a:r>
            <a:r>
              <a:rPr lang="en-GB" altLang="en-US" sz="1800" dirty="0" err="1"/>
              <a:t>gwrth-hiliol</a:t>
            </a:r>
            <a:r>
              <a:rPr lang="en-GB" altLang="en-US" sz="1800" dirty="0"/>
              <a:t> – </a:t>
            </a:r>
            <a:r>
              <a:rPr lang="en-GB" altLang="en-US" sz="1800" dirty="0" err="1"/>
              <a:t>pwysigrwydd</a:t>
            </a:r>
            <a:r>
              <a:rPr lang="en-GB" altLang="en-US" sz="1800" dirty="0"/>
              <a:t> </a:t>
            </a:r>
            <a:r>
              <a:rPr lang="en-GB" altLang="en-US" sz="1800" dirty="0" err="1"/>
              <a:t>deall</a:t>
            </a:r>
            <a:r>
              <a:rPr lang="en-GB" altLang="en-US" sz="1800" dirty="0"/>
              <a:t> </a:t>
            </a:r>
            <a:r>
              <a:rPr lang="en-GB" altLang="en-US" sz="1800" dirty="0" err="1"/>
              <a:t>diwylliant</a:t>
            </a:r>
            <a:r>
              <a:rPr lang="en-GB" altLang="en-US" sz="1800" dirty="0"/>
              <a:t> ac </a:t>
            </a:r>
            <a:r>
              <a:rPr lang="en-GB" altLang="en-US" sz="1800" dirty="0" err="1"/>
              <a:t>ati</a:t>
            </a:r>
            <a:r>
              <a:rPr lang="en-GB" altLang="en-US" sz="1800" dirty="0"/>
              <a:t>. </a:t>
            </a:r>
            <a:r>
              <a:rPr lang="cy" sz="1800" b="0" i="0" u="none" strike="noStrike" cap="none" baseline="0" dirty="0">
                <a:solidFill>
                  <a:srgbClr val="000000"/>
                </a:solidFill>
                <a:effectLst/>
                <a:uFillTx/>
                <a:latin typeface="Calibri"/>
              </a:rPr>
              <a:t>Bydd y sleidiau’n ymdrin â chyfathrebu - Canlyniad dysgu 2 mae’r meini prawf asesu yn awgrymu ffyrdd y gall y dysgwr fodloni canlyniad 2.</a:t>
            </a: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200" b="0" i="1" u="none" strike="noStrike" cap="none" baseline="0">
                <a:solidFill>
                  <a:srgbClr val="000000"/>
                </a:solidFill>
                <a:effectLst/>
                <a:uFillTx/>
                <a:latin typeface="Arial"/>
              </a:rPr>
              <a:t>Koprowska yn ffynhonnell dda ar gyfer ysgrifennu arsylwadau mae ar y rhestr ddarllen. </a:t>
            </a: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effectLst/>
                <a:uFillTx/>
                <a:latin typeface="Arial"/>
              </a:rPr>
              <a:t>Mae cyfathrebu da yn allweddol i ddatblygu perthnasoedd cydweithredol effeithiol.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Pwysleisio pwysigrwydd cynnwys rhywfaint o fyfyrio ar gyfathrebu di-eiriol yn nhasg 2.</a:t>
            </a:r>
          </a:p>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31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A all y grŵp ychwanegu rhagor o rwystrau neu anawsterau? </a:t>
            </a:r>
          </a:p>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Gall y model hwn fod yn ddefnyddiol ar gyfer ystyried yr arsylwad ac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(2.1.9. a 2.1.10). Nodwch nad yw defnyddio model o adfyfyrdod yn ofyniad ar gyfer y dasg hon ond gallai fod o gymorth gydag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os byddant yn defnyddio un. </a:t>
            </a: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Ymarfer 4 - Grwpiau bach neu ystafelloedd ymneilltuo Teams (15-20 munud) - yn dibynnu ar faint y grŵp gallech ofyn iddynt ateb 1 neu 2 gwestiwn ym mhob grŵp neu'r holl gwestiwn (os oes gennych amser) ac yna adborth mewn grŵp mawr.</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Efallai y byddwch am godi themâu ac yna gofyn i'r grŵp am rai agweddau o'r ymarfer os yw'r grŵp yn rhy fawr i chi ofyn y cwestiynau uchod i bawb. Bydd yn werth gwirio a yw unrhyw un o’r grŵp yn ansicr a fydd eu harsylwad arfaethedig yn bodloni’r meini prawf a sicrhau yr eir i’r afael â hyn. Mae model SHARE McClean hefyd yn Atodiad 10 os oeddech am ei ddefnyddio/tynnu sylw ato. </a:t>
            </a: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Mae'r 4 sleid nesaf yn cynnwys gwybodaeth a syniadau am gyfathrebu a gellir edrych drostynt yn gyflym os ydych yn brin o amser. </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Mae’r llyfr hwn ar y rhestr ddarllen ac yn ddefnyddiol o ran archwilio’r themâu.</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 fideos yn ddefnyddiol i gael y grŵp i ystyried persbectif yr unigolyn. Gallai fod yn ddefnyddiol chwarae un neu ddwy. Neu gofynnwch iddyn nhw eu gwylio yn eu hamser eu hunain. </a:t>
            </a:r>
          </a:p>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Efallai y byddwch am ddod â rhai o'r themâu hyn i'r drafodaeth grŵp os nad ymdriniwyd â hwy: ee nodwch bethau pwysig i'w hystyried?</a:t>
            </a:r>
          </a:p>
          <a:p>
            <a:r>
              <a:rPr lang="cy" sz="1800" b="0" i="0" u="none" strike="noStrike" cap="none" baseline="0" dirty="0">
                <a:solidFill>
                  <a:srgbClr val="000000"/>
                </a:solidFill>
                <a:effectLst/>
                <a:uFillTx/>
                <a:latin typeface="Calibri"/>
              </a:rPr>
              <a:t>Nodi gwybodaeth ddi-eiriau a darllen gwefusau, iaith y corff ac ati. (Gweler atodiad 8)</a:t>
            </a:r>
          </a:p>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1" i="0" u="none" strike="noStrike" cap="none" baseline="0" dirty="0">
                <a:solidFill>
                  <a:srgbClr val="000000"/>
                </a:solidFill>
                <a:effectLst/>
                <a:uFillTx/>
                <a:latin typeface="Calibri"/>
              </a:rPr>
              <a:t>Gwaith ymchwil: Egluro cefndir yr ymchwil: </a:t>
            </a:r>
            <a:r>
              <a:rPr lang="cy" sz="1800" b="0" i="0" u="none" strike="noStrike" cap="none" baseline="0" dirty="0">
                <a:solidFill>
                  <a:srgbClr val="000000"/>
                </a:solidFill>
                <a:effectLst/>
                <a:uFillTx/>
                <a:latin typeface="Calibri"/>
              </a:rPr>
              <a:t>Atodiad 6 - Gofynnwch iddynt daro golwg agos ar hyn ar ryw bwynt. Tynnwch ar faterion sy’n ymwneud â’u hymarfer eu hunain ac anawsterau wrth gydweithio. Weithiau, gall gwaith ymchwil wneud i bobl fod braidd yn amddiffynnol ynghylch eu hymarfer, mae’n bwysig nodi fod hwn yn waith ymchwil diweddar a wnaed ar gyfer Porth Agored ac nad ydyw’r atebion fel y dymunent iddynt fod bob amser, roedd y bobl a gafodd eu cyfweld yn bositif ac yn negyddol. Y peth pwysig yn hyn o beth yw hunan-adfyfyrio ac ystyried hyn mewn perthynas â chydweithio a chyd-gynhyrchu. </a:t>
            </a:r>
          </a:p>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Cyfeiriwch y dysgwyr at y fersiwn hawdd ei darllen o'r ffurflen adborth ar Moodle. </a:t>
            </a:r>
          </a:p>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Eglurwch fod fersiwn hawdd ei darllen ar gael ar Moodle a bod rhai straeon yn niwedd y llyfr Gwaith gan unigolion ynglŷn a’r mater yma. Mae'r term ‘rhyw fath' wedi ei ddewis gan y grŵp gan eu bod yn teimlo bod hynny yn well na dweud 'ddim yn gwybod'.</a:t>
            </a:r>
          </a:p>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40</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Ymarfer 5 - Rownd olaf, mae hon yn ffordd dda o orffen ar nodyn cadarnhaol. Rhowch ychydig funudau iddyn nhw feddwl am hyn ac yna ewch o amgylch y grŵp a gofynnwch am un darn o waith neu frawddeg fer i ateb hyn. Neu fe allech chi ofyn iddyn nhw deipio gair yn y blwch trafod ac yna dod â'r themâu at ei gilydd.  </a:t>
            </a: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Os yw unrhyw un yn ystyried arsylwad rhithwir, bydd hyn yn rhoi mwy o fanylion iddynt. Gall cysylltedd/ansawdd rhyngrwyd fod yn broblem bosibl, a gall hyn wneud y sefyllfa'n dipyn o straen. Os yn bosibl, gallai fod yn dda i ddysgwyr ymarfer defnyddio'r dechnoleg gyda'r arsyllwr/unigolyn cyn yr arsylwad ei hun os yn bosibl. </a:t>
            </a:r>
          </a:p>
          <a:p>
            <a:r>
              <a:rPr lang="cy" sz="1800" b="0" i="0" u="none" strike="noStrike" cap="none" baseline="0" dirty="0">
                <a:solidFill>
                  <a:srgbClr val="000000"/>
                </a:solidFill>
                <a:effectLst/>
                <a:uFillTx/>
                <a:latin typeface="Calibri"/>
              </a:rPr>
              <a:t>Mae yna adran awgrymiadau a chyngor y gallech fynd drosti gyda'r Dysgwyr yn y llyfr gwaith neu eu cyfeirio ati - atodiad 7. </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000000"/>
                </a:solidFill>
                <a:effectLst/>
                <a:uFillTx/>
                <a:latin typeface="Calibri Light"/>
              </a:rPr>
              <a:t>Arsylwadau Rhithiol</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000000"/>
                </a:solidFill>
                <a:effectLst/>
                <a:uFillTx/>
                <a:latin typeface="+mn-lt"/>
              </a:rPr>
              <a:t>A yw mynediad i'r rhyngrwyd yn effeithio ar y rhyngweithio? Sut allwch chi sicrhau cyfrinachedd a grymuso unigolyn i gymryd rhan? </a:t>
            </a:r>
          </a:p>
          <a:p>
            <a:pPr marL="0" marR="0" lvl="0" indent="0" algn="l" defTabSz="914400" rtl="0" eaLnBrk="1" fontAlgn="auto" latinLnBrk="0" hangingPunct="1">
              <a:lnSpc>
                <a:spcPct val="100000"/>
              </a:lnSpc>
              <a:spcBef>
                <a:spcPts val="0"/>
              </a:spcBef>
              <a:spcAft>
                <a:spcPts val="0"/>
              </a:spcAft>
              <a:buClrTx/>
              <a:buSzTx/>
              <a:buFontTx/>
              <a:buNone/>
              <a:tabLst/>
              <a:defRPr/>
            </a:pPr>
            <a:r>
              <a:rPr lang="cy" sz="1200" b="0" i="0" u="none" strike="noStrike" cap="none" baseline="0" dirty="0">
                <a:solidFill>
                  <a:srgbClr val="000000"/>
                </a:solidFill>
                <a:effectLst/>
                <a:uFillTx/>
                <a:latin typeface="+mn-lt"/>
              </a:rPr>
              <a:t>sut wnaethoch chi wneud iawn am ddiffyg ciwiau di-eiriau ee defnyddio dull yn canolbwyntio ar ddatrysiad?</a:t>
            </a:r>
          </a:p>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Mae’r 2 sleid nesaf yn adborth ar dasg 2 gan unigolion sydd wedi bod yn derbyn gofal a chymorth gan y gwasanaethau gwaith cymdeithasol.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Dyma grynodeb ar gyfer darllen nifer o aseiniadau Tasg 2 a oedd wedi derbyn amrywiaeth o farciau.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Yn dibynnu ar amser, gallwch fynd drwyddynt neu ofyn i’r grŵp eu darllen yn eu hamser eu hunain i’w helpu wrth feddwl am sut i gwblhau tasg 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u="none" strike="noStrike" kern="1200" dirty="0">
                <a:solidFill>
                  <a:schemeClr val="tx1"/>
                </a:solidFill>
                <a:effectLst/>
                <a:latin typeface="+mn-lt"/>
                <a:ea typeface="+mn-ea"/>
                <a:cs typeface="+mn-cs"/>
              </a:rPr>
              <a:t>Mae hyn yn atodiad 12 y llyfr gwaith</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a:t>
            </a:r>
            <a:r>
              <a:rPr lang="cy" sz="1800" b="1" i="0" u="none" strike="noStrike" cap="none" baseline="0" dirty="0">
                <a:solidFill>
                  <a:srgbClr val="000000"/>
                </a:solidFill>
                <a:effectLst/>
                <a:uFillTx/>
                <a:latin typeface="Calibri"/>
              </a:rPr>
              <a:t>nad oes </a:t>
            </a:r>
            <a:r>
              <a:rPr lang="cy" sz="1800" b="0" i="0" u="none" strike="noStrike" cap="none" baseline="0" dirty="0">
                <a:solidFill>
                  <a:srgbClr val="000000"/>
                </a:solidFill>
                <a:effectLst/>
                <a:uFillTx/>
                <a:latin typeface="Calibri"/>
              </a:rPr>
              <a:t>angen iddynt amlygu rhifau penodol wrth gyfeirio at y canlyniadau dysgu a'r Cod Ymarfer Proffesiynol ee nid oes angen iddynt roi 2.1.3 ac ati yn eu cyfeiriadau. Rhaid fodd bynnag iddynt gyfeirio at y </a:t>
            </a:r>
            <a:r>
              <a:rPr lang="en-US" sz="1800" dirty="0" err="1"/>
              <a:t>CoPP</a:t>
            </a:r>
            <a:r>
              <a:rPr lang="en-US" sz="1800" dirty="0"/>
              <a:t> </a:t>
            </a:r>
            <a:r>
              <a:rPr lang="en-US" sz="1800" dirty="0" err="1"/>
              <a:t>yn</a:t>
            </a:r>
            <a:r>
              <a:rPr lang="en-US" sz="1800" dirty="0"/>
              <a:t> </a:t>
            </a:r>
            <a:r>
              <a:rPr lang="en-US" sz="1800" dirty="0" err="1"/>
              <a:t>gywir</a:t>
            </a:r>
            <a:r>
              <a:rPr lang="en-US" sz="1800" dirty="0"/>
              <a:t> (</a:t>
            </a:r>
            <a:r>
              <a:rPr lang="en-US" sz="1800" dirty="0" err="1"/>
              <a:t>Gofal</a:t>
            </a:r>
            <a:r>
              <a:rPr lang="en-US" sz="1800" dirty="0"/>
              <a:t> </a:t>
            </a:r>
            <a:r>
              <a:rPr lang="en-US" sz="1800" dirty="0" err="1"/>
              <a:t>Cymdeithasol</a:t>
            </a:r>
            <a:r>
              <a:rPr lang="en-US" sz="1800" dirty="0"/>
              <a:t> Cymru, 2017). </a:t>
            </a: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Cymerwch amser i drafod sut y gwnaethant “ystyried” effaith yr arsylwi ar yr unigolyn – mae angen i hyn fod yn fwy na datganiad yn unig ond yn hytrach dangos eu bod wedi adfyfyrio’n glir ar hyn, er enghraifft wedi egluro beth mae’n ei olygu i gael eich arsylwi a sut y gallai hyn effeithio ar y rhyngweithio.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Mynnwch adborth gan y grŵp naill ai gan ddefnyddio'r dull hwn neu'r dull rydych yn ei ddefnyddio yn eich awdurdod lleol. Anfonwch at Caz wedi'i nodi â Gwerthusiad Carfan 22 gweithdy 1.  </a:t>
            </a:r>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11/05/2026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11/05/2026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11/05/2026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11/05/2026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11/05/2026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11/05/2026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11/05/2026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11/05/2026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11/05/2026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11/05/2026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11/05/2026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11/05/2026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a:t>
            </a:r>
            <a:r>
              <a:rPr lang="cy" sz="2200" dirty="0">
                <a:solidFill>
                  <a:srgbClr val="000000"/>
                </a:solidFill>
                <a:highlight>
                  <a:srgbClr val="00FF00"/>
                </a:highlight>
                <a:latin typeface="Calibri"/>
              </a:rPr>
              <a:t>i</a:t>
            </a:r>
            <a:r>
              <a:rPr lang="cy" sz="2200" b="0" i="0" u="none" strike="noStrike" cap="none" baseline="0" dirty="0">
                <a:solidFill>
                  <a:srgbClr val="000000"/>
                </a:solidFill>
                <a:effectLst/>
                <a:uFillTx/>
                <a:latin typeface="Calibri"/>
              </a:rPr>
              <a:t>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dirty="0">
                <a:solidFill>
                  <a:srgbClr val="000000"/>
                </a:solidFill>
                <a:effectLst/>
                <a:uFillTx/>
                <a:latin typeface="Calibri Light"/>
              </a:rPr>
              <a:t>Nodau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a:t>
            </a: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Cynnig Rhagweithiol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cy" sz="5400" b="1" i="0" u="none" strike="noStrike" cap="none" baseline="0">
                <a:effectLst/>
                <a:uFillTx/>
                <a:latin typeface="Calibri Light"/>
              </a:rPr>
              <a:t>Caniatâd/Cydsyniad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50477"/>
            <a:ext cx="6713552" cy="4278995"/>
          </a:xfrm>
        </p:spPr>
        <p:txBody>
          <a:bodyPr anchor="t">
            <a:normAutofit/>
          </a:bodyPr>
          <a:lstStyle/>
          <a:p>
            <a:r>
              <a:rPr lang="cy" sz="2400" b="1" dirty="0">
                <a:latin typeface="Arial"/>
              </a:rPr>
              <a:t>Rhaid cael </a:t>
            </a:r>
            <a:r>
              <a:rPr lang="cy" sz="2400" b="1" i="0" u="none" strike="noStrike" cap="none" baseline="0" dirty="0">
                <a:effectLst/>
                <a:uFillTx/>
                <a:latin typeface="Arial"/>
              </a:rPr>
              <a:t>caniatâd</a:t>
            </a:r>
            <a:r>
              <a:rPr lang="cy" sz="2400" b="0" i="0" u="none" strike="noStrike" cap="none" baseline="0" dirty="0">
                <a:effectLst/>
                <a:uFillTx/>
                <a:latin typeface="Arial"/>
              </a:rPr>
              <a:t> yr unigolyn </a:t>
            </a:r>
            <a:r>
              <a:rPr lang="cy" sz="2400" i="0" u="none" strike="noStrike" cap="none" baseline="0" dirty="0">
                <a:effectLst/>
                <a:uFillTx/>
                <a:latin typeface="Arial"/>
              </a:rPr>
              <a:t>cyn i'r arsylwad ddigwydd a rhaid gwirio eto cyn dechrau’r arsylwad.</a:t>
            </a:r>
          </a:p>
          <a:p>
            <a:r>
              <a:rPr lang="cy" sz="2400" i="0" u="none" strike="noStrike" cap="none" baseline="0" dirty="0">
                <a:effectLst/>
                <a:uFillTx/>
                <a:latin typeface="Arial"/>
              </a:rPr>
              <a:t> Rhaid trafod effaith yr arsylwad ar yr unigolyn yn adran “cyd-destun” Tasg 2. </a:t>
            </a:r>
          </a:p>
          <a:p>
            <a:r>
              <a:rPr lang="cy" sz="24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sz="2200" dirty="0">
              <a:latin typeface="Arial"/>
            </a:endParaRPr>
          </a:p>
          <a:p>
            <a:endParaRPr lang="cy" sz="2200" b="0" i="0" u="none" strike="noStrike" cap="none" baseline="0" dirty="0">
              <a:effectLst/>
              <a:uFillTx/>
              <a:latin typeface="Arial"/>
            </a:endParaRPr>
          </a:p>
          <a:p>
            <a:endParaRPr lang="en-US" sz="2200" dirty="0"/>
          </a:p>
        </p:txBody>
      </p:sp>
      <p:pic>
        <p:nvPicPr>
          <p:cNvPr id="5" name="Picture 4" descr="One in a crowd">
            <a:extLst>
              <a:ext uri="{FF2B5EF4-FFF2-40B4-BE49-F238E27FC236}">
                <a16:creationId xmlns:a16="http://schemas.microsoft.com/office/drawing/2014/main" id="{9AEC203F-3CE9-8EA7-C944-0FD4E65B44CC}"/>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a:effectLst/>
                <a:uFillTx/>
                <a:latin typeface="Calibri"/>
              </a:rPr>
              <a:t>PORTH AGORED - </a:t>
            </a:r>
            <a:r>
              <a:rPr lang="en-GB" sz="1000" b="0" i="0" u="none" strike="noStrike" cap="none" baseline="0" err="1">
                <a:effectLst/>
                <a:uFillTx/>
                <a:latin typeface="Calibri"/>
              </a:rPr>
              <a:t>Cadarnhau</a:t>
            </a:r>
            <a:r>
              <a:rPr lang="cy" sz="1000" b="0" i="0" u="none" strike="noStrike" cap="none" baseline="0">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187949165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5A9C-9422-8D14-11B4-62C8D0E5611F}"/>
              </a:ext>
            </a:extLst>
          </p:cNvPr>
          <p:cNvSpPr>
            <a:spLocks noGrp="1"/>
          </p:cNvSpPr>
          <p:nvPr>
            <p:ph type="title"/>
          </p:nvPr>
        </p:nvSpPr>
        <p:spPr/>
        <p:txBody>
          <a:bodyPr/>
          <a:lstStyle/>
          <a:p>
            <a:r>
              <a:rPr lang="cy" b="1" dirty="0"/>
              <a:t>Caniatâd/Cydsyniad</a:t>
            </a:r>
            <a:endParaRPr lang="en-US" dirty="0"/>
          </a:p>
        </p:txBody>
      </p:sp>
      <p:sp>
        <p:nvSpPr>
          <p:cNvPr id="7" name="Content Placeholder 6">
            <a:extLst>
              <a:ext uri="{FF2B5EF4-FFF2-40B4-BE49-F238E27FC236}">
                <a16:creationId xmlns:a16="http://schemas.microsoft.com/office/drawing/2014/main" id="{CA603FE1-2F0A-E794-4830-35464897EC16}"/>
              </a:ext>
            </a:extLst>
          </p:cNvPr>
          <p:cNvSpPr>
            <a:spLocks noGrp="1"/>
          </p:cNvSpPr>
          <p:nvPr>
            <p:ph idx="1"/>
          </p:nvPr>
        </p:nvSpPr>
        <p:spPr/>
        <p:txBody>
          <a:bodyPr>
            <a:normAutofit fontScale="92500" lnSpcReduction="10000"/>
          </a:bodyPr>
          <a:lstStyle/>
          <a:p>
            <a:r>
              <a:rPr lang="cy" dirty="0"/>
              <a:t>Dylai’r unigolyn roi cysyniad/caniatâd (er y gallai fod yn berthnasol gofyn i ofalwyr hefyd). Os nad yw’r unigolyn yn gallu rhoi cydsyniad oherwydd galluedd, yna dylai dysgwyr ystyried ai hwn yw’r darn cywir o waith i’w arsylwi. </a:t>
            </a:r>
          </a:p>
          <a:p>
            <a:r>
              <a:rPr lang="en-GB" dirty="0" err="1"/>
              <a:t>Fodd</a:t>
            </a:r>
            <a:r>
              <a:rPr lang="en-GB" dirty="0"/>
              <a:t> </a:t>
            </a:r>
            <a:r>
              <a:rPr lang="en-GB" dirty="0" err="1"/>
              <a:t>bynnag</a:t>
            </a:r>
            <a:r>
              <a:rPr lang="en-GB" dirty="0"/>
              <a:t>, </a:t>
            </a:r>
            <a:r>
              <a:rPr lang="en-GB" dirty="0" err="1"/>
              <a:t>os</a:t>
            </a:r>
            <a:r>
              <a:rPr lang="en-GB" dirty="0"/>
              <a:t> </a:t>
            </a:r>
            <a:r>
              <a:rPr lang="en-GB" dirty="0" err="1"/>
              <a:t>penderfynir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wneud</a:t>
            </a:r>
            <a:r>
              <a:rPr lang="en-GB" dirty="0"/>
              <a:t> yr </a:t>
            </a:r>
            <a:r>
              <a:rPr lang="en-GB" dirty="0" err="1"/>
              <a:t>arsylwad</a:t>
            </a:r>
            <a:r>
              <a:rPr lang="en-GB" dirty="0"/>
              <a:t> </a:t>
            </a:r>
            <a:r>
              <a:rPr lang="en-GB" dirty="0" err="1"/>
              <a:t>gyda</a:t>
            </a:r>
            <a:r>
              <a:rPr lang="en-GB" dirty="0"/>
              <a:t> </a:t>
            </a:r>
            <a:r>
              <a:rPr lang="en-GB" dirty="0" err="1"/>
              <a:t>rhywun</a:t>
            </a:r>
            <a:r>
              <a:rPr lang="en-GB" dirty="0"/>
              <a:t> </a:t>
            </a:r>
            <a:r>
              <a:rPr lang="en-GB" dirty="0" err="1"/>
              <a:t>sydd</a:t>
            </a:r>
            <a:r>
              <a:rPr lang="en-GB" dirty="0"/>
              <a:t> ag </a:t>
            </a:r>
            <a:r>
              <a:rPr lang="en-GB" dirty="0" err="1"/>
              <a:t>anawsterau</a:t>
            </a:r>
            <a:r>
              <a:rPr lang="en-GB" dirty="0"/>
              <a:t> </a:t>
            </a:r>
            <a:r>
              <a:rPr lang="en-GB" dirty="0" err="1"/>
              <a:t>galluedd</a:t>
            </a:r>
            <a:r>
              <a:rPr lang="en-GB" dirty="0"/>
              <a:t>, </a:t>
            </a:r>
            <a:r>
              <a:rPr lang="en-GB" dirty="0" err="1"/>
              <a:t>bydd</a:t>
            </a:r>
            <a:r>
              <a:rPr lang="en-GB" dirty="0"/>
              <a:t> </a:t>
            </a:r>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glir</a:t>
            </a:r>
            <a:r>
              <a:rPr lang="en-GB" dirty="0"/>
              <a:t> </a:t>
            </a:r>
            <a:r>
              <a:rPr lang="en-GB" dirty="0" err="1"/>
              <a:t>iawn</a:t>
            </a:r>
            <a:r>
              <a:rPr lang="en-GB" dirty="0"/>
              <a:t> am </a:t>
            </a:r>
            <a:r>
              <a:rPr lang="en-GB" dirty="0" err="1"/>
              <a:t>geisio</a:t>
            </a:r>
            <a:r>
              <a:rPr lang="en-GB" dirty="0"/>
              <a:t> </a:t>
            </a:r>
            <a:r>
              <a:rPr lang="en-GB" dirty="0" err="1"/>
              <a:t>sicrhau</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unigolyn</a:t>
            </a:r>
            <a:r>
              <a:rPr lang="en-GB" dirty="0"/>
              <a:t> </a:t>
            </a:r>
            <a:r>
              <a:rPr lang="en-GB" dirty="0" err="1"/>
              <a:t>a’u</a:t>
            </a:r>
            <a:r>
              <a:rPr lang="en-GB" dirty="0"/>
              <a:t> </a:t>
            </a:r>
            <a:r>
              <a:rPr lang="en-GB" dirty="0" err="1"/>
              <a:t>cadw</a:t>
            </a:r>
            <a:r>
              <a:rPr lang="en-GB" dirty="0"/>
              <a:t> </a:t>
            </a:r>
            <a:r>
              <a:rPr lang="en-GB" dirty="0" err="1"/>
              <a:t>yn</a:t>
            </a:r>
            <a:r>
              <a:rPr lang="en-GB" dirty="0"/>
              <a:t> </a:t>
            </a:r>
            <a:r>
              <a:rPr lang="en-GB" dirty="0" err="1"/>
              <a:t>ganolog</a:t>
            </a:r>
            <a:r>
              <a:rPr lang="en-GB" dirty="0"/>
              <a:t> </a:t>
            </a:r>
            <a:r>
              <a:rPr lang="en-GB" dirty="0" err="1"/>
              <a:t>i’r</a:t>
            </a:r>
            <a:r>
              <a:rPr lang="en-GB" dirty="0"/>
              <a:t> </a:t>
            </a:r>
            <a:r>
              <a:rPr lang="en-GB" dirty="0" err="1"/>
              <a:t>arsylwad</a:t>
            </a:r>
            <a:r>
              <a:rPr lang="en-GB" dirty="0"/>
              <a:t>.</a:t>
            </a:r>
          </a:p>
          <a:p>
            <a:r>
              <a:rPr lang="cy-GB" dirty="0"/>
              <a:t>Dylid gofyn i blentyn am ganiatâd os yw'n briodol i'w oedran, os yw'r plentyn yn rhy ifanc i roi caniatâd gall y rhiant neu'r gofalwr roi caniatâd.</a:t>
            </a:r>
            <a:endParaRPr lang="en-GB" dirty="0"/>
          </a:p>
          <a:p>
            <a:r>
              <a:rPr lang="cy-GB" dirty="0"/>
              <a:t>Mae angen i chi hefyd egluro sut y daethoch i'r casgliad ynghylch pwy ddylai roi caniatâd/cydsyniad.</a:t>
            </a:r>
          </a:p>
          <a:p>
            <a:endParaRPr lang="cy-GB" dirty="0"/>
          </a:p>
          <a:p>
            <a:endParaRPr lang="en-US" dirty="0"/>
          </a:p>
        </p:txBody>
      </p:sp>
      <p:sp>
        <p:nvSpPr>
          <p:cNvPr id="5" name="Footer Placeholder 4">
            <a:extLst>
              <a:ext uri="{FF2B5EF4-FFF2-40B4-BE49-F238E27FC236}">
                <a16:creationId xmlns:a16="http://schemas.microsoft.com/office/drawing/2014/main" id="{3459EA49-BCC5-1D98-47BB-F5A25CCB93A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2AB8E01A-9033-F02E-24D5-2833C75C482B}"/>
              </a:ext>
            </a:extLst>
          </p:cNvPr>
          <p:cNvSpPr>
            <a:spLocks noGrp="1"/>
          </p:cNvSpPr>
          <p:nvPr>
            <p:ph type="sldNum" sz="quarter" idx="12"/>
          </p:nvPr>
        </p:nvSpPr>
        <p:spPr/>
        <p:txBody>
          <a:bodyPr/>
          <a:lstStyle/>
          <a:p>
            <a:fld id="{0B6AE6A0-3EF2-408A-870E-EF48D545FFB4}" type="slidenum">
              <a:rPr lang="en-GB" smtClean="0"/>
              <a:t>6</a:t>
            </a:fld>
            <a:endParaRPr lang="en-GB"/>
          </a:p>
        </p:txBody>
      </p:sp>
    </p:spTree>
    <p:extLst>
      <p:ext uri="{BB962C8B-B14F-4D97-AF65-F5344CB8AC3E}">
        <p14:creationId xmlns:p14="http://schemas.microsoft.com/office/powerpoint/2010/main" val="27904522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“Cynnig Rhagweithiol”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sz="3600" b="1" i="0" u="none" strike="noStrike" cap="none" baseline="0" dirty="0">
                <a:solidFill>
                  <a:srgbClr val="000000"/>
                </a:solidFill>
                <a:effectLst/>
                <a:uFillTx/>
                <a:latin typeface="Arial"/>
              </a:rPr>
              <a:t>Canlyniadau Dysgu GCC </a:t>
            </a:r>
            <a:br>
              <a:rPr sz="3600" dirty="0"/>
            </a:br>
            <a:r>
              <a:rPr lang="cy" sz="3600"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tystiolaeth ar eu cyfer </a:t>
            </a:r>
            <a:r>
              <a:rPr lang="cy-GB" b="0" dirty="0"/>
              <a:t>yn nhasg 2.</a:t>
            </a:r>
          </a:p>
          <a:p>
            <a:r>
              <a:rPr lang="cy" b="0" i="0" u="none" strike="noStrike" cap="none" baseline="0" dirty="0">
                <a:solidFill>
                  <a:srgbClr val="000000"/>
                </a:solidFill>
                <a:effectLst/>
                <a:uFillTx/>
                <a:latin typeface="Calibri"/>
              </a:rPr>
              <a:t>Yna caiff y rhain eu dadansoddi ymhellach yn “feini prawf asesu” sy’n rhoi mwy o fanylion am sut </a:t>
            </a:r>
            <a:r>
              <a:rPr lang="cy" b="0" dirty="0">
                <a:solidFill>
                  <a:srgbClr val="000000"/>
                </a:solidFill>
                <a:latin typeface="Calibri"/>
              </a:rPr>
              <a:t>y</a:t>
            </a:r>
            <a:r>
              <a:rPr lang="cy" b="0" i="0" u="none" strike="noStrike" cap="none" baseline="0" dirty="0">
                <a:solidFill>
                  <a:srgbClr val="000000"/>
                </a:solidFill>
                <a:effectLst/>
                <a:uFillTx/>
                <a:latin typeface="Calibri"/>
              </a:rPr>
              <a:t> g</a:t>
            </a:r>
            <a:r>
              <a:rPr lang="cy" b="0" dirty="0">
                <a:solidFill>
                  <a:srgbClr val="000000"/>
                </a:solidFill>
                <a:latin typeface="Calibri"/>
              </a:rPr>
              <a:t>a</a:t>
            </a:r>
            <a:r>
              <a:rPr lang="cy" b="0" i="0" u="none" strike="noStrike" cap="none" baseline="0" dirty="0">
                <a:solidFill>
                  <a:srgbClr val="000000"/>
                </a:solidFill>
                <a:effectLst/>
                <a:uFillTx/>
                <a:latin typeface="Calibri"/>
              </a:rPr>
              <a:t>llwch wneud hyn </a:t>
            </a:r>
            <a:r>
              <a:rPr lang="cy-GB" b="0" dirty="0"/>
              <a:t>(gweler atodiad 4 y llawlyfr).</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8</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cynnig rhagweithiol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Chydgynhyrchu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11282830"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82833" y="1444213"/>
            <a:ext cx="6283840" cy="6054298"/>
          </a:xfrm>
        </p:spPr>
        <p:txBody>
          <a:bodyPr>
            <a:normAutofit/>
          </a:bodyPr>
          <a:lstStyle/>
          <a:p>
            <a:pPr marL="109537" indent="0">
              <a:buNone/>
              <a:tabLst>
                <a:tab pos="3883025" algn="l"/>
              </a:tabLst>
            </a:pPr>
            <a:r>
              <a:rPr lang="cy" sz="2400" b="0" i="0" u="none" strike="noStrike" cap="none" baseline="0" dirty="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dirty="0">
                <a:solidFill>
                  <a:srgbClr val="000000"/>
                </a:solidFill>
                <a:effectLst/>
                <a:uFillTx/>
                <a:latin typeface="Arial"/>
              </a:rPr>
              <a:t>Bydd amrywiaeth o 'ddatrysiadau'</a:t>
            </a:r>
          </a:p>
          <a:p>
            <a:pPr>
              <a:buFontTx/>
              <a:buChar char="•"/>
              <a:tabLst>
                <a:tab pos="3883025" algn="l"/>
              </a:tabLst>
            </a:pPr>
            <a:r>
              <a:rPr lang="cy" sz="2400" b="0" i="0" u="none" strike="noStrike" cap="none" baseline="0" dirty="0">
                <a:solidFill>
                  <a:srgbClr val="000000"/>
                </a:solidFill>
                <a:effectLst/>
                <a:uFillTx/>
                <a:latin typeface="Arial"/>
              </a:rPr>
              <a:t>Bydd pethau'n newid</a:t>
            </a:r>
          </a:p>
          <a:p>
            <a:pPr>
              <a:buFontTx/>
              <a:buChar char="•"/>
              <a:tabLst>
                <a:tab pos="3883025" algn="l"/>
              </a:tabLst>
            </a:pPr>
            <a:r>
              <a:rPr lang="cy" sz="2400" b="0" i="0" u="none" strike="noStrike" cap="none" baseline="0" dirty="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dirty="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dirty="0">
                <a:solidFill>
                  <a:srgbClr val="000000"/>
                </a:solidFill>
                <a:effectLst/>
                <a:uFillTx/>
                <a:latin typeface="Arial"/>
              </a:rPr>
              <a:t>Bydd llawer o safbwyntiau eraill ar y</a:t>
            </a:r>
            <a:r>
              <a:rPr lang="cy" sz="2400" b="0" i="0" u="none" strike="noStrike" cap="none" baseline="0" dirty="0">
                <a:solidFill>
                  <a:srgbClr val="000000"/>
                </a:solidFill>
                <a:effectLst/>
                <a:highlight>
                  <a:srgbClr val="00FF00"/>
                </a:highlight>
                <a:uFillTx/>
                <a:latin typeface="Arial"/>
              </a:rPr>
              <a:t> </a:t>
            </a:r>
            <a:r>
              <a:rPr lang="cy" sz="2400" b="0" i="0" u="none" strike="noStrike" cap="none" baseline="0" dirty="0">
                <a:solidFill>
                  <a:srgbClr val="000000"/>
                </a:solidFill>
                <a:effectLst/>
                <a:uFillTx/>
                <a:latin typeface="Arial"/>
              </a:rPr>
              <a:t>sefyllfa.</a:t>
            </a:r>
          </a:p>
          <a:p>
            <a:pPr marL="0" indent="0">
              <a:buNone/>
              <a:tabLst>
                <a:tab pos="3883025" algn="l"/>
              </a:tabLst>
            </a:pPr>
            <a:r>
              <a:rPr lang="cy" sz="1700" b="0" i="1" u="none" strike="noStrike" cap="none" baseline="0" dirty="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4014" y="2115032"/>
            <a:ext cx="3523235" cy="3523235"/>
          </a:xfrm>
          <a:prstGeom prst="rect">
            <a:avLst/>
          </a:prstGeom>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685424" y="-140148"/>
            <a:ext cx="4596245" cy="1711119"/>
          </a:xfrm>
        </p:spPr>
        <p:txBody>
          <a:bodyPr anchor="ctr">
            <a:normAutofit fontScale="90000"/>
          </a:bodyPr>
          <a:lstStyle/>
          <a:p>
            <a:br>
              <a:rPr sz="2800" dirty="0"/>
            </a:br>
            <a:r>
              <a:rPr lang="cy" sz="3600" b="1" i="0" u="none" strike="noStrike" cap="none" baseline="0" dirty="0">
                <a:solidFill>
                  <a:srgbClr val="000000"/>
                </a:solidFill>
                <a:effectLst/>
                <a:uFillTx/>
                <a:latin typeface="Calibri Light"/>
              </a:rPr>
              <a:t>Ymarfer 2 </a:t>
            </a:r>
            <a:br>
              <a:rPr sz="3600" dirty="0"/>
            </a:br>
            <a:r>
              <a:rPr lang="cy" sz="3600" b="1" i="0" u="none" strike="noStrike" cap="none" baseline="0" dirty="0">
                <a:solidFill>
                  <a:srgbClr val="000000"/>
                </a:solidFill>
                <a:effectLst/>
                <a:uFillTx/>
                <a:latin typeface="Calibri Light"/>
              </a:rPr>
              <a:t>Modelau Cyfranogiad</a:t>
            </a:r>
            <a:br>
              <a:rPr sz="2800" dirty="0"/>
            </a:br>
            <a:endParaRPr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1814" y="1750666"/>
            <a:ext cx="5651986" cy="5247482"/>
          </a:xfrm>
        </p:spPr>
        <p:txBody>
          <a:bodyPr anchor="ctr">
            <a:normAutofit lnSpcReduction="10000"/>
          </a:bodyPr>
          <a:lstStyle/>
          <a:p>
            <a:r>
              <a:rPr lang="cy" sz="2400" b="0" i="0" u="none" strike="noStrike" cap="none" baseline="0" dirty="0">
                <a:solidFill>
                  <a:srgbClr val="000000"/>
                </a:solidFill>
                <a:effectLst/>
                <a:uFillTx/>
                <a:latin typeface="Calibri"/>
              </a:rPr>
              <a:t>Gan ddefnyddio un o’r modelau cyfranogiad ystyriwch achos yr ydych wedi bod yn rhan ohonno lle rydych yn teimlo eich bod wedi gweithio’n dda mewn cydweithrediad ag unigolion/teuluoedd/gofalwyr. Pa gyfnod o gyfranogiad wnaethoch chi ei gyrraedd yn y darn hwn o waith? </a:t>
            </a:r>
          </a:p>
          <a:p>
            <a:r>
              <a:rPr lang="cy" sz="2400" b="0" i="0" u="none" strike="noStrike" cap="none" baseline="0" dirty="0">
                <a:solidFill>
                  <a:srgbClr val="000000"/>
                </a:solidFill>
                <a:effectLst/>
                <a:uFillTx/>
                <a:latin typeface="Calibri"/>
              </a:rPr>
              <a:t>Yn eich barn chi, pa wahaniaeth a wnaeth eich ymarfer i brofiad yr unigolion/teuluoedd/gofalwyr?</a:t>
            </a:r>
          </a:p>
          <a:p>
            <a:r>
              <a:rPr lang="cy" sz="2400" b="0" i="0" u="none" strike="noStrike" cap="none" baseline="0" dirty="0">
                <a:solidFill>
                  <a:srgbClr val="000000"/>
                </a:solidFill>
                <a:effectLst/>
                <a:uFillTx/>
                <a:latin typeface="Calibri"/>
              </a:rPr>
              <a:t>Beth fyddech chi’n ei nodi fel yr agwedd bwysicaf ar gydweithio yn y darn hwn o waith?</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Cynnig Rhagweithiol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‘Cynnig Rhagweithiol’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'Cynnig Rhagweithiol'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a:t>
            </a:r>
            <a:r>
              <a:rPr lang="cy-GB" dirty="0"/>
              <a:t>teuluoedd</a:t>
            </a:r>
            <a:r>
              <a:rPr lang="cy" sz="2600" b="0" i="0" u="none" strike="noStrike" cap="none" baseline="0" dirty="0">
                <a:solidFill>
                  <a:srgbClr val="000000"/>
                </a:solidFill>
                <a:effectLst/>
                <a:uFillTx/>
                <a:latin typeface="Calibri"/>
              </a:rPr>
              <a:t>/gofalwyr? </a:t>
            </a:r>
          </a:p>
          <a:p>
            <a:r>
              <a:rPr lang="cy" sz="2600" b="0" i="0" u="none" strike="noStrike" cap="none" baseline="0" dirty="0">
                <a:solidFill>
                  <a:srgbClr val="000000"/>
                </a:solidFill>
                <a:effectLst/>
                <a:uFillTx/>
                <a:latin typeface="Calibri"/>
              </a:rPr>
              <a:t>Beth allwch chi ei wneud i sicrhau eich bod yn gweithio i egwyddorion y Cynnig Rhagweithiol?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dirty="0"/>
            </a:br>
            <a:r>
              <a:rPr lang="cy" sz="4400" b="0" i="0" u="none" strike="noStrike" cap="none" baseline="0" dirty="0">
                <a:solidFill>
                  <a:srgbClr val="000000"/>
                </a:solidFill>
                <a:effectLst/>
                <a:uFillTx/>
                <a:latin typeface="Arial"/>
              </a:rPr>
              <a:t>Dimensiynau Gweithio yng Nghymru</a:t>
            </a:r>
            <a:br>
              <a:rPr sz="4400" dirty="0"/>
            </a:br>
            <a:endParaRPr sz="44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1133635" y="1190759"/>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dirty="0">
                <a:solidFill>
                  <a:srgbClr val="000000"/>
                </a:solidFill>
                <a:latin typeface="Arial"/>
              </a:rPr>
              <a:t>Cyflwr t</a:t>
            </a:r>
            <a:r>
              <a:rPr lang="cy" sz="2200" b="0" i="0" u="none" strike="noStrike" cap="none" baseline="0" dirty="0">
                <a:solidFill>
                  <a:srgbClr val="000000"/>
                </a:solidFill>
                <a:effectLst/>
                <a:uFillTx/>
                <a:latin typeface="Arial"/>
              </a:rPr>
              <a: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Diwylliant a Chrefydd </a:t>
            </a:r>
          </a:p>
          <a:p>
            <a:r>
              <a:rPr lang="cy" sz="2200" b="0" i="0" u="none" strike="noStrike" cap="none" baseline="0" dirty="0">
                <a:solidFill>
                  <a:srgbClr val="000000"/>
                </a:solidFill>
                <a:effectLst/>
                <a:uFillTx/>
                <a:latin typeface="Arial"/>
              </a:rPr>
              <a:t>Ardal lle mae amddifadedd</a:t>
            </a:r>
          </a:p>
          <a:p>
            <a:r>
              <a:rPr lang="cy" sz="2200" b="0" i="0" u="none" strike="noStrike" cap="none" baseline="0" dirty="0">
                <a:solidFill>
                  <a:srgbClr val="000000"/>
                </a:solidFill>
                <a:effectLst/>
                <a:uFillTx/>
                <a:latin typeface="Arial"/>
              </a:rPr>
              <a:t>Rôl menywod</a:t>
            </a:r>
            <a:r>
              <a:rPr lang="cy-GB" sz="2200" dirty="0"/>
              <a:t>/dynion</a:t>
            </a:r>
            <a:r>
              <a:rPr lang="cy" sz="2200" b="0" i="0" u="none" strike="noStrike" cap="none" baseline="0" dirty="0">
                <a:solidFill>
                  <a:srgbClr val="000000"/>
                </a:solidFill>
                <a:effectLst/>
                <a:uFillTx/>
                <a:latin typeface="Arial"/>
              </a:rPr>
              <a:t>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24</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8737329" y="4309563"/>
            <a:ext cx="1474548" cy="1474548"/>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7740504" y="1278795"/>
            <a:ext cx="3092302" cy="25875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D1A145FC-718A-A8AD-4B79-8E26226B3125}"/>
              </a:ext>
            </a:extLst>
          </p:cNvPr>
          <p:cNvSpPr>
            <a:spLocks noGrp="1"/>
          </p:cNvSpPr>
          <p:nvPr>
            <p:ph type="title"/>
          </p:nvPr>
        </p:nvSpPr>
        <p:spPr>
          <a:xfrm>
            <a:off x="838199" y="1068891"/>
            <a:ext cx="4259731" cy="1985085"/>
          </a:xfrm>
        </p:spPr>
        <p:txBody>
          <a:bodyPr anchor="b">
            <a:normAutofit/>
          </a:bodyPr>
          <a:lstStyle/>
          <a:p>
            <a:pPr algn="ctr"/>
            <a:r>
              <a:rPr lang="en-GB" sz="3400" err="1">
                <a:latin typeface="Arial"/>
              </a:rPr>
              <a:t>Dimensiynau</a:t>
            </a:r>
            <a:r>
              <a:rPr lang="en-GB" sz="3400">
                <a:latin typeface="Arial"/>
              </a:rPr>
              <a:t> </a:t>
            </a:r>
            <a:r>
              <a:rPr lang="en-GB" sz="3400" err="1">
                <a:latin typeface="Arial"/>
              </a:rPr>
              <a:t>Gweithio</a:t>
            </a:r>
            <a:r>
              <a:rPr lang="en-GB" sz="3400">
                <a:latin typeface="Arial"/>
              </a:rPr>
              <a:t> </a:t>
            </a:r>
            <a:r>
              <a:rPr lang="en-GB" sz="3400" err="1">
                <a:latin typeface="Arial"/>
              </a:rPr>
              <a:t>yng</a:t>
            </a:r>
            <a:r>
              <a:rPr lang="en-GB" sz="3400">
                <a:latin typeface="Arial"/>
              </a:rPr>
              <a:t> </a:t>
            </a:r>
            <a:r>
              <a:rPr lang="en-GB" sz="3400" err="1">
                <a:latin typeface="Arial"/>
              </a:rPr>
              <a:t>Nghymru</a:t>
            </a:r>
            <a:br>
              <a:rPr lang="en-GB" sz="3400"/>
            </a:br>
            <a:endParaRPr lang="en-US" sz="3400"/>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Picture 10">
            <a:extLst>
              <a:ext uri="{FF2B5EF4-FFF2-40B4-BE49-F238E27FC236}">
                <a16:creationId xmlns:a16="http://schemas.microsoft.com/office/drawing/2014/main" id="{5B110CD9-406C-CBFA-FC9C-A38378DB375A}"/>
              </a:ext>
            </a:extLst>
          </p:cNvPr>
          <p:cNvPicPr>
            <a:picLocks noChangeAspect="1"/>
          </p:cNvPicPr>
          <p:nvPr/>
        </p:nvPicPr>
        <p:blipFill>
          <a:blip r:embed="rId2"/>
          <a:stretch>
            <a:fillRect/>
          </a:stretch>
        </p:blipFill>
        <p:spPr>
          <a:xfrm>
            <a:off x="1049617" y="3993855"/>
            <a:ext cx="3836894" cy="1574110"/>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D2BA451-6FA8-2F3E-31CA-3C6BBAF22EAC}"/>
              </a:ext>
            </a:extLst>
          </p:cNvPr>
          <p:cNvSpPr>
            <a:spLocks noGrp="1"/>
          </p:cNvSpPr>
          <p:nvPr>
            <p:ph idx="1"/>
          </p:nvPr>
        </p:nvSpPr>
        <p:spPr>
          <a:xfrm>
            <a:off x="6228988" y="723152"/>
            <a:ext cx="5728550" cy="5776121"/>
          </a:xfrm>
        </p:spPr>
        <p:txBody>
          <a:bodyPr anchor="ctr">
            <a:normAutofit/>
          </a:bodyPr>
          <a:lstStyle/>
          <a:p>
            <a:pPr marL="109537" indent="0">
              <a:buNone/>
            </a:pPr>
            <a:r>
              <a:rPr lang="en-GB" sz="2200" b="1" dirty="0">
                <a:latin typeface="Arial" panose="020B0604020202020204" pitchFamily="34" charset="0"/>
                <a:cs typeface="Arial" panose="020B0604020202020204" pitchFamily="34" charset="0"/>
              </a:rPr>
              <a:t>Ystyriaeth o ADP/AOP a </a:t>
            </a:r>
            <a:r>
              <a:rPr lang="cy" sz="2200" b="1" dirty="0">
                <a:latin typeface="Arial"/>
              </a:rPr>
              <a:t>Materion Cydraddoldeb</a:t>
            </a:r>
          </a:p>
          <a:p>
            <a:r>
              <a:rPr lang="cy" sz="2200" dirty="0">
                <a:latin typeface="Arial"/>
              </a:rPr>
              <a:t>Mynediad cyfartal i wybodaeth a gwasanaethau</a:t>
            </a:r>
          </a:p>
          <a:p>
            <a:r>
              <a:rPr lang="cy" sz="2200" dirty="0">
                <a:latin typeface="Arial"/>
              </a:rPr>
              <a:t>Gwasanaethau cyfieithu a chyfieithu ar y pryd </a:t>
            </a:r>
          </a:p>
          <a:p>
            <a:r>
              <a:rPr lang="cy" sz="2200" dirty="0">
                <a:latin typeface="Arial"/>
              </a:rPr>
              <a:t>Dewis gwybodus a chydsyniad gwybodus</a:t>
            </a:r>
          </a:p>
          <a:p>
            <a:r>
              <a:rPr lang="cy" sz="2200" dirty="0">
                <a:latin typeface="Arial"/>
              </a:rPr>
              <a:t>Adnoddau cyfyngedig </a:t>
            </a:r>
          </a:p>
          <a:p>
            <a:r>
              <a:rPr lang="cy" sz="2200" dirty="0">
                <a:latin typeface="Arial"/>
              </a:rPr>
              <a:t>Atebolrwydd cyhoeddus</a:t>
            </a:r>
          </a:p>
          <a:p>
            <a:r>
              <a:rPr lang="cy" sz="2200" dirty="0">
                <a:latin typeface="Arial"/>
              </a:rPr>
              <a:t>Allg</a:t>
            </a:r>
            <a:r>
              <a:rPr lang="en-GB" sz="2200" dirty="0" err="1">
                <a:latin typeface="Arial"/>
              </a:rPr>
              <a:t>á</a:t>
            </a:r>
            <a:r>
              <a:rPr lang="cy" sz="2200" dirty="0">
                <a:latin typeface="Arial"/>
              </a:rPr>
              <a:t>u cymdeithasol </a:t>
            </a:r>
          </a:p>
          <a:p>
            <a:r>
              <a:rPr lang="cy" sz="2200" dirty="0">
                <a:latin typeface="Arial"/>
              </a:rPr>
              <a:t>Mynediad i'r grŵp diwylliannol  </a:t>
            </a:r>
          </a:p>
          <a:p>
            <a:r>
              <a:rPr lang="cy" sz="2200" dirty="0">
                <a:latin typeface="Arial"/>
              </a:rPr>
              <a:t>Anghydraddoldebau iechyd. </a:t>
            </a:r>
          </a:p>
          <a:p>
            <a:endParaRPr lang="en-US" sz="2000" dirty="0"/>
          </a:p>
        </p:txBody>
      </p:sp>
      <p:sp>
        <p:nvSpPr>
          <p:cNvPr id="7" name="Footer Placeholder 6">
            <a:extLst>
              <a:ext uri="{FF2B5EF4-FFF2-40B4-BE49-F238E27FC236}">
                <a16:creationId xmlns:a16="http://schemas.microsoft.com/office/drawing/2014/main" id="{D7E4C5A3-7EBA-8ECA-C56D-6662D2076B5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F6A9A21D-5E6B-30A0-2100-29A39154250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365399005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0"/>
            <a:ext cx="5386917" cy="762000"/>
          </a:xfrm>
        </p:spPr>
        <p:txBody>
          <a:bodyPr>
            <a:normAutofit/>
          </a:bodyPr>
          <a:lstStyle/>
          <a:p>
            <a:r>
              <a:rPr lang="cy" sz="2800" b="1" i="0" u="none" strike="noStrike" cap="none" baseline="0" dirty="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dirty="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dirty="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dirty="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dirty="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dirty="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096000" y="1200274"/>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cy" sz="4400" b="0" i="0" u="none" strike="noStrike" cap="none" baseline="0" dirty="0">
                <a:solidFill>
                  <a:srgbClr val="000000"/>
                </a:solidFill>
                <a:effectLst/>
                <a:uFillTx/>
                <a:latin typeface="Arial"/>
              </a:rPr>
              <a:t>Anghenion Ychwanegol </a:t>
            </a:r>
            <a:br>
              <a:rPr sz="4400" dirty="0"/>
            </a:br>
            <a:r>
              <a:rPr lang="cy" sz="4400" b="0" i="0" u="none" strike="noStrike" cap="none" baseline="0" dirty="0">
                <a:solidFill>
                  <a:srgbClr val="000000"/>
                </a:solidFill>
                <a:effectLst/>
                <a:uFillTx/>
                <a:latin typeface="Arial"/>
              </a:rPr>
              <a:t>Grwpiau Ethnig Lleiafrifol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462933" y="1147623"/>
            <a:ext cx="9816893" cy="1042022"/>
          </a:xfrm>
        </p:spPr>
        <p:txBody>
          <a:bodyPr>
            <a:noAutofit/>
          </a:bodyPr>
          <a:lstStyle/>
          <a:p>
            <a:r>
              <a:rPr lang="cy" b="1" i="0" u="none" strike="noStrike" cap="none" baseline="0" dirty="0">
                <a:solidFill>
                  <a:srgbClr val="262626"/>
                </a:solidFill>
                <a:effectLst/>
                <a:uFillTx/>
                <a:latin typeface="Arial"/>
              </a:rPr>
              <a:t>Canlyniad Dysgu 2</a:t>
            </a:r>
            <a:br>
              <a:rPr dirty="0"/>
            </a:br>
            <a:br>
              <a:rPr dirty="0"/>
            </a:br>
            <a:endParaRPr dirty="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1233378" y="835864"/>
            <a:ext cx="9816894" cy="5578584"/>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u="none" strike="noStrike" cap="none" baseline="0" dirty="0">
                <a:solidFill>
                  <a:srgbClr val="262626"/>
                </a:solidFill>
                <a:effectLst/>
                <a:uFillTx/>
                <a:latin typeface="Arial"/>
              </a:rPr>
              <a:t>Canlyniadau Dysgu - </a:t>
            </a:r>
            <a:r>
              <a:rPr lang="cy" b="0" i="0" u="none" strike="noStrike" cap="none" baseline="0" dirty="0">
                <a:solidFill>
                  <a:srgbClr val="262626"/>
                </a:solidFill>
                <a:effectLst/>
                <a:uFillTx/>
                <a:latin typeface="Arial"/>
              </a:rPr>
              <a:t>Gall y dysgwr: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b="0" i="0" u="none" strike="noStrike" cap="none" baseline="0" dirty="0">
                <a:solidFill>
                  <a:srgbClr val="262626"/>
                </a:solidFill>
                <a:effectLst/>
                <a:uFillTx/>
                <a:latin typeface="Arial"/>
              </a:rPr>
              <a:t>C</a:t>
            </a:r>
            <a:r>
              <a:rPr lang="cy" dirty="0">
                <a:solidFill>
                  <a:srgbClr val="262626"/>
                </a:solidFill>
                <a:latin typeface="Arial"/>
              </a:rPr>
              <a:t>yfathrebu’n effeithiol gyda phobl sydd angen gofal a chymorth a’u gofalwyr</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28</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0106-EBA2-2BA9-8DCD-E17CA85F9218}"/>
              </a:ext>
            </a:extLst>
          </p:cNvPr>
          <p:cNvSpPr>
            <a:spLocks noGrp="1"/>
          </p:cNvSpPr>
          <p:nvPr>
            <p:ph type="title"/>
          </p:nvPr>
        </p:nvSpPr>
        <p:spPr/>
        <p:txBody>
          <a:bodyPr/>
          <a:lstStyle/>
          <a:p>
            <a:r>
              <a:rPr lang="cy" b="1" dirty="0">
                <a:solidFill>
                  <a:srgbClr val="262626"/>
                </a:solidFill>
                <a:latin typeface="Arial"/>
              </a:rPr>
              <a:t>Canlyniad Dysgu 2 – Dadansoddiad Manwl</a:t>
            </a:r>
            <a:endParaRPr lang="en-US" dirty="0"/>
          </a:p>
        </p:txBody>
      </p:sp>
      <p:sp>
        <p:nvSpPr>
          <p:cNvPr id="3" name="Content Placeholder 2">
            <a:extLst>
              <a:ext uri="{FF2B5EF4-FFF2-40B4-BE49-F238E27FC236}">
                <a16:creationId xmlns:a16="http://schemas.microsoft.com/office/drawing/2014/main" id="{03AE975E-2EF7-95EE-9ABA-1D64B0C56E28}"/>
              </a:ext>
            </a:extLst>
          </p:cNvPr>
          <p:cNvSpPr>
            <a:spLocks noGrp="1"/>
          </p:cNvSpPr>
          <p:nvPr>
            <p:ph idx="1"/>
          </p:nvPr>
        </p:nvSpPr>
        <p:spPr/>
        <p:txBody>
          <a:bodyPr>
            <a:normAutofit fontScale="550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dirty="0">
                <a:solidFill>
                  <a:srgbClr val="262626"/>
                </a:solidFill>
                <a:latin typeface="Arial"/>
              </a:rPr>
              <a:t>Meini prawf asesu - </a:t>
            </a:r>
            <a:r>
              <a:rPr lang="cy" dirty="0">
                <a:solidFill>
                  <a:srgbClr val="262626"/>
                </a:solidFill>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2.1.10 Disgrifio sut mae eu harferion cyfathrebu wedi newid a datblygu ers cymhwyso </a:t>
            </a:r>
          </a:p>
          <a:p>
            <a:endParaRPr lang="en-US" dirty="0"/>
          </a:p>
        </p:txBody>
      </p:sp>
      <p:sp>
        <p:nvSpPr>
          <p:cNvPr id="4" name="Footer Placeholder 3">
            <a:extLst>
              <a:ext uri="{FF2B5EF4-FFF2-40B4-BE49-F238E27FC236}">
                <a16:creationId xmlns:a16="http://schemas.microsoft.com/office/drawing/2014/main" id="{7B670C58-9023-B662-F062-49735E95FA1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B2C7CFF6-F013-02CA-8CE4-FBBCBD397178}"/>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424030220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cy" sz="4000" b="0" i="0" u="none" strike="noStrike" cap="none" baseline="0">
                <a:solidFill>
                  <a:srgbClr val="FFFFFF"/>
                </a:solidFill>
                <a:effectLst/>
                <a:uFillTx/>
                <a:latin typeface="Arial"/>
              </a:rPr>
              <a:t>Cyfathrebu Effeithiol </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cy" sz="1000" b="0" i="0" u="none" strike="noStrike" cap="none" baseline="0">
                <a:solidFill>
                  <a:srgbClr val="FFFFFF"/>
                </a:solidFill>
                <a:effectLst/>
                <a:uFillTx/>
                <a:latin typeface="Calibri"/>
              </a:rPr>
              <a:t>PORTH AGORED - </a:t>
            </a:r>
            <a:r>
              <a:rPr lang="en-GB" sz="1000" b="0" i="0" u="none" strike="noStrike" cap="none" baseline="0">
                <a:solidFill>
                  <a:srgbClr val="FFFFFF"/>
                </a:solidFill>
                <a:effectLst/>
                <a:uFillTx/>
                <a:latin typeface="Calibri"/>
              </a:rPr>
              <a:t>Cadarnhau</a:t>
            </a:r>
            <a:r>
              <a:rPr lang="cy" sz="1000" b="0" i="0" u="none" strike="noStrike" cap="none" baseline="0">
                <a:solidFill>
                  <a:srgbClr val="FFFFFF"/>
                </a:solidFill>
                <a:effectLst/>
                <a:uFillTx/>
                <a:latin typeface="Calibri"/>
              </a:rPr>
              <a:t>'r Rhaglen Ymarfer Gwaith Cymdeithasol</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417255" y="649480"/>
            <a:ext cx="7308023" cy="6218658"/>
          </a:xfrm>
        </p:spPr>
        <p:txBody>
          <a:bodyPr anchor="ctr">
            <a:normAutofit/>
          </a:bodyPr>
          <a:lstStyle/>
          <a:p>
            <a:pPr marL="109537" indent="0">
              <a:buNone/>
              <a:defRPr/>
            </a:pPr>
            <a:r>
              <a:rPr lang="cy" sz="2200" b="0" i="0" u="none" strike="noStrike" cap="none" baseline="0" dirty="0">
                <a:effectLst/>
                <a:uFillTx/>
                <a:latin typeface="Arial"/>
              </a:rPr>
              <a:t>Ystyriwch/</a:t>
            </a:r>
            <a:r>
              <a:rPr lang="en-GB" sz="2200" b="0" i="0" u="none" strike="noStrike" cap="none" baseline="0" dirty="0" err="1">
                <a:effectLst/>
                <a:uFillTx/>
                <a:latin typeface="Arial"/>
              </a:rPr>
              <a:t>adlewyrchwch</a:t>
            </a:r>
            <a:r>
              <a:rPr lang="cy" sz="2200" b="0" i="0" u="none" strike="noStrike" cap="none" baseline="0" dirty="0">
                <a:effectLst/>
                <a:uFillTx/>
                <a:latin typeface="Arial"/>
              </a:rPr>
              <a:t> ar y rhestr isod wrth ysgrifennu eich adfyfyrdod beirniadol o'ch arsylwad.  </a:t>
            </a:r>
          </a:p>
          <a:p>
            <a:pPr marL="109537" indent="0">
              <a:buNone/>
              <a:defRPr/>
            </a:pPr>
            <a:r>
              <a:rPr lang="cy" sz="2200" b="0" i="0" u="none" strike="noStrike" cap="none" baseline="0" dirty="0">
                <a:effectLst/>
                <a:uFillTx/>
                <a:latin typeface="Arial"/>
              </a:rPr>
              <a:t>Mae sgiliau a dulliau cyfathrebu yn cynnwys:</a:t>
            </a:r>
          </a:p>
          <a:p>
            <a:pPr eaLnBrk="1" hangingPunct="1">
              <a:defRPr/>
            </a:pPr>
            <a:r>
              <a:rPr lang="cy" sz="2200" b="1" i="0" u="none" strike="noStrike" cap="none" baseline="0" dirty="0">
                <a:effectLst/>
                <a:uFillTx/>
                <a:latin typeface="Arial"/>
              </a:rPr>
              <a:t>Llafar </a:t>
            </a:r>
            <a:r>
              <a:rPr lang="cy" sz="2200" b="0" i="0" u="none" strike="noStrike" cap="none" baseline="0" dirty="0">
                <a:effectLst/>
                <a:uFillTx/>
                <a:latin typeface="Arial"/>
              </a:rPr>
              <a:t>(ar lafar ac yn ysgrifenedig)</a:t>
            </a:r>
          </a:p>
          <a:p>
            <a:pPr eaLnBrk="1" hangingPunct="1">
              <a:defRPr/>
            </a:pPr>
            <a:r>
              <a:rPr lang="cy" sz="2200" b="1" i="0" u="none" strike="noStrike" cap="none" baseline="0" dirty="0">
                <a:effectLst/>
                <a:uFillTx/>
                <a:latin typeface="Arial"/>
              </a:rPr>
              <a:t>Di-eiriau </a:t>
            </a:r>
            <a:r>
              <a:rPr lang="cy" sz="2200" b="0" i="0" u="none" strike="noStrike" cap="none" baseline="0" dirty="0">
                <a:effectLst/>
                <a:uFillTx/>
                <a:latin typeface="Arial"/>
              </a:rPr>
              <a:t>(iaith y corff, mynegiant yr wyneb)</a:t>
            </a:r>
          </a:p>
          <a:p>
            <a:pPr eaLnBrk="1" hangingPunct="1">
              <a:defRPr/>
            </a:pPr>
            <a:r>
              <a:rPr lang="cy" sz="2200" b="1" i="0" u="none" strike="noStrike" cap="none" baseline="0" dirty="0">
                <a:effectLst/>
                <a:uFillTx/>
                <a:latin typeface="Arial"/>
              </a:rPr>
              <a:t>Symbolaidd </a:t>
            </a:r>
            <a:r>
              <a:rPr lang="cy" sz="2200" b="0" i="0" u="none" strike="noStrike" cap="none" baseline="0" dirty="0">
                <a:effectLst/>
                <a:uFillTx/>
                <a:latin typeface="Arial"/>
              </a:rPr>
              <a:t>(ystyr y tu ôl i weithredoedd, e.e. bod yn hwyr, edrych ar oriawr, ac ati.)</a:t>
            </a:r>
          </a:p>
          <a:p>
            <a:pPr eaLnBrk="1" hangingPunct="1">
              <a:defRPr/>
            </a:pPr>
            <a:r>
              <a:rPr lang="cy" sz="2200" b="1" i="0" u="none" strike="noStrike" cap="none" baseline="0" dirty="0">
                <a:effectLst/>
                <a:uFillTx/>
                <a:latin typeface="Arial"/>
              </a:rPr>
              <a:t>Agosrwydd</a:t>
            </a:r>
            <a:r>
              <a:rPr lang="cy" sz="2200" b="0" i="0" u="none" strike="noStrike" cap="none" baseline="0" dirty="0">
                <a:effectLst/>
                <a:uFillTx/>
                <a:latin typeface="Arial"/>
              </a:rPr>
              <a:t> (gofod personol)</a:t>
            </a:r>
          </a:p>
          <a:p>
            <a:pPr eaLnBrk="1" hangingPunct="1">
              <a:defRPr/>
            </a:pPr>
            <a:r>
              <a:rPr lang="cy" sz="2200" b="1" i="0" u="none" strike="noStrike" cap="none" baseline="0" dirty="0">
                <a:effectLst/>
                <a:uFillTx/>
                <a:latin typeface="Arial"/>
              </a:rPr>
              <a:t>Osgo</a:t>
            </a:r>
            <a:r>
              <a:rPr lang="cy" sz="2200" b="0" i="0" u="none" strike="noStrike" cap="none" baseline="0" dirty="0">
                <a:effectLst/>
                <a:uFillTx/>
                <a:latin typeface="Arial"/>
              </a:rPr>
              <a:t> (eistedd neu sefyll, eistedd wrth ymyl rhywun, eistedd gyferbyn)</a:t>
            </a:r>
          </a:p>
          <a:p>
            <a:pPr>
              <a:defRPr/>
            </a:pPr>
            <a:r>
              <a:rPr lang="cy" sz="2200" b="0" i="0" u="none" strike="noStrike" cap="none" baseline="0" dirty="0">
                <a:effectLst/>
                <a:uFillTx/>
              </a:rPr>
              <a:t>Mae </a:t>
            </a:r>
            <a:r>
              <a:rPr lang="cy" sz="2200" b="1" i="0" u="none" strike="noStrike" cap="none" baseline="0" dirty="0">
                <a:effectLst/>
                <a:uFillTx/>
                <a:latin typeface="Arial"/>
              </a:rPr>
              <a:t>mathau o gwestiynau </a:t>
            </a:r>
            <a:r>
              <a:rPr lang="cy" sz="2200" b="0" i="0" u="none" strike="noStrike" cap="none" baseline="0" dirty="0">
                <a:effectLst/>
                <a:uFillTx/>
                <a:latin typeface="Arial"/>
              </a:rPr>
              <a:t>yn gwahodd atebion penodol, ee caeedig neu agored</a:t>
            </a:r>
          </a:p>
          <a:p>
            <a:pPr>
              <a:defRPr/>
            </a:pPr>
            <a:r>
              <a:rPr lang="cy" sz="2200" b="1" i="0" u="none" strike="noStrike" cap="none" baseline="0" dirty="0">
                <a:effectLst/>
                <a:uFillTx/>
                <a:latin typeface="Arial"/>
              </a:rPr>
              <a:t>Cymharwch ansawdd y wybodaeth </a:t>
            </a:r>
            <a:r>
              <a:rPr lang="cy" sz="2200" b="0" i="0" u="none" strike="noStrike" cap="none" baseline="0" dirty="0">
                <a:effectLst/>
                <a:uFillTx/>
                <a:latin typeface="Arial"/>
              </a:rPr>
              <a:t>a enillir trwy gwestiynau agored ac anuniongyrchol ac ymateb i giwiau.</a:t>
            </a:r>
          </a:p>
          <a:p>
            <a:pPr marL="342900" indent="-342900">
              <a:defRPr/>
            </a:pPr>
            <a:endParaRPr lang="en-GB" sz="1900" dirty="0">
              <a:latin typeface="Arial"/>
              <a:cs typeface="Arial"/>
            </a:endParaRPr>
          </a:p>
          <a:p>
            <a:pPr>
              <a:defRPr/>
            </a:pPr>
            <a:endParaRPr lang="en-GB" sz="19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solidFill>
            <a:schemeClr val="accent6">
              <a:lumMod val="40000"/>
              <a:lumOff val="60000"/>
            </a:schemeClr>
          </a:solidFill>
        </p:spPr>
        <p:txBody>
          <a:bodyPr wrap="square" rtlCol="0">
            <a:spAutoFit/>
          </a:bodyPr>
          <a:lstStyle/>
          <a:p>
            <a:r>
              <a:rPr lang="cy" sz="2800" b="0" i="0" u="none" strike="noStrike" cap="none" baseline="0" dirty="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497541" y="1924004"/>
            <a:ext cx="11120718" cy="4568872"/>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 a’r effaith bosibl y bydd yr arsylwi yn ei gael ar yr unigolyn/teulu.</a:t>
            </a:r>
          </a:p>
          <a:p>
            <a:r>
              <a:rPr lang="cy" sz="2400" b="0" i="0" u="none" strike="noStrike" cap="none" baseline="0" dirty="0">
                <a:solidFill>
                  <a:srgbClr val="000000"/>
                </a:solidFill>
                <a:effectLst/>
                <a:uFillTx/>
                <a:latin typeface="Arial"/>
              </a:rPr>
              <a:t>Trafodwch werthoedd a moeseg perthnasol, gan gynnwys rôl y Cod Ymarfer Proffesiynol.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fontScale="925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en-GB" sz="20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1800" dirty="0">
                <a:latin typeface="Arial" panose="020B0604020202020204" pitchFamily="34" charset="0"/>
                <a:cs typeface="Arial" panose="020B0604020202020204" pitchFamily="34" charset="0"/>
              </a:rPr>
              <a:t>. </a:t>
            </a:r>
          </a:p>
          <a:p>
            <a:pPr>
              <a:defRPr/>
            </a:pPr>
            <a:endParaRPr lang="cy" sz="2000" b="0" i="0" u="none" strike="noStrike" cap="none" baseline="0" dirty="0">
              <a:solidFill>
                <a:srgbClr val="000000"/>
              </a:solidFill>
              <a:effectLst/>
              <a:uFillTx/>
              <a:latin typeface="Arial"/>
            </a:endParaRP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a:t>
            </a:r>
            <a:r>
              <a:rPr lang="cy-GB" sz="2000" dirty="0"/>
              <a:t>neu broblemau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37</a:t>
            </a:fld>
            <a:endParaRPr lang="en-GB" altLang="en-US" sz="100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dirty="0">
                <a:solidFill>
                  <a:srgbClr val="000000"/>
                </a:solidFill>
                <a:effectLst/>
                <a:uFillTx/>
                <a:latin typeface="Calibri"/>
              </a:rPr>
              <a:t>“Rwyf wedi dysgu llawer ynghylch sut i siarad gyda fy mab oddi wrth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38</a:t>
            </a:fld>
            <a:endParaRPr lang="en-GB" altLang="en-US"/>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dirty="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dirty="0">
                <a:solidFill>
                  <a:srgbClr val="000000"/>
                </a:solidFill>
                <a:effectLst/>
                <a:uFillTx/>
                <a:latin typeface="Calibri"/>
              </a:rPr>
              <a:t>Mae fersiwn hawdd ei darllen ar gael os ydych am anfon y cwestiynau at yr unigolyn</a:t>
            </a:r>
          </a:p>
          <a:p>
            <a:r>
              <a:rPr lang="cy-GB" dirty="0"/>
              <a:t>Mae'r fersiwn hawdd ei darllen ar gael ar Moodle</a:t>
            </a:r>
          </a:p>
          <a:p>
            <a:pPr lvl="0"/>
            <a:endParaRPr lang="cy" sz="2800" b="0" i="0" u="none" strike="noStrike" cap="none" baseline="0" dirty="0">
              <a:solidFill>
                <a:srgbClr val="000000"/>
              </a:solidFill>
              <a:effectLst/>
              <a:uFillTx/>
              <a:latin typeface="Calibri"/>
            </a:endParaRP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Mae angen i chi adlewyrchu’n feirniadol ar y sgwrs gan ystyried yr heriau. </a:t>
            </a:r>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251131"/>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highlight>
                <a:srgbClr val="00FF00"/>
              </a:highlight>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
        <p:nvSpPr>
          <p:cNvPr id="8" name="Rectangle 3">
            <a:extLst>
              <a:ext uri="{FF2B5EF4-FFF2-40B4-BE49-F238E27FC236}">
                <a16:creationId xmlns:a16="http://schemas.microsoft.com/office/drawing/2014/main" id="{7B536EC1-E20F-C074-E2BD-9084DE2463F2}"/>
              </a:ext>
            </a:extLst>
          </p:cNvPr>
          <p:cNvSpPr>
            <a:spLocks noChangeArrowheads="1"/>
          </p:cNvSpPr>
          <p:nvPr/>
        </p:nvSpPr>
        <p:spPr bwMode="auto">
          <a:xfrm>
            <a:off x="633844" y="1874000"/>
            <a:ext cx="10686567" cy="3852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1F1F1F"/>
                </a:solidFill>
                <a:effectLst/>
                <a:latin typeface="inherit"/>
              </a:rPr>
              <a:t>O </a:t>
            </a:r>
            <a:r>
              <a:rPr kumimoji="0" lang="en-US" altLang="en-US" sz="2100" b="0" i="0" u="none" strike="noStrike" cap="none" normalizeH="0" baseline="0" dirty="0" err="1">
                <a:ln>
                  <a:noFill/>
                </a:ln>
                <a:solidFill>
                  <a:srgbClr val="1F1F1F"/>
                </a:solidFill>
                <a:effectLst/>
                <a:latin typeface="inherit"/>
              </a:rPr>
              <a:t>safbwynt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defnyddiwr</a:t>
            </a:r>
            <a:r>
              <a:rPr kumimoji="0" lang="en-US" altLang="en-US" sz="2100" b="0" i="0" u="none" strike="noStrike" cap="none" normalizeH="0" baseline="0" dirty="0">
                <a:ln>
                  <a:noFill/>
                </a:ln>
                <a:solidFill>
                  <a:srgbClr val="1F1F1F"/>
                </a:solidFill>
                <a:effectLst/>
                <a:latin typeface="inherit"/>
              </a:rPr>
              <a:t> gwasanaeth;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Cadarnhaol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amlwg</a:t>
            </a:r>
            <a:r>
              <a:rPr kumimoji="0" lang="en-US" altLang="en-US" sz="2100" b="0" i="0" u="none" strike="noStrike" cap="none" normalizeH="0" baseline="0" dirty="0">
                <a:ln>
                  <a:noFill/>
                </a:ln>
                <a:solidFill>
                  <a:srgbClr val="1F1F1F"/>
                </a:solidFill>
                <a:effectLst/>
                <a:latin typeface="inherit"/>
              </a:rPr>
              <a:t> bod </a:t>
            </a:r>
            <a:r>
              <a:rPr kumimoji="0" lang="en-US" altLang="en-US" sz="2100" b="0" i="0" u="none" strike="noStrike" cap="none" normalizeH="0" baseline="0" dirty="0" err="1">
                <a:ln>
                  <a:noFill/>
                </a:ln>
                <a:solidFill>
                  <a:srgbClr val="1F1F1F"/>
                </a:solidFill>
                <a:effectLst/>
                <a:latin typeface="inherit"/>
              </a:rPr>
              <a:t>rhai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dysgwyr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wedi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ystyried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meddyliau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teimladau</a:t>
            </a:r>
            <a:r>
              <a:rPr kumimoji="0" lang="en-US" altLang="en-US" sz="2100" b="0" i="0" u="none" strike="noStrike" cap="none" normalizeH="0" baseline="0" dirty="0">
                <a:ln>
                  <a:noFill/>
                </a:ln>
                <a:solidFill>
                  <a:srgbClr val="1F1F1F"/>
                </a:solidFill>
                <a:effectLst/>
                <a:latin typeface="inherit"/>
              </a:rPr>
              <a:t> ac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a:ln>
                  <a:noFill/>
                </a:ln>
                <a:solidFill>
                  <a:srgbClr val="1F1F1F"/>
                </a:solidFill>
                <a:effectLst/>
                <a:latin typeface="inherit"/>
              </a:rPr>
              <a:t>"</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deall</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hyn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ddweud</a:t>
            </a:r>
            <a:r>
              <a:rPr kumimoji="0" lang="en-US" altLang="en-US" sz="2100" b="0" i="0" u="none" strike="noStrike" cap="none" normalizeH="0" baseline="0" dirty="0">
                <a:ln>
                  <a:noFill/>
                </a:ln>
                <a:solidFill>
                  <a:srgbClr val="1F1F1F"/>
                </a:solidFill>
                <a:effectLst/>
                <a:latin typeface="inherit"/>
              </a:rPr>
              <a:t> a </a:t>
            </a:r>
            <a:r>
              <a:rPr kumimoji="0" lang="en-US" altLang="en-US" sz="2100" b="0" i="0" u="none" strike="noStrike" cap="none" normalizeH="0" baseline="0" dirty="0" err="1">
                <a:ln>
                  <a:noFill/>
                </a:ln>
                <a:solidFill>
                  <a:srgbClr val="1F1F1F"/>
                </a:solidFill>
                <a:effectLst/>
                <a:latin typeface="inherit"/>
              </a:rPr>
              <a:t>sut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gwnaeth</a:t>
            </a:r>
            <a:r>
              <a:rPr kumimoji="0" lang="en-US" altLang="en-US" sz="2100" b="0" i="0" u="none" strike="noStrike" cap="none" normalizeH="0" baseline="0" dirty="0">
                <a:ln>
                  <a:noFill/>
                </a:ln>
                <a:solidFill>
                  <a:srgbClr val="1F1F1F"/>
                </a:solidFill>
                <a:effectLst/>
                <a:latin typeface="inherit"/>
              </a:rPr>
              <a:t> un </a:t>
            </a:r>
            <a:r>
              <a:rPr kumimoji="0" lang="en-US" altLang="en-US" sz="2100" b="0" i="0" u="none" strike="noStrike" cap="none" normalizeH="0" baseline="0" dirty="0" err="1">
                <a:ln>
                  <a:noFill/>
                </a:ln>
                <a:solidFill>
                  <a:srgbClr val="1F1F1F"/>
                </a:solidFill>
                <a:effectLst/>
                <a:latin typeface="inherit"/>
              </a:rPr>
              <a:t>arall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sylw</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ba</a:t>
            </a:r>
            <a:r>
              <a:rPr kumimoji="0" lang="en-US" altLang="en-US" sz="2100" b="0" i="0" u="none" strike="noStrike" cap="none" normalizeH="0" baseline="0" dirty="0">
                <a:ln>
                  <a:noFill/>
                </a:ln>
                <a:solidFill>
                  <a:srgbClr val="1F1F1F"/>
                </a:solidFill>
                <a:effectLst/>
                <a:latin typeface="inherit"/>
              </a:rPr>
              <a:t> mor </a:t>
            </a:r>
            <a:r>
              <a:rPr kumimoji="0" lang="en-US" altLang="en-US" sz="2100" b="0" i="0" u="none" strike="noStrike" cap="none" normalizeH="0" baseline="0" dirty="0" err="1">
                <a:ln>
                  <a:noFill/>
                </a:ln>
                <a:solidFill>
                  <a:srgbClr val="1F1F1F"/>
                </a:solidFill>
                <a:effectLst/>
                <a:latin typeface="inherit"/>
              </a:rPr>
              <a:t>dda</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roedden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nhw'n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rhan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o'r</a:t>
            </a:r>
            <a:r>
              <a:rPr kumimoji="0" lang="en-US" altLang="en-US" sz="2100" b="0" i="0" u="none" strike="noStrike" cap="none" normalizeH="0" baseline="0" dirty="0">
                <a:ln>
                  <a:noFill/>
                </a:ln>
                <a:solidFill>
                  <a:srgbClr val="1F1F1F"/>
                </a:solidFill>
                <a:effectLst/>
                <a:latin typeface="inherit"/>
              </a:rPr>
              <a:t> broses".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Negyddol</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Diffyg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cyfeiriad</a:t>
            </a:r>
            <a:r>
              <a:rPr kumimoji="0" lang="en-US" altLang="en-US" sz="2100" b="0" i="0" u="none" strike="noStrike" cap="none" normalizeH="0" baseline="0" dirty="0">
                <a:ln>
                  <a:noFill/>
                </a:ln>
                <a:solidFill>
                  <a:srgbClr val="1F1F1F"/>
                </a:solidFill>
                <a:effectLst/>
                <a:latin typeface="inherit"/>
              </a:rPr>
              <a:t> at </a:t>
            </a:r>
            <a:r>
              <a:rPr kumimoji="0" lang="en-US" altLang="en-US" sz="2100" b="0" i="0" u="none" strike="noStrike" cap="none" normalizeH="0" baseline="0" dirty="0" err="1">
                <a:ln>
                  <a:noFill/>
                </a:ln>
                <a:solidFill>
                  <a:srgbClr val="1F1F1F"/>
                </a:solidFill>
                <a:effectLst/>
                <a:latin typeface="inherit"/>
              </a:rPr>
              <a:t>gydweithio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â'r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Gormod</a:t>
            </a:r>
            <a:r>
              <a:rPr kumimoji="0" lang="en-US" altLang="en-US" sz="2100" b="0" i="0" u="none" strike="noStrike" cap="none" normalizeH="0" baseline="0" dirty="0">
                <a:ln>
                  <a:noFill/>
                </a:ln>
                <a:solidFill>
                  <a:srgbClr val="1F1F1F"/>
                </a:solidFill>
                <a:effectLst/>
                <a:latin typeface="inherit"/>
              </a:rPr>
              <a:t> o </a:t>
            </a:r>
            <a:r>
              <a:rPr kumimoji="0" lang="en-US" altLang="en-US" sz="2100" b="0" i="0" u="none" strike="noStrike" cap="none" normalizeH="0" baseline="0" dirty="0" err="1">
                <a:ln>
                  <a:noFill/>
                </a:ln>
                <a:solidFill>
                  <a:srgbClr val="1F1F1F"/>
                </a:solidFill>
                <a:effectLst/>
                <a:latin typeface="inherit"/>
              </a:rPr>
              <a:t>ffocws</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cyflawni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gofynion</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dasg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hytrach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na</a:t>
            </a:r>
            <a:r>
              <a:rPr kumimoji="0" lang="en-US" altLang="en-US" sz="2100" b="0" i="0" u="none" strike="noStrike" cap="none" normalizeH="0" baseline="0" dirty="0">
                <a:ln>
                  <a:noFill/>
                </a:ln>
                <a:solidFill>
                  <a:srgbClr val="1F1F1F"/>
                </a:solidFill>
                <a:effectLst/>
                <a:latin typeface="inherit"/>
              </a:rPr>
              <a:t> bod yr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wraidd</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ymyrraeth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gyda'u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holl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cael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cefnogi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ffordd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canolbwyntio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person.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Gweler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atodiad</a:t>
            </a:r>
            <a:r>
              <a:rPr kumimoji="0" lang="en-US" altLang="en-US" sz="2100" b="0" i="0" u="none" strike="noStrike" cap="none" normalizeH="0" baseline="0" dirty="0">
                <a:ln>
                  <a:noFill/>
                </a:ln>
                <a:solidFill>
                  <a:srgbClr val="1F1F1F"/>
                </a:solidFill>
                <a:effectLst/>
                <a:latin typeface="inherit"/>
              </a:rPr>
              <a:t> 12 y </a:t>
            </a:r>
            <a:r>
              <a:rPr kumimoji="0" lang="en-US" altLang="en-US" sz="2100" b="0" i="0" u="none" strike="noStrike" cap="none" normalizeH="0" baseline="0" dirty="0" err="1">
                <a:ln>
                  <a:noFill/>
                </a:ln>
                <a:solidFill>
                  <a:srgbClr val="1F1F1F"/>
                </a:solidFill>
                <a:effectLst/>
                <a:latin typeface="inherit"/>
              </a:rPr>
              <a:t>llyfr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gwaith</a:t>
            </a:r>
            <a:r>
              <a:rPr kumimoji="0" lang="en-US" altLang="en-US" sz="2100" b="0" i="0" u="none" strike="noStrike" cap="none" normalizeH="0" baseline="0" dirty="0">
                <a:ln>
                  <a:noFill/>
                </a:ln>
                <a:solidFill>
                  <a:srgbClr val="1F1F1F"/>
                </a:solidFill>
                <a:effectLst/>
                <a:latin typeface="inherit"/>
              </a:rPr>
              <a:t> am </a:t>
            </a:r>
            <a:r>
              <a:rPr kumimoji="0" lang="en-US" altLang="en-US" sz="2100" b="0" i="0" u="none" strike="noStrike" cap="none" normalizeH="0" baseline="0" dirty="0" err="1">
                <a:ln>
                  <a:noFill/>
                </a:ln>
                <a:solidFill>
                  <a:srgbClr val="1F1F1F"/>
                </a:solidFill>
                <a:effectLst/>
                <a:latin typeface="inherit"/>
              </a:rPr>
              <a:t>adborth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mwy</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manwl</a:t>
            </a:r>
            <a:r>
              <a:rPr kumimoji="0" lang="en-US" altLang="en-US" sz="2100" b="0" i="0" u="none" strike="noStrike" cap="none" normalizeH="0" baseline="0" dirty="0">
                <a:ln>
                  <a:noFill/>
                </a:ln>
                <a:solidFill>
                  <a:srgbClr val="1F1F1F"/>
                </a:solidFill>
                <a:effectLst/>
                <a:latin typeface="inheri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579111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fontScale="90000"/>
          </a:bodyPr>
          <a:lstStyle/>
          <a:p>
            <a:br>
              <a:rPr lang="en-GB" sz="3200" b="1" dirty="0"/>
            </a:br>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780616" y="2066868"/>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dirty="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2000" b="0" i="0" u="none" strike="noStrike" cap="none" baseline="0" dirty="0">
                <a:effectLst/>
                <a:uFillTx/>
              </a:rPr>
              <a:t>Gwnewch yr arsylwad cyn gynted â phosibl</a:t>
            </a:r>
          </a:p>
          <a:p>
            <a:r>
              <a:rPr lang="cy" sz="2000" b="0" i="0" u="none" strike="noStrike" cap="none" baseline="0" dirty="0">
                <a:effectLst/>
                <a:uFillTx/>
              </a:rPr>
              <a:t>Sicrhewch ganiatâd yr unigolyn ymlaen llaw ac ar adeg yr arsylwad</a:t>
            </a:r>
          </a:p>
          <a:p>
            <a:r>
              <a:rPr lang="en-US" sz="2000" dirty="0" err="1"/>
              <a:t>Ystyriwch</a:t>
            </a:r>
            <a:r>
              <a:rPr lang="en-US" sz="2000" dirty="0"/>
              <a:t> (</a:t>
            </a:r>
            <a:r>
              <a:rPr lang="en-US" sz="2000" dirty="0" err="1"/>
              <a:t>adlewyrchwch</a:t>
            </a:r>
            <a:r>
              <a:rPr lang="en-US" sz="2000" dirty="0"/>
              <a:t> </a:t>
            </a:r>
            <a:r>
              <a:rPr lang="en-US" sz="2000" dirty="0" err="1"/>
              <a:t>ar</a:t>
            </a:r>
            <a:r>
              <a:rPr lang="en-US" sz="2000" dirty="0"/>
              <a:t>) </a:t>
            </a:r>
            <a:r>
              <a:rPr lang="en-US" sz="2000" dirty="0" err="1"/>
              <a:t>effaith</a:t>
            </a:r>
            <a:r>
              <a:rPr lang="en-US" sz="2000" dirty="0"/>
              <a:t> yr </a:t>
            </a:r>
            <a:r>
              <a:rPr lang="en-US" sz="2000" dirty="0" err="1"/>
              <a:t>arsylwad</a:t>
            </a:r>
            <a:r>
              <a:rPr lang="en-US" sz="2000" dirty="0"/>
              <a:t> </a:t>
            </a:r>
            <a:r>
              <a:rPr lang="en-US" sz="2000" dirty="0" err="1"/>
              <a:t>ar</a:t>
            </a:r>
            <a:r>
              <a:rPr lang="en-US" sz="2000" dirty="0"/>
              <a:t> yr </a:t>
            </a:r>
            <a:r>
              <a:rPr lang="en-US" sz="2000" dirty="0" err="1"/>
              <a:t>unigolyn</a:t>
            </a:r>
            <a:r>
              <a:rPr lang="en-US" sz="2000" dirty="0"/>
              <a:t> </a:t>
            </a:r>
            <a:r>
              <a:rPr lang="cy-GB" sz="2000" dirty="0"/>
              <a:t>yng nghyd-destun adran Tasg 2</a:t>
            </a:r>
          </a:p>
          <a:p>
            <a:r>
              <a:rPr lang="cy" sz="2000" b="0" i="0" u="none" strike="noStrike" cap="none" baseline="0" dirty="0">
                <a:effectLst/>
                <a:uFillTx/>
              </a:rPr>
              <a:t>Ystyriwch ganlyniadau dysgu GCC ar gyfer y dasg hon a sut y byddwch yn eu cyflawni</a:t>
            </a:r>
          </a:p>
          <a:p>
            <a:r>
              <a:rPr lang="cy" sz="2000" b="0" i="0" u="none" strike="noStrike" cap="none" baseline="0" dirty="0">
                <a:effectLst/>
                <a:uFillTx/>
              </a:rPr>
              <a:t>Rhowch y manylion yn yr adran cyd-destun gan sicrhau eich bod yn cwmpasu amcanion, cyd-destun daearyddol a deddfwriaethol yn ogystal â diwylliant, ethnigrwydd, anghenion iaith a chael caniatâd/</a:t>
            </a:r>
            <a:r>
              <a:rPr lang="cy" sz="2000" dirty="0"/>
              <a:t>effaith</a:t>
            </a:r>
          </a:p>
          <a:p>
            <a:r>
              <a:rPr lang="cy-GB" sz="2000" dirty="0"/>
              <a:t>Defnyddiwch fyfyrdod beirniadol i fyfyrio ar; dulliau cyfathrebu, cydweithio, mabwysiadu dull sy'n canolbwyntio ar y person, gwerthoedd a moeseg (gan gynnwys y Cod Ymarfer Proffesiynol), y "cynnig gweithredol" a Mwy na Geiriau yn Unig.</a:t>
            </a:r>
          </a:p>
          <a:p>
            <a:r>
              <a:rPr lang="cy" sz="2000" b="0" i="0" u="none" strike="noStrike" cap="none" baseline="0" dirty="0">
                <a:effectLst/>
                <a:uFillTx/>
              </a:rPr>
              <a:t>Gwnewch yn siŵr eich bod yn ateb y cwestiwn yn llawn ac yn rhoi cyfeiriadau </a:t>
            </a:r>
          </a:p>
          <a:p>
            <a:r>
              <a:rPr lang="cy" sz="2000" b="0" i="0" u="none" strike="noStrike" cap="none" baseline="0" dirty="0">
                <a:effectLst/>
                <a:uFillTx/>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45</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20259</TotalTime>
  <Words>7297</Words>
  <Application>Microsoft Macintosh PowerPoint</Application>
  <PresentationFormat>Widescreen</PresentationFormat>
  <Paragraphs>559</Paragraphs>
  <Slides>47</Slides>
  <Notes>43</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Aptos</vt:lpstr>
      <vt:lpstr>Arial</vt:lpstr>
      <vt:lpstr>Calibri</vt:lpstr>
      <vt:lpstr>Calibri Light</vt:lpstr>
      <vt:lpstr>canada-type-gibson</vt:lpstr>
      <vt:lpstr>Euphemia</vt:lpstr>
      <vt:lpstr>Helvetica</vt:lpstr>
      <vt:lpstr>inherit</vt:lpstr>
      <vt:lpstr>Wingdings 3</vt:lpstr>
      <vt:lpstr>Office Theme</vt:lpstr>
      <vt:lpstr>Porth Agored Tystysgrif i Raddedigion</vt:lpstr>
      <vt:lpstr>Rheolau Sylfaenol/Disgwyliadau</vt:lpstr>
      <vt:lpstr>Nodau </vt:lpstr>
      <vt:lpstr>Arsylwad o ymarfer - Tasg 2</vt:lpstr>
      <vt:lpstr>Caniatâd/Cydsyniad</vt:lpstr>
      <vt:lpstr>Caniatâd/Cydsyniad</vt:lpstr>
      <vt:lpstr>Cwestiwn - Tasg 2</vt:lpstr>
      <vt:lpstr>Canlyniadau Dysgu GCC  Tasg 2 - Arsylwi ac adborth</vt:lpstr>
      <vt:lpstr>Canlyniad Dysgu 1</vt:lpstr>
      <vt:lpstr>Cydweithio/Cydgynhyrchu</vt:lpstr>
      <vt:lpstr>Diffiniad o Gydweithio a Chydgynhyrchu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Rhagweithiol - Mwy Na Geiriau (Llywodraeth Cymru, 2022-2027) </vt:lpstr>
      <vt:lpstr>Mwy na Geiriau</vt:lpstr>
      <vt:lpstr>Trafodaeth grŵp </vt:lpstr>
      <vt:lpstr>Mesur y Gymraeg (Cymru), 2011</vt:lpstr>
      <vt:lpstr> Dimensiynau Gweithio yng Nghymru </vt:lpstr>
      <vt:lpstr>Dimensiynau Gweithio yng Nghymru </vt:lpstr>
      <vt:lpstr>PowerPoint Presentation</vt:lpstr>
      <vt:lpstr>Anghenion Ychwanegol  Grwpiau Ethnig Lleiafrifol yng Nghymru</vt:lpstr>
      <vt:lpstr>Canlyniad Dysgu 2  </vt:lpstr>
      <vt:lpstr>Canlyniad Dysgu 2 – Dadansoddiad Manwl</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 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82</cp:revision>
  <dcterms:created xsi:type="dcterms:W3CDTF">2020-10-12T10:48:29Z</dcterms:created>
  <dcterms:modified xsi:type="dcterms:W3CDTF">2026-05-11T09:46:40Z</dcterms:modified>
</cp:coreProperties>
</file>