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2" r:id="rId5"/>
    <p:sldId id="263" r:id="rId6"/>
    <p:sldId id="264" r:id="rId7"/>
    <p:sldId id="260" r:id="rId8"/>
    <p:sldId id="261" r:id="rId9"/>
    <p:sldId id="265" r:id="rId10"/>
    <p:sldId id="266" r:id="rId11"/>
    <p:sldId id="267" r:id="rId12"/>
    <p:sldId id="268" r:id="rId13"/>
    <p:sldId id="269" r:id="rId14"/>
    <p:sldId id="270" r:id="rId15"/>
    <p:sldId id="272"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2978" autoAdjust="0"/>
    <p:restoredTop sz="94660"/>
  </p:normalViewPr>
  <p:slideViewPr>
    <p:cSldViewPr snapToGrid="0">
      <p:cViewPr>
        <p:scale>
          <a:sx n="96" d="100"/>
          <a:sy n="96" d="100"/>
        </p:scale>
        <p:origin x="4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tenby-today.co.uk/sport/video-thousands-face-the-dragon-in-tenby-for-ironman-wales-start-636456" TargetMode="Externa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BMTP6018</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7828297"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Global Sports &amp; Tourism </a:t>
            </a:r>
            <a:br>
              <a:rPr lang="en-GB" sz="5400" dirty="0">
                <a:solidFill>
                  <a:schemeClr val="bg1"/>
                </a:solidFill>
                <a:latin typeface="Arial" panose="020B0604020202020204" pitchFamily="34" charset="0"/>
                <a:cs typeface="Arial" panose="020B0604020202020204" pitchFamily="34" charset="0"/>
              </a:rPr>
            </a:br>
            <a:r>
              <a:rPr lang="en-GB" sz="5400" dirty="0">
                <a:solidFill>
                  <a:schemeClr val="bg1"/>
                </a:solidFill>
                <a:latin typeface="Arial" panose="020B0604020202020204" pitchFamily="34" charset="0"/>
                <a:cs typeface="Arial" panose="020B0604020202020204" pitchFamily="34" charset="0"/>
              </a:rPr>
              <a:t>Event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4814075"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Ironman Wales</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a:xfrm>
            <a:off x="838199" y="-667529"/>
            <a:ext cx="20669739" cy="2358218"/>
          </a:xfrm>
        </p:spPr>
        <p:txBody>
          <a:bodyPr/>
          <a:lstStyle/>
          <a:p>
            <a:r>
              <a:rPr lang="en-GB" b="1" dirty="0">
                <a:solidFill>
                  <a:schemeClr val="accent1"/>
                </a:solidFill>
              </a:rPr>
              <a:t>Ironman Wales</a:t>
            </a:r>
          </a:p>
        </p:txBody>
      </p:sp>
      <p:sp>
        <p:nvSpPr>
          <p:cNvPr id="3" name="Content Placeholder 2">
            <a:extLst>
              <a:ext uri="{FF2B5EF4-FFF2-40B4-BE49-F238E27FC236}">
                <a16:creationId xmlns:a16="http://schemas.microsoft.com/office/drawing/2014/main" id="{81C6E5AF-6822-2F75-2DF4-9A3934F9D7BA}"/>
              </a:ext>
            </a:extLst>
          </p:cNvPr>
          <p:cNvSpPr>
            <a:spLocks noGrp="1"/>
          </p:cNvSpPr>
          <p:nvPr>
            <p:ph idx="1"/>
          </p:nvPr>
        </p:nvSpPr>
        <p:spPr>
          <a:xfrm>
            <a:off x="218661" y="1825625"/>
            <a:ext cx="11575774" cy="3891684"/>
          </a:xfrm>
        </p:spPr>
        <p:txBody>
          <a:bodyPr>
            <a:normAutofit/>
          </a:bodyPr>
          <a:lstStyle/>
          <a:p>
            <a:r>
              <a:rPr lang="en-GB" dirty="0"/>
              <a:t>Signature Event</a:t>
            </a:r>
          </a:p>
          <a:p>
            <a:r>
              <a:rPr lang="en-GB" dirty="0"/>
              <a:t>2.4 mile swim</a:t>
            </a:r>
          </a:p>
          <a:p>
            <a:r>
              <a:rPr lang="en-GB" dirty="0"/>
              <a:t>112 mile cycle ride </a:t>
            </a:r>
          </a:p>
          <a:p>
            <a:r>
              <a:rPr lang="en-GB" dirty="0"/>
              <a:t>26.2 mile marathon </a:t>
            </a:r>
          </a:p>
          <a:p>
            <a:r>
              <a:rPr lang="en-GB" dirty="0"/>
              <a:t>All without a break</a:t>
            </a:r>
          </a:p>
          <a:p>
            <a:r>
              <a:rPr lang="en-GB" dirty="0"/>
              <a:t>Qualifier for Ironman World Championship October in Kona, Hawaii</a:t>
            </a:r>
          </a:p>
          <a:p>
            <a:endParaRPr lang="en-GB" dirty="0"/>
          </a:p>
        </p:txBody>
      </p:sp>
      <p:pic>
        <p:nvPicPr>
          <p:cNvPr id="2050" name="Picture 2" descr="Ironman Wales best photos as 3,000 inspirational athletes ...">
            <a:extLst>
              <a:ext uri="{FF2B5EF4-FFF2-40B4-BE49-F238E27FC236}">
                <a16:creationId xmlns:a16="http://schemas.microsoft.com/office/drawing/2014/main" id="{13C8EF8F-AF3F-FB36-6E92-2578C97205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8674" y="384314"/>
            <a:ext cx="5475832" cy="3697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2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BBC31-32F1-10CC-5B9F-B3D5103A4C4C}"/>
              </a:ext>
            </a:extLst>
          </p:cNvPr>
          <p:cNvSpPr>
            <a:spLocks noGrp="1"/>
          </p:cNvSpPr>
          <p:nvPr>
            <p:ph type="title"/>
          </p:nvPr>
        </p:nvSpPr>
        <p:spPr/>
        <p:txBody>
          <a:bodyPr/>
          <a:lstStyle/>
          <a:p>
            <a:r>
              <a:rPr lang="en-GB" dirty="0"/>
              <a:t>Initial Expectations</a:t>
            </a:r>
          </a:p>
        </p:txBody>
      </p:sp>
      <p:sp>
        <p:nvSpPr>
          <p:cNvPr id="3" name="Content Placeholder 2">
            <a:extLst>
              <a:ext uri="{FF2B5EF4-FFF2-40B4-BE49-F238E27FC236}">
                <a16:creationId xmlns:a16="http://schemas.microsoft.com/office/drawing/2014/main" id="{171375EC-38EC-1BDF-91C1-730056620023}"/>
              </a:ext>
            </a:extLst>
          </p:cNvPr>
          <p:cNvSpPr>
            <a:spLocks noGrp="1"/>
          </p:cNvSpPr>
          <p:nvPr>
            <p:ph idx="1"/>
          </p:nvPr>
        </p:nvSpPr>
        <p:spPr>
          <a:xfrm>
            <a:off x="72887" y="1825625"/>
            <a:ext cx="11280913" cy="4351338"/>
          </a:xfrm>
        </p:spPr>
        <p:txBody>
          <a:bodyPr/>
          <a:lstStyle/>
          <a:p>
            <a:r>
              <a:rPr lang="en-GB" dirty="0"/>
              <a:t>Up to 10,000 spectators </a:t>
            </a:r>
          </a:p>
          <a:p>
            <a:r>
              <a:rPr lang="en-GB" dirty="0"/>
              <a:t>1,500-plus competitors</a:t>
            </a:r>
          </a:p>
          <a:p>
            <a:r>
              <a:rPr lang="en-GB" dirty="0"/>
              <a:t>Competitors from over 30 countries</a:t>
            </a:r>
          </a:p>
          <a:p>
            <a:r>
              <a:rPr lang="en-GB" dirty="0"/>
              <a:t>Bookings</a:t>
            </a:r>
          </a:p>
          <a:p>
            <a:r>
              <a:rPr lang="en-GB" dirty="0"/>
              <a:t>Iron Kids</a:t>
            </a:r>
          </a:p>
          <a:p>
            <a:r>
              <a:rPr lang="en-GB" dirty="0"/>
              <a:t>Volunteers</a:t>
            </a:r>
          </a:p>
          <a:p>
            <a:r>
              <a:rPr lang="en-GB" dirty="0"/>
              <a:t>Volunteer party</a:t>
            </a:r>
          </a:p>
          <a:p>
            <a:endParaRPr lang="en-GB" dirty="0"/>
          </a:p>
        </p:txBody>
      </p:sp>
      <p:pic>
        <p:nvPicPr>
          <p:cNvPr id="3074" name="Picture 2" descr="VIDEO: Thousands 'face the dragon' in Tenby for Ironman ...">
            <a:extLst>
              <a:ext uri="{FF2B5EF4-FFF2-40B4-BE49-F238E27FC236}">
                <a16:creationId xmlns:a16="http://schemas.microsoft.com/office/drawing/2014/main" id="{FF9E20BA-C936-CE20-42E4-0485CEF58D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5305" y="1825624"/>
            <a:ext cx="5382034" cy="3580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963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7BDD6D2B-239A-8EF1-6BA3-E7278A07C2B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7898"/>
          <a:stretch/>
        </p:blipFill>
        <p:spPr>
          <a:xfrm>
            <a:off x="20" y="1282"/>
            <a:ext cx="12191980" cy="6856718"/>
          </a:xfrm>
          <a:prstGeom prst="rect">
            <a:avLst/>
          </a:prstGeom>
        </p:spPr>
      </p:pic>
    </p:spTree>
    <p:extLst>
      <p:ext uri="{BB962C8B-B14F-4D97-AF65-F5344CB8AC3E}">
        <p14:creationId xmlns:p14="http://schemas.microsoft.com/office/powerpoint/2010/main" val="829028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6A03-15FC-C1B7-4925-60DE6E0B6A12}"/>
              </a:ext>
            </a:extLst>
          </p:cNvPr>
          <p:cNvSpPr>
            <a:spLocks noGrp="1"/>
          </p:cNvSpPr>
          <p:nvPr>
            <p:ph type="title"/>
          </p:nvPr>
        </p:nvSpPr>
        <p:spPr/>
        <p:txBody>
          <a:bodyPr/>
          <a:lstStyle/>
          <a:p>
            <a:r>
              <a:rPr lang="en-GB" b="1" dirty="0">
                <a:solidFill>
                  <a:schemeClr val="accent1"/>
                </a:solidFill>
              </a:rPr>
              <a:t>Tenby South Beach</a:t>
            </a:r>
          </a:p>
        </p:txBody>
      </p:sp>
      <p:pic>
        <p:nvPicPr>
          <p:cNvPr id="4" name="Content Placeholder 3">
            <a:extLst>
              <a:ext uri="{FF2B5EF4-FFF2-40B4-BE49-F238E27FC236}">
                <a16:creationId xmlns:a16="http://schemas.microsoft.com/office/drawing/2014/main" id="{DD6891A1-DD7F-DA09-6295-B66471325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897" y="1484243"/>
            <a:ext cx="7534534" cy="3929270"/>
          </a:xfrm>
          <a:prstGeom prst="rect">
            <a:avLst/>
          </a:prstGeom>
        </p:spPr>
      </p:pic>
    </p:spTree>
    <p:extLst>
      <p:ext uri="{BB962C8B-B14F-4D97-AF65-F5344CB8AC3E}">
        <p14:creationId xmlns:p14="http://schemas.microsoft.com/office/powerpoint/2010/main" val="3249392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C1FFF-D258-C838-AD45-D4294E0E4FB6}"/>
              </a:ext>
            </a:extLst>
          </p:cNvPr>
          <p:cNvSpPr>
            <a:spLocks noGrp="1"/>
          </p:cNvSpPr>
          <p:nvPr>
            <p:ph type="title"/>
          </p:nvPr>
        </p:nvSpPr>
        <p:spPr/>
        <p:txBody>
          <a:bodyPr/>
          <a:lstStyle/>
          <a:p>
            <a:r>
              <a:rPr lang="en-GB" b="1" dirty="0">
                <a:solidFill>
                  <a:schemeClr val="accent1"/>
                </a:solidFill>
              </a:rPr>
              <a:t>Tenby North Beach</a:t>
            </a:r>
          </a:p>
        </p:txBody>
      </p:sp>
      <p:sp>
        <p:nvSpPr>
          <p:cNvPr id="3" name="Content Placeholder 2">
            <a:extLst>
              <a:ext uri="{FF2B5EF4-FFF2-40B4-BE49-F238E27FC236}">
                <a16:creationId xmlns:a16="http://schemas.microsoft.com/office/drawing/2014/main" id="{51381B01-B9D8-0893-2171-B6074F9F8179}"/>
              </a:ext>
            </a:extLst>
          </p:cNvPr>
          <p:cNvSpPr>
            <a:spLocks noGrp="1"/>
          </p:cNvSpPr>
          <p:nvPr>
            <p:ph idx="1"/>
          </p:nvPr>
        </p:nvSpPr>
        <p:spPr>
          <a:xfrm>
            <a:off x="179801" y="2558003"/>
            <a:ext cx="7401611" cy="3166107"/>
          </a:xfrm>
        </p:spPr>
        <p:txBody>
          <a:bodyPr>
            <a:normAutofit fontScale="77500" lnSpcReduction="20000"/>
          </a:bodyPr>
          <a:lstStyle/>
          <a:p>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VIDEO: Thousands 'face the dragon' in Tenby for Ironman Wales start | tenby-today.co.uk</a:t>
            </a:r>
            <a:endParaRPr lang="en-GB" dirty="0"/>
          </a:p>
        </p:txBody>
      </p:sp>
      <p:pic>
        <p:nvPicPr>
          <p:cNvPr id="1026" name="Picture 2" descr="Tenby North Beach | VisitWales">
            <a:extLst>
              <a:ext uri="{FF2B5EF4-FFF2-40B4-BE49-F238E27FC236}">
                <a16:creationId xmlns:a16="http://schemas.microsoft.com/office/drawing/2014/main" id="{F77A4164-9574-3D44-CE3D-93B44EB98B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108" y="1501220"/>
            <a:ext cx="4514850" cy="33813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0 Most Amazing Beaches To Visit In Wales | TouristSecrets">
            <a:extLst>
              <a:ext uri="{FF2B5EF4-FFF2-40B4-BE49-F238E27FC236}">
                <a16:creationId xmlns:a16="http://schemas.microsoft.com/office/drawing/2014/main" id="{4176F4D7-F71B-CBA4-D238-9131E5B1A7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7758" y="207818"/>
            <a:ext cx="6184843" cy="4267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5815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map of a bike course&#10;&#10;Description automatically generated">
            <a:extLst>
              <a:ext uri="{FF2B5EF4-FFF2-40B4-BE49-F238E27FC236}">
                <a16:creationId xmlns:a16="http://schemas.microsoft.com/office/drawing/2014/main" id="{2624B7C3-317F-5173-E99D-749C98F9C74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11467"/>
          <a:stretch/>
        </p:blipFill>
        <p:spPr>
          <a:xfrm>
            <a:off x="1" y="10"/>
            <a:ext cx="12198824" cy="6857990"/>
          </a:xfrm>
          <a:prstGeom prst="rect">
            <a:avLst/>
          </a:prstGeom>
        </p:spPr>
      </p:pic>
    </p:spTree>
    <p:extLst>
      <p:ext uri="{BB962C8B-B14F-4D97-AF65-F5344CB8AC3E}">
        <p14:creationId xmlns:p14="http://schemas.microsoft.com/office/powerpoint/2010/main" val="295597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a:extLst>
              <a:ext uri="{FF2B5EF4-FFF2-40B4-BE49-F238E27FC236}">
                <a16:creationId xmlns:a16="http://schemas.microsoft.com/office/drawing/2014/main" id="{DBA8FC11-9428-693A-5B6B-3CAB675728B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98917" y="705947"/>
            <a:ext cx="5020888" cy="4351338"/>
          </a:xfrm>
          <a:prstGeom prst="rect">
            <a:avLst/>
          </a:prstGeom>
        </p:spPr>
      </p:pic>
    </p:spTree>
    <p:extLst>
      <p:ext uri="{BB962C8B-B14F-4D97-AF65-F5344CB8AC3E}">
        <p14:creationId xmlns:p14="http://schemas.microsoft.com/office/powerpoint/2010/main" val="2855278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66723-5F52-BB3F-EC45-5B52BA54157C}"/>
              </a:ext>
            </a:extLst>
          </p:cNvPr>
          <p:cNvSpPr>
            <a:spLocks noGrp="1"/>
          </p:cNvSpPr>
          <p:nvPr>
            <p:ph type="title"/>
          </p:nvPr>
        </p:nvSpPr>
        <p:spPr>
          <a:xfrm>
            <a:off x="838200" y="1"/>
            <a:ext cx="10515600" cy="1212573"/>
          </a:xfrm>
        </p:spPr>
        <p:txBody>
          <a:bodyPr/>
          <a:lstStyle/>
          <a:p>
            <a:r>
              <a:rPr lang="en-GB" b="1" dirty="0">
                <a:solidFill>
                  <a:schemeClr val="accent1"/>
                </a:solidFill>
              </a:rPr>
              <a:t>Event Legacy</a:t>
            </a:r>
          </a:p>
        </p:txBody>
      </p:sp>
      <p:sp>
        <p:nvSpPr>
          <p:cNvPr id="3" name="Content Placeholder 2">
            <a:extLst>
              <a:ext uri="{FF2B5EF4-FFF2-40B4-BE49-F238E27FC236}">
                <a16:creationId xmlns:a16="http://schemas.microsoft.com/office/drawing/2014/main" id="{E6BDC210-7AA0-B5A6-3F7C-92CF7E6B1CF1}"/>
              </a:ext>
            </a:extLst>
          </p:cNvPr>
          <p:cNvSpPr>
            <a:spLocks noGrp="1"/>
          </p:cNvSpPr>
          <p:nvPr>
            <p:ph idx="1"/>
          </p:nvPr>
        </p:nvSpPr>
        <p:spPr>
          <a:xfrm>
            <a:off x="838200" y="1066800"/>
            <a:ext cx="10515600" cy="5110163"/>
          </a:xfrm>
        </p:spPr>
        <p:txBody>
          <a:bodyPr/>
          <a:lstStyle/>
          <a:p>
            <a:r>
              <a:rPr lang="en-GB" dirty="0"/>
              <a:t>"Hopefully from our point of view it's not just about the event - it's about the legacy and promoting Pembrokeshire”</a:t>
            </a:r>
          </a:p>
          <a:p>
            <a:r>
              <a:rPr lang="en-GB" dirty="0"/>
              <a:t>Alison Belton CEO Pembrokeshire Tourism 2011  </a:t>
            </a:r>
          </a:p>
          <a:p>
            <a:endParaRPr lang="en-GB" dirty="0"/>
          </a:p>
        </p:txBody>
      </p:sp>
      <p:pic>
        <p:nvPicPr>
          <p:cNvPr id="4100" name="Picture 4" descr="Athletes - IRONMAN Wales">
            <a:extLst>
              <a:ext uri="{FF2B5EF4-FFF2-40B4-BE49-F238E27FC236}">
                <a16:creationId xmlns:a16="http://schemas.microsoft.com/office/drawing/2014/main" id="{19C80B3C-05C3-5797-BAE2-66A334B18F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7257" y="2867646"/>
            <a:ext cx="6498191" cy="2154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128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5794B-A582-46EF-F5A5-33E640DD43F7}"/>
              </a:ext>
            </a:extLst>
          </p:cNvPr>
          <p:cNvSpPr>
            <a:spLocks noGrp="1"/>
          </p:cNvSpPr>
          <p:nvPr>
            <p:ph type="title"/>
          </p:nvPr>
        </p:nvSpPr>
        <p:spPr/>
        <p:txBody>
          <a:bodyPr/>
          <a:lstStyle/>
          <a:p>
            <a:r>
              <a:rPr lang="en-GB" b="1" dirty="0">
                <a:solidFill>
                  <a:schemeClr val="accent1"/>
                </a:solidFill>
              </a:rPr>
              <a:t>Wales Government Funding 2011</a:t>
            </a:r>
          </a:p>
        </p:txBody>
      </p:sp>
      <p:sp>
        <p:nvSpPr>
          <p:cNvPr id="3" name="Content Placeholder 2">
            <a:extLst>
              <a:ext uri="{FF2B5EF4-FFF2-40B4-BE49-F238E27FC236}">
                <a16:creationId xmlns:a16="http://schemas.microsoft.com/office/drawing/2014/main" id="{3684E941-6EAB-04ED-B5C7-DF387C6AF9F4}"/>
              </a:ext>
            </a:extLst>
          </p:cNvPr>
          <p:cNvSpPr>
            <a:spLocks noGrp="1"/>
          </p:cNvSpPr>
          <p:nvPr>
            <p:ph idx="1"/>
          </p:nvPr>
        </p:nvSpPr>
        <p:spPr/>
        <p:txBody>
          <a:bodyPr/>
          <a:lstStyle/>
          <a:p>
            <a:r>
              <a:rPr lang="en-GB" dirty="0"/>
              <a:t>Initially £485,000 funding over 3 years </a:t>
            </a:r>
          </a:p>
          <a:p>
            <a:r>
              <a:rPr lang="en-GB" dirty="0"/>
              <a:t>“(It) forms part of a well-established global series, will help to raise the international profile of Wales and Pembrokeshire as a major events destination and as a great place to visit.”</a:t>
            </a:r>
          </a:p>
          <a:p>
            <a:r>
              <a:rPr lang="en-GB" dirty="0"/>
              <a:t>"[It] will also provide a huge boost for the local tourism industry and a high profile platform for encouraging healthier lifestyles.“ WAG 2011</a:t>
            </a:r>
          </a:p>
          <a:p>
            <a:endParaRPr lang="en-GB" dirty="0"/>
          </a:p>
        </p:txBody>
      </p:sp>
    </p:spTree>
    <p:extLst>
      <p:ext uri="{BB962C8B-B14F-4D97-AF65-F5344CB8AC3E}">
        <p14:creationId xmlns:p14="http://schemas.microsoft.com/office/powerpoint/2010/main" val="3900498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8307-721B-1788-57D8-7B794EA2F4C5}"/>
              </a:ext>
            </a:extLst>
          </p:cNvPr>
          <p:cNvSpPr>
            <a:spLocks noGrp="1"/>
          </p:cNvSpPr>
          <p:nvPr>
            <p:ph type="title"/>
          </p:nvPr>
        </p:nvSpPr>
        <p:spPr>
          <a:xfrm>
            <a:off x="165651" y="1"/>
            <a:ext cx="11893827" cy="1371599"/>
          </a:xfrm>
        </p:spPr>
        <p:txBody>
          <a:bodyPr/>
          <a:lstStyle/>
          <a:p>
            <a:r>
              <a:rPr lang="en-GB" b="1" dirty="0">
                <a:solidFill>
                  <a:schemeClr val="accent1"/>
                </a:solidFill>
              </a:rPr>
              <a:t>Road Closures - Pembrokeshire County Council 2011</a:t>
            </a:r>
          </a:p>
        </p:txBody>
      </p:sp>
      <p:sp>
        <p:nvSpPr>
          <p:cNvPr id="3" name="Content Placeholder 2">
            <a:extLst>
              <a:ext uri="{FF2B5EF4-FFF2-40B4-BE49-F238E27FC236}">
                <a16:creationId xmlns:a16="http://schemas.microsoft.com/office/drawing/2014/main" id="{8B9DE2AE-58D1-F25C-5EA1-99A60E3B2D74}"/>
              </a:ext>
            </a:extLst>
          </p:cNvPr>
          <p:cNvSpPr>
            <a:spLocks noGrp="1"/>
          </p:cNvSpPr>
          <p:nvPr>
            <p:ph idx="1"/>
          </p:nvPr>
        </p:nvSpPr>
        <p:spPr>
          <a:xfrm>
            <a:off x="165651" y="1550504"/>
            <a:ext cx="11893827" cy="4626459"/>
          </a:xfrm>
        </p:spPr>
        <p:txBody>
          <a:bodyPr>
            <a:normAutofit lnSpcReduction="10000"/>
          </a:bodyPr>
          <a:lstStyle/>
          <a:p>
            <a:r>
              <a:rPr lang="en-GB" dirty="0"/>
              <a:t>A number of road closures for much of the day.</a:t>
            </a:r>
          </a:p>
          <a:p>
            <a:r>
              <a:rPr lang="en-GB" dirty="0"/>
              <a:t>Notices posted along the road route, information leaflets delivered to the many businesses and residents and community meetings held during the build up.</a:t>
            </a:r>
          </a:p>
          <a:p>
            <a:r>
              <a:rPr lang="en-GB" dirty="0"/>
              <a:t>A spokeswoman said: "It is inevitable that the scale of this event and the restrictions associated with it will cause an element of disruption and inconvenience.</a:t>
            </a:r>
          </a:p>
          <a:p>
            <a:r>
              <a:rPr lang="en-GB" dirty="0"/>
              <a:t>"However where businesses and residents have contacted the council with concerns about the road closures, both Ironman Wales and Pembrokeshire council have sought to work with them to resolve any issues where it is practicable to do so without having a detrimental impact on the safety of the event."</a:t>
            </a:r>
          </a:p>
          <a:p>
            <a:endParaRPr lang="en-GB" dirty="0"/>
          </a:p>
        </p:txBody>
      </p:sp>
    </p:spTree>
    <p:extLst>
      <p:ext uri="{BB962C8B-B14F-4D97-AF65-F5344CB8AC3E}">
        <p14:creationId xmlns:p14="http://schemas.microsoft.com/office/powerpoint/2010/main" val="4222702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4D2F-1ABF-787A-95E2-8E07EB0C76FE}"/>
              </a:ext>
            </a:extLst>
          </p:cNvPr>
          <p:cNvSpPr>
            <a:spLocks noGrp="1"/>
          </p:cNvSpPr>
          <p:nvPr>
            <p:ph type="title"/>
          </p:nvPr>
        </p:nvSpPr>
        <p:spPr/>
        <p:txBody>
          <a:bodyPr/>
          <a:lstStyle/>
          <a:p>
            <a:r>
              <a:rPr lang="en-GB" b="1" dirty="0">
                <a:solidFill>
                  <a:schemeClr val="accent1"/>
                </a:solidFill>
              </a:rPr>
              <a:t>2011 Aims v Reality?</a:t>
            </a:r>
          </a:p>
        </p:txBody>
      </p:sp>
      <p:sp>
        <p:nvSpPr>
          <p:cNvPr id="3" name="Content Placeholder 2">
            <a:extLst>
              <a:ext uri="{FF2B5EF4-FFF2-40B4-BE49-F238E27FC236}">
                <a16:creationId xmlns:a16="http://schemas.microsoft.com/office/drawing/2014/main" id="{F64A4F86-EA27-8221-5DEB-3FFDF835A5F0}"/>
              </a:ext>
            </a:extLst>
          </p:cNvPr>
          <p:cNvSpPr>
            <a:spLocks noGrp="1"/>
          </p:cNvSpPr>
          <p:nvPr>
            <p:ph idx="1"/>
          </p:nvPr>
        </p:nvSpPr>
        <p:spPr>
          <a:xfrm>
            <a:off x="0" y="1557130"/>
            <a:ext cx="11181522" cy="4699346"/>
          </a:xfrm>
        </p:spPr>
        <p:txBody>
          <a:bodyPr>
            <a:normAutofit lnSpcReduction="10000"/>
          </a:bodyPr>
          <a:lstStyle/>
          <a:p>
            <a:r>
              <a:rPr lang="en-GB" u="none" strike="noStrike" dirty="0">
                <a:solidFill>
                  <a:srgbClr val="000000"/>
                </a:solidFill>
                <a:effectLst/>
              </a:rPr>
              <a:t>10,000 spectators </a:t>
            </a:r>
          </a:p>
          <a:p>
            <a:r>
              <a:rPr lang="en-GB" dirty="0">
                <a:solidFill>
                  <a:srgbClr val="000000"/>
                </a:solidFill>
              </a:rPr>
              <a:t>Aim </a:t>
            </a:r>
            <a:r>
              <a:rPr lang="en-GB" u="none" strike="noStrike" dirty="0">
                <a:solidFill>
                  <a:srgbClr val="000000"/>
                </a:solidFill>
                <a:effectLst/>
              </a:rPr>
              <a:t>promote Pembrokeshire around the world</a:t>
            </a:r>
          </a:p>
          <a:p>
            <a:r>
              <a:rPr lang="en-GB" dirty="0">
                <a:solidFill>
                  <a:srgbClr val="000000"/>
                </a:solidFill>
              </a:rPr>
              <a:t>Tourism worth £4.2b to Wales</a:t>
            </a:r>
          </a:p>
          <a:p>
            <a:r>
              <a:rPr lang="en-GB" dirty="0">
                <a:solidFill>
                  <a:srgbClr val="000000"/>
                </a:solidFill>
              </a:rPr>
              <a:t>A</a:t>
            </a:r>
            <a:r>
              <a:rPr lang="en-GB" u="none" strike="noStrike" dirty="0">
                <a:solidFill>
                  <a:srgbClr val="000000"/>
                </a:solidFill>
                <a:effectLst/>
              </a:rPr>
              <a:t>ccommodation in Wales £635.3m</a:t>
            </a:r>
          </a:p>
          <a:p>
            <a:r>
              <a:rPr lang="en-GB" u="none" strike="noStrike" dirty="0">
                <a:solidFill>
                  <a:srgbClr val="000000"/>
                </a:solidFill>
                <a:effectLst/>
              </a:rPr>
              <a:t>£1.1bn was spent on food and drink</a:t>
            </a:r>
          </a:p>
          <a:p>
            <a:r>
              <a:rPr lang="en-GB" u="none" strike="noStrike" dirty="0">
                <a:solidFill>
                  <a:srgbClr val="000000"/>
                </a:solidFill>
                <a:effectLst/>
              </a:rPr>
              <a:t> £369.6m on transport</a:t>
            </a:r>
          </a:p>
          <a:p>
            <a:r>
              <a:rPr lang="en-GB" u="none" strike="noStrike" dirty="0">
                <a:solidFill>
                  <a:srgbClr val="000000"/>
                </a:solidFill>
                <a:effectLst/>
              </a:rPr>
              <a:t>£256.2m on culture, sport or recreation </a:t>
            </a:r>
          </a:p>
          <a:p>
            <a:r>
              <a:rPr lang="en-GB" u="none" strike="noStrike" dirty="0">
                <a:solidFill>
                  <a:srgbClr val="000000"/>
                </a:solidFill>
                <a:effectLst/>
              </a:rPr>
              <a:t>£1.8bn on other tourism-related products</a:t>
            </a:r>
          </a:p>
          <a:p>
            <a:r>
              <a:rPr lang="en-GB" u="none" strike="noStrike" dirty="0">
                <a:solidFill>
                  <a:srgbClr val="000000"/>
                </a:solidFill>
                <a:effectLst/>
              </a:rPr>
              <a:t>Media Coverage</a:t>
            </a:r>
            <a:br>
              <a:rPr lang="en-GB" u="none" strike="noStrike" dirty="0">
                <a:solidFill>
                  <a:srgbClr val="000000"/>
                </a:solidFill>
                <a:effectLst/>
              </a:rPr>
            </a:br>
            <a:endParaRPr lang="en-GB" dirty="0"/>
          </a:p>
        </p:txBody>
      </p:sp>
      <p:pic>
        <p:nvPicPr>
          <p:cNvPr id="5122" name="Picture 2" descr="Concern over Ironman Wales 2023 date change sparks public meeting">
            <a:extLst>
              <a:ext uri="{FF2B5EF4-FFF2-40B4-BE49-F238E27FC236}">
                <a16:creationId xmlns:a16="http://schemas.microsoft.com/office/drawing/2014/main" id="{62E959DF-8425-EA76-2C7B-21EF4FCB75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707" y="1690688"/>
            <a:ext cx="4959015" cy="3299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683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24C5B-B2A3-5612-120D-0E04DED953E3}"/>
              </a:ext>
            </a:extLst>
          </p:cNvPr>
          <p:cNvSpPr>
            <a:spLocks noGrp="1"/>
          </p:cNvSpPr>
          <p:nvPr>
            <p:ph type="title"/>
          </p:nvPr>
        </p:nvSpPr>
        <p:spPr/>
        <p:txBody>
          <a:bodyPr/>
          <a:lstStyle/>
          <a:p>
            <a:r>
              <a:rPr lang="en-GB" b="1" dirty="0">
                <a:solidFill>
                  <a:schemeClr val="accent1"/>
                </a:solidFill>
              </a:rPr>
              <a:t>2011 Tenby Council Comments</a:t>
            </a:r>
          </a:p>
        </p:txBody>
      </p:sp>
      <p:sp>
        <p:nvSpPr>
          <p:cNvPr id="3" name="Content Placeholder 2">
            <a:extLst>
              <a:ext uri="{FF2B5EF4-FFF2-40B4-BE49-F238E27FC236}">
                <a16:creationId xmlns:a16="http://schemas.microsoft.com/office/drawing/2014/main" id="{531D7685-1CD9-6FD2-869D-E7D89FF9CE8E}"/>
              </a:ext>
            </a:extLst>
          </p:cNvPr>
          <p:cNvSpPr>
            <a:spLocks noGrp="1"/>
          </p:cNvSpPr>
          <p:nvPr>
            <p:ph idx="1"/>
          </p:nvPr>
        </p:nvSpPr>
        <p:spPr/>
        <p:txBody>
          <a:bodyPr/>
          <a:lstStyle/>
          <a:p>
            <a:r>
              <a:rPr lang="en-GB" dirty="0"/>
              <a:t>Councillor Rob Lewis Cabinet Member for Sport and Leisure said Tenby's inaugural Ironman had proved to be a "stunning success." </a:t>
            </a:r>
          </a:p>
          <a:p>
            <a:r>
              <a:rPr lang="en-GB" dirty="0"/>
              <a:t>"The organisers were delighted. Not only did it attract huge crowds of spectators but the course was also a big hit with the athletes themselves,"</a:t>
            </a:r>
          </a:p>
          <a:p>
            <a:r>
              <a:rPr lang="en-GB" dirty="0"/>
              <a:t>"I believe next year's Ironman Wales will be even better as everyone will be able to put into practice the lessons learnt this time round." </a:t>
            </a:r>
          </a:p>
          <a:p>
            <a:endParaRPr lang="en-GB" dirty="0"/>
          </a:p>
        </p:txBody>
      </p:sp>
    </p:spTree>
    <p:extLst>
      <p:ext uri="{BB962C8B-B14F-4D97-AF65-F5344CB8AC3E}">
        <p14:creationId xmlns:p14="http://schemas.microsoft.com/office/powerpoint/2010/main" val="589915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BB1B2-04E3-2F22-F2AB-BC5F65E3D76C}"/>
              </a:ext>
            </a:extLst>
          </p:cNvPr>
          <p:cNvSpPr>
            <a:spLocks noGrp="1"/>
          </p:cNvSpPr>
          <p:nvPr>
            <p:ph type="title"/>
          </p:nvPr>
        </p:nvSpPr>
        <p:spPr/>
        <p:txBody>
          <a:bodyPr>
            <a:normAutofit fontScale="90000"/>
          </a:bodyPr>
          <a:lstStyle/>
          <a:p>
            <a:r>
              <a:rPr lang="en-GB" b="1" dirty="0">
                <a:solidFill>
                  <a:schemeClr val="accent1"/>
                </a:solidFill>
              </a:rPr>
              <a:t>“South Pembrokeshire went Ironman Wales crazy on Sunday for the biggest ever sporting event seen in the county” </a:t>
            </a:r>
            <a:r>
              <a:rPr lang="en-GB" sz="3600" b="1" dirty="0"/>
              <a:t>Tenby Observer 2011</a:t>
            </a:r>
          </a:p>
        </p:txBody>
      </p:sp>
      <p:pic>
        <p:nvPicPr>
          <p:cNvPr id="4" name="Content Placeholder 3">
            <a:extLst>
              <a:ext uri="{FF2B5EF4-FFF2-40B4-BE49-F238E27FC236}">
                <a16:creationId xmlns:a16="http://schemas.microsoft.com/office/drawing/2014/main" id="{08676FF9-3487-3030-7877-A6EA81D83B8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96365" y="1881774"/>
            <a:ext cx="5080000" cy="3695700"/>
          </a:xfrm>
          <a:prstGeom prst="rect">
            <a:avLst/>
          </a:prstGeom>
        </p:spPr>
      </p:pic>
    </p:spTree>
    <p:extLst>
      <p:ext uri="{BB962C8B-B14F-4D97-AF65-F5344CB8AC3E}">
        <p14:creationId xmlns:p14="http://schemas.microsoft.com/office/powerpoint/2010/main" val="542773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3CC52-B62C-976F-9AAA-1920284FA12D}"/>
              </a:ext>
            </a:extLst>
          </p:cNvPr>
          <p:cNvSpPr>
            <a:spLocks noGrp="1"/>
          </p:cNvSpPr>
          <p:nvPr>
            <p:ph type="title"/>
          </p:nvPr>
        </p:nvSpPr>
        <p:spPr>
          <a:xfrm>
            <a:off x="5552660" y="-99390"/>
            <a:ext cx="5801139" cy="1086678"/>
          </a:xfrm>
        </p:spPr>
        <p:txBody>
          <a:bodyPr/>
          <a:lstStyle/>
          <a:p>
            <a:r>
              <a:rPr lang="en-GB" b="1" dirty="0">
                <a:solidFill>
                  <a:schemeClr val="accent1"/>
                </a:solidFill>
              </a:rPr>
              <a:t>Impacts &amp; Legacies</a:t>
            </a:r>
          </a:p>
        </p:txBody>
      </p:sp>
      <p:sp>
        <p:nvSpPr>
          <p:cNvPr id="3" name="Content Placeholder 2">
            <a:extLst>
              <a:ext uri="{FF2B5EF4-FFF2-40B4-BE49-F238E27FC236}">
                <a16:creationId xmlns:a16="http://schemas.microsoft.com/office/drawing/2014/main" id="{4D402695-7AA1-C473-DE9B-B3BE26E941A6}"/>
              </a:ext>
            </a:extLst>
          </p:cNvPr>
          <p:cNvSpPr>
            <a:spLocks noGrp="1"/>
          </p:cNvSpPr>
          <p:nvPr>
            <p:ph idx="1"/>
          </p:nvPr>
        </p:nvSpPr>
        <p:spPr>
          <a:xfrm>
            <a:off x="557313" y="66260"/>
            <a:ext cx="12354341" cy="5786026"/>
          </a:xfrm>
        </p:spPr>
        <p:txBody>
          <a:bodyPr>
            <a:normAutofit fontScale="92500" lnSpcReduction="20000"/>
          </a:bodyPr>
          <a:lstStyle/>
          <a:p>
            <a:r>
              <a:rPr lang="en-GB" dirty="0"/>
              <a:t>Global Media Attention</a:t>
            </a:r>
          </a:p>
          <a:p>
            <a:r>
              <a:rPr lang="en-GB" dirty="0"/>
              <a:t>Niche Tourism Market - </a:t>
            </a:r>
          </a:p>
          <a:p>
            <a:r>
              <a:rPr lang="en-GB" dirty="0"/>
              <a:t>Butler’s TALC Model – Tourism Rejuvenation</a:t>
            </a:r>
          </a:p>
          <a:p>
            <a:r>
              <a:rPr lang="en-GB" dirty="0"/>
              <a:t>Community Support &amp; Atmosphere</a:t>
            </a:r>
          </a:p>
          <a:p>
            <a:r>
              <a:rPr lang="en-GB" dirty="0"/>
              <a:t>Popularity with Athletes</a:t>
            </a:r>
          </a:p>
          <a:p>
            <a:r>
              <a:rPr lang="en-GB" dirty="0"/>
              <a:t>Visitor Profile – Training Visits &amp; Supporters</a:t>
            </a:r>
          </a:p>
          <a:p>
            <a:r>
              <a:rPr lang="en-GB" dirty="0"/>
              <a:t>Event Supports Shoulder Season Tourism</a:t>
            </a:r>
          </a:p>
          <a:p>
            <a:r>
              <a:rPr lang="en-GB" dirty="0"/>
              <a:t>Training Visits Out of Season – Increase in Tourism</a:t>
            </a:r>
          </a:p>
          <a:p>
            <a:r>
              <a:rPr lang="en-GB" dirty="0"/>
              <a:t>Highest Number of Local Athletes</a:t>
            </a:r>
          </a:p>
          <a:p>
            <a:r>
              <a:rPr lang="en-GB" dirty="0"/>
              <a:t>Impact on Take Up from Next Generation of Local Athletes</a:t>
            </a:r>
          </a:p>
          <a:p>
            <a:r>
              <a:rPr lang="en-GB" dirty="0"/>
              <a:t>Charity Fundraising for Clubs, Schools and Community Groups</a:t>
            </a:r>
          </a:p>
          <a:p>
            <a:r>
              <a:rPr lang="en-GB" dirty="0"/>
              <a:t>Additional New Events including Long Course, </a:t>
            </a:r>
            <a:r>
              <a:rPr lang="en-GB" dirty="0" err="1"/>
              <a:t>CarTen</a:t>
            </a:r>
            <a:r>
              <a:rPr lang="en-GB" dirty="0"/>
              <a:t> and </a:t>
            </a:r>
            <a:r>
              <a:rPr lang="en-GB" dirty="0" err="1"/>
              <a:t>TenFoot</a:t>
            </a:r>
            <a:endParaRPr lang="en-GB" dirty="0"/>
          </a:p>
          <a:p>
            <a:r>
              <a:rPr lang="en-GB" dirty="0"/>
              <a:t>Health Benefits</a:t>
            </a:r>
          </a:p>
          <a:p>
            <a:r>
              <a:rPr lang="en-GB" dirty="0"/>
              <a:t>Economic Benefits</a:t>
            </a:r>
          </a:p>
        </p:txBody>
      </p:sp>
      <p:pic>
        <p:nvPicPr>
          <p:cNvPr id="6146" name="Picture 2" descr="Ironman Wales best photos as 3,000 inspirational athletes take on one of  the world's toughest challenges - Wales Online">
            <a:extLst>
              <a:ext uri="{FF2B5EF4-FFF2-40B4-BE49-F238E27FC236}">
                <a16:creationId xmlns:a16="http://schemas.microsoft.com/office/drawing/2014/main" id="{ABB1F357-FA4E-5435-46DF-3F6FD1BC8E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2099" y="987288"/>
            <a:ext cx="4075057" cy="2554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694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C047A-BF80-86CD-7C37-EA4EC76C2655}"/>
              </a:ext>
            </a:extLst>
          </p:cNvPr>
          <p:cNvSpPr>
            <a:spLocks noGrp="1"/>
          </p:cNvSpPr>
          <p:nvPr>
            <p:ph type="title"/>
          </p:nvPr>
        </p:nvSpPr>
        <p:spPr>
          <a:xfrm>
            <a:off x="4605130" y="46383"/>
            <a:ext cx="6748670" cy="536713"/>
          </a:xfrm>
        </p:spPr>
        <p:txBody>
          <a:bodyPr>
            <a:normAutofit fontScale="90000"/>
          </a:bodyPr>
          <a:lstStyle/>
          <a:p>
            <a:r>
              <a:rPr lang="en-GB" b="1" dirty="0">
                <a:solidFill>
                  <a:schemeClr val="accent1"/>
                </a:solidFill>
              </a:rPr>
              <a:t>Ironman Wales Issues </a:t>
            </a:r>
          </a:p>
        </p:txBody>
      </p:sp>
      <p:sp>
        <p:nvSpPr>
          <p:cNvPr id="3" name="Content Placeholder 2">
            <a:extLst>
              <a:ext uri="{FF2B5EF4-FFF2-40B4-BE49-F238E27FC236}">
                <a16:creationId xmlns:a16="http://schemas.microsoft.com/office/drawing/2014/main" id="{4CD2C229-E421-3FE7-6C4C-9237D68DFFC5}"/>
              </a:ext>
            </a:extLst>
          </p:cNvPr>
          <p:cNvSpPr>
            <a:spLocks noGrp="1"/>
          </p:cNvSpPr>
          <p:nvPr>
            <p:ph idx="1"/>
          </p:nvPr>
        </p:nvSpPr>
        <p:spPr>
          <a:xfrm>
            <a:off x="1404730" y="331305"/>
            <a:ext cx="12198626" cy="5653502"/>
          </a:xfrm>
        </p:spPr>
        <p:txBody>
          <a:bodyPr>
            <a:normAutofit/>
          </a:bodyPr>
          <a:lstStyle/>
          <a:p>
            <a:r>
              <a:rPr lang="en-GB" dirty="0"/>
              <a:t>Road Closures</a:t>
            </a:r>
          </a:p>
          <a:p>
            <a:r>
              <a:rPr lang="en-GB" dirty="0"/>
              <a:t>Noise Disruption &amp; Crowds</a:t>
            </a:r>
          </a:p>
          <a:p>
            <a:r>
              <a:rPr lang="en-GB" dirty="0"/>
              <a:t>Opposition from some locals &amp; businesses</a:t>
            </a:r>
          </a:p>
          <a:p>
            <a:r>
              <a:rPr lang="en-GB" dirty="0"/>
              <a:t>2017 Issues with Sabotage on Course following Saundersfoot Tri Parking Issues </a:t>
            </a:r>
          </a:p>
          <a:p>
            <a:r>
              <a:rPr lang="en-GB" dirty="0"/>
              <a:t>2020 Covid</a:t>
            </a:r>
          </a:p>
          <a:p>
            <a:r>
              <a:rPr lang="en-GB" dirty="0"/>
              <a:t>2021 Covid – Late announcement of cancellation </a:t>
            </a:r>
          </a:p>
          <a:p>
            <a:r>
              <a:rPr lang="en-GB" dirty="0"/>
              <a:t>2022 Queen’s Death</a:t>
            </a:r>
          </a:p>
          <a:p>
            <a:r>
              <a:rPr lang="en-GB" dirty="0"/>
              <a:t>UWTSD </a:t>
            </a:r>
            <a:r>
              <a:rPr lang="en-GB" dirty="0" err="1"/>
              <a:t>Ironkids</a:t>
            </a:r>
            <a:r>
              <a:rPr lang="en-GB" dirty="0"/>
              <a:t> Cancelled</a:t>
            </a:r>
          </a:p>
          <a:p>
            <a:r>
              <a:rPr lang="en-GB" dirty="0"/>
              <a:t>2023 Date Issues – Event during School Holidays</a:t>
            </a:r>
          </a:p>
          <a:p>
            <a:r>
              <a:rPr lang="en-GB" dirty="0"/>
              <a:t>Ironman Ireland  –2 Deaths currently being Investigated &amp; Ireland Tri Reaction</a:t>
            </a:r>
          </a:p>
        </p:txBody>
      </p:sp>
      <p:pic>
        <p:nvPicPr>
          <p:cNvPr id="7170" name="Picture 2" descr="Ironman Wales live updates, pictures and results from Tenby - Wales Online">
            <a:extLst>
              <a:ext uri="{FF2B5EF4-FFF2-40B4-BE49-F238E27FC236}">
                <a16:creationId xmlns:a16="http://schemas.microsoft.com/office/drawing/2014/main" id="{F4C3593C-9204-57AB-6B8E-747B2975F8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1041" y="2663221"/>
            <a:ext cx="3267451" cy="1835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07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D05C9-8269-BE25-8A37-96339B5F74B7}"/>
              </a:ext>
            </a:extLst>
          </p:cNvPr>
          <p:cNvSpPr>
            <a:spLocks noGrp="1"/>
          </p:cNvSpPr>
          <p:nvPr>
            <p:ph type="title"/>
          </p:nvPr>
        </p:nvSpPr>
        <p:spPr>
          <a:xfrm>
            <a:off x="2438400" y="238539"/>
            <a:ext cx="8915400" cy="1452149"/>
          </a:xfrm>
        </p:spPr>
        <p:txBody>
          <a:bodyPr/>
          <a:lstStyle/>
          <a:p>
            <a:r>
              <a:rPr lang="en-GB" b="1" dirty="0">
                <a:solidFill>
                  <a:schemeClr val="accent1"/>
                </a:solidFill>
              </a:rPr>
              <a:t>2022 Ironman Swansea 70.3</a:t>
            </a:r>
          </a:p>
        </p:txBody>
      </p:sp>
      <p:pic>
        <p:nvPicPr>
          <p:cNvPr id="8194" name="Picture 2" descr="IRONMAN 70.3 Swansea | Nirvana">
            <a:extLst>
              <a:ext uri="{FF2B5EF4-FFF2-40B4-BE49-F238E27FC236}">
                <a16:creationId xmlns:a16="http://schemas.microsoft.com/office/drawing/2014/main" id="{8B23B67B-4F43-0FD9-FCE4-B99A53BB71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12503" y="1459102"/>
            <a:ext cx="6818243" cy="4125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1632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613</Words>
  <Application>Microsoft Office PowerPoint</Application>
  <PresentationFormat>Widescreen</PresentationFormat>
  <Paragraphs>82</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PowerPoint Presentation</vt:lpstr>
      <vt:lpstr>Ironman Wales</vt:lpstr>
      <vt:lpstr>Initial Expectations</vt:lpstr>
      <vt:lpstr>PowerPoint Presentation</vt:lpstr>
      <vt:lpstr>Tenby South Beach</vt:lpstr>
      <vt:lpstr>Tenby North Beach</vt:lpstr>
      <vt:lpstr>PowerPoint Presentation</vt:lpstr>
      <vt:lpstr>PowerPoint Presentation</vt:lpstr>
      <vt:lpstr>Event Legacy</vt:lpstr>
      <vt:lpstr>Wales Government Funding 2011</vt:lpstr>
      <vt:lpstr>Road Closures - Pembrokeshire County Council 2011</vt:lpstr>
      <vt:lpstr>2011 Aims v Reality?</vt:lpstr>
      <vt:lpstr>2011 Tenby Council Comments</vt:lpstr>
      <vt:lpstr>“South Pembrokeshire went Ironman Wales crazy on Sunday for the biggest ever sporting event seen in the county” Tenby Observer 2011</vt:lpstr>
      <vt:lpstr>Impacts &amp; Legacies</vt:lpstr>
      <vt:lpstr>Ironman Wales Issues </vt:lpstr>
      <vt:lpstr>2022 Ironman Swansea 70.3</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6</cp:revision>
  <dcterms:created xsi:type="dcterms:W3CDTF">2023-09-15T09:31:09Z</dcterms:created>
  <dcterms:modified xsi:type="dcterms:W3CDTF">2023-10-21T18:14:53Z</dcterms:modified>
</cp:coreProperties>
</file>