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3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</p:sldIdLst>
  <p:sldSz cx="12188825" cy="6858000"/>
  <p:notesSz cx="6797675" cy="9926638"/>
  <p:embeddedFontLst>
    <p:embeddedFont>
      <p:font typeface="Calibri" panose="020F0502020204030204" pitchFamily="34" charset="0"/>
      <p:regular r:id="rId33"/>
      <p:bold r:id="rId34"/>
      <p:italic r:id="rId35"/>
      <p:boldItalic r:id="rId36"/>
    </p:embeddedFont>
    <p:embeddedFont>
      <p:font typeface="Corbel" panose="020B0503020204020204" pitchFamily="34" charset="0"/>
      <p:regular r:id="rId37"/>
      <p:bold r:id="rId38"/>
      <p:italic r:id="rId39"/>
      <p:boldItalic r:id="rId40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pos="3839">
          <p15:clr>
            <a:srgbClr val="A4A3A4"/>
          </p15:clr>
        </p15:guide>
        <p15:guide id="2" orient="horz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045B4245-469F-45C1-BB1C-43573C3284B3}">
  <a:tblStyle styleId="{045B4245-469F-45C1-BB1C-43573C3284B3}" styleName="Table_0">
    <a:wholeTbl>
      <a:tcTxStyle b="off" i="off">
        <a:font>
          <a:latin typeface="Corbel"/>
          <a:ea typeface="Corbel"/>
          <a:cs typeface="Corbel"/>
        </a:font>
        <a:schemeClr val="lt1"/>
      </a:tcTxStyle>
      <a:tcStyle>
        <a:tcBdr>
          <a:left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FFFFFF">
              <a:alpha val="0"/>
            </a:srgbClr>
          </a:solidFill>
        </a:fill>
      </a:tcStyle>
    </a:wholeTbl>
    <a:band1H>
      <a:tcTxStyle b="off" i="off"/>
      <a:tcStyle>
        <a:tcBdr/>
        <a:fill>
          <a:solidFill>
            <a:schemeClr val="lt1">
              <a:alpha val="20000"/>
            </a:schemeClr>
          </a:solidFill>
        </a:fill>
      </a:tcStyle>
    </a:band1H>
    <a:band2H>
      <a:tcTxStyle b="off" i="off"/>
      <a:tcStyle>
        <a:tcBdr/>
      </a:tcStyle>
    </a:band2H>
    <a:band1V>
      <a:tcTxStyle b="off" i="off"/>
      <a:tcStyle>
        <a:tcBdr/>
        <a:fill>
          <a:solidFill>
            <a:schemeClr val="lt1">
              <a:alpha val="20000"/>
            </a:schemeClr>
          </a:solidFill>
        </a:fill>
      </a:tcStyle>
    </a:band1V>
    <a:band2V>
      <a:tcTxStyle b="off" i="off"/>
      <a:tcStyle>
        <a:tcBdr/>
      </a:tcStyle>
    </a:band2V>
    <a:lastCol>
      <a:tcTxStyle b="on" i="off"/>
      <a:tcStyle>
        <a:tcBdr/>
      </a:tcStyle>
    </a:lastCol>
    <a:firstCol>
      <a:tcTxStyle b="on" i="off"/>
      <a:tcStyle>
        <a:tcBdr/>
      </a:tcStyle>
    </a:firstCol>
    <a:lastRow>
      <a:tcTxStyle b="on" i="off"/>
      <a:tcStyle>
        <a:tcBdr>
          <a:top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</a:tcBdr>
        <a:fill>
          <a:solidFill>
            <a:srgbClr val="FFFFFF">
              <a:alpha val="0"/>
            </a:srgbClr>
          </a:solidFill>
        </a:fill>
      </a:tcStyle>
    </a:lastRow>
    <a:seCell>
      <a:tcTxStyle b="off" i="off"/>
      <a:tcStyle>
        <a:tcBdr/>
      </a:tcStyle>
    </a:seCell>
    <a:swCell>
      <a:tcTxStyle b="off" i="off"/>
      <a:tcStyle>
        <a:tcBdr/>
      </a:tcStyle>
    </a:swCell>
    <a:firstRow>
      <a:tcTxStyle b="on" i="off"/>
      <a:tcStyle>
        <a:tcBdr>
          <a:bottom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</a:tcBdr>
        <a:fill>
          <a:solidFill>
            <a:srgbClr val="FFFFFF">
              <a:alpha val="0"/>
            </a:srgbClr>
          </a:solidFill>
        </a:fill>
      </a:tcStyle>
    </a:firstRow>
    <a:neCell>
      <a:tcTxStyle b="off" i="off"/>
      <a:tcStyle>
        <a:tcBdr/>
      </a:tcStyle>
    </a:neCell>
    <a:nwCell>
      <a:tcTxStyle b="off" i="off"/>
      <a:tcStyle>
        <a:tcBdr/>
      </a:tcStyle>
    </a:nwCell>
  </a:tblStyle>
  <a:tblStyle styleId="{9FC98F18-21E5-4B56-A860-BAA5254C7ACE}" styleName="Table_1">
    <a:wholeTbl>
      <a:tcTxStyle b="off" i="off">
        <a:font>
          <a:latin typeface="Corbel"/>
          <a:ea typeface="Corbel"/>
          <a:cs typeface="Corbel"/>
        </a:font>
        <a:schemeClr val="lt1"/>
      </a:tcTxStyle>
      <a:tcStyle>
        <a:tcBdr>
          <a:left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chemeClr val="accent1"/>
          </a:solidFill>
        </a:fill>
      </a:tcStyle>
    </a:wholeTbl>
    <a:band1H>
      <a:tcTxStyle b="off" i="off"/>
      <a:tcStyle>
        <a:tcBdr/>
        <a:fill>
          <a:solidFill>
            <a:srgbClr val="449CCA"/>
          </a:solidFill>
        </a:fill>
      </a:tcStyle>
    </a:band1H>
    <a:band2H>
      <a:tcTxStyle b="off" i="off"/>
      <a:tcStyle>
        <a:tcBdr/>
      </a:tcStyle>
    </a:band2H>
    <a:band1V>
      <a:tcTxStyle b="off" i="off"/>
      <a:tcStyle>
        <a:tcBdr/>
        <a:fill>
          <a:solidFill>
            <a:srgbClr val="449CCA"/>
          </a:solidFill>
        </a:fill>
      </a:tcStyle>
    </a:band1V>
    <a:band2V>
      <a:tcTxStyle b="off" i="off"/>
      <a:tcStyle>
        <a:tcBdr/>
      </a:tcStyle>
    </a:band2V>
    <a:lastCol>
      <a:tcTxStyle b="on" i="off"/>
      <a:tcStyle>
        <a:tcBdr>
          <a:left>
            <a:ln w="254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left>
        </a:tcBdr>
        <a:fill>
          <a:solidFill>
            <a:srgbClr val="449CCA"/>
          </a:solidFill>
        </a:fill>
      </a:tcStyle>
    </a:lastCol>
    <a:firstCol>
      <a:tcTxStyle b="on" i="off"/>
      <a:tcStyle>
        <a:tcBdr>
          <a:right>
            <a:ln w="254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right>
        </a:tcBdr>
        <a:fill>
          <a:solidFill>
            <a:srgbClr val="449CCA"/>
          </a:solidFill>
        </a:fill>
      </a:tcStyle>
    </a:firstCol>
    <a:lastRow>
      <a:tcTxStyle b="on" i="off"/>
      <a:tcStyle>
        <a:tcBdr>
          <a:top>
            <a:ln w="254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</a:tcBdr>
        <a:fill>
          <a:solidFill>
            <a:srgbClr val="3881A8"/>
          </a:solidFill>
        </a:fill>
      </a:tcStyle>
    </a:lastRow>
    <a:seCell>
      <a:tcTxStyle b="off" i="off"/>
      <a:tcStyle>
        <a:tcBdr>
          <a:left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left>
        </a:tcBdr>
      </a:tcStyle>
    </a:seCell>
    <a:swCell>
      <a:tcTxStyle b="off" i="off"/>
      <a:tcStyle>
        <a:tcBdr>
          <a:right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right>
        </a:tcBdr>
      </a:tcStyle>
    </a:swCell>
    <a:firstRow>
      <a:tcTxStyle b="on" i="off"/>
      <a:tcStyle>
        <a:tcBdr>
          <a:bottom>
            <a:ln w="254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</a:tcBdr>
        <a:fill>
          <a:solidFill>
            <a:schemeClr val="dk1"/>
          </a:solidFill>
        </a:fill>
      </a:tcStyle>
    </a:firstRow>
    <a:neCell>
      <a:tcTxStyle b="off" i="off"/>
      <a:tcStyle>
        <a:tcBdr>
          <a:left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left>
        </a:tcBdr>
      </a:tcStyle>
    </a:neCell>
    <a:nwCell>
      <a:tcTxStyle b="off" i="off"/>
      <a:tcStyle>
        <a:tcBdr>
          <a:right>
            <a:ln w="9525" cap="flat" cmpd="sng">
              <a:solidFill>
                <a:srgbClr val="000000">
                  <a:alpha val="0"/>
                </a:srgbClr>
              </a:solidFill>
              <a:prstDash val="solid"/>
              <a:round/>
              <a:headEnd type="none" w="sm" len="sm"/>
              <a:tailEnd type="none" w="sm" len="sm"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37"/>
  </p:normalViewPr>
  <p:slideViewPr>
    <p:cSldViewPr snapToGrid="0">
      <p:cViewPr varScale="1">
        <p:scale>
          <a:sx n="122" d="100"/>
          <a:sy n="122" d="100"/>
        </p:scale>
        <p:origin x="114" y="126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7.fntdata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font" Target="fonts/font2.fntdata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1.fntdata"/><Relationship Id="rId38" Type="http://schemas.openxmlformats.org/officeDocument/2006/relationships/font" Target="fonts/font6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font" Target="fonts/font5.fntdata"/><Relationship Id="rId40" Type="http://schemas.openxmlformats.org/officeDocument/2006/relationships/font" Target="fonts/font8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4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font" Target="fonts/font3.fntdata"/><Relationship Id="rId43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1" y="0"/>
            <a:ext cx="2945659" cy="496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50444" y="0"/>
            <a:ext cx="2945659" cy="496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92075" y="744538"/>
            <a:ext cx="6613525" cy="372268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79768" y="4715154"/>
            <a:ext cx="5438140" cy="44669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914400" marR="0" lvl="1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1371600" marR="0" lvl="2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1828800" marR="0" lvl="3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2286000" marR="0" lvl="4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2743200" marR="0" lvl="5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3200400" marR="0" lvl="6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3657600" marR="0" lvl="7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4114800" marR="0" lvl="8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1" y="9428584"/>
            <a:ext cx="2945659" cy="496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2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50444" y="9428584"/>
            <a:ext cx="2945659" cy="496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orbel"/>
              <a:ea typeface="Corbel"/>
              <a:cs typeface="Corbel"/>
              <a:sym typeface="Corbel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1:notes"/>
          <p:cNvSpPr txBox="1">
            <a:spLocks noGrp="1"/>
          </p:cNvSpPr>
          <p:nvPr>
            <p:ph type="body" idx="1"/>
          </p:nvPr>
        </p:nvSpPr>
        <p:spPr>
          <a:xfrm>
            <a:off x="679768" y="4715154"/>
            <a:ext cx="5438140" cy="44669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83" name="Google Shape;83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92075" y="744538"/>
            <a:ext cx="6613525" cy="372268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2:notes"/>
          <p:cNvSpPr txBox="1">
            <a:spLocks noGrp="1"/>
          </p:cNvSpPr>
          <p:nvPr>
            <p:ph type="body" idx="1"/>
          </p:nvPr>
        </p:nvSpPr>
        <p:spPr>
          <a:xfrm>
            <a:off x="679768" y="4715154"/>
            <a:ext cx="5438140" cy="44669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89" name="Google Shape;89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92075" y="744538"/>
            <a:ext cx="6613525" cy="372268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3:notes"/>
          <p:cNvSpPr txBox="1">
            <a:spLocks noGrp="1"/>
          </p:cNvSpPr>
          <p:nvPr>
            <p:ph type="body" idx="1"/>
          </p:nvPr>
        </p:nvSpPr>
        <p:spPr>
          <a:xfrm>
            <a:off x="679768" y="4715154"/>
            <a:ext cx="5438140" cy="44669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95" name="Google Shape;95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92075" y="744538"/>
            <a:ext cx="6613525" cy="372268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4:notes"/>
          <p:cNvSpPr txBox="1">
            <a:spLocks noGrp="1"/>
          </p:cNvSpPr>
          <p:nvPr>
            <p:ph type="body" idx="1"/>
          </p:nvPr>
        </p:nvSpPr>
        <p:spPr>
          <a:xfrm>
            <a:off x="679768" y="4715154"/>
            <a:ext cx="5438140" cy="44669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03" name="Google Shape;103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92075" y="744538"/>
            <a:ext cx="6613525" cy="372268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5:notes"/>
          <p:cNvSpPr txBox="1">
            <a:spLocks noGrp="1"/>
          </p:cNvSpPr>
          <p:nvPr>
            <p:ph type="body" idx="1"/>
          </p:nvPr>
        </p:nvSpPr>
        <p:spPr>
          <a:xfrm>
            <a:off x="679768" y="4715154"/>
            <a:ext cx="5438140" cy="44669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11" name="Google Shape;111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92075" y="744538"/>
            <a:ext cx="6613525" cy="372268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6:notes"/>
          <p:cNvSpPr txBox="1">
            <a:spLocks noGrp="1"/>
          </p:cNvSpPr>
          <p:nvPr>
            <p:ph type="body" idx="1"/>
          </p:nvPr>
        </p:nvSpPr>
        <p:spPr>
          <a:xfrm>
            <a:off x="679768" y="4715154"/>
            <a:ext cx="5438140" cy="44669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17" name="Google Shape;117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92075" y="744538"/>
            <a:ext cx="6613525" cy="372268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7:notes"/>
          <p:cNvSpPr txBox="1">
            <a:spLocks noGrp="1"/>
          </p:cNvSpPr>
          <p:nvPr>
            <p:ph type="body" idx="1"/>
          </p:nvPr>
        </p:nvSpPr>
        <p:spPr>
          <a:xfrm>
            <a:off x="679768" y="4715154"/>
            <a:ext cx="5438140" cy="44669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30" name="Google Shape;130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92075" y="744538"/>
            <a:ext cx="6613525" cy="372268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8:notes"/>
          <p:cNvSpPr txBox="1">
            <a:spLocks noGrp="1"/>
          </p:cNvSpPr>
          <p:nvPr>
            <p:ph type="body" idx="1"/>
          </p:nvPr>
        </p:nvSpPr>
        <p:spPr>
          <a:xfrm>
            <a:off x="679768" y="4715154"/>
            <a:ext cx="5438140" cy="44669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51" name="Google Shape;151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92075" y="744538"/>
            <a:ext cx="6613525" cy="372268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9:notes"/>
          <p:cNvSpPr txBox="1">
            <a:spLocks noGrp="1"/>
          </p:cNvSpPr>
          <p:nvPr>
            <p:ph type="body" idx="1"/>
          </p:nvPr>
        </p:nvSpPr>
        <p:spPr>
          <a:xfrm>
            <a:off x="679768" y="4715154"/>
            <a:ext cx="5438140" cy="44669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56" name="Google Shape;156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92075" y="744538"/>
            <a:ext cx="6613525" cy="372268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g892dcf68f4_0_0:notes"/>
          <p:cNvSpPr txBox="1">
            <a:spLocks noGrp="1"/>
          </p:cNvSpPr>
          <p:nvPr>
            <p:ph type="body" idx="1"/>
          </p:nvPr>
        </p:nvSpPr>
        <p:spPr>
          <a:xfrm>
            <a:off x="679768" y="4715154"/>
            <a:ext cx="5438100" cy="446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63" name="Google Shape;163;g892dcf68f4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92075" y="744538"/>
            <a:ext cx="6613500" cy="37227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10:notes"/>
          <p:cNvSpPr txBox="1">
            <a:spLocks noGrp="1"/>
          </p:cNvSpPr>
          <p:nvPr>
            <p:ph type="body" idx="1"/>
          </p:nvPr>
        </p:nvSpPr>
        <p:spPr>
          <a:xfrm>
            <a:off x="679768" y="4715154"/>
            <a:ext cx="5438140" cy="44669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69" name="Google Shape;169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92075" y="744538"/>
            <a:ext cx="6613525" cy="372268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p11:notes"/>
          <p:cNvSpPr txBox="1">
            <a:spLocks noGrp="1"/>
          </p:cNvSpPr>
          <p:nvPr>
            <p:ph type="body" idx="1"/>
          </p:nvPr>
        </p:nvSpPr>
        <p:spPr>
          <a:xfrm>
            <a:off x="679768" y="4715154"/>
            <a:ext cx="5438140" cy="44669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75" name="Google Shape;175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92075" y="744538"/>
            <a:ext cx="6613525" cy="372268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Google Shape;180;p12:notes"/>
          <p:cNvSpPr txBox="1">
            <a:spLocks noGrp="1"/>
          </p:cNvSpPr>
          <p:nvPr>
            <p:ph type="body" idx="1"/>
          </p:nvPr>
        </p:nvSpPr>
        <p:spPr>
          <a:xfrm>
            <a:off x="679768" y="4715154"/>
            <a:ext cx="5438140" cy="44669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81" name="Google Shape;181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92075" y="744538"/>
            <a:ext cx="6613525" cy="372268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13:notes"/>
          <p:cNvSpPr txBox="1">
            <a:spLocks noGrp="1"/>
          </p:cNvSpPr>
          <p:nvPr>
            <p:ph type="body" idx="1"/>
          </p:nvPr>
        </p:nvSpPr>
        <p:spPr>
          <a:xfrm>
            <a:off x="679768" y="4715154"/>
            <a:ext cx="5438140" cy="44669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88" name="Google Shape;188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92075" y="744538"/>
            <a:ext cx="6613525" cy="372268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Google Shape;194;p14:notes"/>
          <p:cNvSpPr txBox="1">
            <a:spLocks noGrp="1"/>
          </p:cNvSpPr>
          <p:nvPr>
            <p:ph type="body" idx="1"/>
          </p:nvPr>
        </p:nvSpPr>
        <p:spPr>
          <a:xfrm>
            <a:off x="679768" y="4715154"/>
            <a:ext cx="5438140" cy="44669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195" name="Google Shape;195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92075" y="744538"/>
            <a:ext cx="6613525" cy="372268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p15:notes"/>
          <p:cNvSpPr txBox="1">
            <a:spLocks noGrp="1"/>
          </p:cNvSpPr>
          <p:nvPr>
            <p:ph type="body" idx="1"/>
          </p:nvPr>
        </p:nvSpPr>
        <p:spPr>
          <a:xfrm>
            <a:off x="679768" y="4715154"/>
            <a:ext cx="5438140" cy="44669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01" name="Google Shape;201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92075" y="744538"/>
            <a:ext cx="6613525" cy="372268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16:notes"/>
          <p:cNvSpPr txBox="1">
            <a:spLocks noGrp="1"/>
          </p:cNvSpPr>
          <p:nvPr>
            <p:ph type="body" idx="1"/>
          </p:nvPr>
        </p:nvSpPr>
        <p:spPr>
          <a:xfrm>
            <a:off x="679768" y="4715154"/>
            <a:ext cx="5438140" cy="44669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06" name="Google Shape;206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92075" y="744538"/>
            <a:ext cx="6613525" cy="372268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17:notes"/>
          <p:cNvSpPr txBox="1">
            <a:spLocks noGrp="1"/>
          </p:cNvSpPr>
          <p:nvPr>
            <p:ph type="body" idx="1"/>
          </p:nvPr>
        </p:nvSpPr>
        <p:spPr>
          <a:xfrm>
            <a:off x="679768" y="4715154"/>
            <a:ext cx="5438140" cy="44669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orbel"/>
              <a:buNone/>
            </a:pPr>
            <a:endParaRPr/>
          </a:p>
        </p:txBody>
      </p:sp>
      <p:sp>
        <p:nvSpPr>
          <p:cNvPr id="217" name="Google Shape;217;p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92075" y="744538"/>
            <a:ext cx="6613525" cy="372268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Google Shape;221;p18:notes"/>
          <p:cNvSpPr txBox="1">
            <a:spLocks noGrp="1"/>
          </p:cNvSpPr>
          <p:nvPr>
            <p:ph type="body" idx="1"/>
          </p:nvPr>
        </p:nvSpPr>
        <p:spPr>
          <a:xfrm>
            <a:off x="679768" y="4715154"/>
            <a:ext cx="5438140" cy="44669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orbel"/>
              <a:buNone/>
            </a:pPr>
            <a:endParaRPr/>
          </a:p>
        </p:txBody>
      </p:sp>
      <p:sp>
        <p:nvSpPr>
          <p:cNvPr id="222" name="Google Shape;222;p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92075" y="744538"/>
            <a:ext cx="6613525" cy="372268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p19:notes"/>
          <p:cNvSpPr txBox="1">
            <a:spLocks noGrp="1"/>
          </p:cNvSpPr>
          <p:nvPr>
            <p:ph type="body" idx="1"/>
          </p:nvPr>
        </p:nvSpPr>
        <p:spPr>
          <a:xfrm>
            <a:off x="679768" y="4715154"/>
            <a:ext cx="5438140" cy="44669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31" name="Google Shape;231;p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92075" y="744538"/>
            <a:ext cx="6613525" cy="372268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Google Shape;236;p20:notes"/>
          <p:cNvSpPr txBox="1">
            <a:spLocks noGrp="1"/>
          </p:cNvSpPr>
          <p:nvPr>
            <p:ph type="body" idx="1"/>
          </p:nvPr>
        </p:nvSpPr>
        <p:spPr>
          <a:xfrm>
            <a:off x="679768" y="4715154"/>
            <a:ext cx="5438140" cy="44669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37" name="Google Shape;237;p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92075" y="744538"/>
            <a:ext cx="6613525" cy="372268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Google Shape;242;p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orbel"/>
              <a:buNone/>
            </a:pPr>
            <a:endParaRPr/>
          </a:p>
        </p:txBody>
      </p:sp>
      <p:sp>
        <p:nvSpPr>
          <p:cNvPr id="243" name="Google Shape;243;p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Google Shape;250;p22:notes"/>
          <p:cNvSpPr txBox="1">
            <a:spLocks noGrp="1"/>
          </p:cNvSpPr>
          <p:nvPr>
            <p:ph type="body" idx="1"/>
          </p:nvPr>
        </p:nvSpPr>
        <p:spPr>
          <a:xfrm>
            <a:off x="679768" y="4715154"/>
            <a:ext cx="5438140" cy="44669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51" name="Google Shape;251;p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92075" y="744538"/>
            <a:ext cx="6613525" cy="372268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" name="Google Shape;265;p23:notes"/>
          <p:cNvSpPr txBox="1">
            <a:spLocks noGrp="1"/>
          </p:cNvSpPr>
          <p:nvPr>
            <p:ph type="body" idx="1"/>
          </p:nvPr>
        </p:nvSpPr>
        <p:spPr>
          <a:xfrm>
            <a:off x="679768" y="4715154"/>
            <a:ext cx="5438140" cy="44669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66" name="Google Shape;266;p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92075" y="744538"/>
            <a:ext cx="6613525" cy="372268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Google Shape;271;p24:notes"/>
          <p:cNvSpPr txBox="1">
            <a:spLocks noGrp="1"/>
          </p:cNvSpPr>
          <p:nvPr>
            <p:ph type="body" idx="1"/>
          </p:nvPr>
        </p:nvSpPr>
        <p:spPr>
          <a:xfrm>
            <a:off x="679768" y="4715154"/>
            <a:ext cx="5438140" cy="44669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72" name="Google Shape;272;p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92075" y="744538"/>
            <a:ext cx="6613525" cy="372268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Google Shape;277;p25:notes"/>
          <p:cNvSpPr txBox="1">
            <a:spLocks noGrp="1"/>
          </p:cNvSpPr>
          <p:nvPr>
            <p:ph type="body" idx="1"/>
          </p:nvPr>
        </p:nvSpPr>
        <p:spPr>
          <a:xfrm>
            <a:off x="679768" y="4715154"/>
            <a:ext cx="5438140" cy="44669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78" name="Google Shape;278;p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92075" y="744538"/>
            <a:ext cx="6613525" cy="372268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" name="Google Shape;283;p26:notes"/>
          <p:cNvSpPr txBox="1">
            <a:spLocks noGrp="1"/>
          </p:cNvSpPr>
          <p:nvPr>
            <p:ph type="body" idx="1"/>
          </p:nvPr>
        </p:nvSpPr>
        <p:spPr>
          <a:xfrm>
            <a:off x="679768" y="4715154"/>
            <a:ext cx="5438140" cy="44669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84" name="Google Shape;284;p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92075" y="744538"/>
            <a:ext cx="6613525" cy="372268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Google Shape;289;p27:notes"/>
          <p:cNvSpPr txBox="1">
            <a:spLocks noGrp="1"/>
          </p:cNvSpPr>
          <p:nvPr>
            <p:ph type="body" idx="1"/>
          </p:nvPr>
        </p:nvSpPr>
        <p:spPr>
          <a:xfrm>
            <a:off x="679768" y="4715154"/>
            <a:ext cx="5438140" cy="44669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90" name="Google Shape;290;p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92075" y="744538"/>
            <a:ext cx="6613525" cy="372268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28:notes"/>
          <p:cNvSpPr txBox="1">
            <a:spLocks noGrp="1"/>
          </p:cNvSpPr>
          <p:nvPr>
            <p:ph type="body" idx="1"/>
          </p:nvPr>
        </p:nvSpPr>
        <p:spPr>
          <a:xfrm>
            <a:off x="679768" y="4715154"/>
            <a:ext cx="5438140" cy="44669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endParaRPr/>
          </a:p>
        </p:txBody>
      </p:sp>
      <p:sp>
        <p:nvSpPr>
          <p:cNvPr id="298" name="Google Shape;298;p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92075" y="744538"/>
            <a:ext cx="6613525" cy="372268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Google Shape;303;p29:notes"/>
          <p:cNvSpPr txBox="1">
            <a:spLocks noGrp="1"/>
          </p:cNvSpPr>
          <p:nvPr>
            <p:ph type="body" idx="1"/>
          </p:nvPr>
        </p:nvSpPr>
        <p:spPr>
          <a:xfrm>
            <a:off x="679768" y="4715154"/>
            <a:ext cx="5438140" cy="44669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Corbel"/>
              <a:buNone/>
            </a:pPr>
            <a:endParaRPr/>
          </a:p>
        </p:txBody>
      </p:sp>
      <p:sp>
        <p:nvSpPr>
          <p:cNvPr id="304" name="Google Shape;304;p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92075" y="744538"/>
            <a:ext cx="6613525" cy="3722687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2"/>
          <p:cNvSpPr txBox="1">
            <a:spLocks noGrp="1"/>
          </p:cNvSpPr>
          <p:nvPr>
            <p:ph type="ctrTitle"/>
          </p:nvPr>
        </p:nvSpPr>
        <p:spPr>
          <a:xfrm>
            <a:off x="1065214" y="1828800"/>
            <a:ext cx="8229600" cy="289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600"/>
              <a:buFont typeface="Corbel"/>
              <a:buNone/>
              <a:defRPr sz="6600">
                <a:solidFill>
                  <a:schemeClr val="lt1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2"/>
          <p:cNvSpPr txBox="1">
            <a:spLocks noGrp="1"/>
          </p:cNvSpPr>
          <p:nvPr>
            <p:ph type="subTitle" idx="1"/>
          </p:nvPr>
        </p:nvSpPr>
        <p:spPr>
          <a:xfrm>
            <a:off x="1065213" y="4800600"/>
            <a:ext cx="8229600" cy="121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 cap="none">
                <a:solidFill>
                  <a:schemeClr val="accent1"/>
                </a:solidFill>
              </a:defRPr>
            </a:lvl1pPr>
            <a:lvl2pPr lvl="1" algn="ctr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2000"/>
              <a:buNone/>
              <a:defRPr>
                <a:solidFill>
                  <a:schemeClr val="lt1"/>
                </a:solidFill>
              </a:defRPr>
            </a:lvl2pPr>
            <a:lvl3pPr lvl="2" algn="ctr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1800"/>
              <a:buNone/>
              <a:defRPr>
                <a:solidFill>
                  <a:schemeClr val="lt1"/>
                </a:solidFill>
              </a:defRPr>
            </a:lvl3pPr>
            <a:lvl4pPr lvl="3" algn="ctr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1600"/>
              <a:buNone/>
              <a:defRPr>
                <a:solidFill>
                  <a:schemeClr val="lt1"/>
                </a:solidFill>
              </a:defRPr>
            </a:lvl4pPr>
            <a:lvl5pPr lvl="4" algn="ctr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1600"/>
              <a:buNone/>
              <a:defRPr>
                <a:solidFill>
                  <a:schemeClr val="lt1"/>
                </a:solidFill>
              </a:defRPr>
            </a:lvl5pPr>
            <a:lvl6pPr lvl="5" algn="ctr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00"/>
              <a:buNone/>
              <a:defRPr>
                <a:solidFill>
                  <a:schemeClr val="lt1"/>
                </a:solidFill>
              </a:defRPr>
            </a:lvl6pPr>
            <a:lvl7pPr lvl="6" algn="ctr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00"/>
              <a:buNone/>
              <a:defRPr>
                <a:solidFill>
                  <a:schemeClr val="lt1"/>
                </a:solidFill>
              </a:defRPr>
            </a:lvl7pPr>
            <a:lvl8pPr lvl="7" algn="ctr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00"/>
              <a:buNone/>
              <a:defRPr>
                <a:solidFill>
                  <a:schemeClr val="lt1"/>
                </a:solidFill>
              </a:defRPr>
            </a:lvl8pPr>
            <a:lvl9pPr lvl="8" algn="ctr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0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9;p3"/>
          <p:cNvSpPr txBox="1"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body" idx="1"/>
          </p:nvPr>
        </p:nvSpPr>
        <p:spPr>
          <a:xfrm>
            <a:off x="1522413" y="1904999"/>
            <a:ext cx="9134391" cy="411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4pPr>
            <a:lvl5pPr marL="2286000" lvl="4" indent="-3302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1600"/>
              <a:buChar char="•"/>
              <a:defRPr/>
            </a:lvl5pPr>
            <a:lvl6pPr marL="2743200" lvl="5" indent="-3302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1" name="Google Shape;21;p3"/>
          <p:cNvSpPr txBox="1">
            <a:spLocks noGrp="1"/>
          </p:cNvSpPr>
          <p:nvPr>
            <p:ph type="ftr" idx="11"/>
          </p:nvPr>
        </p:nvSpPr>
        <p:spPr>
          <a:xfrm>
            <a:off x="1522413" y="6400800"/>
            <a:ext cx="6553199" cy="2762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3"/>
          <p:cNvSpPr txBox="1">
            <a:spLocks noGrp="1"/>
          </p:cNvSpPr>
          <p:nvPr>
            <p:ph type="dt" idx="10"/>
          </p:nvPr>
        </p:nvSpPr>
        <p:spPr>
          <a:xfrm>
            <a:off x="8226422" y="6400800"/>
            <a:ext cx="1449389" cy="2762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3"/>
          <p:cNvSpPr txBox="1">
            <a:spLocks noGrp="1"/>
          </p:cNvSpPr>
          <p:nvPr>
            <p:ph type="sldNum" idx="12"/>
          </p:nvPr>
        </p:nvSpPr>
        <p:spPr>
          <a:xfrm>
            <a:off x="9828211" y="6400800"/>
            <a:ext cx="838201" cy="2762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4"/>
          <p:cNvSpPr txBox="1"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Corbel"/>
              <a:buNone/>
              <a:defRPr sz="3600" b="0">
                <a:solidFill>
                  <a:schemeClr val="lt1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body" idx="1"/>
          </p:nvPr>
        </p:nvSpPr>
        <p:spPr>
          <a:xfrm>
            <a:off x="1065213" y="4648200"/>
            <a:ext cx="3581399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228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  <a:defRPr sz="1800"/>
            </a:lvl1pPr>
            <a:lvl2pPr marL="914400" lvl="1" indent="-228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200"/>
              <a:buNone/>
              <a:defRPr sz="1200"/>
            </a:lvl2pPr>
            <a:lvl3pPr marL="1371600" lvl="2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1000"/>
              <a:buNone/>
              <a:defRPr sz="1000"/>
            </a:lvl3pPr>
            <a:lvl4pPr marL="1828800" lvl="3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900"/>
              <a:buNone/>
              <a:defRPr sz="900"/>
            </a:lvl4pPr>
            <a:lvl5pPr marL="2286000" lvl="4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90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90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90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90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27" name="Google Shape;27;p4"/>
          <p:cNvSpPr txBox="1">
            <a:spLocks noGrp="1"/>
          </p:cNvSpPr>
          <p:nvPr>
            <p:ph type="body" idx="2"/>
          </p:nvPr>
        </p:nvSpPr>
        <p:spPr>
          <a:xfrm>
            <a:off x="4951414" y="685800"/>
            <a:ext cx="6400800" cy="533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810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SzPts val="2400"/>
              <a:buChar char="•"/>
              <a:defRPr sz="2400"/>
            </a:lvl1pPr>
            <a:lvl2pPr marL="914400" lvl="1" indent="-355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2000"/>
              <a:buChar char="•"/>
              <a:defRPr sz="2000"/>
            </a:lvl2pPr>
            <a:lvl3pPr marL="1371600" lvl="2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1800"/>
              <a:buChar char="•"/>
              <a:defRPr sz="1800"/>
            </a:lvl3pPr>
            <a:lvl4pPr marL="1828800" lvl="3" indent="-3302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1600"/>
              <a:buChar char="•"/>
              <a:defRPr sz="1600"/>
            </a:lvl4pPr>
            <a:lvl5pPr marL="2286000" lvl="4" indent="-3302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1600"/>
              <a:buChar char="•"/>
              <a:defRPr sz="1600"/>
            </a:lvl5pPr>
            <a:lvl6pPr marL="2743200" lvl="5" indent="-3302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00"/>
              <a:buChar char="•"/>
              <a:defRPr sz="1600"/>
            </a:lvl6pPr>
            <a:lvl7pPr marL="3200400" lvl="6" indent="-3302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00"/>
              <a:buChar char="•"/>
              <a:defRPr sz="1600"/>
            </a:lvl7pPr>
            <a:lvl8pPr marL="3657600" lvl="7" indent="-3302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00"/>
              <a:buChar char="•"/>
              <a:defRPr sz="1600"/>
            </a:lvl8pPr>
            <a:lvl9pPr marL="4114800" lvl="8" indent="-3302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28" name="Google Shape;28;p4"/>
          <p:cNvSpPr txBox="1">
            <a:spLocks noGrp="1"/>
          </p:cNvSpPr>
          <p:nvPr>
            <p:ph type="ftr" idx="11"/>
          </p:nvPr>
        </p:nvSpPr>
        <p:spPr>
          <a:xfrm>
            <a:off x="1522413" y="6400800"/>
            <a:ext cx="6553199" cy="2762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4"/>
          <p:cNvSpPr txBox="1">
            <a:spLocks noGrp="1"/>
          </p:cNvSpPr>
          <p:nvPr>
            <p:ph type="dt" idx="10"/>
          </p:nvPr>
        </p:nvSpPr>
        <p:spPr>
          <a:xfrm>
            <a:off x="8226422" y="6400800"/>
            <a:ext cx="1449389" cy="2762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0" name="Google Shape;30;p4"/>
          <p:cNvSpPr txBox="1">
            <a:spLocks noGrp="1"/>
          </p:cNvSpPr>
          <p:nvPr>
            <p:ph type="sldNum" idx="12"/>
          </p:nvPr>
        </p:nvSpPr>
        <p:spPr>
          <a:xfrm>
            <a:off x="9828211" y="6400800"/>
            <a:ext cx="838201" cy="2762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5"/>
          <p:cNvSpPr txBox="1">
            <a:spLocks noGrp="1"/>
          </p:cNvSpPr>
          <p:nvPr>
            <p:ph type="title"/>
          </p:nvPr>
        </p:nvSpPr>
        <p:spPr>
          <a:xfrm>
            <a:off x="1059614" y="2514600"/>
            <a:ext cx="8692399" cy="281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Corbel"/>
              <a:buNone/>
              <a:defRPr sz="4800" b="0" cap="none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3" name="Google Shape;33;p5"/>
          <p:cNvSpPr txBox="1">
            <a:spLocks noGrp="1"/>
          </p:cNvSpPr>
          <p:nvPr>
            <p:ph type="body" idx="1"/>
          </p:nvPr>
        </p:nvSpPr>
        <p:spPr>
          <a:xfrm>
            <a:off x="1065213" y="5410200"/>
            <a:ext cx="8687333" cy="6096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22860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 cap="none">
                <a:solidFill>
                  <a:schemeClr val="accent1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  <a:defRPr sz="1800">
                <a:solidFill>
                  <a:schemeClr val="lt1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1600"/>
              <a:buNone/>
              <a:defRPr sz="1600">
                <a:solidFill>
                  <a:schemeClr val="lt1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5pPr>
            <a:lvl6pPr marL="2743200" lvl="5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6pPr>
            <a:lvl7pPr marL="3200400" lvl="6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7pPr>
            <a:lvl8pPr marL="3657600" lvl="7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8pPr>
            <a:lvl9pPr marL="4114800" lvl="8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34" name="Google Shape;34;p5"/>
          <p:cNvSpPr txBox="1">
            <a:spLocks noGrp="1"/>
          </p:cNvSpPr>
          <p:nvPr>
            <p:ph type="ftr" idx="11"/>
          </p:nvPr>
        </p:nvSpPr>
        <p:spPr>
          <a:xfrm>
            <a:off x="1522413" y="6400800"/>
            <a:ext cx="6553199" cy="2762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5"/>
          <p:cNvSpPr txBox="1">
            <a:spLocks noGrp="1"/>
          </p:cNvSpPr>
          <p:nvPr>
            <p:ph type="dt" idx="10"/>
          </p:nvPr>
        </p:nvSpPr>
        <p:spPr>
          <a:xfrm>
            <a:off x="8226422" y="6400800"/>
            <a:ext cx="1449389" cy="2762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6" name="Google Shape;36;p5"/>
          <p:cNvSpPr txBox="1">
            <a:spLocks noGrp="1"/>
          </p:cNvSpPr>
          <p:nvPr>
            <p:ph type="sldNum" idx="12"/>
          </p:nvPr>
        </p:nvSpPr>
        <p:spPr>
          <a:xfrm>
            <a:off x="9828211" y="6400800"/>
            <a:ext cx="838201" cy="2762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6"/>
          <p:cNvSpPr txBox="1"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body" idx="1"/>
          </p:nvPr>
        </p:nvSpPr>
        <p:spPr>
          <a:xfrm>
            <a:off x="1504781" y="1905001"/>
            <a:ext cx="4419599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810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SzPts val="2400"/>
              <a:buChar char="•"/>
              <a:defRPr sz="2400"/>
            </a:lvl1pPr>
            <a:lvl2pPr marL="914400" lvl="1" indent="-355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2000"/>
              <a:buChar char="•"/>
              <a:defRPr sz="2000"/>
            </a:lvl2pPr>
            <a:lvl3pPr marL="1371600" lvl="2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1800"/>
              <a:buChar char="•"/>
              <a:defRPr sz="1800"/>
            </a:lvl3pPr>
            <a:lvl4pPr marL="1828800" lvl="3" indent="-3302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1600"/>
              <a:buChar char="•"/>
              <a:defRPr sz="1600"/>
            </a:lvl4pPr>
            <a:lvl5pPr marL="2286000" lvl="4" indent="-3302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1600"/>
              <a:buChar char="•"/>
              <a:defRPr sz="1600"/>
            </a:lvl5pPr>
            <a:lvl6pPr marL="2743200" lvl="5" indent="-3302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00"/>
              <a:buChar char="•"/>
              <a:defRPr sz="1600"/>
            </a:lvl6pPr>
            <a:lvl7pPr marL="3200400" lvl="6" indent="-3302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00"/>
              <a:buChar char="•"/>
              <a:defRPr sz="1600"/>
            </a:lvl7pPr>
            <a:lvl8pPr marL="3657600" lvl="7" indent="-3302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00"/>
              <a:buChar char="•"/>
              <a:defRPr sz="1600"/>
            </a:lvl8pPr>
            <a:lvl9pPr marL="4114800" lvl="8" indent="-3302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0" name="Google Shape;40;p6"/>
          <p:cNvSpPr txBox="1">
            <a:spLocks noGrp="1"/>
          </p:cNvSpPr>
          <p:nvPr>
            <p:ph type="body" idx="2"/>
          </p:nvPr>
        </p:nvSpPr>
        <p:spPr>
          <a:xfrm>
            <a:off x="6229183" y="1905001"/>
            <a:ext cx="44196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810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SzPts val="2400"/>
              <a:buChar char="•"/>
              <a:defRPr sz="2400"/>
            </a:lvl1pPr>
            <a:lvl2pPr marL="914400" lvl="1" indent="-355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2000"/>
              <a:buChar char="•"/>
              <a:defRPr sz="2000"/>
            </a:lvl2pPr>
            <a:lvl3pPr marL="1371600" lvl="2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1800"/>
              <a:buChar char="•"/>
              <a:defRPr sz="1800"/>
            </a:lvl3pPr>
            <a:lvl4pPr marL="1828800" lvl="3" indent="-3302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1600"/>
              <a:buChar char="•"/>
              <a:defRPr sz="1600"/>
            </a:lvl4pPr>
            <a:lvl5pPr marL="2286000" lvl="4" indent="-3302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1600"/>
              <a:buChar char="•"/>
              <a:defRPr sz="1600"/>
            </a:lvl5pPr>
            <a:lvl6pPr marL="2743200" lvl="5" indent="-3302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00"/>
              <a:buChar char="•"/>
              <a:defRPr sz="1600"/>
            </a:lvl6pPr>
            <a:lvl7pPr marL="3200400" lvl="6" indent="-3302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00"/>
              <a:buChar char="•"/>
              <a:defRPr sz="1600"/>
            </a:lvl7pPr>
            <a:lvl8pPr marL="3657600" lvl="7" indent="-3302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00"/>
              <a:buChar char="•"/>
              <a:defRPr sz="1600"/>
            </a:lvl8pPr>
            <a:lvl9pPr marL="4114800" lvl="8" indent="-3302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1" name="Google Shape;41;p6"/>
          <p:cNvSpPr txBox="1">
            <a:spLocks noGrp="1"/>
          </p:cNvSpPr>
          <p:nvPr>
            <p:ph type="ftr" idx="11"/>
          </p:nvPr>
        </p:nvSpPr>
        <p:spPr>
          <a:xfrm>
            <a:off x="1522413" y="6400800"/>
            <a:ext cx="6553199" cy="2762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6"/>
          <p:cNvSpPr txBox="1">
            <a:spLocks noGrp="1"/>
          </p:cNvSpPr>
          <p:nvPr>
            <p:ph type="dt" idx="10"/>
          </p:nvPr>
        </p:nvSpPr>
        <p:spPr>
          <a:xfrm>
            <a:off x="8226422" y="6400800"/>
            <a:ext cx="1449389" cy="2762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" name="Google Shape;43;p6"/>
          <p:cNvSpPr txBox="1">
            <a:spLocks noGrp="1"/>
          </p:cNvSpPr>
          <p:nvPr>
            <p:ph type="sldNum" idx="12"/>
          </p:nvPr>
        </p:nvSpPr>
        <p:spPr>
          <a:xfrm>
            <a:off x="9828211" y="6400800"/>
            <a:ext cx="838201" cy="2762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7"/>
          <p:cNvSpPr txBox="1"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Corbel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body" idx="1"/>
          </p:nvPr>
        </p:nvSpPr>
        <p:spPr>
          <a:xfrm>
            <a:off x="1522411" y="1905000"/>
            <a:ext cx="4416552" cy="76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457200" lvl="0" indent="-22860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 b="0" cap="none">
                <a:solidFill>
                  <a:schemeClr val="accent1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160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0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0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0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body" idx="2"/>
          </p:nvPr>
        </p:nvSpPr>
        <p:spPr>
          <a:xfrm>
            <a:off x="1522411" y="2743201"/>
            <a:ext cx="4416552" cy="3276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810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SzPts val="2400"/>
              <a:buChar char="•"/>
              <a:defRPr sz="2400"/>
            </a:lvl1pPr>
            <a:lvl2pPr marL="914400" lvl="1" indent="-355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2000"/>
              <a:buChar char="•"/>
              <a:defRPr sz="2000"/>
            </a:lvl2pPr>
            <a:lvl3pPr marL="1371600" lvl="2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1800"/>
              <a:buChar char="•"/>
              <a:defRPr sz="1800"/>
            </a:lvl3pPr>
            <a:lvl4pPr marL="1828800" lvl="3" indent="-3302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1600"/>
              <a:buChar char="•"/>
              <a:defRPr sz="1600"/>
            </a:lvl4pPr>
            <a:lvl5pPr marL="2286000" lvl="4" indent="-3302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1600"/>
              <a:buChar char="•"/>
              <a:defRPr sz="1600"/>
            </a:lvl5pPr>
            <a:lvl6pPr marL="2743200" lvl="5" indent="-3302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00"/>
              <a:buChar char="•"/>
              <a:defRPr sz="1600"/>
            </a:lvl6pPr>
            <a:lvl7pPr marL="3200400" lvl="6" indent="-3302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00"/>
              <a:buChar char="•"/>
              <a:defRPr sz="1600"/>
            </a:lvl7pPr>
            <a:lvl8pPr marL="3657600" lvl="7" indent="-3302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00"/>
              <a:buChar char="•"/>
              <a:defRPr sz="1600"/>
            </a:lvl8pPr>
            <a:lvl9pPr marL="4114800" lvl="8" indent="-3302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body" idx="3"/>
          </p:nvPr>
        </p:nvSpPr>
        <p:spPr>
          <a:xfrm>
            <a:off x="6249861" y="1905000"/>
            <a:ext cx="4416552" cy="76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457200" lvl="0" indent="-22860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 b="0" cap="none">
                <a:solidFill>
                  <a:schemeClr val="accent1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1600"/>
              <a:buNone/>
              <a:defRPr sz="1600" b="1"/>
            </a:lvl5pPr>
            <a:lvl6pPr marL="2743200" lvl="5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00"/>
              <a:buNone/>
              <a:defRPr sz="1600" b="1"/>
            </a:lvl6pPr>
            <a:lvl7pPr marL="3200400" lvl="6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00"/>
              <a:buNone/>
              <a:defRPr sz="1600" b="1"/>
            </a:lvl7pPr>
            <a:lvl8pPr marL="3657600" lvl="7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00"/>
              <a:buNone/>
              <a:defRPr sz="1600" b="1"/>
            </a:lvl8pPr>
            <a:lvl9pPr marL="4114800" lvl="8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9" name="Google Shape;49;p7"/>
          <p:cNvSpPr txBox="1">
            <a:spLocks noGrp="1"/>
          </p:cNvSpPr>
          <p:nvPr>
            <p:ph type="body" idx="4"/>
          </p:nvPr>
        </p:nvSpPr>
        <p:spPr>
          <a:xfrm>
            <a:off x="6249861" y="2743201"/>
            <a:ext cx="4416552" cy="3276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810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SzPts val="2400"/>
              <a:buChar char="•"/>
              <a:defRPr sz="2400"/>
            </a:lvl1pPr>
            <a:lvl2pPr marL="914400" lvl="1" indent="-355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2000"/>
              <a:buChar char="•"/>
              <a:defRPr sz="2000"/>
            </a:lvl2pPr>
            <a:lvl3pPr marL="1371600" lvl="2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1800"/>
              <a:buChar char="•"/>
              <a:defRPr sz="1800"/>
            </a:lvl3pPr>
            <a:lvl4pPr marL="1828800" lvl="3" indent="-3302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1600"/>
              <a:buChar char="•"/>
              <a:defRPr sz="1600"/>
            </a:lvl4pPr>
            <a:lvl5pPr marL="2286000" lvl="4" indent="-3302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1600"/>
              <a:buChar char="•"/>
              <a:defRPr sz="1600"/>
            </a:lvl5pPr>
            <a:lvl6pPr marL="2743200" lvl="5" indent="-3302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00"/>
              <a:buChar char="•"/>
              <a:defRPr sz="1600"/>
            </a:lvl6pPr>
            <a:lvl7pPr marL="3200400" lvl="6" indent="-3302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00"/>
              <a:buChar char="•"/>
              <a:defRPr sz="1600"/>
            </a:lvl7pPr>
            <a:lvl8pPr marL="3657600" lvl="7" indent="-3302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00"/>
              <a:buChar char="•"/>
              <a:defRPr sz="1600"/>
            </a:lvl8pPr>
            <a:lvl9pPr marL="4114800" lvl="8" indent="-3302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50" name="Google Shape;50;p7"/>
          <p:cNvSpPr txBox="1">
            <a:spLocks noGrp="1"/>
          </p:cNvSpPr>
          <p:nvPr>
            <p:ph type="ftr" idx="11"/>
          </p:nvPr>
        </p:nvSpPr>
        <p:spPr>
          <a:xfrm>
            <a:off x="1522413" y="6400800"/>
            <a:ext cx="6553199" cy="2762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7"/>
          <p:cNvSpPr txBox="1">
            <a:spLocks noGrp="1"/>
          </p:cNvSpPr>
          <p:nvPr>
            <p:ph type="dt" idx="10"/>
          </p:nvPr>
        </p:nvSpPr>
        <p:spPr>
          <a:xfrm>
            <a:off x="8226422" y="6400800"/>
            <a:ext cx="1449389" cy="2762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7"/>
          <p:cNvSpPr txBox="1">
            <a:spLocks noGrp="1"/>
          </p:cNvSpPr>
          <p:nvPr>
            <p:ph type="sldNum" idx="12"/>
          </p:nvPr>
        </p:nvSpPr>
        <p:spPr>
          <a:xfrm>
            <a:off x="9828211" y="6400800"/>
            <a:ext cx="838201" cy="2762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8"/>
          <p:cNvSpPr txBox="1"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5" name="Google Shape;55;p8"/>
          <p:cNvSpPr txBox="1">
            <a:spLocks noGrp="1"/>
          </p:cNvSpPr>
          <p:nvPr>
            <p:ph type="ftr" idx="11"/>
          </p:nvPr>
        </p:nvSpPr>
        <p:spPr>
          <a:xfrm>
            <a:off x="1522413" y="6400800"/>
            <a:ext cx="6553199" cy="2762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8"/>
          <p:cNvSpPr txBox="1">
            <a:spLocks noGrp="1"/>
          </p:cNvSpPr>
          <p:nvPr>
            <p:ph type="dt" idx="10"/>
          </p:nvPr>
        </p:nvSpPr>
        <p:spPr>
          <a:xfrm>
            <a:off x="8226422" y="6400800"/>
            <a:ext cx="1449389" cy="2762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" name="Google Shape;57;p8"/>
          <p:cNvSpPr txBox="1">
            <a:spLocks noGrp="1"/>
          </p:cNvSpPr>
          <p:nvPr>
            <p:ph type="sldNum" idx="12"/>
          </p:nvPr>
        </p:nvSpPr>
        <p:spPr>
          <a:xfrm>
            <a:off x="9828211" y="6400800"/>
            <a:ext cx="838201" cy="2762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dk2"/>
        </a:solidFill>
        <a:effectLst/>
      </p:bgPr>
    </p:bg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9"/>
          <p:cNvSpPr txBox="1">
            <a:spLocks noGrp="1"/>
          </p:cNvSpPr>
          <p:nvPr>
            <p:ph type="ftr" idx="11"/>
          </p:nvPr>
        </p:nvSpPr>
        <p:spPr>
          <a:xfrm>
            <a:off x="1522413" y="6400800"/>
            <a:ext cx="6553199" cy="2762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dt" idx="10"/>
          </p:nvPr>
        </p:nvSpPr>
        <p:spPr>
          <a:xfrm>
            <a:off x="8226422" y="6400800"/>
            <a:ext cx="1449389" cy="2762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1" name="Google Shape;61;p9"/>
          <p:cNvSpPr txBox="1">
            <a:spLocks noGrp="1"/>
          </p:cNvSpPr>
          <p:nvPr>
            <p:ph type="sldNum" idx="12"/>
          </p:nvPr>
        </p:nvSpPr>
        <p:spPr>
          <a:xfrm>
            <a:off x="9828211" y="6400800"/>
            <a:ext cx="838201" cy="2762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10"/>
          <p:cNvSpPr txBox="1"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Corbel"/>
              <a:buNone/>
              <a:defRPr sz="3600" b="0" i="0">
                <a:solidFill>
                  <a:schemeClr val="lt1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4" name="Google Shape;64;p10"/>
          <p:cNvSpPr txBox="1">
            <a:spLocks noGrp="1"/>
          </p:cNvSpPr>
          <p:nvPr>
            <p:ph type="body" idx="1"/>
          </p:nvPr>
        </p:nvSpPr>
        <p:spPr>
          <a:xfrm>
            <a:off x="1065213" y="4648200"/>
            <a:ext cx="3581399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228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  <a:defRPr sz="1800"/>
            </a:lvl1pPr>
            <a:lvl2pPr marL="914400" lvl="1" indent="-228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200"/>
              <a:buNone/>
              <a:defRPr sz="1200"/>
            </a:lvl2pPr>
            <a:lvl3pPr marL="1371600" lvl="2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1000"/>
              <a:buNone/>
              <a:defRPr sz="1000"/>
            </a:lvl3pPr>
            <a:lvl4pPr marL="1828800" lvl="3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900"/>
              <a:buNone/>
              <a:defRPr sz="900"/>
            </a:lvl4pPr>
            <a:lvl5pPr marL="2286000" lvl="4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900"/>
              <a:buNone/>
              <a:defRPr sz="900"/>
            </a:lvl5pPr>
            <a:lvl6pPr marL="2743200" lvl="5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900"/>
              <a:buNone/>
              <a:defRPr sz="900"/>
            </a:lvl6pPr>
            <a:lvl7pPr marL="3200400" lvl="6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900"/>
              <a:buNone/>
              <a:defRPr sz="900"/>
            </a:lvl7pPr>
            <a:lvl8pPr marL="3657600" lvl="7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900"/>
              <a:buNone/>
              <a:defRPr sz="900"/>
            </a:lvl8pPr>
            <a:lvl9pPr marL="4114800" lvl="8" indent="-2286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10" descr="An empty placeholder to add an image. Click on the placeholder and select the image that you wish to add."/>
          <p:cNvSpPr>
            <a:spLocks noGrp="1"/>
          </p:cNvSpPr>
          <p:nvPr>
            <p:ph type="pic" idx="2"/>
          </p:nvPr>
        </p:nvSpPr>
        <p:spPr>
          <a:xfrm>
            <a:off x="4951414" y="685800"/>
            <a:ext cx="6400799" cy="5334000"/>
          </a:xfrm>
          <a:prstGeom prst="rect">
            <a:avLst/>
          </a:prstGeom>
          <a:solidFill>
            <a:schemeClr val="dk2"/>
          </a:solidFill>
          <a:ln w="76200" cap="flat" cmpd="sng">
            <a:solidFill>
              <a:schemeClr val="lt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ctr" rtl="0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R="0" lvl="1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accent1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R="0" lvl="2" algn="l" rtl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Arial"/>
              <a:buNone/>
              <a:defRPr sz="24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R="0" lvl="3" algn="l" rtl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R="0" lvl="4" algn="l" rtl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R="0" lvl="5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R="0" lvl="6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R="0" lvl="7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R="0" lvl="8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endParaRPr/>
          </a:p>
        </p:txBody>
      </p:sp>
      <p:sp>
        <p:nvSpPr>
          <p:cNvPr id="66" name="Google Shape;66;p10"/>
          <p:cNvSpPr txBox="1">
            <a:spLocks noGrp="1"/>
          </p:cNvSpPr>
          <p:nvPr>
            <p:ph type="ftr" idx="11"/>
          </p:nvPr>
        </p:nvSpPr>
        <p:spPr>
          <a:xfrm>
            <a:off x="1522413" y="6400800"/>
            <a:ext cx="6553199" cy="2762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 txBox="1">
            <a:spLocks noGrp="1"/>
          </p:cNvSpPr>
          <p:nvPr>
            <p:ph type="dt" idx="10"/>
          </p:nvPr>
        </p:nvSpPr>
        <p:spPr>
          <a:xfrm>
            <a:off x="8226422" y="6400800"/>
            <a:ext cx="1449389" cy="2762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8" name="Google Shape;68;p10"/>
          <p:cNvSpPr txBox="1">
            <a:spLocks noGrp="1"/>
          </p:cNvSpPr>
          <p:nvPr>
            <p:ph type="sldNum" idx="12"/>
          </p:nvPr>
        </p:nvSpPr>
        <p:spPr>
          <a:xfrm>
            <a:off x="9828211" y="6400800"/>
            <a:ext cx="838201" cy="2762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11"/>
          <p:cNvSpPr txBox="1"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1" name="Google Shape;71;p11"/>
          <p:cNvSpPr txBox="1">
            <a:spLocks noGrp="1"/>
          </p:cNvSpPr>
          <p:nvPr>
            <p:ph type="body" idx="1"/>
          </p:nvPr>
        </p:nvSpPr>
        <p:spPr>
          <a:xfrm rot="5400000">
            <a:off x="4032208" y="-604796"/>
            <a:ext cx="4114801" cy="91343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5pPr>
            <a:lvl6pPr marL="2743200" lvl="5" indent="-3429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2" name="Google Shape;72;p11"/>
          <p:cNvSpPr txBox="1">
            <a:spLocks noGrp="1"/>
          </p:cNvSpPr>
          <p:nvPr>
            <p:ph type="ftr" idx="11"/>
          </p:nvPr>
        </p:nvSpPr>
        <p:spPr>
          <a:xfrm>
            <a:off x="1522413" y="6400800"/>
            <a:ext cx="6553199" cy="2762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1"/>
          <p:cNvSpPr txBox="1">
            <a:spLocks noGrp="1"/>
          </p:cNvSpPr>
          <p:nvPr>
            <p:ph type="dt" idx="10"/>
          </p:nvPr>
        </p:nvSpPr>
        <p:spPr>
          <a:xfrm>
            <a:off x="8226422" y="6400800"/>
            <a:ext cx="1449389" cy="2762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11"/>
          <p:cNvSpPr txBox="1">
            <a:spLocks noGrp="1"/>
          </p:cNvSpPr>
          <p:nvPr>
            <p:ph type="sldNum" idx="12"/>
          </p:nvPr>
        </p:nvSpPr>
        <p:spPr>
          <a:xfrm>
            <a:off x="9828211" y="6400800"/>
            <a:ext cx="838201" cy="2762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12"/>
          <p:cNvSpPr txBox="1">
            <a:spLocks noGrp="1"/>
          </p:cNvSpPr>
          <p:nvPr>
            <p:ph type="title"/>
          </p:nvPr>
        </p:nvSpPr>
        <p:spPr>
          <a:xfrm rot="5400000">
            <a:off x="7085013" y="2438401"/>
            <a:ext cx="5638800" cy="15240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7" name="Google Shape;77;p12"/>
          <p:cNvSpPr txBox="1">
            <a:spLocks noGrp="1"/>
          </p:cNvSpPr>
          <p:nvPr>
            <p:ph type="body" idx="1"/>
          </p:nvPr>
        </p:nvSpPr>
        <p:spPr>
          <a:xfrm rot="5400000">
            <a:off x="2398711" y="-495298"/>
            <a:ext cx="5638800" cy="73913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342900" algn="l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5pPr>
            <a:lvl6pPr marL="2743200" lvl="5" indent="-3429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6pPr>
            <a:lvl7pPr marL="3200400" lvl="6" indent="-3429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7pPr>
            <a:lvl8pPr marL="3657600" lvl="7" indent="-3429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8" name="Google Shape;78;p12"/>
          <p:cNvSpPr txBox="1">
            <a:spLocks noGrp="1"/>
          </p:cNvSpPr>
          <p:nvPr>
            <p:ph type="ftr" idx="11"/>
          </p:nvPr>
        </p:nvSpPr>
        <p:spPr>
          <a:xfrm>
            <a:off x="1522413" y="6400800"/>
            <a:ext cx="6553199" cy="2762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2"/>
          <p:cNvSpPr txBox="1">
            <a:spLocks noGrp="1"/>
          </p:cNvSpPr>
          <p:nvPr>
            <p:ph type="dt" idx="10"/>
          </p:nvPr>
        </p:nvSpPr>
        <p:spPr>
          <a:xfrm>
            <a:off x="8226422" y="6400800"/>
            <a:ext cx="1449389" cy="2762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0" name="Google Shape;80;p12"/>
          <p:cNvSpPr txBox="1">
            <a:spLocks noGrp="1"/>
          </p:cNvSpPr>
          <p:nvPr>
            <p:ph type="sldNum" idx="12"/>
          </p:nvPr>
        </p:nvSpPr>
        <p:spPr>
          <a:xfrm>
            <a:off x="9828211" y="6400800"/>
            <a:ext cx="838201" cy="2762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>
            <a:alphaModFix/>
          </a:blip>
          <a:stretch>
            <a:fillRect/>
          </a:stretch>
        </a:blip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"/>
          <p:cNvSpPr txBox="1"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Corbel"/>
              <a:buNone/>
              <a:defRPr sz="36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1" name="Google Shape;11;p1"/>
          <p:cNvSpPr txBox="1">
            <a:spLocks noGrp="1"/>
          </p:cNvSpPr>
          <p:nvPr>
            <p:ph type="body" idx="1"/>
          </p:nvPr>
        </p:nvSpPr>
        <p:spPr>
          <a:xfrm>
            <a:off x="1522413" y="1904999"/>
            <a:ext cx="9134391" cy="411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381000" algn="l" rtl="0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914400" marR="0" lvl="1" indent="-355600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1371600" marR="0" lvl="2" indent="-342900" algn="l" rtl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1828800" marR="0" lvl="3" indent="-330200" algn="l" rtl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2286000" marR="0" lvl="4" indent="-330200" algn="l" rtl="0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2743200" marR="0" lvl="5" indent="-33020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3200400" marR="0" lvl="6" indent="-33020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3657600" marR="0" lvl="7" indent="-33020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4114800" marR="0" lvl="8" indent="-330200" algn="l" rtl="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endParaRPr/>
          </a:p>
        </p:txBody>
      </p:sp>
      <p:sp>
        <p:nvSpPr>
          <p:cNvPr id="12" name="Google Shape;12;p1"/>
          <p:cNvSpPr txBox="1">
            <a:spLocks noGrp="1"/>
          </p:cNvSpPr>
          <p:nvPr>
            <p:ph type="ftr" idx="11"/>
          </p:nvPr>
        </p:nvSpPr>
        <p:spPr>
          <a:xfrm>
            <a:off x="1522413" y="6400800"/>
            <a:ext cx="6553199" cy="2762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endParaRPr/>
          </a:p>
        </p:txBody>
      </p:sp>
      <p:sp>
        <p:nvSpPr>
          <p:cNvPr id="13" name="Google Shape;13;p1"/>
          <p:cNvSpPr txBox="1">
            <a:spLocks noGrp="1"/>
          </p:cNvSpPr>
          <p:nvPr>
            <p:ph type="dt" idx="10"/>
          </p:nvPr>
        </p:nvSpPr>
        <p:spPr>
          <a:xfrm>
            <a:off x="8226422" y="6400800"/>
            <a:ext cx="1449389" cy="2762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endParaRPr/>
          </a:p>
        </p:txBody>
      </p:sp>
      <p:sp>
        <p:nvSpPr>
          <p:cNvPr id="14" name="Google Shape;14;p1"/>
          <p:cNvSpPr txBox="1">
            <a:spLocks noGrp="1"/>
          </p:cNvSpPr>
          <p:nvPr>
            <p:ph type="sldNum" idx="12"/>
          </p:nvPr>
        </p:nvSpPr>
        <p:spPr>
          <a:xfrm>
            <a:off x="9828211" y="6400800"/>
            <a:ext cx="838201" cy="2762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  <a:defRPr sz="11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>
      <p:transition spd="slow">
        <p:fade/>
      </p:transition>
    </mc:Fallback>
  </mc:AlternateConten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 xmlns:p15="http://schemas.microsoft.com/office/powerpoint/2012/main">
        <p15:guide id="1" pos="3839">
          <p15:clr>
            <a:srgbClr val="F26B43"/>
          </p15:clr>
        </p15:guide>
        <p15:guide id="2" orient="horz" pos="216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mefund.tid.gov.hk/english/emf/files/EMF_Guide_Eng.pdf" TargetMode="External"/><Relationship Id="rId13" Type="http://schemas.openxmlformats.org/officeDocument/2006/relationships/hyperlink" Target="https://www.retaas.hkpc.org/tc/index.aspx" TargetMode="External"/><Relationship Id="rId18" Type="http://schemas.openxmlformats.org/officeDocument/2006/relationships/hyperlink" Target="https://www.hkpc.org/zh-HK/distance-business-programme" TargetMode="External"/><Relationship Id="rId3" Type="http://schemas.openxmlformats.org/officeDocument/2006/relationships/image" Target="../media/image9.jpg"/><Relationship Id="rId7" Type="http://schemas.openxmlformats.org/officeDocument/2006/relationships/image" Target="../media/image12.png"/><Relationship Id="rId12" Type="http://schemas.openxmlformats.org/officeDocument/2006/relationships/image" Target="../media/image16.png"/><Relationship Id="rId17" Type="http://schemas.openxmlformats.org/officeDocument/2006/relationships/hyperlink" Target="https://www.retailsubsidy.gov.hk/zh/" TargetMode="External"/><Relationship Id="rId2" Type="http://schemas.openxmlformats.org/officeDocument/2006/relationships/notesSlide" Target="../notesSlides/notesSlide7.xml"/><Relationship Id="rId16" Type="http://schemas.openxmlformats.org/officeDocument/2006/relationships/hyperlink" Target="https://tvp.itf.gov.hk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11" Type="http://schemas.openxmlformats.org/officeDocument/2006/relationships/image" Target="../media/image15.jpg"/><Relationship Id="rId5" Type="http://schemas.openxmlformats.org/officeDocument/2006/relationships/image" Target="../media/image10.jpg"/><Relationship Id="rId15" Type="http://schemas.openxmlformats.org/officeDocument/2006/relationships/hyperlink" Target="https://www.ess.gov.hk/zh/" TargetMode="External"/><Relationship Id="rId10" Type="http://schemas.openxmlformats.org/officeDocument/2006/relationships/image" Target="../media/image14.png"/><Relationship Id="rId4" Type="http://schemas.openxmlformats.org/officeDocument/2006/relationships/hyperlink" Target="https://www.coronavirus.gov.hk/chi/anti-epidemic-fund.html" TargetMode="External"/><Relationship Id="rId9" Type="http://schemas.openxmlformats.org/officeDocument/2006/relationships/image" Target="../media/image13.png"/><Relationship Id="rId14" Type="http://schemas.openxmlformats.org/officeDocument/2006/relationships/hyperlink" Target="https://www.bud.hkpc.org/en.html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hyperlink" Target="https://youtu.be/a3FOtaxFuDw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doc.irasia.com/listco/hk/tsesuiluen/annual/ar215560-e00417_annualreport2018_19.pdf" TargetMode="Externa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yjewelryeshop.com/pages/about-us" TargetMode="External"/><Relationship Id="rId5" Type="http://schemas.openxmlformats.org/officeDocument/2006/relationships/hyperlink" Target="https://www.kwongsart.com/" TargetMode="External"/><Relationship Id="rId4" Type="http://schemas.openxmlformats.org/officeDocument/2006/relationships/hyperlink" Target="https://www1.hkexnews.hk/listedco/listconews/sehk/2019/0614/ltn20190614020_c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3"/>
          <p:cNvSpPr txBox="1">
            <a:spLocks noGrp="1"/>
          </p:cNvSpPr>
          <p:nvPr>
            <p:ph type="ctrTitle"/>
          </p:nvPr>
        </p:nvSpPr>
        <p:spPr>
          <a:xfrm>
            <a:off x="1065214" y="1828800"/>
            <a:ext cx="8229600" cy="289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6600"/>
              <a:buFont typeface="Corbel"/>
              <a:buNone/>
            </a:pPr>
            <a:r>
              <a:rPr lang="en-US"/>
              <a:t>My Jewelry </a:t>
            </a:r>
            <a:br>
              <a:rPr lang="en-US"/>
            </a:br>
            <a:r>
              <a:rPr lang="en-US"/>
              <a:t>Marketing plan – new horizon</a:t>
            </a:r>
            <a:endParaRPr/>
          </a:p>
        </p:txBody>
      </p:sp>
      <p:sp>
        <p:nvSpPr>
          <p:cNvPr id="86" name="Google Shape;86;p13"/>
          <p:cNvSpPr txBox="1">
            <a:spLocks noGrp="1"/>
          </p:cNvSpPr>
          <p:nvPr>
            <p:ph type="subTitle" idx="1"/>
          </p:nvPr>
        </p:nvSpPr>
        <p:spPr>
          <a:xfrm>
            <a:off x="1065213" y="4800600"/>
            <a:ext cx="8229600" cy="121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rPr lang="en-US"/>
              <a:t>PREPARED BY CHAN PAK YIP JEFFERY, CHAN SHUK YAN AND 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rPr lang="en-US"/>
              <a:t>HO CHOI HEI LIZBETH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rPr lang="en-US"/>
              <a:t>ASSIGNMENT 2 OF HKBM7012 MARKETING MANAGEMENT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rPr lang="en-US"/>
              <a:t>JUNE 2020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4"/>
          <p:cNvSpPr txBox="1"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Corbel"/>
              <a:buNone/>
            </a:pPr>
            <a:r>
              <a:rPr lang="en-US"/>
              <a:t>Title and Content Layout with List</a:t>
            </a:r>
            <a:endParaRPr/>
          </a:p>
        </p:txBody>
      </p:sp>
      <p:sp>
        <p:nvSpPr>
          <p:cNvPr id="92" name="Google Shape;92;p14"/>
          <p:cNvSpPr txBox="1">
            <a:spLocks noGrp="1"/>
          </p:cNvSpPr>
          <p:nvPr>
            <p:ph type="body" idx="1"/>
          </p:nvPr>
        </p:nvSpPr>
        <p:spPr>
          <a:xfrm>
            <a:off x="1522413" y="1904999"/>
            <a:ext cx="9372599" cy="43434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3838" lvl="0" indent="-223838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220"/>
              <a:buChar char="•"/>
            </a:pPr>
            <a:r>
              <a:rPr lang="en-US" sz="2220"/>
              <a:t>Company General Information</a:t>
            </a:r>
            <a:endParaRPr/>
          </a:p>
          <a:p>
            <a:pPr marL="223838" lvl="0" indent="-223838" algn="l" rtl="0">
              <a:lnSpc>
                <a:spcPct val="80000"/>
              </a:lnSpc>
              <a:spcBef>
                <a:spcPts val="1800"/>
              </a:spcBef>
              <a:spcAft>
                <a:spcPts val="0"/>
              </a:spcAft>
              <a:buSzPts val="2220"/>
              <a:buChar char="•"/>
            </a:pPr>
            <a:r>
              <a:rPr lang="en-US" sz="2220"/>
              <a:t>Review of the market and what we are doing. </a:t>
            </a:r>
            <a:endParaRPr/>
          </a:p>
          <a:p>
            <a:pPr marL="223838" lvl="0" indent="-223838" algn="l" rtl="0">
              <a:lnSpc>
                <a:spcPct val="80000"/>
              </a:lnSpc>
              <a:spcBef>
                <a:spcPts val="1800"/>
              </a:spcBef>
              <a:spcAft>
                <a:spcPts val="0"/>
              </a:spcAft>
              <a:buSzPts val="2220"/>
              <a:buChar char="•"/>
            </a:pPr>
            <a:r>
              <a:rPr lang="en-US" sz="2220"/>
              <a:t>Competitors’ Analysis</a:t>
            </a:r>
            <a:endParaRPr/>
          </a:p>
          <a:p>
            <a:pPr marL="223838" lvl="0" indent="-223838" algn="l" rtl="0">
              <a:lnSpc>
                <a:spcPct val="80000"/>
              </a:lnSpc>
              <a:spcBef>
                <a:spcPts val="1800"/>
              </a:spcBef>
              <a:spcAft>
                <a:spcPts val="0"/>
              </a:spcAft>
              <a:buSzPts val="2220"/>
              <a:buChar char="•"/>
            </a:pPr>
            <a:r>
              <a:rPr lang="en-US" sz="2220"/>
              <a:t>Traditional Advert vs Digital Advert</a:t>
            </a:r>
            <a:endParaRPr/>
          </a:p>
          <a:p>
            <a:pPr marL="223838" lvl="0" indent="-223838" algn="l" rtl="0">
              <a:lnSpc>
                <a:spcPct val="80000"/>
              </a:lnSpc>
              <a:spcBef>
                <a:spcPts val="1800"/>
              </a:spcBef>
              <a:spcAft>
                <a:spcPts val="0"/>
              </a:spcAft>
              <a:buSzPts val="2220"/>
              <a:buChar char="•"/>
            </a:pPr>
            <a:r>
              <a:rPr lang="en-US" sz="2220"/>
              <a:t>New Marketing Plan </a:t>
            </a:r>
            <a:endParaRPr/>
          </a:p>
          <a:p>
            <a:pPr marL="463550" lvl="1" indent="-231775" algn="l" rtl="0">
              <a:lnSpc>
                <a:spcPct val="80000"/>
              </a:lnSpc>
              <a:spcBef>
                <a:spcPts val="1200"/>
              </a:spcBef>
              <a:spcAft>
                <a:spcPts val="0"/>
              </a:spcAft>
              <a:buSzPts val="1850"/>
              <a:buChar char="•"/>
            </a:pPr>
            <a:r>
              <a:rPr lang="en-US" sz="1850"/>
              <a:t>Segmentation</a:t>
            </a:r>
            <a:endParaRPr/>
          </a:p>
          <a:p>
            <a:pPr marL="463550" lvl="1" indent="-231775" algn="l" rtl="0">
              <a:lnSpc>
                <a:spcPct val="80000"/>
              </a:lnSpc>
              <a:spcBef>
                <a:spcPts val="1200"/>
              </a:spcBef>
              <a:spcAft>
                <a:spcPts val="0"/>
              </a:spcAft>
              <a:buSzPts val="1850"/>
              <a:buChar char="•"/>
            </a:pPr>
            <a:r>
              <a:rPr lang="en-US" sz="1850"/>
              <a:t>Targeting</a:t>
            </a:r>
            <a:endParaRPr/>
          </a:p>
          <a:p>
            <a:pPr marL="463550" lvl="1" indent="-231775" algn="l" rtl="0">
              <a:lnSpc>
                <a:spcPct val="80000"/>
              </a:lnSpc>
              <a:spcBef>
                <a:spcPts val="1200"/>
              </a:spcBef>
              <a:spcAft>
                <a:spcPts val="0"/>
              </a:spcAft>
              <a:buSzPts val="1850"/>
              <a:buChar char="•"/>
            </a:pPr>
            <a:r>
              <a:rPr lang="en-US" sz="1850"/>
              <a:t>Positioning</a:t>
            </a:r>
            <a:endParaRPr/>
          </a:p>
          <a:p>
            <a:pPr marL="463550" lvl="1" indent="-231775" algn="l" rtl="0">
              <a:lnSpc>
                <a:spcPct val="80000"/>
              </a:lnSpc>
              <a:spcBef>
                <a:spcPts val="1200"/>
              </a:spcBef>
              <a:spcAft>
                <a:spcPts val="0"/>
              </a:spcAft>
              <a:buSzPts val="1850"/>
              <a:buChar char="•"/>
            </a:pPr>
            <a:r>
              <a:rPr lang="en-US" sz="1850"/>
              <a:t>Marketing Mix –  4 “P” </a:t>
            </a:r>
            <a:endParaRPr/>
          </a:p>
          <a:p>
            <a:pPr marL="463550" lvl="1" indent="-231775" algn="l" rtl="0">
              <a:lnSpc>
                <a:spcPct val="80000"/>
              </a:lnSpc>
              <a:spcBef>
                <a:spcPts val="1200"/>
              </a:spcBef>
              <a:spcAft>
                <a:spcPts val="0"/>
              </a:spcAft>
              <a:buSzPts val="1850"/>
              <a:buChar char="•"/>
            </a:pPr>
            <a:r>
              <a:rPr lang="en-US" sz="1850"/>
              <a:t>Milestones and Measurement </a:t>
            </a:r>
            <a:endParaRPr/>
          </a:p>
          <a:p>
            <a:pPr marL="463550" lvl="1" indent="-114300" algn="l" rtl="0">
              <a:lnSpc>
                <a:spcPct val="80000"/>
              </a:lnSpc>
              <a:spcBef>
                <a:spcPts val="1200"/>
              </a:spcBef>
              <a:spcAft>
                <a:spcPts val="0"/>
              </a:spcAft>
              <a:buSzPts val="1850"/>
              <a:buNone/>
            </a:pPr>
            <a:endParaRPr sz="185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15"/>
          <p:cNvSpPr txBox="1">
            <a:spLocks noGrp="1"/>
          </p:cNvSpPr>
          <p:nvPr>
            <p:ph type="title"/>
          </p:nvPr>
        </p:nvSpPr>
        <p:spPr>
          <a:xfrm>
            <a:off x="303212" y="152400"/>
            <a:ext cx="60960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Corbel"/>
              <a:buNone/>
            </a:pPr>
            <a:r>
              <a:rPr lang="en-US"/>
              <a:t>Kwong’s Art Jewellery</a:t>
            </a:r>
            <a:br>
              <a:rPr lang="en-US"/>
            </a:br>
            <a:r>
              <a:rPr lang="en-US"/>
              <a:t>Company Profile</a:t>
            </a:r>
            <a:endParaRPr/>
          </a:p>
        </p:txBody>
      </p:sp>
      <p:sp>
        <p:nvSpPr>
          <p:cNvPr id="98" name="Google Shape;98;p15"/>
          <p:cNvSpPr txBox="1">
            <a:spLocks noGrp="1"/>
          </p:cNvSpPr>
          <p:nvPr>
            <p:ph type="body" idx="1"/>
          </p:nvPr>
        </p:nvSpPr>
        <p:spPr>
          <a:xfrm>
            <a:off x="488280" y="1019493"/>
            <a:ext cx="5644397" cy="55784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</a:pPr>
            <a:r>
              <a:rPr lang="en-US"/>
              <a:t>	</a:t>
            </a:r>
            <a:endParaRPr/>
          </a:p>
          <a:p>
            <a:pPr marL="0" lvl="0" indent="0" algn="l" rtl="0">
              <a:lnSpc>
                <a:spcPct val="80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</a:pPr>
            <a:endParaRPr/>
          </a:p>
          <a:p>
            <a:pPr marL="0" lvl="0" indent="0" algn="l" rtl="0">
              <a:lnSpc>
                <a:spcPct val="80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</a:pPr>
            <a:endParaRPr/>
          </a:p>
          <a:p>
            <a:pPr marL="0" lvl="0" indent="0" algn="l" rtl="0">
              <a:lnSpc>
                <a:spcPct val="80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</a:pPr>
            <a:r>
              <a:rPr lang="en-US"/>
              <a:t>Milestones:</a:t>
            </a:r>
            <a:endParaRPr/>
          </a:p>
          <a:p>
            <a:pPr marL="285750" lvl="0" indent="-285750" algn="l" rtl="0">
              <a:lnSpc>
                <a:spcPct val="80000"/>
              </a:lnSpc>
              <a:spcBef>
                <a:spcPts val="1200"/>
              </a:spcBef>
              <a:spcAft>
                <a:spcPts val="0"/>
              </a:spcAft>
              <a:buSzPts val="1800"/>
              <a:buFont typeface="Arial"/>
              <a:buChar char="•"/>
            </a:pPr>
            <a:r>
              <a:rPr lang="en-US"/>
              <a:t>Jewellery Manufacturer &amp; Wholesaler.</a:t>
            </a:r>
            <a:endParaRPr/>
          </a:p>
          <a:p>
            <a:pPr marL="285750" lvl="0" indent="-285750" algn="l" rtl="0">
              <a:lnSpc>
                <a:spcPct val="80000"/>
              </a:lnSpc>
              <a:spcBef>
                <a:spcPts val="1200"/>
              </a:spcBef>
              <a:spcAft>
                <a:spcPts val="0"/>
              </a:spcAft>
              <a:buSzPts val="1800"/>
              <a:buFont typeface="Arial"/>
              <a:buChar char="•"/>
            </a:pPr>
            <a:r>
              <a:rPr lang="en-US"/>
              <a:t>Founded in 1983.</a:t>
            </a:r>
            <a:endParaRPr/>
          </a:p>
          <a:p>
            <a:pPr marL="285750" lvl="0" indent="-285750" algn="l" rtl="0">
              <a:lnSpc>
                <a:spcPct val="80000"/>
              </a:lnSpc>
              <a:spcBef>
                <a:spcPts val="1200"/>
              </a:spcBef>
              <a:spcAft>
                <a:spcPts val="0"/>
              </a:spcAft>
              <a:buSzPts val="1800"/>
              <a:buFont typeface="Arial"/>
              <a:buChar char="•"/>
            </a:pPr>
            <a:r>
              <a:rPr lang="en-US"/>
              <a:t>Focus on Export Jewellery Worldwide Business.</a:t>
            </a:r>
            <a:endParaRPr/>
          </a:p>
          <a:p>
            <a:pPr marL="285750" lvl="0" indent="-285750" algn="l" rtl="0">
              <a:lnSpc>
                <a:spcPct val="80000"/>
              </a:lnSpc>
              <a:spcBef>
                <a:spcPts val="1200"/>
              </a:spcBef>
              <a:spcAft>
                <a:spcPts val="0"/>
              </a:spcAft>
              <a:buSzPts val="1800"/>
              <a:buFont typeface="Arial"/>
              <a:buChar char="•"/>
            </a:pPr>
            <a:r>
              <a:rPr lang="en-US"/>
              <a:t>In 1994, opened its first retail outlet in Hong Kong which is known as “My Jewelry”. </a:t>
            </a:r>
            <a:endParaRPr/>
          </a:p>
          <a:p>
            <a:pPr marL="285750" lvl="0" indent="-171450" algn="l" rtl="0">
              <a:lnSpc>
                <a:spcPct val="80000"/>
              </a:lnSpc>
              <a:spcBef>
                <a:spcPts val="1200"/>
              </a:spcBef>
              <a:spcAft>
                <a:spcPts val="0"/>
              </a:spcAft>
              <a:buSzPts val="1800"/>
              <a:buFont typeface="Arial"/>
              <a:buNone/>
            </a:pPr>
            <a:endParaRPr/>
          </a:p>
          <a:p>
            <a:pPr marL="0" lvl="0" indent="0" algn="l" rtl="0">
              <a:lnSpc>
                <a:spcPct val="80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</a:pPr>
            <a:r>
              <a:rPr lang="en-US"/>
              <a:t>Mission:</a:t>
            </a:r>
            <a:endParaRPr/>
          </a:p>
          <a:p>
            <a:pPr marL="0" lvl="0" indent="0" algn="l" rtl="0">
              <a:lnSpc>
                <a:spcPct val="80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</a:pPr>
            <a:r>
              <a:rPr lang="en-US"/>
              <a:t>Dedicated to bringing complete satisfaction to customers by delivering best quality jewelry and service. </a:t>
            </a:r>
            <a:endParaRPr/>
          </a:p>
          <a:p>
            <a:pPr marL="0" lvl="0" indent="0" algn="l" rtl="0">
              <a:lnSpc>
                <a:spcPct val="80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</a:pPr>
            <a:endParaRPr/>
          </a:p>
          <a:p>
            <a:pPr marL="0" lvl="0" indent="0" algn="l" rtl="0">
              <a:lnSpc>
                <a:spcPct val="80000"/>
              </a:lnSpc>
              <a:spcBef>
                <a:spcPts val="1200"/>
              </a:spcBef>
              <a:spcAft>
                <a:spcPts val="0"/>
              </a:spcAft>
              <a:buSzPts val="1800"/>
              <a:buNone/>
            </a:pPr>
            <a:endParaRPr/>
          </a:p>
          <a:p>
            <a:pPr marL="0" lvl="0" indent="0" algn="l" rtl="0">
              <a:lnSpc>
                <a:spcPct val="80000"/>
              </a:lnSpc>
              <a:spcBef>
                <a:spcPts val="1200"/>
              </a:spcBef>
              <a:spcAft>
                <a:spcPts val="0"/>
              </a:spcAft>
              <a:buSzPts val="1200"/>
              <a:buNone/>
            </a:pPr>
            <a:endParaRPr sz="1200"/>
          </a:p>
        </p:txBody>
      </p:sp>
      <p:pic>
        <p:nvPicPr>
          <p:cNvPr id="99" name="Google Shape;99;p1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780212" y="886764"/>
            <a:ext cx="4800600" cy="53340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pic>
        <p:nvPicPr>
          <p:cNvPr id="100" name="Google Shape;100;p15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88280" y="1295400"/>
            <a:ext cx="2066925" cy="7143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16"/>
          <p:cNvSpPr txBox="1">
            <a:spLocks noGrp="1"/>
          </p:cNvSpPr>
          <p:nvPr>
            <p:ph type="title"/>
          </p:nvPr>
        </p:nvSpPr>
        <p:spPr>
          <a:xfrm>
            <a:off x="798511" y="-135631"/>
            <a:ext cx="9144001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Corbel"/>
              <a:buNone/>
            </a:pPr>
            <a:r>
              <a:rPr lang="en-US"/>
              <a:t>Brand Information</a:t>
            </a:r>
            <a:endParaRPr/>
          </a:p>
        </p:txBody>
      </p:sp>
      <p:sp>
        <p:nvSpPr>
          <p:cNvPr id="106" name="Google Shape;106;p16"/>
          <p:cNvSpPr txBox="1">
            <a:spLocks noGrp="1"/>
          </p:cNvSpPr>
          <p:nvPr>
            <p:ph type="body" idx="1"/>
          </p:nvPr>
        </p:nvSpPr>
        <p:spPr>
          <a:xfrm>
            <a:off x="6094412" y="1371601"/>
            <a:ext cx="5334000" cy="51341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3838" lvl="0" indent="-223838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Founded in 1994.</a:t>
            </a:r>
            <a:endParaRPr/>
          </a:p>
          <a:p>
            <a:pPr marL="223838" lvl="0" indent="-223838" algn="l" rtl="0">
              <a:lnSpc>
                <a:spcPct val="80000"/>
              </a:lnSpc>
              <a:spcBef>
                <a:spcPts val="180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Aim to provide better services “style-at-affordable-cost Jewelry”</a:t>
            </a:r>
            <a:endParaRPr/>
          </a:p>
          <a:p>
            <a:pPr marL="223838" lvl="0" indent="-223838" algn="l" rtl="0">
              <a:lnSpc>
                <a:spcPct val="80000"/>
              </a:lnSpc>
              <a:spcBef>
                <a:spcPts val="180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Products focus on Simple and Classic Design.</a:t>
            </a:r>
            <a:endParaRPr/>
          </a:p>
          <a:p>
            <a:pPr marL="223838" lvl="0" indent="-223838" algn="l" rtl="0">
              <a:lnSpc>
                <a:spcPct val="80000"/>
              </a:lnSpc>
              <a:spcBef>
                <a:spcPts val="180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Cost on raw materials &amp; production.</a:t>
            </a:r>
            <a:endParaRPr/>
          </a:p>
          <a:p>
            <a:pPr marL="223838" lvl="0" indent="-223838" algn="l" rtl="0">
              <a:lnSpc>
                <a:spcPct val="80000"/>
              </a:lnSpc>
              <a:spcBef>
                <a:spcPts val="180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Shop allocated over HK Island, Kowloon and New Territories. </a:t>
            </a:r>
            <a:endParaRPr/>
          </a:p>
          <a:p>
            <a:pPr marL="223838" lvl="0" indent="-223838" algn="l" rtl="0">
              <a:lnSpc>
                <a:spcPct val="80000"/>
              </a:lnSpc>
              <a:spcBef>
                <a:spcPts val="180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VIP members 100,000.- </a:t>
            </a:r>
            <a:endParaRPr/>
          </a:p>
          <a:p>
            <a:pPr marL="0" lvl="0" indent="0" algn="l" rtl="0">
              <a:lnSpc>
                <a:spcPct val="80000"/>
              </a:lnSpc>
              <a:spcBef>
                <a:spcPts val="1800"/>
              </a:spcBef>
              <a:spcAft>
                <a:spcPts val="0"/>
              </a:spcAft>
              <a:buSzPts val="2400"/>
              <a:buNone/>
            </a:pPr>
            <a:endParaRPr/>
          </a:p>
          <a:p>
            <a:pPr marL="0" lvl="0" indent="0" algn="l" rtl="0">
              <a:lnSpc>
                <a:spcPct val="80000"/>
              </a:lnSpc>
              <a:spcBef>
                <a:spcPts val="1800"/>
              </a:spcBef>
              <a:spcAft>
                <a:spcPts val="0"/>
              </a:spcAft>
              <a:buSzPts val="1300"/>
              <a:buNone/>
            </a:pPr>
            <a:endParaRPr sz="1300"/>
          </a:p>
        </p:txBody>
      </p:sp>
      <p:pic>
        <p:nvPicPr>
          <p:cNvPr id="107" name="Google Shape;107;p16"/>
          <p:cNvPicPr preferRelativeResize="0"/>
          <p:nvPr/>
        </p:nvPicPr>
        <p:blipFill rotWithShape="1">
          <a:blip r:embed="rId3">
            <a:alphaModFix/>
          </a:blip>
          <a:srcRect l="32403" t="26108" r="42983" b="35185"/>
          <a:stretch/>
        </p:blipFill>
        <p:spPr>
          <a:xfrm>
            <a:off x="0" y="1828800"/>
            <a:ext cx="4419600" cy="4343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8" name="Google Shape;108;p16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129127" y="1"/>
            <a:ext cx="5527677" cy="153238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17"/>
          <p:cNvSpPr txBox="1">
            <a:spLocks noGrp="1"/>
          </p:cNvSpPr>
          <p:nvPr>
            <p:ph type="title"/>
          </p:nvPr>
        </p:nvSpPr>
        <p:spPr>
          <a:xfrm>
            <a:off x="836612" y="428673"/>
            <a:ext cx="9525000" cy="76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320"/>
              <a:buFont typeface="Corbel"/>
              <a:buNone/>
            </a:pPr>
            <a:r>
              <a:rPr lang="en-US" sz="4320"/>
              <a:t>Current Segmentation &amp; Marketing Mix</a:t>
            </a:r>
            <a:endParaRPr/>
          </a:p>
        </p:txBody>
      </p:sp>
      <p:graphicFrame>
        <p:nvGraphicFramePr>
          <p:cNvPr id="114" name="Google Shape;114;p17"/>
          <p:cNvGraphicFramePr/>
          <p:nvPr/>
        </p:nvGraphicFramePr>
        <p:xfrm>
          <a:off x="1827212" y="1752600"/>
          <a:ext cx="8763000" cy="4023400"/>
        </p:xfrm>
        <a:graphic>
          <a:graphicData uri="http://schemas.openxmlformats.org/drawingml/2006/table">
            <a:tbl>
              <a:tblPr firstRow="1" bandRow="1">
                <a:noFill/>
                <a:tableStyleId>{045B4245-469F-45C1-BB1C-43573C3284B3}</a:tableStyleId>
              </a:tblPr>
              <a:tblGrid>
                <a:gridCol w="3200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562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844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2400"/>
                        <a:buFont typeface="Corbel"/>
                        <a:buNone/>
                      </a:pPr>
                      <a:r>
                        <a:rPr lang="en-US" sz="2400" u="none" strike="noStrike" cap="none"/>
                        <a:t>Segmentation :</a:t>
                      </a:r>
                      <a:endParaRPr sz="14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endParaRPr sz="24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457200" marR="0" lvl="0" indent="-45720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2400"/>
                        <a:buFont typeface="Corbel"/>
                        <a:buAutoNum type="arabicPeriod"/>
                      </a:pPr>
                      <a:r>
                        <a:rPr lang="en-US" sz="2400" u="none" strike="noStrike" cap="none"/>
                        <a:t>Age</a:t>
                      </a:r>
                      <a:endParaRPr sz="1400" u="none" strike="noStrike" cap="none"/>
                    </a:p>
                    <a:p>
                      <a:pPr marL="457200" marR="0" lvl="0" indent="-45720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2400"/>
                        <a:buFont typeface="Corbel"/>
                        <a:buAutoNum type="arabicPeriod"/>
                      </a:pPr>
                      <a:r>
                        <a:rPr lang="en-US" sz="2400" u="none" strike="noStrike" cap="none"/>
                        <a:t>Gender</a:t>
                      </a:r>
                      <a:endParaRPr sz="1400" u="none" strike="noStrike" cap="none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844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r>
                        <a:rPr lang="en-US" sz="2400" u="none" strike="noStrike" cap="none"/>
                        <a:t>Target Market </a:t>
                      </a:r>
                      <a:endParaRPr sz="24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2400"/>
                        <a:buFont typeface="Corbel"/>
                        <a:buNone/>
                      </a:pPr>
                      <a:r>
                        <a:rPr lang="en-US" sz="2400" u="none" strike="noStrike" cap="none"/>
                        <a:t>Young Female </a:t>
                      </a:r>
                      <a:endParaRPr sz="14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endParaRPr sz="2400" u="none" strike="noStrike" cap="none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844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r>
                        <a:rPr lang="en-US" sz="2400" u="none" strike="noStrike" cap="none"/>
                        <a:t>Brand Positioning </a:t>
                      </a:r>
                      <a:endParaRPr sz="24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342900" marR="0" lvl="0" indent="-34290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2400"/>
                        <a:buFont typeface="Corbel"/>
                        <a:buAutoNum type="arabicPeriod"/>
                      </a:pPr>
                      <a:r>
                        <a:rPr lang="en-US" sz="2400" u="none" strike="noStrike" cap="none"/>
                        <a:t>Common Brand</a:t>
                      </a:r>
                      <a:endParaRPr sz="1400" u="none" strike="noStrike" cap="none"/>
                    </a:p>
                    <a:p>
                      <a:pPr marL="342900" marR="0" lvl="0" indent="-34290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2400"/>
                        <a:buFont typeface="Corbel"/>
                        <a:buAutoNum type="arabicPeriod"/>
                      </a:pPr>
                      <a:r>
                        <a:rPr lang="en-US" sz="2400" u="none" strike="noStrike" cap="none"/>
                        <a:t>Medium Price</a:t>
                      </a:r>
                      <a:endParaRPr sz="1400" u="none" strike="noStrike" cap="none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5677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2400"/>
                        <a:buFont typeface="Corbel"/>
                        <a:buNone/>
                      </a:pPr>
                      <a:r>
                        <a:rPr lang="en-US" sz="2400" u="none" strike="noStrike" cap="none"/>
                        <a:t>Market Mix (4P) : </a:t>
                      </a:r>
                      <a:endParaRPr sz="14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endParaRPr sz="24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342900" marR="0" lvl="0" indent="-34290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2400"/>
                        <a:buFont typeface="Arial"/>
                        <a:buChar char="•"/>
                      </a:pPr>
                      <a:r>
                        <a:rPr lang="en-US" sz="2400" u="none" strike="noStrike" cap="none"/>
                        <a:t>Product - Design Jewelry</a:t>
                      </a:r>
                      <a:endParaRPr sz="2400" u="none" strike="noStrike" cap="none"/>
                    </a:p>
                    <a:p>
                      <a:pPr marL="342900" marR="0" lvl="0" indent="-34290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2400"/>
                        <a:buFont typeface="Arial"/>
                        <a:buChar char="•"/>
                      </a:pPr>
                      <a:r>
                        <a:rPr lang="en-US" sz="2400" u="none" strike="noStrike" cap="none"/>
                        <a:t>Price – Medium Price</a:t>
                      </a:r>
                      <a:endParaRPr sz="1400" u="none" strike="noStrike" cap="none"/>
                    </a:p>
                    <a:p>
                      <a:pPr marL="342900" marR="0" lvl="0" indent="-34290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2400"/>
                        <a:buFont typeface="Arial"/>
                        <a:buChar char="•"/>
                      </a:pPr>
                      <a:r>
                        <a:rPr lang="en-US" sz="2400" u="none" strike="noStrike" cap="none"/>
                        <a:t>Promotion – Shops &amp; Online </a:t>
                      </a:r>
                      <a:endParaRPr sz="1400" u="none" strike="noStrike" cap="none"/>
                    </a:p>
                    <a:p>
                      <a:pPr marL="342900" marR="0" lvl="0" indent="-34290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2400"/>
                        <a:buFont typeface="Arial"/>
                        <a:buChar char="•"/>
                      </a:pPr>
                      <a:r>
                        <a:rPr lang="en-US" sz="2400" u="none" strike="noStrike" cap="none"/>
                        <a:t>Place – Shopping mall </a:t>
                      </a:r>
                      <a:endParaRPr sz="1400" u="none" strike="noStrike" cap="none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18"/>
          <p:cNvSpPr txBox="1">
            <a:spLocks noGrp="1"/>
          </p:cNvSpPr>
          <p:nvPr>
            <p:ph type="title"/>
          </p:nvPr>
        </p:nvSpPr>
        <p:spPr>
          <a:xfrm>
            <a:off x="1522413" y="381000"/>
            <a:ext cx="9144001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388A28"/>
              </a:buClr>
              <a:buSzPts val="3240"/>
              <a:buFont typeface="Twentieth Century"/>
              <a:buNone/>
            </a:pPr>
            <a:br>
              <a:rPr lang="en-US" sz="3240">
                <a:solidFill>
                  <a:srgbClr val="388A28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</a:br>
            <a:br>
              <a:rPr lang="en-US" sz="6480">
                <a:solidFill>
                  <a:srgbClr val="DDF3FF"/>
                </a:solidFill>
                <a:latin typeface="Twentieth Century"/>
                <a:ea typeface="Twentieth Century"/>
                <a:cs typeface="Twentieth Century"/>
                <a:sym typeface="Twentieth Century"/>
              </a:rPr>
            </a:br>
            <a:endParaRPr sz="3240">
              <a:solidFill>
                <a:srgbClr val="DDF3FF"/>
              </a:solidFill>
            </a:endParaRPr>
          </a:p>
        </p:txBody>
      </p:sp>
      <p:sp>
        <p:nvSpPr>
          <p:cNvPr id="120" name="Google Shape;120;p18"/>
          <p:cNvSpPr/>
          <p:nvPr/>
        </p:nvSpPr>
        <p:spPr>
          <a:xfrm>
            <a:off x="274325" y="1990650"/>
            <a:ext cx="2390700" cy="4867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Political Factors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chemeClr val="dk1"/>
              </a:solidFill>
              <a:latin typeface="Corbel"/>
              <a:ea typeface="Corbel"/>
              <a:cs typeface="Corbel"/>
              <a:sym typeface="Corbel"/>
            </a:endParaRPr>
          </a:p>
          <a:p>
            <a:pPr marL="457200" marR="0" lvl="0" indent="-457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orbel"/>
              <a:buAutoNum type="arabicPeriod"/>
            </a:pPr>
            <a:r>
              <a:rPr lang="en-US" sz="2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GBA (Greater Bay Area) 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457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orbel"/>
              <a:buAutoNum type="arabicPeriod"/>
            </a:pPr>
            <a:r>
              <a:rPr lang="en-US" sz="2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CEPA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457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orbel"/>
              <a:buAutoNum type="arabicPeriod"/>
            </a:pPr>
            <a:r>
              <a:rPr lang="en-US" sz="2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Government Funding &amp; Subsidy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US" sz="2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EMF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US" sz="2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BUD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</a:pPr>
            <a:r>
              <a:rPr lang="en-US" sz="2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ReTAAS</a:t>
            </a:r>
            <a:endParaRPr sz="2000" b="0" i="0" u="none" strike="noStrike" cap="none">
              <a:solidFill>
                <a:schemeClr val="dk1"/>
              </a:solidFill>
              <a:latin typeface="Corbel"/>
              <a:ea typeface="Corbel"/>
              <a:cs typeface="Corbel"/>
              <a:sym typeface="Corbel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orbel"/>
              <a:buChar char="•"/>
            </a:pPr>
            <a:r>
              <a:rPr lang="en-US" sz="2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TVP</a:t>
            </a:r>
            <a:endParaRPr sz="2000" b="0" i="0" u="none" strike="noStrike" cap="none">
              <a:solidFill>
                <a:schemeClr val="dk1"/>
              </a:solidFill>
              <a:latin typeface="Corbel"/>
              <a:ea typeface="Corbel"/>
              <a:cs typeface="Corbel"/>
              <a:sym typeface="Corbe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4.   TDC (Trade Developing Council)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1" name="Google Shape;121;p18"/>
          <p:cNvSpPr/>
          <p:nvPr/>
        </p:nvSpPr>
        <p:spPr>
          <a:xfrm>
            <a:off x="3279925" y="2015650"/>
            <a:ext cx="2695500" cy="4867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Economic Factors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     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orbel"/>
              <a:buAutoNum type="arabicPeriod"/>
            </a:pPr>
            <a:r>
              <a:rPr lang="en-US" sz="2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Covid-19</a:t>
            </a:r>
            <a:endParaRPr sz="2000" b="0" i="0" u="none" strike="noStrike" cap="none">
              <a:solidFill>
                <a:schemeClr val="dk1"/>
              </a:solidFill>
              <a:latin typeface="Corbel"/>
              <a:ea typeface="Corbel"/>
              <a:cs typeface="Corbel"/>
              <a:sym typeface="Corbel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orbel"/>
              <a:buAutoNum type="arabicPeriod"/>
            </a:pPr>
            <a:r>
              <a:rPr lang="en-US" sz="2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Social Movement</a:t>
            </a:r>
            <a:endParaRPr sz="2000" b="0" i="0" u="none" strike="noStrike" cap="none">
              <a:solidFill>
                <a:schemeClr val="dk1"/>
              </a:solidFill>
              <a:latin typeface="Corbel"/>
              <a:ea typeface="Corbel"/>
              <a:cs typeface="Corbel"/>
              <a:sym typeface="Corbel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orbel"/>
              <a:buAutoNum type="arabicPeriod"/>
            </a:pPr>
            <a:r>
              <a:rPr lang="en-US" sz="2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Gold price</a:t>
            </a:r>
            <a:endParaRPr sz="2000" b="0" i="0" u="none" strike="noStrike" cap="none">
              <a:solidFill>
                <a:schemeClr val="dk1"/>
              </a:solidFill>
              <a:latin typeface="Corbel"/>
              <a:ea typeface="Corbel"/>
              <a:cs typeface="Corbel"/>
              <a:sym typeface="Corbel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orbel"/>
              <a:buAutoNum type="arabicPeriod"/>
            </a:pPr>
            <a:r>
              <a:rPr lang="en-US" sz="2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Exchange rate</a:t>
            </a:r>
            <a:endParaRPr sz="2000" b="0" i="0" u="none" strike="noStrike" cap="none">
              <a:solidFill>
                <a:schemeClr val="dk1"/>
              </a:solidFill>
              <a:latin typeface="Corbel"/>
              <a:ea typeface="Corbel"/>
              <a:cs typeface="Corbel"/>
              <a:sym typeface="Corbel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orbel"/>
              <a:buAutoNum type="arabicPeriod"/>
            </a:pPr>
            <a:r>
              <a:rPr lang="en-US" sz="2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Purchasing Power &amp; Unemployment rate</a:t>
            </a:r>
            <a:endParaRPr sz="2000" b="0" i="0" u="none" strike="noStrike" cap="none">
              <a:solidFill>
                <a:schemeClr val="dk1"/>
              </a:solidFill>
              <a:latin typeface="Corbel"/>
              <a:ea typeface="Corbel"/>
              <a:cs typeface="Corbel"/>
              <a:sym typeface="Corbel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orbel"/>
              <a:buAutoNum type="arabicPeriod"/>
            </a:pPr>
            <a:r>
              <a:rPr lang="en-US" sz="2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Drop of GDP </a:t>
            </a:r>
            <a:endParaRPr sz="2000" b="0" i="0" u="none" strike="noStrike" cap="none">
              <a:solidFill>
                <a:schemeClr val="dk1"/>
              </a:solidFill>
              <a:latin typeface="Corbel"/>
              <a:ea typeface="Corbel"/>
              <a:cs typeface="Corbel"/>
              <a:sym typeface="Corbel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orbel"/>
              <a:buAutoNum type="arabicPeriod"/>
            </a:pPr>
            <a:r>
              <a:rPr lang="en-US" sz="2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Cost of Materials &amp; Labour </a:t>
            </a:r>
            <a:endParaRPr sz="2000" b="0" i="0" u="none" strike="noStrike" cap="none">
              <a:solidFill>
                <a:schemeClr val="dk1"/>
              </a:solidFill>
              <a:latin typeface="Corbel"/>
              <a:ea typeface="Corbel"/>
              <a:cs typeface="Corbel"/>
              <a:sym typeface="Corbel"/>
            </a:endParaRPr>
          </a:p>
          <a:p>
            <a:pPr marL="342900" marR="0" lvl="0" indent="-342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orbel"/>
              <a:buAutoNum type="arabicPeriod"/>
            </a:pPr>
            <a:r>
              <a:rPr lang="en-US" sz="2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Tariff - Trade War</a:t>
            </a:r>
            <a:endParaRPr sz="2000" b="0" i="0" u="none" strike="noStrike" cap="none">
              <a:solidFill>
                <a:schemeClr val="dk1"/>
              </a:solidFill>
              <a:latin typeface="Corbel"/>
              <a:ea typeface="Corbel"/>
              <a:cs typeface="Corbel"/>
              <a:sym typeface="Corbel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chemeClr val="dk1"/>
              </a:solidFill>
              <a:latin typeface="Corbel"/>
              <a:ea typeface="Corbel"/>
              <a:cs typeface="Corbel"/>
              <a:sym typeface="Corbel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chemeClr val="dk1"/>
              </a:solidFill>
              <a:latin typeface="Corbel"/>
              <a:ea typeface="Corbel"/>
              <a:cs typeface="Corbel"/>
              <a:sym typeface="Corbel"/>
            </a:endParaRPr>
          </a:p>
          <a:p>
            <a:pPr marL="342900" marR="0" lvl="0" indent="-2159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Corbel"/>
              <a:buNone/>
            </a:pPr>
            <a:endParaRPr sz="2000" b="0" i="0" u="none" strike="noStrike" cap="none">
              <a:solidFill>
                <a:schemeClr val="dk1"/>
              </a:solidFill>
              <a:latin typeface="Corbel"/>
              <a:ea typeface="Corbel"/>
              <a:cs typeface="Corbel"/>
              <a:sym typeface="Corbel"/>
            </a:endParaRPr>
          </a:p>
        </p:txBody>
      </p:sp>
      <p:sp>
        <p:nvSpPr>
          <p:cNvPr id="122" name="Google Shape;122;p18"/>
          <p:cNvSpPr/>
          <p:nvPr/>
        </p:nvSpPr>
        <p:spPr>
          <a:xfrm>
            <a:off x="6671763" y="1990650"/>
            <a:ext cx="2221500" cy="4867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Social Culture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chemeClr val="dk1"/>
              </a:solidFill>
              <a:latin typeface="Corbel"/>
              <a:ea typeface="Corbel"/>
              <a:cs typeface="Corbel"/>
              <a:sym typeface="Corbe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chemeClr val="dk1"/>
              </a:solidFill>
              <a:latin typeface="Corbel"/>
              <a:ea typeface="Corbel"/>
              <a:cs typeface="Corbel"/>
              <a:sym typeface="Corbel"/>
            </a:endParaRPr>
          </a:p>
          <a:p>
            <a:pPr marL="457200" marR="0" lvl="0" indent="-457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orbel"/>
              <a:buAutoNum type="arabicPeriod"/>
            </a:pPr>
            <a:r>
              <a:rPr lang="en-US" sz="2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Branding Positioning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457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orbel"/>
              <a:buAutoNum type="arabicPeriod"/>
            </a:pPr>
            <a:r>
              <a:rPr lang="en-US" sz="2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Social Channels</a:t>
            </a:r>
            <a:endParaRPr sz="2000" b="0" i="0" u="none" strike="noStrike" cap="none">
              <a:solidFill>
                <a:schemeClr val="dk1"/>
              </a:solidFill>
              <a:latin typeface="Corbel"/>
              <a:ea typeface="Corbel"/>
              <a:cs typeface="Corbel"/>
              <a:sym typeface="Corbel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-KOL </a:t>
            </a:r>
            <a:endParaRPr sz="2000" b="0" i="0" u="none" strike="noStrike" cap="none">
              <a:solidFill>
                <a:schemeClr val="dk1"/>
              </a:solidFill>
              <a:latin typeface="Corbel"/>
              <a:ea typeface="Corbel"/>
              <a:cs typeface="Corbel"/>
              <a:sym typeface="Corbel"/>
            </a:endParaRPr>
          </a:p>
          <a:p>
            <a:pPr marL="457200" marR="0" lvl="0" indent="-457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AutoNum type="arabicPeriod" startAt="3"/>
            </a:pPr>
            <a:r>
              <a:rPr lang="en-US" sz="2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Online purchase    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457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orbel"/>
              <a:buAutoNum type="arabicPeriod" startAt="3"/>
            </a:pPr>
            <a:r>
              <a:rPr lang="en-US" sz="2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E-Commerce</a:t>
            </a:r>
            <a:endParaRPr sz="2000" b="0" i="0" u="none" strike="noStrike" cap="none">
              <a:solidFill>
                <a:schemeClr val="dk1"/>
              </a:solidFill>
              <a:latin typeface="Corbel"/>
              <a:ea typeface="Corbel"/>
              <a:cs typeface="Corbel"/>
              <a:sym typeface="Corbel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-Apps</a:t>
            </a:r>
            <a:endParaRPr sz="2000" b="0" i="0" u="none" strike="noStrike" cap="none">
              <a:solidFill>
                <a:schemeClr val="dk1"/>
              </a:solidFill>
              <a:latin typeface="Corbel"/>
              <a:ea typeface="Corbel"/>
              <a:cs typeface="Corbel"/>
              <a:sym typeface="Corbel"/>
            </a:endParaRPr>
          </a:p>
          <a:p>
            <a:pPr marL="457200" marR="0" lvl="0" indent="-457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AutoNum type="arabicPeriod" startAt="5"/>
            </a:pPr>
            <a:r>
              <a:rPr lang="en-US" sz="2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Compensatory Consumption</a:t>
            </a:r>
            <a:endParaRPr sz="1800" b="0" i="0" u="none" strike="noStrike" cap="none">
              <a:solidFill>
                <a:schemeClr val="lt1"/>
              </a:solidFill>
              <a:latin typeface="Twentieth Century"/>
              <a:ea typeface="Twentieth Century"/>
              <a:cs typeface="Twentieth Century"/>
              <a:sym typeface="Twentieth Century"/>
            </a:endParaRPr>
          </a:p>
        </p:txBody>
      </p:sp>
      <p:sp>
        <p:nvSpPr>
          <p:cNvPr id="123" name="Google Shape;123;p18"/>
          <p:cNvSpPr/>
          <p:nvPr/>
        </p:nvSpPr>
        <p:spPr>
          <a:xfrm>
            <a:off x="9493850" y="1932175"/>
            <a:ext cx="2390700" cy="49257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Technology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endParaRPr sz="2000" b="0" i="0" u="none" strike="noStrike" cap="none">
              <a:solidFill>
                <a:schemeClr val="dk1"/>
              </a:solidFill>
              <a:latin typeface="Corbel"/>
              <a:ea typeface="Corbel"/>
              <a:cs typeface="Corbel"/>
              <a:sym typeface="Corbe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1.    I.O.T.          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       (Internet of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         Things)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457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orbel"/>
              <a:buAutoNum type="arabicPeriod" startAt="2"/>
            </a:pPr>
            <a:r>
              <a:rPr lang="en-US" sz="2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RFID &amp;</a:t>
            </a:r>
            <a:r>
              <a:rPr lang="en-US"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sz="2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ERP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457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orbel"/>
              <a:buAutoNum type="arabicPeriod" startAt="2"/>
            </a:pPr>
            <a:r>
              <a:rPr lang="en-US" sz="2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A.R.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457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orbel"/>
              <a:buAutoNum type="arabicPeriod" startAt="2"/>
            </a:pPr>
            <a:r>
              <a:rPr lang="en-US" sz="2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Digital marketing</a:t>
            </a:r>
            <a:endParaRPr sz="2000" b="0" i="0" u="none" strike="noStrike" cap="none">
              <a:solidFill>
                <a:schemeClr val="dk1"/>
              </a:solidFill>
              <a:latin typeface="Corbel"/>
              <a:ea typeface="Corbel"/>
              <a:cs typeface="Corbel"/>
              <a:sym typeface="Corbel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-SEO</a:t>
            </a:r>
            <a:endParaRPr sz="2000" b="0" i="0" u="none" strike="noStrike" cap="none">
              <a:solidFill>
                <a:schemeClr val="dk1"/>
              </a:solidFill>
              <a:latin typeface="Corbel"/>
              <a:ea typeface="Corbel"/>
              <a:cs typeface="Corbel"/>
              <a:sym typeface="Corbel"/>
            </a:endParaRPr>
          </a:p>
          <a:p>
            <a:pPr marL="45720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000"/>
              <a:buFont typeface="Arial"/>
              <a:buNone/>
            </a:pPr>
            <a:r>
              <a:rPr lang="en-US" sz="2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-Media Channel</a:t>
            </a:r>
            <a:endParaRPr sz="2000" b="0" i="0" u="none" strike="noStrike" cap="none">
              <a:solidFill>
                <a:schemeClr val="dk1"/>
              </a:solidFill>
              <a:latin typeface="Corbel"/>
              <a:ea typeface="Corbel"/>
              <a:cs typeface="Corbel"/>
              <a:sym typeface="Corbel"/>
            </a:endParaRPr>
          </a:p>
          <a:p>
            <a:pPr marL="457200" marR="0" lvl="0" indent="-457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AutoNum type="arabicPeriod" startAt="5"/>
            </a:pPr>
            <a:r>
              <a:rPr lang="en-US" sz="2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Metal 3D printing</a:t>
            </a:r>
            <a:endParaRPr sz="2000" b="0" i="0" u="none" strike="noStrike" cap="none">
              <a:solidFill>
                <a:schemeClr val="dk1"/>
              </a:solidFill>
              <a:latin typeface="Corbel"/>
              <a:ea typeface="Corbel"/>
              <a:cs typeface="Corbel"/>
              <a:sym typeface="Corbel"/>
            </a:endParaRPr>
          </a:p>
          <a:p>
            <a:pPr marL="457200" marR="0" lvl="0" indent="-457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orbel"/>
              <a:buAutoNum type="arabicPeriod" startAt="5"/>
            </a:pPr>
            <a:r>
              <a:rPr lang="en-US" sz="2000" b="0" i="0" u="none" strike="noStrike" cap="none">
                <a:solidFill>
                  <a:schemeClr val="dk1"/>
                </a:solidFill>
                <a:latin typeface="Corbel"/>
                <a:ea typeface="Corbel"/>
                <a:cs typeface="Corbel"/>
                <a:sym typeface="Corbel"/>
              </a:rPr>
              <a:t>3D design rendering 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330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Corbel"/>
              <a:buNone/>
            </a:pPr>
            <a:endParaRPr sz="2000" b="0" i="0" u="none" strike="noStrike" cap="none">
              <a:solidFill>
                <a:schemeClr val="dk1"/>
              </a:solidFill>
              <a:latin typeface="Corbel"/>
              <a:ea typeface="Corbel"/>
              <a:cs typeface="Corbel"/>
              <a:sym typeface="Corbel"/>
            </a:endParaRPr>
          </a:p>
        </p:txBody>
      </p:sp>
      <p:sp>
        <p:nvSpPr>
          <p:cNvPr id="124" name="Google Shape;124;p18"/>
          <p:cNvSpPr/>
          <p:nvPr/>
        </p:nvSpPr>
        <p:spPr>
          <a:xfrm>
            <a:off x="966989" y="304500"/>
            <a:ext cx="1349400" cy="1296000"/>
          </a:xfrm>
          <a:prstGeom prst="roundRect">
            <a:avLst>
              <a:gd name="adj" fmla="val 16667"/>
            </a:avLst>
          </a:prstGeom>
          <a:solidFill>
            <a:srgbClr val="99DCF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200"/>
              <a:buFont typeface="Arial"/>
              <a:buNone/>
            </a:pPr>
            <a:r>
              <a:rPr lang="en-US" sz="72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rPr>
              <a:t>P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5" name="Google Shape;125;p18"/>
          <p:cNvSpPr/>
          <p:nvPr/>
        </p:nvSpPr>
        <p:spPr>
          <a:xfrm>
            <a:off x="3933400" y="304496"/>
            <a:ext cx="1349400" cy="1296000"/>
          </a:xfrm>
          <a:prstGeom prst="roundRect">
            <a:avLst>
              <a:gd name="adj" fmla="val 16667"/>
            </a:avLst>
          </a:prstGeom>
          <a:solidFill>
            <a:srgbClr val="99DCF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200"/>
              <a:buFont typeface="Arial"/>
              <a:buNone/>
            </a:pPr>
            <a:r>
              <a:rPr lang="en-US" sz="72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rPr>
              <a:t>E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6" name="Google Shape;126;p18"/>
          <p:cNvSpPr/>
          <p:nvPr/>
        </p:nvSpPr>
        <p:spPr>
          <a:xfrm>
            <a:off x="7017487" y="304496"/>
            <a:ext cx="1349400" cy="1296000"/>
          </a:xfrm>
          <a:prstGeom prst="roundRect">
            <a:avLst>
              <a:gd name="adj" fmla="val 16667"/>
            </a:avLst>
          </a:prstGeom>
          <a:solidFill>
            <a:srgbClr val="99DCF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200"/>
              <a:buFont typeface="Arial"/>
              <a:buNone/>
            </a:pPr>
            <a:r>
              <a:rPr lang="en-US" sz="72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rPr>
              <a:t>S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7" name="Google Shape;127;p18"/>
          <p:cNvSpPr/>
          <p:nvPr/>
        </p:nvSpPr>
        <p:spPr>
          <a:xfrm>
            <a:off x="9910759" y="304489"/>
            <a:ext cx="1349400" cy="1296000"/>
          </a:xfrm>
          <a:prstGeom prst="roundRect">
            <a:avLst>
              <a:gd name="adj" fmla="val 16667"/>
            </a:avLst>
          </a:prstGeom>
          <a:solidFill>
            <a:srgbClr val="99DCF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7200"/>
              <a:buFont typeface="Arial"/>
              <a:buNone/>
            </a:pPr>
            <a:r>
              <a:rPr lang="en-US" sz="72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rPr>
              <a:t>T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19"/>
          <p:cNvSpPr txBox="1">
            <a:spLocks noGrp="1"/>
          </p:cNvSpPr>
          <p:nvPr>
            <p:ph type="title"/>
          </p:nvPr>
        </p:nvSpPr>
        <p:spPr>
          <a:xfrm>
            <a:off x="337292" y="336233"/>
            <a:ext cx="9144001" cy="548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40"/>
              <a:buFont typeface="Corbel"/>
              <a:buNone/>
            </a:pPr>
            <a:r>
              <a:rPr lang="en-US" sz="3240"/>
              <a:t>Government Funding $$$</a:t>
            </a:r>
            <a:endParaRPr/>
          </a:p>
        </p:txBody>
      </p:sp>
      <p:pic>
        <p:nvPicPr>
          <p:cNvPr id="133" name="Google Shape;133;p19" descr="同心抗疫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279389" y="1394667"/>
            <a:ext cx="3187931" cy="798022"/>
          </a:xfrm>
          <a:prstGeom prst="rect">
            <a:avLst/>
          </a:prstGeom>
          <a:noFill/>
          <a:ln>
            <a:noFill/>
          </a:ln>
        </p:spPr>
      </p:pic>
      <p:sp>
        <p:nvSpPr>
          <p:cNvPr id="134" name="Google Shape;134;p19"/>
          <p:cNvSpPr/>
          <p:nvPr/>
        </p:nvSpPr>
        <p:spPr>
          <a:xfrm>
            <a:off x="78701" y="953909"/>
            <a:ext cx="3633815" cy="3743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1" i="0" u="sng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Anti-epidemic Fund</a:t>
            </a:r>
            <a:r>
              <a:rPr lang="en-US"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 (</a:t>
            </a:r>
            <a:r>
              <a:rPr lang="en-US" sz="1800" b="0" i="0" u="sng" strike="noStrike" cap="none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4"/>
              </a:rPr>
              <a:t>防疫抗疫基金</a:t>
            </a:r>
            <a:r>
              <a:rPr lang="en-US" sz="18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)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35" name="Google Shape;135;p19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9205486" y="3948764"/>
            <a:ext cx="2781300" cy="2781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6" name="Google Shape;136;p19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53509" y="4035050"/>
            <a:ext cx="2743200" cy="2743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7" name="Google Shape;137;p19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9280914" y="633318"/>
            <a:ext cx="2828925" cy="28289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38" name="Google Shape;138;p19">
            <a:hlinkClick r:id="rId8"/>
          </p:cNvPr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337292" y="2752090"/>
            <a:ext cx="5015417" cy="1390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9" name="Google Shape;139;p19" descr="零售業人力需求管理科技應用支援計劃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5593265" y="2157976"/>
            <a:ext cx="3562350" cy="180784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0" name="Google Shape;140;p19" descr="Technology Voucher Programme (TVP) · KBPLUS SYSTEM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5106904" y="754574"/>
            <a:ext cx="3971925" cy="101854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1" name="Google Shape;141;p19" descr="Slideshow 5"/>
          <p:cNvPicPr preferRelativeResize="0"/>
          <p:nvPr/>
        </p:nvPicPr>
        <p:blipFill rotWithShape="1">
          <a:blip r:embed="rId12">
            <a:alphaModFix/>
          </a:blip>
          <a:srcRect/>
          <a:stretch/>
        </p:blipFill>
        <p:spPr>
          <a:xfrm>
            <a:off x="3042392" y="4390059"/>
            <a:ext cx="5838825" cy="2340005"/>
          </a:xfrm>
          <a:prstGeom prst="rect">
            <a:avLst/>
          </a:prstGeom>
          <a:noFill/>
          <a:ln>
            <a:noFill/>
          </a:ln>
        </p:spPr>
      </p:pic>
      <p:sp>
        <p:nvSpPr>
          <p:cNvPr id="142" name="Google Shape;142;p19"/>
          <p:cNvSpPr/>
          <p:nvPr/>
        </p:nvSpPr>
        <p:spPr>
          <a:xfrm>
            <a:off x="78701" y="2370256"/>
            <a:ext cx="4415511" cy="3755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1" i="0" u="sng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SME Funding</a:t>
            </a:r>
            <a:endParaRPr sz="18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3" name="Google Shape;143;p19"/>
          <p:cNvSpPr/>
          <p:nvPr/>
        </p:nvSpPr>
        <p:spPr>
          <a:xfrm>
            <a:off x="4494212" y="1887704"/>
            <a:ext cx="6092825" cy="2654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085850" marR="0" lvl="0" indent="0" algn="l" rtl="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1100" b="1" i="0" u="sng" strike="noStrike" cap="none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13"/>
              </a:rPr>
              <a:t>RETAAS – Retail Technology Adoption Assistance Scheme</a:t>
            </a:r>
            <a:endParaRPr sz="1100" b="1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4" name="Google Shape;144;p19"/>
          <p:cNvSpPr/>
          <p:nvPr/>
        </p:nvSpPr>
        <p:spPr>
          <a:xfrm>
            <a:off x="3968061" y="4087773"/>
            <a:ext cx="3286477" cy="2654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457200" marR="0" lvl="1" indent="0" algn="l" rtl="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1100" b="0" i="0" u="sng" strike="noStrike" cap="none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14"/>
              </a:rPr>
              <a:t> </a:t>
            </a:r>
            <a:r>
              <a:rPr lang="en-US" sz="1100" b="1" i="0" u="sng" strike="noStrike" cap="none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14"/>
              </a:rPr>
              <a:t>BUD – Branding, Upgrading &amp; Domestic Sales</a:t>
            </a:r>
            <a:endParaRPr sz="1100" b="1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5" name="Google Shape;145;p19"/>
          <p:cNvSpPr/>
          <p:nvPr/>
        </p:nvSpPr>
        <p:spPr>
          <a:xfrm>
            <a:off x="-1012720" y="3732464"/>
            <a:ext cx="4488729" cy="2644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914400" marR="0" lvl="2" indent="0" algn="l" rtl="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11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      </a:t>
            </a:r>
            <a:r>
              <a:rPr lang="en-US" sz="1100" b="1" i="0" u="sng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ESS - Employment Support Scheme</a:t>
            </a:r>
            <a:r>
              <a:rPr lang="en-US" sz="1100" b="1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 (</a:t>
            </a:r>
            <a:r>
              <a:rPr lang="en-US" sz="1100" b="1" i="0" u="sng" strike="noStrike" cap="none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15"/>
              </a:rPr>
              <a:t>「保就業」計劃</a:t>
            </a:r>
            <a:r>
              <a:rPr lang="en-US" sz="1100" b="1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)</a:t>
            </a:r>
            <a:endParaRPr sz="1100" b="1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6" name="Google Shape;146;p19"/>
          <p:cNvSpPr/>
          <p:nvPr/>
        </p:nvSpPr>
        <p:spPr>
          <a:xfrm>
            <a:off x="6246812" y="275209"/>
            <a:ext cx="6092825" cy="4465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1371600" marR="0" lvl="0" indent="0" algn="l" rtl="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11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 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1" indent="0" algn="l" rtl="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1100" b="1" i="0" u="sng" strike="noStrike" cap="none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16"/>
              </a:rPr>
              <a:t>TVP – Technology</a:t>
            </a:r>
            <a:r>
              <a:rPr lang="en-US" sz="1100" b="1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 </a:t>
            </a:r>
            <a:endParaRPr sz="1100" b="1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7" name="Google Shape;147;p19"/>
          <p:cNvSpPr/>
          <p:nvPr/>
        </p:nvSpPr>
        <p:spPr>
          <a:xfrm>
            <a:off x="8196251" y="3639506"/>
            <a:ext cx="3932487" cy="2644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914400" marR="0" lvl="2" indent="0" algn="l" rtl="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1100" b="1" i="0" u="sng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Retail Sector Subsidy Scheme</a:t>
            </a:r>
            <a:r>
              <a:rPr lang="en-US" sz="1100" b="1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 (</a:t>
            </a:r>
            <a:r>
              <a:rPr lang="en-US" sz="1100" b="1" i="0" u="sng" strike="noStrike" cap="none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17"/>
              </a:rPr>
              <a:t>零售業資助計劃</a:t>
            </a:r>
            <a:r>
              <a:rPr lang="en-US" sz="1100" b="1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)</a:t>
            </a:r>
            <a:endParaRPr sz="1100" b="1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8" name="Google Shape;148;p19"/>
          <p:cNvSpPr/>
          <p:nvPr/>
        </p:nvSpPr>
        <p:spPr>
          <a:xfrm>
            <a:off x="7751392" y="312483"/>
            <a:ext cx="4509568" cy="2644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914400" marR="0" lvl="2" indent="0" algn="l" rtl="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None/>
            </a:pPr>
            <a:r>
              <a:rPr lang="en-US" sz="1100" b="0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        </a:t>
            </a:r>
            <a:r>
              <a:rPr lang="en-US" sz="1100" b="1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D-BIZ - Distance Business Programme (</a:t>
            </a:r>
            <a:r>
              <a:rPr lang="en-US" sz="1100" b="1" i="0" u="sng" strike="noStrike" cap="none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18"/>
              </a:rPr>
              <a:t>遙距營商計劃</a:t>
            </a:r>
            <a:r>
              <a:rPr lang="en-US" sz="1100" b="1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)</a:t>
            </a:r>
            <a:endParaRPr sz="1100" b="1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20"/>
          <p:cNvSpPr txBox="1">
            <a:spLocks noGrp="1"/>
          </p:cNvSpPr>
          <p:nvPr>
            <p:ph type="title"/>
          </p:nvPr>
        </p:nvSpPr>
        <p:spPr>
          <a:xfrm>
            <a:off x="1059614" y="2514600"/>
            <a:ext cx="8692399" cy="281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Corbel"/>
              <a:buNone/>
            </a:pPr>
            <a:r>
              <a:rPr lang="en-US"/>
              <a:t>Competitive Analysis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21"/>
          <p:cNvSpPr txBox="1"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Corbel"/>
              <a:buNone/>
            </a:pPr>
            <a:r>
              <a:rPr lang="en-US"/>
              <a:t>Hong Kong Market</a:t>
            </a:r>
            <a:endParaRPr/>
          </a:p>
        </p:txBody>
      </p:sp>
      <p:sp>
        <p:nvSpPr>
          <p:cNvPr id="159" name="Google Shape;159;p21"/>
          <p:cNvSpPr txBox="1">
            <a:spLocks noGrp="1"/>
          </p:cNvSpPr>
          <p:nvPr>
            <p:ph type="body" idx="1"/>
          </p:nvPr>
        </p:nvSpPr>
        <p:spPr>
          <a:xfrm>
            <a:off x="1522413" y="1904999"/>
            <a:ext cx="9134391" cy="411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589"/>
          </a:p>
          <a:p>
            <a:pPr marL="0" lvl="0" indent="0" algn="l" rt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589"/>
          </a:p>
          <a:p>
            <a:pPr marL="0" lvl="0" indent="0" algn="l" rt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589"/>
          </a:p>
          <a:p>
            <a:pPr marL="0" lvl="0" indent="0" algn="l" rt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589"/>
          </a:p>
          <a:p>
            <a:pPr marL="0" lvl="0" indent="0" algn="l" rt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589"/>
          </a:p>
          <a:p>
            <a:pPr marL="0" lvl="0" indent="0" algn="l" rt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589"/>
          </a:p>
          <a:p>
            <a:pPr marL="0" lvl="0" indent="0" algn="l" rt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589"/>
          </a:p>
          <a:p>
            <a:pPr marL="0" lvl="0" indent="0" algn="l" rt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589"/>
          </a:p>
          <a:p>
            <a:pPr marL="0" lvl="0" indent="0" algn="l" rt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589"/>
          </a:p>
          <a:p>
            <a:pPr marL="0" lvl="0" indent="0" algn="l" rt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589"/>
          </a:p>
          <a:p>
            <a:pPr marL="0" lvl="0" indent="0" algn="l" rt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589"/>
          </a:p>
          <a:p>
            <a:pPr marL="0" lvl="0" indent="0" algn="l" rt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589"/>
          </a:p>
          <a:p>
            <a:pPr marL="0" lvl="0" indent="0" algn="l" rt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589"/>
          </a:p>
          <a:p>
            <a:pPr marL="0" lvl="0" indent="0" algn="l" rt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589"/>
          </a:p>
          <a:p>
            <a:pPr marL="0" lvl="0" indent="0" algn="l" rt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89"/>
              <a:t>Table 1: Domestic Market share of jewellery</a:t>
            </a:r>
            <a:endParaRPr sz="2589"/>
          </a:p>
          <a:p>
            <a:pPr marL="0" lvl="0" indent="0" algn="l" rt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89"/>
              <a:t>Source : HKTDC 2020</a:t>
            </a:r>
            <a:endParaRPr sz="2589"/>
          </a:p>
        </p:txBody>
      </p:sp>
      <p:pic>
        <p:nvPicPr>
          <p:cNvPr id="160" name="Google Shape;160;p21"/>
          <p:cNvPicPr preferRelativeResize="0"/>
          <p:nvPr/>
        </p:nvPicPr>
        <p:blipFill rotWithShape="1">
          <a:blip r:embed="rId3">
            <a:alphaModFix/>
          </a:blip>
          <a:srcRect l="24041" t="46823" r="30313" b="27009"/>
          <a:stretch/>
        </p:blipFill>
        <p:spPr>
          <a:xfrm>
            <a:off x="1211925" y="1905000"/>
            <a:ext cx="9885002" cy="35416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22"/>
          <p:cNvSpPr txBox="1">
            <a:spLocks noGrp="1"/>
          </p:cNvSpPr>
          <p:nvPr>
            <p:ph type="title"/>
          </p:nvPr>
        </p:nvSpPr>
        <p:spPr>
          <a:xfrm>
            <a:off x="1522413" y="381000"/>
            <a:ext cx="9144000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Corbel"/>
              <a:buNone/>
            </a:pPr>
            <a:r>
              <a:rPr lang="en-US"/>
              <a:t>Chow Tai Fook</a:t>
            </a:r>
            <a:endParaRPr/>
          </a:p>
        </p:txBody>
      </p:sp>
      <p:sp>
        <p:nvSpPr>
          <p:cNvPr id="166" name="Google Shape;166;p22"/>
          <p:cNvSpPr txBox="1">
            <a:spLocks noGrp="1"/>
          </p:cNvSpPr>
          <p:nvPr>
            <p:ph type="body" idx="1"/>
          </p:nvPr>
        </p:nvSpPr>
        <p:spPr>
          <a:xfrm>
            <a:off x="1522413" y="1904999"/>
            <a:ext cx="9134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3837" lvl="0" indent="-223837" algn="l" rt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SzPts val="2220"/>
              <a:buChar char="•"/>
            </a:pPr>
            <a:r>
              <a:rPr lang="en-US" sz="2220"/>
              <a:t>Branch Networking Jewelry Store in Hong Kong</a:t>
            </a:r>
            <a:endParaRPr/>
          </a:p>
          <a:p>
            <a:pPr marL="223837" lvl="0" indent="-223837" algn="l" rtl="0">
              <a:lnSpc>
                <a:spcPct val="70000"/>
              </a:lnSpc>
              <a:spcBef>
                <a:spcPts val="1800"/>
              </a:spcBef>
              <a:spcAft>
                <a:spcPts val="0"/>
              </a:spcAft>
              <a:buSzPts val="2220"/>
              <a:buChar char="•"/>
            </a:pPr>
            <a:r>
              <a:rPr lang="en-US" sz="2220"/>
              <a:t>With about 80-100 branch stores in Hong Kong</a:t>
            </a:r>
            <a:endParaRPr/>
          </a:p>
          <a:p>
            <a:pPr marL="223837" lvl="0" indent="-223837" algn="l" rtl="0">
              <a:lnSpc>
                <a:spcPct val="70000"/>
              </a:lnSpc>
              <a:spcBef>
                <a:spcPts val="1800"/>
              </a:spcBef>
              <a:spcAft>
                <a:spcPts val="0"/>
              </a:spcAft>
              <a:buSzPts val="2220"/>
              <a:buChar char="•"/>
            </a:pPr>
            <a:r>
              <a:rPr lang="en-US" sz="2220"/>
              <a:t>Target Customers : Mature Women, Age between 30-60</a:t>
            </a:r>
            <a:endParaRPr/>
          </a:p>
          <a:p>
            <a:pPr marL="223837" lvl="0" indent="-82867" algn="l" rtl="0">
              <a:lnSpc>
                <a:spcPct val="70000"/>
              </a:lnSpc>
              <a:spcBef>
                <a:spcPts val="1800"/>
              </a:spcBef>
              <a:spcAft>
                <a:spcPts val="0"/>
              </a:spcAft>
              <a:buSzPts val="2220"/>
              <a:buNone/>
            </a:pPr>
            <a:endParaRPr sz="2220"/>
          </a:p>
          <a:p>
            <a:pPr marL="0" lvl="0" indent="0" algn="l" rtl="0">
              <a:lnSpc>
                <a:spcPct val="70000"/>
              </a:lnSpc>
              <a:spcBef>
                <a:spcPts val="1800"/>
              </a:spcBef>
              <a:spcAft>
                <a:spcPts val="0"/>
              </a:spcAft>
              <a:buSzPts val="2220"/>
              <a:buNone/>
            </a:pPr>
            <a:r>
              <a:rPr lang="en-US" sz="2220"/>
              <a:t>The Market Mix</a:t>
            </a:r>
            <a:endParaRPr/>
          </a:p>
          <a:p>
            <a:pPr marL="463550" lvl="1" indent="-231775" algn="l" rtl="0">
              <a:lnSpc>
                <a:spcPct val="70000"/>
              </a:lnSpc>
              <a:spcBef>
                <a:spcPts val="1200"/>
              </a:spcBef>
              <a:spcAft>
                <a:spcPts val="0"/>
              </a:spcAft>
              <a:buSzPts val="2589"/>
              <a:buChar char="•"/>
            </a:pPr>
            <a:r>
              <a:rPr lang="en-US" sz="2589"/>
              <a:t>Product Offer : Common Luxury Jewelry </a:t>
            </a:r>
            <a:endParaRPr/>
          </a:p>
          <a:p>
            <a:pPr marL="463550" lvl="1" indent="-231775" algn="l" rtl="0">
              <a:lnSpc>
                <a:spcPct val="70000"/>
              </a:lnSpc>
              <a:spcBef>
                <a:spcPts val="1200"/>
              </a:spcBef>
              <a:spcAft>
                <a:spcPts val="0"/>
              </a:spcAft>
              <a:buSzPts val="2589"/>
              <a:buChar char="•"/>
            </a:pPr>
            <a:r>
              <a:rPr lang="en-US" sz="2589"/>
              <a:t>Pricing : About $2000-$100,000</a:t>
            </a:r>
            <a:endParaRPr/>
          </a:p>
          <a:p>
            <a:pPr marL="463550" lvl="1" indent="-231775" algn="l" rtl="0">
              <a:lnSpc>
                <a:spcPct val="70000"/>
              </a:lnSpc>
              <a:spcBef>
                <a:spcPts val="1200"/>
              </a:spcBef>
              <a:spcAft>
                <a:spcPts val="0"/>
              </a:spcAft>
              <a:buSzPts val="2589"/>
              <a:buChar char="•"/>
            </a:pPr>
            <a:r>
              <a:rPr lang="en-US" sz="2589"/>
              <a:t>Promotion : Traditional Advertising Ads and Posters </a:t>
            </a:r>
            <a:endParaRPr/>
          </a:p>
          <a:p>
            <a:pPr marL="463550" lvl="1" indent="-231775" algn="l" rtl="0">
              <a:lnSpc>
                <a:spcPct val="70000"/>
              </a:lnSpc>
              <a:spcBef>
                <a:spcPts val="1200"/>
              </a:spcBef>
              <a:spcAft>
                <a:spcPts val="0"/>
              </a:spcAft>
              <a:buSzPts val="2589"/>
              <a:buChar char="•"/>
            </a:pPr>
            <a:r>
              <a:rPr lang="en-US" sz="2589"/>
              <a:t>Place : Location with crowd allocate</a:t>
            </a:r>
            <a:endParaRPr sz="2589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p23"/>
          <p:cNvSpPr txBox="1"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Corbel"/>
              <a:buNone/>
            </a:pPr>
            <a:r>
              <a:rPr lang="en-US"/>
              <a:t>TSL</a:t>
            </a:r>
            <a:endParaRPr/>
          </a:p>
        </p:txBody>
      </p:sp>
      <p:sp>
        <p:nvSpPr>
          <p:cNvPr id="172" name="Google Shape;172;p23"/>
          <p:cNvSpPr txBox="1">
            <a:spLocks noGrp="1"/>
          </p:cNvSpPr>
          <p:nvPr>
            <p:ph type="body" idx="1"/>
          </p:nvPr>
        </p:nvSpPr>
        <p:spPr>
          <a:xfrm>
            <a:off x="1522413" y="1904999"/>
            <a:ext cx="9134391" cy="411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3838" lvl="0" indent="-223838" algn="l" rt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SzPts val="2220"/>
              <a:buChar char="•"/>
            </a:pPr>
            <a:r>
              <a:rPr lang="en-US" sz="2220"/>
              <a:t>High End Jewelry</a:t>
            </a:r>
            <a:endParaRPr/>
          </a:p>
          <a:p>
            <a:pPr marL="223838" lvl="0" indent="-223838" algn="l" rtl="0">
              <a:lnSpc>
                <a:spcPct val="70000"/>
              </a:lnSpc>
              <a:spcBef>
                <a:spcPts val="1800"/>
              </a:spcBef>
              <a:spcAft>
                <a:spcPts val="0"/>
              </a:spcAft>
              <a:buSzPts val="2220"/>
              <a:buChar char="•"/>
            </a:pPr>
            <a:r>
              <a:rPr lang="en-US" sz="2220"/>
              <a:t>Brach Networking and Online Store</a:t>
            </a:r>
            <a:endParaRPr/>
          </a:p>
          <a:p>
            <a:pPr marL="223838" lvl="0" indent="-223838" algn="l" rtl="0">
              <a:lnSpc>
                <a:spcPct val="70000"/>
              </a:lnSpc>
              <a:spcBef>
                <a:spcPts val="1800"/>
              </a:spcBef>
              <a:spcAft>
                <a:spcPts val="0"/>
              </a:spcAft>
              <a:buSzPts val="2220"/>
              <a:buChar char="•"/>
            </a:pPr>
            <a:r>
              <a:rPr lang="en-US" sz="2220"/>
              <a:t>Target Customer : Workforce Lady / Mature women (Age 20-50) </a:t>
            </a:r>
            <a:endParaRPr/>
          </a:p>
          <a:p>
            <a:pPr marL="223838" lvl="0" indent="-82868" algn="l" rtl="0">
              <a:lnSpc>
                <a:spcPct val="70000"/>
              </a:lnSpc>
              <a:spcBef>
                <a:spcPts val="1800"/>
              </a:spcBef>
              <a:spcAft>
                <a:spcPts val="0"/>
              </a:spcAft>
              <a:buSzPts val="2220"/>
              <a:buNone/>
            </a:pPr>
            <a:endParaRPr sz="2220"/>
          </a:p>
          <a:p>
            <a:pPr marL="0" lvl="0" indent="0" algn="l" rtl="0">
              <a:lnSpc>
                <a:spcPct val="70000"/>
              </a:lnSpc>
              <a:spcBef>
                <a:spcPts val="1800"/>
              </a:spcBef>
              <a:spcAft>
                <a:spcPts val="0"/>
              </a:spcAft>
              <a:buSzPts val="2220"/>
              <a:buNone/>
            </a:pPr>
            <a:r>
              <a:rPr lang="en-US" sz="2220"/>
              <a:t>Market Mix Strategy</a:t>
            </a:r>
            <a:endParaRPr/>
          </a:p>
          <a:p>
            <a:pPr marL="463550" lvl="1" indent="-231775" algn="l" rtl="0">
              <a:lnSpc>
                <a:spcPct val="70000"/>
              </a:lnSpc>
              <a:spcBef>
                <a:spcPts val="1200"/>
              </a:spcBef>
              <a:spcAft>
                <a:spcPts val="0"/>
              </a:spcAft>
              <a:buSzPts val="2589"/>
              <a:buChar char="•"/>
            </a:pPr>
            <a:r>
              <a:rPr lang="en-US" sz="2589"/>
              <a:t>Product Offer : Luxury Design Jewelry </a:t>
            </a:r>
            <a:endParaRPr/>
          </a:p>
          <a:p>
            <a:pPr marL="463550" lvl="1" indent="-231775" algn="l" rtl="0">
              <a:lnSpc>
                <a:spcPct val="70000"/>
              </a:lnSpc>
              <a:spcBef>
                <a:spcPts val="1200"/>
              </a:spcBef>
              <a:spcAft>
                <a:spcPts val="0"/>
              </a:spcAft>
              <a:buSzPts val="2589"/>
              <a:buChar char="•"/>
            </a:pPr>
            <a:r>
              <a:rPr lang="en-US" sz="2589"/>
              <a:t>Pricing : About $2000-$100,000</a:t>
            </a:r>
            <a:endParaRPr/>
          </a:p>
          <a:p>
            <a:pPr marL="463550" lvl="1" indent="-231775" algn="l" rtl="0">
              <a:lnSpc>
                <a:spcPct val="70000"/>
              </a:lnSpc>
              <a:spcBef>
                <a:spcPts val="1200"/>
              </a:spcBef>
              <a:spcAft>
                <a:spcPts val="0"/>
              </a:spcAft>
              <a:buSzPts val="2589"/>
              <a:buChar char="•"/>
            </a:pPr>
            <a:r>
              <a:rPr lang="en-US" sz="2589"/>
              <a:t>Promotion : Online Promotion and Traditional Advertising</a:t>
            </a:r>
            <a:endParaRPr/>
          </a:p>
          <a:p>
            <a:pPr marL="463550" lvl="1" indent="-231775" algn="l" rtl="0">
              <a:lnSpc>
                <a:spcPct val="70000"/>
              </a:lnSpc>
              <a:spcBef>
                <a:spcPts val="1200"/>
              </a:spcBef>
              <a:spcAft>
                <a:spcPts val="0"/>
              </a:spcAft>
              <a:buSzPts val="2589"/>
              <a:buChar char="•"/>
            </a:pPr>
            <a:r>
              <a:rPr lang="en-US" sz="2589"/>
              <a:t>Place : High End Shopping Location</a:t>
            </a:r>
            <a:endParaRPr/>
          </a:p>
          <a:p>
            <a:pPr marL="0" lvl="0" indent="0" algn="l" rtl="0">
              <a:lnSpc>
                <a:spcPct val="70000"/>
              </a:lnSpc>
              <a:spcBef>
                <a:spcPts val="1800"/>
              </a:spcBef>
              <a:spcAft>
                <a:spcPts val="0"/>
              </a:spcAft>
              <a:buSzPts val="2220"/>
              <a:buNone/>
            </a:pPr>
            <a:endParaRPr sz="222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24"/>
          <p:cNvSpPr txBox="1">
            <a:spLocks noGrp="1"/>
          </p:cNvSpPr>
          <p:nvPr>
            <p:ph type="title"/>
          </p:nvPr>
        </p:nvSpPr>
        <p:spPr>
          <a:xfrm>
            <a:off x="227012" y="30117"/>
            <a:ext cx="9144001" cy="68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Corbel"/>
              <a:buNone/>
            </a:pPr>
            <a:r>
              <a:rPr lang="en-US"/>
              <a:t>Comparison of Brand</a:t>
            </a:r>
            <a:endParaRPr/>
          </a:p>
        </p:txBody>
      </p:sp>
      <p:graphicFrame>
        <p:nvGraphicFramePr>
          <p:cNvPr id="178" name="Google Shape;178;p24"/>
          <p:cNvGraphicFramePr/>
          <p:nvPr/>
        </p:nvGraphicFramePr>
        <p:xfrm>
          <a:off x="684212" y="715917"/>
          <a:ext cx="10972800" cy="6095110"/>
        </p:xfrm>
        <a:graphic>
          <a:graphicData uri="http://schemas.openxmlformats.org/drawingml/2006/table">
            <a:tbl>
              <a:tblPr firstRow="1" bandRow="1">
                <a:noFill/>
                <a:tableStyleId>{045B4245-469F-45C1-BB1C-43573C3284B3}</a:tableStyleId>
              </a:tblPr>
              <a:tblGrid>
                <a:gridCol w="2362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24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5807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endParaRPr sz="2400" b="1" u="none" strike="noStrike" cap="none">
                        <a:solidFill>
                          <a:srgbClr val="CFDFFF"/>
                        </a:solidFill>
                      </a:endParaRPr>
                    </a:p>
                  </a:txBody>
                  <a:tcPr marL="91450" marR="91450" marT="45725" marB="45725"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r>
                        <a:rPr lang="en-US" sz="2400" u="none" strike="noStrike" cap="none">
                          <a:solidFill>
                            <a:srgbClr val="CFDFFF"/>
                          </a:solidFill>
                        </a:rPr>
                        <a:t>Chow Tai Fook</a:t>
                      </a:r>
                      <a:endParaRPr sz="2400" u="none" strike="noStrike" cap="none">
                        <a:solidFill>
                          <a:srgbClr val="CFDFFF"/>
                        </a:solidFill>
                      </a:endParaRPr>
                    </a:p>
                  </a:txBody>
                  <a:tcPr marL="91450" marR="91450" marT="45725" marB="45725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r>
                        <a:rPr lang="en-US" sz="2400" u="none" strike="noStrike" cap="none">
                          <a:solidFill>
                            <a:srgbClr val="CFDFFF"/>
                          </a:solidFill>
                        </a:rPr>
                        <a:t>TSL</a:t>
                      </a:r>
                      <a:endParaRPr sz="2400" u="none" strike="noStrike" cap="none">
                        <a:solidFill>
                          <a:srgbClr val="CFDFFF"/>
                        </a:solidFill>
                      </a:endParaRPr>
                    </a:p>
                  </a:txBody>
                  <a:tcPr marL="91450" marR="91450" marT="45725" marB="45725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r>
                        <a:rPr lang="en-US" sz="2400" u="none" strike="noStrike" cap="none">
                          <a:solidFill>
                            <a:srgbClr val="CFDFFF"/>
                          </a:solidFill>
                        </a:rPr>
                        <a:t>My Jewelry</a:t>
                      </a:r>
                      <a:endParaRPr sz="2400" u="none" strike="noStrike" cap="none">
                        <a:solidFill>
                          <a:srgbClr val="CFDFFF"/>
                        </a:solidFill>
                      </a:endParaRPr>
                    </a:p>
                  </a:txBody>
                  <a:tcPr marL="91450" marR="91450" marT="45725" marB="45725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829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b="1" u="none" strike="noStrike" cap="none">
                          <a:solidFill>
                            <a:srgbClr val="9ADEF1"/>
                          </a:solidFill>
                        </a:rPr>
                        <a:t>Segmentation</a:t>
                      </a:r>
                      <a:endParaRPr sz="1800" b="1" u="none" strike="noStrike" cap="none">
                        <a:solidFill>
                          <a:srgbClr val="9ADEF1"/>
                        </a:solidFill>
                      </a:endParaRPr>
                    </a:p>
                  </a:txBody>
                  <a:tcPr marL="91450" marR="91450" marT="45725" marB="45725"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u="none" strike="noStrike" cap="none"/>
                        <a:t>1.  Age</a:t>
                      </a:r>
                      <a:endParaRPr sz="14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u="none" strike="noStrike" cap="none"/>
                        <a:t>2. Class of Income</a:t>
                      </a:r>
                      <a:endParaRPr sz="14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endParaRPr sz="1800" u="none" strike="noStrike" cap="none"/>
                    </a:p>
                  </a:txBody>
                  <a:tcPr marL="91450" marR="91450" marT="45725" marB="45725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AutoNum type="arabicPeriod"/>
                      </a:pPr>
                      <a:r>
                        <a:rPr lang="en-US" sz="1800" u="none" strike="noStrike" cap="none"/>
                        <a:t> Class of Income</a:t>
                      </a:r>
                      <a:endParaRPr sz="1400" u="none" strike="noStrike" cap="none"/>
                    </a:p>
                    <a:p>
                      <a:pPr marL="342900" marR="0" lvl="0" indent="-34290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AutoNum type="arabicPeriod"/>
                      </a:pPr>
                      <a:r>
                        <a:rPr lang="en-US" sz="1800" u="none" strike="noStrike" cap="none"/>
                        <a:t>Age</a:t>
                      </a:r>
                      <a:endParaRPr sz="1800" u="none" strike="noStrike" cap="none"/>
                    </a:p>
                  </a:txBody>
                  <a:tcPr marL="91450" marR="91450" marT="45725" marB="45725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AutoNum type="arabicPeriod"/>
                      </a:pPr>
                      <a:r>
                        <a:rPr lang="en-US" sz="1800" u="none" strike="noStrike" cap="none"/>
                        <a:t>Age</a:t>
                      </a:r>
                      <a:endParaRPr sz="1400" u="none" strike="noStrike" cap="none"/>
                    </a:p>
                    <a:p>
                      <a:pPr marL="342900" marR="0" lvl="0" indent="-34290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AutoNum type="arabicPeriod"/>
                      </a:pPr>
                      <a:r>
                        <a:rPr lang="en-US" sz="1800" u="none" strike="noStrike" cap="none"/>
                        <a:t>Gender</a:t>
                      </a:r>
                      <a:endParaRPr sz="1800" u="none" strike="noStrike" cap="none"/>
                    </a:p>
                  </a:txBody>
                  <a:tcPr marL="91450" marR="91450" marT="45725" marB="45725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829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b="1" u="none" strike="noStrike" cap="none">
                          <a:solidFill>
                            <a:srgbClr val="9ADEF1"/>
                          </a:solidFill>
                        </a:rPr>
                        <a:t>Target Market</a:t>
                      </a:r>
                      <a:endParaRPr sz="1800" b="1" u="none" strike="noStrike" cap="none">
                        <a:solidFill>
                          <a:srgbClr val="9ADEF1"/>
                        </a:solidFill>
                      </a:endParaRPr>
                    </a:p>
                  </a:txBody>
                  <a:tcPr marL="91450" marR="91450" marT="45725" marB="45725"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en-US" sz="1800" u="none" strike="noStrike" cap="none"/>
                        <a:t>Mature Average Income</a:t>
                      </a:r>
                      <a:endParaRPr sz="14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endParaRPr sz="1800" u="none" strike="noStrike" cap="none"/>
                    </a:p>
                  </a:txBody>
                  <a:tcPr marL="91450" marR="91450" marT="45725" marB="45725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u="none" strike="noStrike" cap="none"/>
                        <a:t>Mature </a:t>
                      </a:r>
                      <a:endParaRPr sz="14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u="none" strike="noStrike" cap="none"/>
                        <a:t>Middle Class Income</a:t>
                      </a:r>
                      <a:endParaRPr sz="1800" u="none" strike="noStrike" cap="none"/>
                    </a:p>
                  </a:txBody>
                  <a:tcPr marL="91450" marR="91450" marT="45725" marB="45725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en-US" sz="1800" u="none" strike="noStrike" cap="none"/>
                        <a:t>Young Female</a:t>
                      </a:r>
                      <a:endParaRPr sz="18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endParaRPr sz="1800" u="none" strike="noStrike" cap="none"/>
                    </a:p>
                  </a:txBody>
                  <a:tcPr marL="91450" marR="91450" marT="45725" marB="45725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1807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b="1" u="none" strike="noStrike" cap="none">
                          <a:solidFill>
                            <a:srgbClr val="9ADEF1"/>
                          </a:solidFill>
                        </a:rPr>
                        <a:t>Brand Positioning</a:t>
                      </a:r>
                      <a:endParaRPr sz="1800" b="1" u="none" strike="noStrike" cap="none">
                        <a:solidFill>
                          <a:srgbClr val="9ADEF1"/>
                        </a:solidFill>
                      </a:endParaRPr>
                    </a:p>
                  </a:txBody>
                  <a:tcPr marL="91450" marR="91450" marT="45725" marB="45725"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en-US" sz="1800" u="none" strike="noStrike" cap="none"/>
                        <a:t>Common Brand, </a:t>
                      </a:r>
                      <a:endParaRPr sz="14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en-US" sz="1800" u="none" strike="noStrike" cap="none"/>
                        <a:t>Average Price</a:t>
                      </a:r>
                      <a:endParaRPr sz="1800" u="none" strike="noStrike" cap="none"/>
                    </a:p>
                  </a:txBody>
                  <a:tcPr marL="91450" marR="91450" marT="45725" marB="45725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en-US" sz="1800" u="none" strike="noStrike" cap="none"/>
                        <a:t>High Brand, </a:t>
                      </a:r>
                      <a:endParaRPr sz="14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en-US" sz="1800" u="none" strike="noStrike" cap="none"/>
                        <a:t>Medium Price</a:t>
                      </a:r>
                      <a:endParaRPr sz="1800" u="none" strike="noStrike" cap="none"/>
                    </a:p>
                  </a:txBody>
                  <a:tcPr marL="91450" marR="91450" marT="45725" marB="45725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en-US" sz="1800" u="none" strike="noStrike" cap="none"/>
                        <a:t>Common Brand, </a:t>
                      </a:r>
                      <a:endParaRPr sz="14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en-US" sz="1800" u="none" strike="noStrike" cap="none"/>
                        <a:t>Medium Price</a:t>
                      </a:r>
                      <a:endParaRPr sz="1800" u="none" strike="noStrike" cap="none"/>
                    </a:p>
                  </a:txBody>
                  <a:tcPr marL="91450" marR="91450" marT="45725" marB="45725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807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b="1" u="none" strike="noStrike" cap="none">
                          <a:solidFill>
                            <a:srgbClr val="9ADEF1"/>
                          </a:solidFill>
                        </a:rPr>
                        <a:t>Market Mix (4P)</a:t>
                      </a:r>
                      <a:endParaRPr sz="1800" b="1" u="none" strike="noStrike" cap="none">
                        <a:solidFill>
                          <a:srgbClr val="9ADEF1"/>
                        </a:solidFill>
                      </a:endParaRPr>
                    </a:p>
                  </a:txBody>
                  <a:tcPr marL="91450" marR="91450" marT="45725" marB="45725"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endParaRPr sz="1800" u="none" strike="noStrike" cap="none"/>
                    </a:p>
                  </a:txBody>
                  <a:tcPr marL="91450" marR="91450" marT="45725" marB="45725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endParaRPr sz="1800" u="none" strike="noStrike" cap="none"/>
                    </a:p>
                  </a:txBody>
                  <a:tcPr marL="91450" marR="91450" marT="45725" marB="45725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endParaRPr sz="1800" u="none" strike="noStrike" cap="none"/>
                    </a:p>
                  </a:txBody>
                  <a:tcPr marL="91450" marR="91450" marT="45725" marB="45725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1807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</a:pPr>
                      <a:r>
                        <a:rPr lang="en-US" sz="2000" b="1" u="none" strike="noStrike" cap="none">
                          <a:solidFill>
                            <a:srgbClr val="9ADEF1"/>
                          </a:solidFill>
                        </a:rPr>
                        <a:t>                    Product</a:t>
                      </a:r>
                      <a:endParaRPr sz="2000" b="1" u="none" strike="noStrike" cap="none">
                        <a:solidFill>
                          <a:srgbClr val="9ADEF1"/>
                        </a:solidFill>
                      </a:endParaRPr>
                    </a:p>
                  </a:txBody>
                  <a:tcPr marL="91450" marR="91450" marT="45725" marB="45725"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en-US" sz="1800" u="none" strike="noStrike" cap="none"/>
                        <a:t>Wide Range of Jewelry</a:t>
                      </a:r>
                      <a:endParaRPr sz="1800" u="none" strike="noStrike" cap="none"/>
                    </a:p>
                  </a:txBody>
                  <a:tcPr marL="91450" marR="91450" marT="45725" marB="45725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en-US" sz="1800" u="none" strike="noStrike" cap="none"/>
                        <a:t>High End Design Jewelry</a:t>
                      </a:r>
                      <a:endParaRPr sz="1800" u="none" strike="noStrike" cap="none"/>
                    </a:p>
                  </a:txBody>
                  <a:tcPr marL="91450" marR="91450" marT="45725" marB="45725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en-US" sz="1800" u="none" strike="noStrike" cap="none"/>
                        <a:t>Design Jewelry</a:t>
                      </a:r>
                      <a:endParaRPr sz="18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endParaRPr sz="1800" u="none" strike="noStrike" cap="none"/>
                    </a:p>
                  </a:txBody>
                  <a:tcPr marL="91450" marR="91450" marT="45725" marB="45725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1807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</a:pPr>
                      <a:r>
                        <a:rPr lang="en-US" sz="2000" b="1" u="none" strike="noStrike" cap="none">
                          <a:solidFill>
                            <a:srgbClr val="9ADEF1"/>
                          </a:solidFill>
                        </a:rPr>
                        <a:t>                    Price</a:t>
                      </a:r>
                      <a:endParaRPr sz="2000" b="1" u="none" strike="noStrike" cap="none">
                        <a:solidFill>
                          <a:srgbClr val="9ADEF1"/>
                        </a:solidFill>
                      </a:endParaRPr>
                    </a:p>
                  </a:txBody>
                  <a:tcPr marL="91450" marR="91450" marT="45725" marB="45725"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en-US" sz="1800" u="none" strike="noStrike" cap="none"/>
                        <a:t>Wide Price Range</a:t>
                      </a:r>
                      <a:endParaRPr sz="18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endParaRPr sz="1800" u="none" strike="noStrike" cap="none"/>
                    </a:p>
                  </a:txBody>
                  <a:tcPr marL="91450" marR="91450" marT="45725" marB="45725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en-US" sz="1800" u="none" strike="noStrike" cap="none"/>
                        <a:t>High Price</a:t>
                      </a:r>
                      <a:endParaRPr sz="18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endParaRPr sz="1800" u="none" strike="noStrike" cap="none"/>
                    </a:p>
                  </a:txBody>
                  <a:tcPr marL="91450" marR="91450" marT="45725" marB="45725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en-US" sz="1800" u="none" strike="noStrike" cap="none"/>
                        <a:t>Medium Price</a:t>
                      </a:r>
                      <a:endParaRPr sz="18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endParaRPr sz="1800" u="none" strike="noStrike" cap="none"/>
                    </a:p>
                  </a:txBody>
                  <a:tcPr marL="91450" marR="91450" marT="45725" marB="45725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88295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</a:pPr>
                      <a:r>
                        <a:rPr lang="en-US" sz="2000" b="1" u="none" strike="noStrike" cap="none">
                          <a:solidFill>
                            <a:srgbClr val="9ADEF1"/>
                          </a:solidFill>
                        </a:rPr>
                        <a:t>                           </a:t>
                      </a:r>
                      <a:endParaRPr sz="14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</a:pPr>
                      <a:r>
                        <a:rPr lang="en-US" sz="2000" b="1" u="none" strike="noStrike" cap="none">
                          <a:solidFill>
                            <a:srgbClr val="9ADEF1"/>
                          </a:solidFill>
                        </a:rPr>
                        <a:t>                   Promotion</a:t>
                      </a:r>
                      <a:endParaRPr sz="2000" b="1" u="none" strike="noStrike" cap="none">
                        <a:solidFill>
                          <a:srgbClr val="9ADEF1"/>
                        </a:solidFill>
                      </a:endParaRPr>
                    </a:p>
                  </a:txBody>
                  <a:tcPr marL="91450" marR="91450" marT="45725" marB="45725"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u="none" strike="noStrike" cap="none"/>
                        <a:t>1. Shops</a:t>
                      </a:r>
                      <a:endParaRPr sz="14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u="none" strike="noStrike" cap="none"/>
                        <a:t>2. Online Store</a:t>
                      </a:r>
                      <a:endParaRPr sz="1800" u="none" strike="noStrike" cap="none"/>
                    </a:p>
                  </a:txBody>
                  <a:tcPr marL="91450" marR="91450" marT="45725" marB="45725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AutoNum type="arabicPeriod"/>
                      </a:pPr>
                      <a:r>
                        <a:rPr lang="en-US" sz="1800" u="none" strike="noStrike" cap="none"/>
                        <a:t>Shops</a:t>
                      </a:r>
                      <a:endParaRPr sz="1400" u="none" strike="noStrike" cap="none"/>
                    </a:p>
                    <a:p>
                      <a:pPr marL="342900" marR="0" lvl="0" indent="-34290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AutoNum type="arabicPeriod"/>
                      </a:pPr>
                      <a:r>
                        <a:rPr lang="en-US" sz="1800" u="none" strike="noStrike" cap="none"/>
                        <a:t>Online Selling Platform</a:t>
                      </a:r>
                      <a:endParaRPr sz="1800" u="none" strike="noStrike" cap="none"/>
                    </a:p>
                  </a:txBody>
                  <a:tcPr marL="91450" marR="91450" marT="45725" marB="45725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AutoNum type="arabicPeriod"/>
                      </a:pPr>
                      <a:r>
                        <a:rPr lang="en-US" sz="1800" u="none" strike="noStrike" cap="none"/>
                        <a:t>Shops</a:t>
                      </a:r>
                      <a:endParaRPr sz="1400" u="none" strike="noStrike" cap="none"/>
                    </a:p>
                    <a:p>
                      <a:pPr marL="342900" marR="0" lvl="0" indent="-34290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AutoNum type="arabicPeriod"/>
                      </a:pPr>
                      <a:r>
                        <a:rPr lang="en-US" sz="1800" u="none" strike="noStrike" cap="none"/>
                        <a:t>Online Store</a:t>
                      </a:r>
                      <a:endParaRPr sz="18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endParaRPr sz="1800" u="none" strike="noStrike" cap="none"/>
                    </a:p>
                  </a:txBody>
                  <a:tcPr marL="91450" marR="91450" marT="45725" marB="45725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61807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</a:pPr>
                      <a:r>
                        <a:rPr lang="en-US" sz="2000" b="1" u="none" strike="noStrike" cap="none">
                          <a:solidFill>
                            <a:srgbClr val="9ADEF1"/>
                          </a:solidFill>
                        </a:rPr>
                        <a:t>                    Place</a:t>
                      </a:r>
                      <a:endParaRPr sz="2000" b="1" u="none" strike="noStrike" cap="none">
                        <a:solidFill>
                          <a:srgbClr val="9ADEF1"/>
                        </a:solidFill>
                      </a:endParaRPr>
                    </a:p>
                  </a:txBody>
                  <a:tcPr marL="91450" marR="91450" marT="45725" marB="45725"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en-US" sz="1800" u="none" strike="noStrike" cap="none"/>
                        <a:t>Diverse Districts of Hong Kong</a:t>
                      </a:r>
                      <a:endParaRPr sz="1800" u="none" strike="noStrike" cap="none"/>
                    </a:p>
                  </a:txBody>
                  <a:tcPr marL="91450" marR="91450" marT="45725" marB="45725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en-US" sz="1800" u="none" strike="noStrike" cap="none"/>
                        <a:t>Place with High Crowd </a:t>
                      </a:r>
                      <a:endParaRPr sz="1800" u="none" strike="noStrike" cap="none"/>
                    </a:p>
                  </a:txBody>
                  <a:tcPr marL="91450" marR="91450" marT="45725" marB="45725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en-US" sz="1800" u="none" strike="noStrike" cap="none"/>
                        <a:t>Crowd District and several place</a:t>
                      </a:r>
                      <a:endParaRPr sz="1400" u="none" strike="noStrike" cap="none"/>
                    </a:p>
                  </a:txBody>
                  <a:tcPr marL="91450" marR="91450" marT="45725" marB="45725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25"/>
          <p:cNvSpPr txBox="1">
            <a:spLocks noGrp="1"/>
          </p:cNvSpPr>
          <p:nvPr>
            <p:ph type="title"/>
          </p:nvPr>
        </p:nvSpPr>
        <p:spPr>
          <a:xfrm>
            <a:off x="798860" y="36163"/>
            <a:ext cx="10058401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400"/>
              <a:buFont typeface="Corbel"/>
              <a:buNone/>
            </a:pPr>
            <a:r>
              <a:rPr lang="en-US" sz="4400"/>
              <a:t>Comparison of Revenue</a:t>
            </a:r>
            <a:endParaRPr/>
          </a:p>
        </p:txBody>
      </p:sp>
      <p:pic>
        <p:nvPicPr>
          <p:cNvPr id="184" name="Google Shape;184;p2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08012" y="1407763"/>
            <a:ext cx="5638800" cy="5221637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185" name="Google Shape;185;p25"/>
          <p:cNvGraphicFramePr/>
          <p:nvPr/>
        </p:nvGraphicFramePr>
        <p:xfrm>
          <a:off x="6323012" y="2362200"/>
          <a:ext cx="5638800" cy="2743200"/>
        </p:xfrm>
        <a:graphic>
          <a:graphicData uri="http://schemas.openxmlformats.org/drawingml/2006/table">
            <a:tbl>
              <a:tblPr firstRow="1" bandRow="1">
                <a:noFill/>
                <a:tableStyleId>{045B4245-469F-45C1-BB1C-43573C3284B3}</a:tableStyleId>
              </a:tblPr>
              <a:tblGrid>
                <a:gridCol w="14097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097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097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097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382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endParaRPr sz="1800" u="none" strike="noStrike" cap="none"/>
                    </a:p>
                  </a:txBody>
                  <a:tcPr marL="91450" marR="91450" marT="45725" marB="45725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u="none" strike="noStrike" cap="none"/>
                        <a:t>Chow Tai Fook</a:t>
                      </a:r>
                      <a:endParaRPr sz="1800" u="none" strike="noStrike" cap="none"/>
                    </a:p>
                  </a:txBody>
                  <a:tcPr marL="91450" marR="91450" marT="45725" marB="45725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u="none" strike="noStrike" cap="none"/>
                        <a:t>TSL</a:t>
                      </a:r>
                      <a:endParaRPr sz="1800" u="none" strike="noStrike" cap="none"/>
                    </a:p>
                  </a:txBody>
                  <a:tcPr marL="91450" marR="91450" marT="45725" marB="45725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u="none" strike="noStrike" cap="none"/>
                        <a:t>My Jewelry</a:t>
                      </a:r>
                      <a:endParaRPr sz="1800" u="none" strike="noStrike" cap="none"/>
                    </a:p>
                  </a:txBody>
                  <a:tcPr marL="91450" marR="91450" marT="45725" marB="45725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169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u="none" strike="noStrike" cap="none"/>
                        <a:t>Revenue</a:t>
                      </a:r>
                      <a:endParaRPr sz="14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u="none" strike="noStrike" cap="none"/>
                        <a:t>(Million HKD)</a:t>
                      </a:r>
                      <a:endParaRPr sz="1800" u="none" strike="noStrike" cap="none"/>
                    </a:p>
                  </a:txBody>
                  <a:tcPr marL="91450" marR="91450" marT="45725" marB="45725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u="none" strike="noStrike" cap="none"/>
                        <a:t>24,229 (million HKD) #1</a:t>
                      </a:r>
                      <a:endParaRPr sz="1800" u="none" strike="noStrike" cap="none"/>
                    </a:p>
                  </a:txBody>
                  <a:tcPr marL="91450" marR="91450" marT="45725" marB="45725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u="none" strike="noStrike" cap="none"/>
                        <a:t>4,065 (million HKD)</a:t>
                      </a:r>
                      <a:endParaRPr sz="14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u="none" strike="noStrike" cap="none"/>
                        <a:t>#2</a:t>
                      </a:r>
                      <a:endParaRPr sz="1800" u="none" strike="noStrike" cap="none"/>
                    </a:p>
                  </a:txBody>
                  <a:tcPr marL="91450" marR="91450" marT="45725" marB="45725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u="none" strike="noStrike" cap="none"/>
                        <a:t>1,000</a:t>
                      </a:r>
                      <a:endParaRPr sz="14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u="none" strike="noStrike" cap="none"/>
                        <a:t>(million HKD)</a:t>
                      </a:r>
                      <a:endParaRPr sz="14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endParaRPr sz="1800" u="none" strike="noStrike" cap="none"/>
                    </a:p>
                  </a:txBody>
                  <a:tcPr marL="91450" marR="91450" marT="45725" marB="45725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88100">
                <a:tc gridSpan="4"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u="none" strike="noStrike" cap="none"/>
                        <a:t>#1. Chow Tai Fook Annual Report 2018/19 (Chow Tai Fook Jewellery  Group,2019)</a:t>
                      </a:r>
                      <a:endParaRPr sz="14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u="none" strike="noStrike" cap="none"/>
                        <a:t>#2. TSL 2018/19 Annual Report (TSL,2019)</a:t>
                      </a:r>
                      <a:endParaRPr sz="1200" u="none" strike="noStrike" cap="none"/>
                    </a:p>
                  </a:txBody>
                  <a:tcPr marL="91450" marR="91450" marT="45725" marB="45725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zh-HK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zh-HK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zh-H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p26"/>
          <p:cNvSpPr txBox="1">
            <a:spLocks noGrp="1"/>
          </p:cNvSpPr>
          <p:nvPr>
            <p:ph type="title"/>
          </p:nvPr>
        </p:nvSpPr>
        <p:spPr>
          <a:xfrm>
            <a:off x="798860" y="36163"/>
            <a:ext cx="10058401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400"/>
              <a:buFont typeface="Corbel"/>
              <a:buNone/>
            </a:pPr>
            <a:r>
              <a:rPr lang="en-US" sz="4400"/>
              <a:t>Comparison of Number of Shops</a:t>
            </a:r>
            <a:endParaRPr/>
          </a:p>
        </p:txBody>
      </p:sp>
      <p:pic>
        <p:nvPicPr>
          <p:cNvPr id="191" name="Google Shape;191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760412" y="1676400"/>
            <a:ext cx="4953000" cy="457200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192" name="Google Shape;192;p26"/>
          <p:cNvGraphicFramePr/>
          <p:nvPr/>
        </p:nvGraphicFramePr>
        <p:xfrm>
          <a:off x="6094412" y="2743200"/>
          <a:ext cx="5638800" cy="2672495"/>
        </p:xfrm>
        <a:graphic>
          <a:graphicData uri="http://schemas.openxmlformats.org/drawingml/2006/table">
            <a:tbl>
              <a:tblPr firstRow="1" bandRow="1">
                <a:noFill/>
                <a:tableStyleId>{045B4245-469F-45C1-BB1C-43573C3284B3}</a:tableStyleId>
              </a:tblPr>
              <a:tblGrid>
                <a:gridCol w="14097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097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097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097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4367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endParaRPr sz="18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u="none" strike="noStrike" cap="none"/>
                        <a:t>Chow Tai Fook</a:t>
                      </a:r>
                      <a:endParaRPr sz="18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u="none" strike="noStrike" cap="none"/>
                        <a:t>TSL</a:t>
                      </a:r>
                      <a:endParaRPr sz="18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u="none" strike="noStrike" cap="none"/>
                        <a:t>My Jewelry</a:t>
                      </a:r>
                      <a:endParaRPr sz="1800" u="none" strike="noStrike" cap="none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5652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u="none" strike="noStrike" cap="none"/>
                        <a:t>No Of Shops</a:t>
                      </a:r>
                      <a:endParaRPr sz="14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u="none" strike="noStrike" cap="none"/>
                        <a:t>[Local Stores In Hong Kong]</a:t>
                      </a:r>
                      <a:endParaRPr sz="18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US" sz="2800" u="none" strike="noStrike" cap="none"/>
                        <a:t>80</a:t>
                      </a:r>
                      <a:endParaRPr sz="14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-US" sz="1400" u="none" strike="noStrike" cap="none"/>
                        <a:t>#3</a:t>
                      </a:r>
                      <a:endParaRPr sz="14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US" sz="2800" u="none" strike="noStrike" cap="none"/>
                        <a:t>29</a:t>
                      </a:r>
                      <a:endParaRPr sz="14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u="none" strike="noStrike" cap="none"/>
                        <a:t>#4</a:t>
                      </a:r>
                      <a:endParaRPr sz="16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Arial"/>
                        <a:buNone/>
                      </a:pPr>
                      <a:r>
                        <a:rPr lang="en-US" sz="2800" u="none" strike="noStrike" cap="none"/>
                        <a:t>10</a:t>
                      </a:r>
                      <a:endParaRPr sz="14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u="none" strike="noStrike" cap="none"/>
                        <a:t>#5</a:t>
                      </a:r>
                      <a:endParaRPr sz="1600" u="none" strike="noStrike" cap="none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2200">
                <a:tc gridSpan="4"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200"/>
                        <a:buFont typeface="Corbel"/>
                        <a:buNone/>
                      </a:pPr>
                      <a:r>
                        <a:rPr lang="en-US" sz="1200" u="none" strike="noStrike" cap="none"/>
                        <a:t>#3. Retail Network (Chow Tai Fook,2020)</a:t>
                      </a:r>
                      <a:endParaRPr sz="14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200"/>
                        <a:buFont typeface="Corbel"/>
                        <a:buNone/>
                      </a:pPr>
                      <a:r>
                        <a:rPr lang="en-US" sz="1200" u="none" strike="noStrike" cap="none"/>
                        <a:t>#4. Boutique Finder (TSL,2020)</a:t>
                      </a:r>
                      <a:endParaRPr sz="12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200"/>
                        <a:buFont typeface="Arial"/>
                        <a:buNone/>
                      </a:pPr>
                      <a:r>
                        <a:rPr lang="en-US" sz="1200" u="none" strike="noStrike" cap="none"/>
                        <a:t>#5. Shop Location (My Jewelry,2020)</a:t>
                      </a:r>
                      <a:endParaRPr sz="1200" u="none" strike="noStrike" cap="none"/>
                    </a:p>
                  </a:txBody>
                  <a:tcPr marL="91450" marR="91450" marT="45725" marB="45725"/>
                </a:tc>
                <a:tc hMerge="1">
                  <a:txBody>
                    <a:bodyPr/>
                    <a:lstStyle/>
                    <a:p>
                      <a:endParaRPr lang="zh-HK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zh-HK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zh-H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p27"/>
          <p:cNvSpPr txBox="1">
            <a:spLocks noGrp="1"/>
          </p:cNvSpPr>
          <p:nvPr>
            <p:ph type="title"/>
          </p:nvPr>
        </p:nvSpPr>
        <p:spPr>
          <a:xfrm>
            <a:off x="1293812" y="228600"/>
            <a:ext cx="9144001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Corbel"/>
              <a:buNone/>
            </a:pPr>
            <a:r>
              <a:rPr lang="en-US"/>
              <a:t>Comparison of Selling Platform</a:t>
            </a:r>
            <a:endParaRPr/>
          </a:p>
        </p:txBody>
      </p:sp>
      <p:graphicFrame>
        <p:nvGraphicFramePr>
          <p:cNvPr id="198" name="Google Shape;198;p27"/>
          <p:cNvGraphicFramePr/>
          <p:nvPr/>
        </p:nvGraphicFramePr>
        <p:xfrm>
          <a:off x="608012" y="1828800"/>
          <a:ext cx="11289100" cy="4846150"/>
        </p:xfrm>
        <a:graphic>
          <a:graphicData uri="http://schemas.openxmlformats.org/drawingml/2006/table">
            <a:tbl>
              <a:tblPr firstRow="1" bandRow="1">
                <a:noFill/>
                <a:tableStyleId>{045B4245-469F-45C1-BB1C-43573C3284B3}</a:tableStyleId>
              </a:tblPr>
              <a:tblGrid>
                <a:gridCol w="1828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71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43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43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336430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567450">
                <a:tc rowSpan="2"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u="none" strike="noStrike" cap="none"/>
                        <a:t>Brand</a:t>
                      </a:r>
                      <a:endParaRPr sz="1400" u="none" strike="noStrike" cap="none"/>
                    </a:p>
                  </a:txBody>
                  <a:tcPr marL="91450" marR="91450" marT="45725" marB="45725" anchor="ctr"/>
                </a:tc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r>
                        <a:rPr lang="en-US" sz="2400" u="none" strike="noStrike" cap="none"/>
                        <a:t>Local Stores</a:t>
                      </a:r>
                      <a:endParaRPr sz="2400" u="none" strike="noStrike" cap="none"/>
                    </a:p>
                  </a:txBody>
                  <a:tcPr marL="91450" marR="91450" marT="45725" marB="45725" anchor="ctr"/>
                </a:tc>
                <a:tc gridSpan="4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</a:pPr>
                      <a:r>
                        <a:rPr lang="en-US" sz="2000" u="none" strike="noStrike" cap="none"/>
                        <a:t>Media Platform</a:t>
                      </a:r>
                      <a:endParaRPr sz="1400" u="none" strike="noStrike" cap="none"/>
                    </a:p>
                  </a:txBody>
                  <a:tcPr marL="91450" marR="91450" marT="45725" marB="45725" anchor="ctr"/>
                </a:tc>
                <a:tc hMerge="1">
                  <a:txBody>
                    <a:bodyPr/>
                    <a:lstStyle/>
                    <a:p>
                      <a:endParaRPr lang="zh-HK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zh-HK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zh-HK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</a:pPr>
                      <a:r>
                        <a:rPr lang="en-US" sz="2000" u="none" strike="noStrike" cap="none"/>
                        <a:t>Online Platform</a:t>
                      </a:r>
                      <a:endParaRPr sz="2000" u="none" strike="noStrike" cap="none"/>
                    </a:p>
                  </a:txBody>
                  <a:tcPr marL="91450" marR="91450" marT="45725" marB="45725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67450">
                <a:tc vMerge="1">
                  <a:txBody>
                    <a:bodyPr/>
                    <a:lstStyle/>
                    <a:p>
                      <a:endParaRPr lang="zh-HK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zh-HK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u="none" strike="noStrike" cap="none"/>
                        <a:t>Facebook</a:t>
                      </a:r>
                      <a:endParaRPr sz="1400" u="none" strike="noStrike" cap="none"/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u="none" strike="noStrike" cap="none"/>
                        <a:t>WeChat</a:t>
                      </a:r>
                      <a:endParaRPr sz="1800" u="none" strike="noStrike" cap="none"/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u="none" strike="noStrike" cap="none"/>
                        <a:t>Instagram</a:t>
                      </a:r>
                      <a:endParaRPr sz="1800" u="none" strike="noStrike" cap="none"/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u="none" strike="noStrike" cap="none"/>
                        <a:t>YouTube</a:t>
                      </a:r>
                      <a:endParaRPr sz="1400" u="none" strike="noStrike" cap="none"/>
                    </a:p>
                  </a:txBody>
                  <a:tcPr marL="91450" marR="91450" marT="45725" marB="45725" anchor="ctr"/>
                </a:tc>
                <a:tc vMerge="1">
                  <a:txBody>
                    <a:bodyPr/>
                    <a:lstStyle/>
                    <a:p>
                      <a:endParaRPr lang="zh-HK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003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u="none" strike="noStrike" cap="none"/>
                        <a:t>Chow Tai Fook</a:t>
                      </a:r>
                      <a:endParaRPr sz="1400" u="none" strike="noStrike" cap="none"/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r>
                        <a:rPr lang="en-US" sz="2400" u="none" strike="noStrike" cap="none"/>
                        <a:t>80</a:t>
                      </a:r>
                      <a:endParaRPr sz="1400" u="none" strike="noStrike" cap="none"/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en-US" sz="1800" u="none" strike="noStrike" cap="none"/>
                        <a:t>Yes</a:t>
                      </a:r>
                      <a:endParaRPr sz="1400" u="none" strike="noStrike" cap="none"/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u="none" strike="noStrike" cap="none"/>
                        <a:t>Yes</a:t>
                      </a:r>
                      <a:endParaRPr sz="1800" u="none" strike="noStrike" cap="none"/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en-US" sz="1800" u="none" strike="noStrike" cap="none"/>
                        <a:t>Yes</a:t>
                      </a:r>
                      <a:endParaRPr sz="1400" u="none" strike="noStrike" cap="none"/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u="none" strike="noStrike" cap="none"/>
                        <a:t>Yes</a:t>
                      </a:r>
                      <a:endParaRPr sz="1800" u="none" strike="noStrike" cap="none"/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</a:pPr>
                      <a:r>
                        <a:rPr lang="en-US" sz="2000" u="none" strike="noStrike" cap="none"/>
                        <a:t>Online Purchase Store</a:t>
                      </a:r>
                      <a:endParaRPr sz="2000" u="none" strike="noStrike" cap="none"/>
                    </a:p>
                  </a:txBody>
                  <a:tcPr marL="91450" marR="91450" marT="45725" marB="45725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003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u="none" strike="noStrike" cap="none"/>
                        <a:t>TSL</a:t>
                      </a:r>
                      <a:endParaRPr sz="1400" u="none" strike="noStrike" cap="none"/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r>
                        <a:rPr lang="en-US" sz="2400" u="none" strike="noStrike" cap="none"/>
                        <a:t>29</a:t>
                      </a:r>
                      <a:endParaRPr sz="1400" u="none" strike="noStrike" cap="none"/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en-US" sz="1800" u="none" strike="noStrike" cap="none"/>
                        <a:t>Yes</a:t>
                      </a:r>
                      <a:endParaRPr sz="1400" u="none" strike="noStrike" cap="none"/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en-US" sz="1800" u="none" strike="noStrike" cap="none"/>
                        <a:t>Yes</a:t>
                      </a:r>
                      <a:endParaRPr sz="1400" u="none" strike="noStrike" cap="none"/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u="none" strike="noStrike" cap="none"/>
                        <a:t>Yes</a:t>
                      </a:r>
                      <a:endParaRPr sz="1800" u="none" strike="noStrike" cap="none"/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u="none" strike="noStrike" cap="none"/>
                        <a:t>Yes</a:t>
                      </a:r>
                      <a:endParaRPr sz="1800" u="none" strike="noStrike" cap="none"/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342900" marR="0" lvl="0" indent="-34290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2000"/>
                        <a:buFont typeface="Corbel"/>
                        <a:buAutoNum type="arabicPeriod"/>
                      </a:pPr>
                      <a:r>
                        <a:rPr lang="en-US" sz="2000" u="none" strike="noStrike" cap="none"/>
                        <a:t>HKTV Mall</a:t>
                      </a:r>
                      <a:endParaRPr sz="1400" u="none" strike="noStrike" cap="none"/>
                    </a:p>
                    <a:p>
                      <a:pPr marL="342900" marR="0" lvl="0" indent="-34290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2000"/>
                        <a:buFont typeface="Corbel"/>
                        <a:buAutoNum type="arabicPeriod"/>
                      </a:pPr>
                      <a:r>
                        <a:rPr lang="en-US" sz="2000" u="none" strike="noStrike" cap="none"/>
                        <a:t>Tmall</a:t>
                      </a:r>
                      <a:endParaRPr sz="2000" u="none" strike="noStrike" cap="none"/>
                    </a:p>
                    <a:p>
                      <a:pPr marL="342900" marR="0" lvl="0" indent="-34290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2000"/>
                        <a:buFont typeface="Corbel"/>
                        <a:buAutoNum type="arabicPeriod"/>
                      </a:pPr>
                      <a:r>
                        <a:rPr lang="en-US" sz="2000" u="none" strike="noStrike" cap="none"/>
                        <a:t>JD</a:t>
                      </a:r>
                      <a:endParaRPr sz="1400" u="none" strike="noStrike" cap="none"/>
                    </a:p>
                    <a:p>
                      <a:pPr marL="342900" marR="0" lvl="0" indent="-34290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2000"/>
                        <a:buFont typeface="Corbel"/>
                        <a:buAutoNum type="arabicPeriod"/>
                      </a:pPr>
                      <a:r>
                        <a:rPr lang="en-US" sz="2000" u="none" strike="noStrike" cap="none"/>
                        <a:t>TaoBao</a:t>
                      </a:r>
                      <a:endParaRPr sz="2000" u="none" strike="noStrike" cap="none"/>
                    </a:p>
                  </a:txBody>
                  <a:tcPr marL="91450" marR="91450" marT="45725" marB="45725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2003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u="none" strike="noStrike" cap="none"/>
                        <a:t>My Jewelry</a:t>
                      </a:r>
                      <a:endParaRPr sz="1800" u="none" strike="noStrike" cap="none"/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r>
                        <a:rPr lang="en-US" sz="2400" u="none" strike="noStrike" cap="none"/>
                        <a:t>10</a:t>
                      </a:r>
                      <a:endParaRPr sz="1400" u="none" strike="noStrike" cap="none"/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en-US" sz="1800" u="none" strike="noStrike" cap="none"/>
                        <a:t>Yes</a:t>
                      </a:r>
                      <a:endParaRPr sz="1400" u="none" strike="noStrike" cap="none"/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u="none" strike="noStrike" cap="none"/>
                        <a:t>Yes</a:t>
                      </a:r>
                      <a:endParaRPr sz="1800" u="none" strike="noStrike" cap="none"/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u="none" strike="noStrike" cap="none"/>
                        <a:t>Yes</a:t>
                      </a:r>
                      <a:endParaRPr sz="1800" u="none" strike="noStrike" cap="none"/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u="none" strike="noStrike" cap="none"/>
                        <a:t>Yes</a:t>
                      </a:r>
                      <a:endParaRPr sz="1800" u="none" strike="noStrike" cap="none"/>
                    </a:p>
                  </a:txBody>
                  <a:tcPr marL="91450" marR="91450" marT="45725" marB="45725" anchor="ctr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000"/>
                        <a:buFont typeface="Arial"/>
                        <a:buNone/>
                      </a:pPr>
                      <a:r>
                        <a:rPr lang="en-US" sz="2000" u="none" strike="noStrike" cap="none"/>
                        <a:t>Online Purchase Store</a:t>
                      </a:r>
                      <a:endParaRPr sz="1400" u="none" strike="noStrike" cap="none"/>
                    </a:p>
                  </a:txBody>
                  <a:tcPr marL="91450" marR="91450" marT="45725" marB="45725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p28"/>
          <p:cNvSpPr txBox="1">
            <a:spLocks noGrp="1"/>
          </p:cNvSpPr>
          <p:nvPr>
            <p:ph type="title"/>
          </p:nvPr>
        </p:nvSpPr>
        <p:spPr>
          <a:xfrm>
            <a:off x="1059614" y="2514600"/>
            <a:ext cx="8692399" cy="281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Corbel"/>
              <a:buNone/>
            </a:pPr>
            <a:r>
              <a:rPr lang="en-US"/>
              <a:t>My Jewelry </a:t>
            </a:r>
            <a:br>
              <a:rPr lang="en-US"/>
            </a:br>
            <a:r>
              <a:rPr lang="en-US"/>
              <a:t>Current Marketing Solution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p29"/>
          <p:cNvSpPr txBox="1">
            <a:spLocks noGrp="1"/>
          </p:cNvSpPr>
          <p:nvPr>
            <p:ph type="title"/>
          </p:nvPr>
        </p:nvSpPr>
        <p:spPr>
          <a:xfrm>
            <a:off x="836612" y="105427"/>
            <a:ext cx="8692399" cy="83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Corbel"/>
              <a:buNone/>
            </a:pPr>
            <a:r>
              <a:rPr lang="en-US"/>
              <a:t>Current Marketing Solution</a:t>
            </a:r>
            <a:endParaRPr/>
          </a:p>
        </p:txBody>
      </p:sp>
      <p:pic>
        <p:nvPicPr>
          <p:cNvPr id="209" name="Google Shape;209;p29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627744" y="476554"/>
            <a:ext cx="3048521" cy="536602"/>
          </a:xfrm>
          <a:prstGeom prst="rect">
            <a:avLst/>
          </a:prstGeom>
          <a:noFill/>
          <a:ln>
            <a:noFill/>
          </a:ln>
        </p:spPr>
      </p:pic>
      <p:pic>
        <p:nvPicPr>
          <p:cNvPr id="210" name="Google Shape;210;p29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8627744" y="1213057"/>
            <a:ext cx="3041853" cy="2891218"/>
          </a:xfrm>
          <a:prstGeom prst="rect">
            <a:avLst/>
          </a:prstGeom>
          <a:noFill/>
          <a:ln>
            <a:noFill/>
          </a:ln>
        </p:spPr>
      </p:pic>
      <p:pic>
        <p:nvPicPr>
          <p:cNvPr id="211" name="Google Shape;211;p29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303212" y="4267200"/>
            <a:ext cx="4463308" cy="2296518"/>
          </a:xfrm>
          <a:prstGeom prst="rect">
            <a:avLst/>
          </a:prstGeom>
          <a:noFill/>
          <a:ln>
            <a:noFill/>
          </a:ln>
        </p:spPr>
      </p:pic>
      <p:pic>
        <p:nvPicPr>
          <p:cNvPr id="212" name="Google Shape;212;p29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027612" y="4267200"/>
            <a:ext cx="4344842" cy="2209800"/>
          </a:xfrm>
          <a:prstGeom prst="rect">
            <a:avLst/>
          </a:prstGeom>
          <a:noFill/>
          <a:ln>
            <a:noFill/>
          </a:ln>
        </p:spPr>
      </p:pic>
      <p:sp>
        <p:nvSpPr>
          <p:cNvPr id="213" name="Google Shape;213;p29"/>
          <p:cNvSpPr/>
          <p:nvPr/>
        </p:nvSpPr>
        <p:spPr>
          <a:xfrm>
            <a:off x="836612" y="1005750"/>
            <a:ext cx="7105659" cy="31700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Noto Sans Symbols"/>
              <a:buChar char="⮚"/>
            </a:pPr>
            <a:r>
              <a:rPr lang="en-US" sz="2000" b="0" i="0" u="none" strike="noStrike" cap="none" dirty="0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rPr>
              <a:t>Product driven advertising on all social media including Facebook, Instagram, WeChat, </a:t>
            </a:r>
            <a:r>
              <a:rPr lang="en-US" sz="2000" b="0" i="0" u="none" strike="noStrike" cap="none" dirty="0" err="1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rPr>
              <a:t>Youtube</a:t>
            </a:r>
            <a:r>
              <a:rPr lang="en-US" sz="2000" b="0" i="0" u="none" strike="noStrike" cap="none" dirty="0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rPr>
              <a:t> &amp; etc. </a:t>
            </a: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Noto Sans Symbols"/>
              <a:buChar char="⮚"/>
            </a:pPr>
            <a:r>
              <a:rPr lang="en-US" sz="2000" b="0" i="0" u="none" strike="noStrike" cap="none" dirty="0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rPr>
              <a:t>Physical shops for walk-in customer – no poster</a:t>
            </a: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Noto Sans Symbols"/>
              <a:buChar char="⮚"/>
            </a:pPr>
            <a:r>
              <a:rPr lang="en-US" sz="2000" b="0" i="0" u="none" strike="noStrike" cap="none" dirty="0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rPr>
              <a:t>Advertisement on newspaper and magazine have been stopped since May 2017</a:t>
            </a: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Noto Sans Symbols"/>
              <a:buChar char="⮚"/>
            </a:pPr>
            <a:r>
              <a:rPr lang="en-US" sz="2000" b="0" i="0" u="none" strike="noStrike" cap="none" dirty="0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rPr>
              <a:t>My Jewelry is not active in pursuing advertising for the time being </a:t>
            </a: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Noto Sans Symbols"/>
              <a:buChar char="⮚"/>
            </a:pPr>
            <a:r>
              <a:rPr lang="en-US" sz="2000" b="0" i="0" u="none" strike="noStrike" cap="none" dirty="0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rPr>
              <a:t>They are primally doing promotion in its own website.</a:t>
            </a:r>
            <a:endParaRPr sz="1400" b="0" i="0" u="none" strike="noStrike" cap="none" dirty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0" i="0" u="none" strike="noStrike" cap="none" dirty="0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rPr>
              <a:t>Source:  https://www.myjewelry.com.hk/2MJWebProfile/Promo.asp</a:t>
            </a:r>
            <a:endParaRPr sz="1600" b="0" i="0" u="none" strike="noStrike" cap="none" dirty="0">
              <a:solidFill>
                <a:schemeClr val="lt1"/>
              </a:solidFill>
              <a:latin typeface="Corbel"/>
              <a:ea typeface="Corbel"/>
              <a:cs typeface="Corbel"/>
              <a:sym typeface="Corbel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7E57D38-B9BE-48AF-ACB9-EED0E0E8C9B9}"/>
              </a:ext>
            </a:extLst>
          </p:cNvPr>
          <p:cNvSpPr/>
          <p:nvPr/>
        </p:nvSpPr>
        <p:spPr>
          <a:xfrm>
            <a:off x="9698892" y="5150339"/>
            <a:ext cx="2285174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HK" sz="1100" dirty="0">
                <a:solidFill>
                  <a:schemeClr val="bg1"/>
                </a:solidFill>
                <a:hlinkClick r:id="rId7"/>
              </a:rPr>
              <a:t>https://youtu.be/a3FOtaxFuDw</a:t>
            </a:r>
            <a:endParaRPr lang="en-US" altLang="zh-HK" sz="1100" dirty="0">
              <a:solidFill>
                <a:schemeClr val="bg1"/>
              </a:solidFill>
            </a:endParaRPr>
          </a:p>
          <a:p>
            <a:r>
              <a:rPr lang="en-US" altLang="zh-HK" sz="1100" dirty="0">
                <a:solidFill>
                  <a:schemeClr val="bg1"/>
                </a:solidFill>
              </a:rPr>
              <a:t>Video of My Jewelry</a:t>
            </a:r>
            <a:endParaRPr lang="zh-HK" altLang="en-US" sz="11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p30"/>
          <p:cNvSpPr txBox="1">
            <a:spLocks noGrp="1"/>
          </p:cNvSpPr>
          <p:nvPr>
            <p:ph type="title"/>
          </p:nvPr>
        </p:nvSpPr>
        <p:spPr>
          <a:xfrm>
            <a:off x="1059614" y="2514600"/>
            <a:ext cx="8692399" cy="281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Corbel"/>
              <a:buNone/>
            </a:pPr>
            <a:r>
              <a:rPr lang="en-US"/>
              <a:t>Analysis of STP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Google Shape;224;p31"/>
          <p:cNvSpPr txBox="1"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Corbel"/>
              <a:buNone/>
            </a:pPr>
            <a:r>
              <a:rPr lang="en-US"/>
              <a:t>New Segmentation &amp;  Marketing Mix</a:t>
            </a:r>
            <a:endParaRPr/>
          </a:p>
        </p:txBody>
      </p:sp>
      <p:sp>
        <p:nvSpPr>
          <p:cNvPr id="225" name="Google Shape;225;p31"/>
          <p:cNvSpPr txBox="1">
            <a:spLocks noGrp="1"/>
          </p:cNvSpPr>
          <p:nvPr>
            <p:ph type="body" idx="1"/>
          </p:nvPr>
        </p:nvSpPr>
        <p:spPr>
          <a:xfrm>
            <a:off x="1522411" y="1905000"/>
            <a:ext cx="4416552" cy="76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rPr lang="en-US"/>
              <a:t>SEGMENTATION</a:t>
            </a:r>
            <a:endParaRPr/>
          </a:p>
        </p:txBody>
      </p:sp>
      <p:sp>
        <p:nvSpPr>
          <p:cNvPr id="226" name="Google Shape;226;p31"/>
          <p:cNvSpPr txBox="1">
            <a:spLocks noGrp="1"/>
          </p:cNvSpPr>
          <p:nvPr>
            <p:ph type="body" idx="2"/>
          </p:nvPr>
        </p:nvSpPr>
        <p:spPr>
          <a:xfrm>
            <a:off x="1522411" y="2743201"/>
            <a:ext cx="4416552" cy="3276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3838" lvl="0" indent="-223838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3200"/>
              <a:buChar char="•"/>
            </a:pPr>
            <a:r>
              <a:rPr lang="en-US" sz="3200"/>
              <a:t>Gender  </a:t>
            </a:r>
            <a:endParaRPr/>
          </a:p>
          <a:p>
            <a:pPr marL="223838" lvl="0" indent="-223838" algn="l" rtl="0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SzPts val="3200"/>
              <a:buChar char="•"/>
            </a:pPr>
            <a:r>
              <a:rPr lang="en-US" sz="3200"/>
              <a:t>Age Group / Purchasing Power </a:t>
            </a:r>
            <a:endParaRPr/>
          </a:p>
          <a:p>
            <a:pPr marL="223838" lvl="0" indent="-71438" algn="l" rtl="0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SzPts val="2400"/>
              <a:buNone/>
            </a:pPr>
            <a:endParaRPr/>
          </a:p>
        </p:txBody>
      </p:sp>
      <p:sp>
        <p:nvSpPr>
          <p:cNvPr id="227" name="Google Shape;227;p31"/>
          <p:cNvSpPr txBox="1">
            <a:spLocks noGrp="1"/>
          </p:cNvSpPr>
          <p:nvPr>
            <p:ph type="body" idx="4"/>
          </p:nvPr>
        </p:nvSpPr>
        <p:spPr>
          <a:xfrm>
            <a:off x="6249861" y="2743201"/>
            <a:ext cx="4416552" cy="3276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495300" lvl="0" indent="-3429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Young Couples/ Male / Female</a:t>
            </a:r>
            <a:endParaRPr/>
          </a:p>
          <a:p>
            <a:pPr marL="495300" lvl="0" indent="-1905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</a:pPr>
            <a:endParaRPr/>
          </a:p>
          <a:p>
            <a:pPr marL="495300" lvl="0" indent="-3429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From 25 to 40 from new working group to middle class </a:t>
            </a:r>
            <a:endParaRPr/>
          </a:p>
          <a:p>
            <a:pPr marL="223838" lvl="0" indent="-71438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</a:pPr>
            <a:endParaRPr/>
          </a:p>
          <a:p>
            <a:pPr marL="223838" lvl="0" indent="-71438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</a:pPr>
            <a:endParaRPr/>
          </a:p>
        </p:txBody>
      </p:sp>
      <p:sp>
        <p:nvSpPr>
          <p:cNvPr id="228" name="Google Shape;228;p31"/>
          <p:cNvSpPr txBox="1">
            <a:spLocks noGrp="1"/>
          </p:cNvSpPr>
          <p:nvPr>
            <p:ph type="body" idx="3"/>
          </p:nvPr>
        </p:nvSpPr>
        <p:spPr>
          <a:xfrm>
            <a:off x="6249861" y="1905000"/>
            <a:ext cx="4416552" cy="76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</a:pPr>
            <a:r>
              <a:rPr lang="en-US"/>
              <a:t>NEW TARGET CUSTOMERS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Google Shape;233;p32"/>
          <p:cNvSpPr txBox="1"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000"/>
              <a:buFont typeface="Corbel"/>
              <a:buNone/>
            </a:pPr>
            <a:r>
              <a:rPr lang="en-US" sz="4000"/>
              <a:t>New Target Customer</a:t>
            </a:r>
            <a:endParaRPr sz="4000"/>
          </a:p>
        </p:txBody>
      </p:sp>
      <p:sp>
        <p:nvSpPr>
          <p:cNvPr id="234" name="Google Shape;234;p32"/>
          <p:cNvSpPr txBox="1">
            <a:spLocks noGrp="1"/>
          </p:cNvSpPr>
          <p:nvPr>
            <p:ph type="body" idx="1"/>
          </p:nvPr>
        </p:nvSpPr>
        <p:spPr>
          <a:xfrm>
            <a:off x="1522413" y="1904999"/>
            <a:ext cx="9134391" cy="411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3838" lvl="0" indent="-223838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800"/>
              <a:buChar char="•"/>
            </a:pPr>
            <a:r>
              <a:rPr lang="en-US" sz="2800"/>
              <a:t>Age Range between 20 – 40</a:t>
            </a:r>
            <a:endParaRPr/>
          </a:p>
          <a:p>
            <a:pPr marL="463550" lvl="1" indent="-231775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2400"/>
              <a:buChar char="•"/>
            </a:pPr>
            <a:r>
              <a:rPr lang="en-US" sz="2400"/>
              <a:t>Design item from $5,000 to $10,000 HKD </a:t>
            </a:r>
            <a:endParaRPr/>
          </a:p>
          <a:p>
            <a:pPr marL="463550" lvl="1" indent="-231775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2400"/>
              <a:buChar char="•"/>
            </a:pPr>
            <a:r>
              <a:rPr lang="en-US" sz="2400"/>
              <a:t>Target young audience with buying power</a:t>
            </a:r>
            <a:endParaRPr/>
          </a:p>
          <a:p>
            <a:pPr marL="223838" lvl="0" indent="-223838" algn="l" rtl="0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SzPts val="2800"/>
              <a:buChar char="•"/>
            </a:pPr>
            <a:r>
              <a:rPr lang="en-US" sz="2800"/>
              <a:t>Middle Class</a:t>
            </a:r>
            <a:endParaRPr/>
          </a:p>
          <a:p>
            <a:pPr marL="463550" lvl="1" indent="-231775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2400"/>
              <a:buChar char="•"/>
            </a:pPr>
            <a:r>
              <a:rPr lang="en-US" sz="2400"/>
              <a:t>The Design Jewelry with Luxury items like Diamonds</a:t>
            </a:r>
            <a:endParaRPr/>
          </a:p>
          <a:p>
            <a:pPr marL="463550" lvl="1" indent="-231775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2400"/>
              <a:buChar char="•"/>
            </a:pPr>
            <a:r>
              <a:rPr lang="en-US" sz="2400"/>
              <a:t>Target on Middle Class</a:t>
            </a:r>
            <a:endParaRPr/>
          </a:p>
          <a:p>
            <a:pPr marL="223838" lvl="0" indent="-223838" algn="l" rtl="0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SzPts val="2800"/>
              <a:buChar char="•"/>
            </a:pPr>
            <a:r>
              <a:rPr lang="en-US" sz="2800"/>
              <a:t>Women in Workforce</a:t>
            </a:r>
            <a:endParaRPr/>
          </a:p>
          <a:p>
            <a:pPr marL="463550" lvl="1" indent="-231775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2400"/>
              <a:buChar char="•"/>
            </a:pPr>
            <a:r>
              <a:rPr lang="en-US" sz="2400"/>
              <a:t>Women with ability to purchase accessories </a:t>
            </a:r>
            <a:endParaRPr/>
          </a:p>
          <a:p>
            <a:pPr marL="223838" lvl="0" indent="-71438" algn="l" rtl="0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SzPts val="2400"/>
              <a:buNone/>
            </a:pP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Google Shape;239;p33"/>
          <p:cNvSpPr txBox="1"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Corbel"/>
              <a:buNone/>
            </a:pPr>
            <a:r>
              <a:rPr lang="en-US"/>
              <a:t>Expect Customer Age Distribution</a:t>
            </a:r>
            <a:endParaRPr/>
          </a:p>
        </p:txBody>
      </p:sp>
      <p:pic>
        <p:nvPicPr>
          <p:cNvPr id="240" name="Google Shape;240;p3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065212" y="1752600"/>
            <a:ext cx="9134475" cy="41148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p34"/>
          <p:cNvSpPr txBox="1"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Corbel"/>
              <a:buNone/>
            </a:pPr>
            <a:r>
              <a:rPr lang="en-US"/>
              <a:t>New Brand Positioning</a:t>
            </a:r>
            <a:endParaRPr/>
          </a:p>
        </p:txBody>
      </p:sp>
      <p:pic>
        <p:nvPicPr>
          <p:cNvPr id="246" name="Google Shape;246;p34"/>
          <p:cNvPicPr preferRelativeResize="0"/>
          <p:nvPr/>
        </p:nvPicPr>
        <p:blipFill rotWithShape="1">
          <a:blip r:embed="rId3">
            <a:alphaModFix/>
          </a:blip>
          <a:srcRect l="4938" t="11797" r="4786" b="11813"/>
          <a:stretch/>
        </p:blipFill>
        <p:spPr>
          <a:xfrm>
            <a:off x="2360612" y="1981200"/>
            <a:ext cx="6698308" cy="3870809"/>
          </a:xfrm>
          <a:prstGeom prst="rect">
            <a:avLst/>
          </a:prstGeom>
          <a:noFill/>
          <a:ln>
            <a:noFill/>
          </a:ln>
        </p:spPr>
      </p:pic>
      <p:sp>
        <p:nvSpPr>
          <p:cNvPr id="247" name="Google Shape;247;p34"/>
          <p:cNvSpPr/>
          <p:nvPr/>
        </p:nvSpPr>
        <p:spPr>
          <a:xfrm>
            <a:off x="5290666" y="3048000"/>
            <a:ext cx="905948" cy="449795"/>
          </a:xfrm>
          <a:prstGeom prst="ellipse">
            <a:avLst/>
          </a:prstGeom>
          <a:noFill/>
          <a:ln w="12700" cap="flat" cmpd="sng">
            <a:solidFill>
              <a:srgbClr val="FF0000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</a:pPr>
            <a:r>
              <a:rPr lang="en-US" sz="1000" b="0" i="0" u="none" strike="noStrike" cap="none">
                <a:solidFill>
                  <a:schemeClr val="dk2"/>
                </a:solidFill>
                <a:latin typeface="Corbel"/>
                <a:ea typeface="Corbel"/>
                <a:cs typeface="Corbel"/>
                <a:sym typeface="Corbel"/>
              </a:rPr>
              <a:t>OUR BRAND</a:t>
            </a:r>
            <a:endParaRPr sz="1000" b="0" i="0" u="none" strike="noStrike" cap="none">
              <a:solidFill>
                <a:schemeClr val="dk2"/>
              </a:solidFill>
              <a:latin typeface="Corbel"/>
              <a:ea typeface="Corbel"/>
              <a:cs typeface="Corbel"/>
              <a:sym typeface="Corbel"/>
            </a:endParaRPr>
          </a:p>
        </p:txBody>
      </p:sp>
      <p:cxnSp>
        <p:nvCxnSpPr>
          <p:cNvPr id="248" name="Google Shape;248;p34"/>
          <p:cNvCxnSpPr/>
          <p:nvPr/>
        </p:nvCxnSpPr>
        <p:spPr>
          <a:xfrm>
            <a:off x="4494212" y="3276600"/>
            <a:ext cx="796454" cy="0"/>
          </a:xfrm>
          <a:prstGeom prst="straightConnector1">
            <a:avLst/>
          </a:prstGeom>
          <a:noFill/>
          <a:ln w="19050" cap="flat" cmpd="sng">
            <a:solidFill>
              <a:srgbClr val="FF0000"/>
            </a:solidFill>
            <a:prstDash val="solid"/>
            <a:miter lim="800000"/>
            <a:headEnd type="none" w="sm" len="sm"/>
            <a:tailEnd type="triangle" w="med" len="med"/>
          </a:ln>
        </p:spPr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Google Shape;253;p35"/>
          <p:cNvSpPr txBox="1">
            <a:spLocks noGrp="1"/>
          </p:cNvSpPr>
          <p:nvPr>
            <p:ph type="title"/>
          </p:nvPr>
        </p:nvSpPr>
        <p:spPr>
          <a:xfrm>
            <a:off x="42696" y="-228600"/>
            <a:ext cx="9200268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Corbel"/>
              <a:buNone/>
            </a:pPr>
            <a:r>
              <a:rPr lang="en-US"/>
              <a:t>The new 4 Ps</a:t>
            </a:r>
            <a:endParaRPr/>
          </a:p>
        </p:txBody>
      </p:sp>
      <p:sp>
        <p:nvSpPr>
          <p:cNvPr id="254" name="Google Shape;254;p35"/>
          <p:cNvSpPr txBox="1"/>
          <p:nvPr/>
        </p:nvSpPr>
        <p:spPr>
          <a:xfrm>
            <a:off x="2945863" y="254170"/>
            <a:ext cx="1883572" cy="4154984"/>
          </a:xfrm>
          <a:prstGeom prst="rect">
            <a:avLst/>
          </a:prstGeom>
          <a:solidFill>
            <a:schemeClr val="accent1"/>
          </a:solidFill>
          <a:ln w="12700" cap="flat" cmpd="sng">
            <a:solidFill>
              <a:schemeClr val="accent4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1" i="0" u="none" strike="noStrike" cap="none">
                <a:solidFill>
                  <a:schemeClr val="dk2"/>
                </a:solidFill>
                <a:latin typeface="Corbel"/>
                <a:ea typeface="Corbel"/>
                <a:cs typeface="Corbel"/>
                <a:sym typeface="Corbel"/>
              </a:rPr>
              <a:t>Product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Arial"/>
              <a:buChar char="•"/>
            </a:pPr>
            <a:r>
              <a:rPr lang="en-US" sz="1200" b="0" i="0" u="none" strike="noStrike" cap="none">
                <a:solidFill>
                  <a:schemeClr val="dk2"/>
                </a:solidFill>
                <a:latin typeface="Corbel"/>
                <a:ea typeface="Corbel"/>
                <a:cs typeface="Corbel"/>
                <a:sym typeface="Corbel"/>
              </a:rPr>
              <a:t>Reputable quality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Arial"/>
              <a:buChar char="•"/>
            </a:pPr>
            <a:r>
              <a:rPr lang="en-US" sz="1200" b="0" i="0" u="none" strike="noStrike" cap="none">
                <a:solidFill>
                  <a:schemeClr val="dk2"/>
                </a:solidFill>
                <a:latin typeface="Corbel"/>
                <a:ea typeface="Corbel"/>
                <a:cs typeface="Corbel"/>
                <a:sym typeface="Corbel"/>
              </a:rPr>
              <a:t>Affordable price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Arial"/>
              <a:buChar char="•"/>
            </a:pPr>
            <a:r>
              <a:rPr lang="en-US" sz="1200" b="0" i="0" u="none" strike="noStrike" cap="none">
                <a:solidFill>
                  <a:schemeClr val="dk2"/>
                </a:solidFill>
                <a:latin typeface="Corbel"/>
                <a:ea typeface="Corbel"/>
                <a:cs typeface="Corbel"/>
                <a:sym typeface="Corbel"/>
              </a:rPr>
              <a:t>Fashionable design for young peoples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Arial"/>
              <a:buChar char="•"/>
            </a:pPr>
            <a:r>
              <a:rPr lang="en-US" sz="1200" b="0" i="0" u="none" strike="noStrike" cap="none">
                <a:solidFill>
                  <a:schemeClr val="dk2"/>
                </a:solidFill>
                <a:latin typeface="Corbel"/>
                <a:ea typeface="Corbel"/>
                <a:cs typeface="Corbel"/>
                <a:sym typeface="Corbel"/>
              </a:rPr>
              <a:t>Limited Edition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Arial"/>
              <a:buChar char="•"/>
            </a:pPr>
            <a:r>
              <a:rPr lang="en-US" sz="1200" b="0" i="0" u="none" strike="noStrike" cap="none">
                <a:solidFill>
                  <a:schemeClr val="dk2"/>
                </a:solidFill>
                <a:latin typeface="Corbel"/>
                <a:ea typeface="Corbel"/>
                <a:cs typeface="Corbel"/>
                <a:sym typeface="Corbel"/>
              </a:rPr>
              <a:t>Fit to purpose packaging (e.g. proposal, birthday &amp; any other events)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Arial"/>
              <a:buChar char="•"/>
            </a:pPr>
            <a:r>
              <a:rPr lang="en-US" sz="1200" b="0" i="0" u="none" strike="noStrike" cap="none">
                <a:solidFill>
                  <a:schemeClr val="dk2"/>
                </a:solidFill>
                <a:latin typeface="Corbel"/>
                <a:ea typeface="Corbel"/>
                <a:cs typeface="Corbel"/>
                <a:sym typeface="Corbel"/>
              </a:rPr>
              <a:t>Guarantee for return on ay defect within 7 days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Arial"/>
              <a:buChar char="•"/>
            </a:pPr>
            <a:r>
              <a:rPr lang="en-US" sz="1200" b="0" i="0" u="none" strike="noStrike" cap="none">
                <a:solidFill>
                  <a:schemeClr val="dk2"/>
                </a:solidFill>
                <a:latin typeface="Corbel"/>
                <a:ea typeface="Corbel"/>
                <a:cs typeface="Corbel"/>
                <a:sym typeface="Corbel"/>
              </a:rPr>
              <a:t>Warranty to repair within 2 years of purchase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Arial"/>
              <a:buChar char="•"/>
            </a:pPr>
            <a:r>
              <a:rPr lang="en-US" sz="1200" b="0" i="0" u="none" strike="noStrike" cap="none">
                <a:solidFill>
                  <a:schemeClr val="dk2"/>
                </a:solidFill>
                <a:latin typeface="Corbel"/>
                <a:ea typeface="Corbel"/>
                <a:cs typeface="Corbel"/>
                <a:sym typeface="Corbel"/>
              </a:rPr>
              <a:t>Express Delivery  Program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200" b="0" i="0" u="none" strike="noStrike" cap="none">
              <a:solidFill>
                <a:schemeClr val="dk2"/>
              </a:solidFill>
              <a:latin typeface="Corbel"/>
              <a:ea typeface="Corbel"/>
              <a:cs typeface="Corbel"/>
              <a:sym typeface="Corbe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Arial"/>
              <a:buNone/>
            </a:pPr>
            <a:endParaRPr sz="1200" b="0" i="0" u="none" strike="noStrike" cap="none">
              <a:solidFill>
                <a:schemeClr val="dk2"/>
              </a:solidFill>
              <a:latin typeface="Corbel"/>
              <a:ea typeface="Corbel"/>
              <a:cs typeface="Corbel"/>
              <a:sym typeface="Corbe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dk1"/>
              </a:solidFill>
              <a:latin typeface="Corbel"/>
              <a:ea typeface="Corbel"/>
              <a:cs typeface="Corbel"/>
              <a:sym typeface="Corbel"/>
            </a:endParaRPr>
          </a:p>
        </p:txBody>
      </p:sp>
      <p:sp>
        <p:nvSpPr>
          <p:cNvPr id="255" name="Google Shape;255;p35"/>
          <p:cNvSpPr txBox="1"/>
          <p:nvPr/>
        </p:nvSpPr>
        <p:spPr>
          <a:xfrm>
            <a:off x="8075612" y="254169"/>
            <a:ext cx="1584846" cy="4062651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chemeClr val="dk2"/>
                </a:solidFill>
                <a:latin typeface="Corbel"/>
                <a:ea typeface="Corbel"/>
                <a:cs typeface="Corbel"/>
                <a:sym typeface="Corbel"/>
              </a:rPr>
              <a:t>Place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Arial"/>
              <a:buChar char="•"/>
            </a:pPr>
            <a:r>
              <a:rPr lang="en-US" sz="1200" b="0" i="0" u="none" strike="noStrike" cap="none">
                <a:solidFill>
                  <a:schemeClr val="dk2"/>
                </a:solidFill>
                <a:latin typeface="Corbel"/>
                <a:ea typeface="Corbel"/>
                <a:cs typeface="Corbel"/>
                <a:sym typeface="Corbel"/>
              </a:rPr>
              <a:t>10 Comfortable shops located in HK Island, KLN &amp; N.T. 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Arial"/>
              <a:buChar char="•"/>
            </a:pPr>
            <a:r>
              <a:rPr lang="en-US" sz="1200" b="0" i="0" u="none" strike="noStrike" cap="none">
                <a:solidFill>
                  <a:schemeClr val="dk2"/>
                </a:solidFill>
                <a:latin typeface="Corbel"/>
                <a:ea typeface="Corbel"/>
                <a:cs typeface="Corbel"/>
                <a:sym typeface="Corbel"/>
              </a:rPr>
              <a:t>Own Website Online Purchase Platform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Arial"/>
              <a:buChar char="•"/>
            </a:pPr>
            <a:r>
              <a:rPr lang="en-US" sz="1200" b="0" i="0" u="none" strike="noStrike" cap="none">
                <a:solidFill>
                  <a:schemeClr val="dk2"/>
                </a:solidFill>
                <a:latin typeface="Corbel"/>
                <a:ea typeface="Corbel"/>
                <a:cs typeface="Corbel"/>
                <a:sym typeface="Corbel"/>
              </a:rPr>
              <a:t>Other Popular Online Platform e.g. 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742950" marR="0" lvl="1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Arial"/>
              <a:buChar char="•"/>
            </a:pPr>
            <a:r>
              <a:rPr lang="en-US" sz="1200" b="0" i="0" u="none" strike="noStrike" cap="none">
                <a:solidFill>
                  <a:schemeClr val="dk2"/>
                </a:solidFill>
                <a:latin typeface="Corbel"/>
                <a:ea typeface="Corbel"/>
                <a:cs typeface="Corbel"/>
                <a:sym typeface="Corbel"/>
              </a:rPr>
              <a:t>HKTV mail 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742950" marR="0" lvl="1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Arial"/>
              <a:buChar char="•"/>
            </a:pPr>
            <a:r>
              <a:rPr lang="en-US" sz="1200" b="0" i="0" u="none" strike="noStrike" cap="none">
                <a:solidFill>
                  <a:schemeClr val="dk2"/>
                </a:solidFill>
                <a:latin typeface="Corbel"/>
                <a:ea typeface="Corbel"/>
                <a:cs typeface="Corbel"/>
                <a:sym typeface="Corbel"/>
              </a:rPr>
              <a:t>Big Big Channel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742950" marR="0" lvl="1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Arial"/>
              <a:buChar char="•"/>
            </a:pPr>
            <a:r>
              <a:rPr lang="en-US" sz="1200" b="0" i="0" u="none" strike="noStrike" cap="none">
                <a:solidFill>
                  <a:schemeClr val="dk2"/>
                </a:solidFill>
                <a:latin typeface="Corbel"/>
                <a:ea typeface="Corbel"/>
                <a:cs typeface="Corbel"/>
                <a:sym typeface="Corbel"/>
              </a:rPr>
              <a:t>Tmall</a:t>
            </a:r>
            <a:endParaRPr sz="1200" b="0" i="0" u="none" strike="noStrike" cap="none">
              <a:solidFill>
                <a:schemeClr val="dk2"/>
              </a:solidFill>
              <a:latin typeface="Corbel"/>
              <a:ea typeface="Corbel"/>
              <a:cs typeface="Corbel"/>
              <a:sym typeface="Corbel"/>
            </a:endParaRPr>
          </a:p>
          <a:p>
            <a:pPr marL="742950" marR="0" lvl="1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Arial"/>
              <a:buChar char="•"/>
            </a:pPr>
            <a:r>
              <a:rPr lang="en-US" sz="1200" b="0" i="0" u="none" strike="noStrike" cap="none">
                <a:solidFill>
                  <a:schemeClr val="dk2"/>
                </a:solidFill>
                <a:latin typeface="Corbel"/>
                <a:ea typeface="Corbel"/>
                <a:cs typeface="Corbel"/>
                <a:sym typeface="Corbel"/>
              </a:rPr>
              <a:t>JD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742950" marR="0" lvl="1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Arial"/>
              <a:buChar char="•"/>
            </a:pPr>
            <a:r>
              <a:rPr lang="en-US" sz="1200" b="0" i="0" u="none" strike="noStrike" cap="none">
                <a:solidFill>
                  <a:schemeClr val="dk2"/>
                </a:solidFill>
                <a:latin typeface="Corbel"/>
                <a:ea typeface="Corbel"/>
                <a:cs typeface="Corbel"/>
                <a:sym typeface="Corbel"/>
              </a:rPr>
              <a:t>TaoBao</a:t>
            </a:r>
            <a:endParaRPr sz="1200" b="0" i="0" u="none" strike="noStrike" cap="none">
              <a:solidFill>
                <a:schemeClr val="dk2"/>
              </a:solidFill>
              <a:latin typeface="Corbel"/>
              <a:ea typeface="Corbel"/>
              <a:cs typeface="Corbel"/>
              <a:sym typeface="Corbel"/>
            </a:endParaRPr>
          </a:p>
          <a:p>
            <a:pPr marL="742950" marR="0" lvl="1" indent="-2095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None/>
            </a:pPr>
            <a:endParaRPr sz="1200" b="0" i="0" u="none" strike="noStrike" cap="none">
              <a:solidFill>
                <a:schemeClr val="dk2"/>
              </a:solidFill>
              <a:latin typeface="Corbel"/>
              <a:ea typeface="Corbel"/>
              <a:cs typeface="Corbel"/>
              <a:sym typeface="Corbel"/>
            </a:endParaRPr>
          </a:p>
          <a:p>
            <a:pPr marL="285750" marR="0" lvl="0" indent="-2095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None/>
            </a:pPr>
            <a:endParaRPr sz="1200" b="0" i="0" u="none" strike="noStrike" cap="none">
              <a:solidFill>
                <a:schemeClr val="dk2"/>
              </a:solidFill>
              <a:latin typeface="Corbel"/>
              <a:ea typeface="Corbel"/>
              <a:cs typeface="Corbel"/>
              <a:sym typeface="Corbel"/>
            </a:endParaRPr>
          </a:p>
          <a:p>
            <a:pPr marL="285750" marR="0" lvl="0" indent="-2095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None/>
            </a:pPr>
            <a:endParaRPr sz="1200" b="0" i="0" u="none" strike="noStrike" cap="none">
              <a:solidFill>
                <a:schemeClr val="lt1"/>
              </a:solidFill>
              <a:latin typeface="Corbel"/>
              <a:ea typeface="Corbel"/>
              <a:cs typeface="Corbel"/>
              <a:sym typeface="Corbel"/>
            </a:endParaRPr>
          </a:p>
        </p:txBody>
      </p:sp>
      <p:sp>
        <p:nvSpPr>
          <p:cNvPr id="256" name="Google Shape;256;p35"/>
          <p:cNvSpPr txBox="1"/>
          <p:nvPr/>
        </p:nvSpPr>
        <p:spPr>
          <a:xfrm>
            <a:off x="3046555" y="5177712"/>
            <a:ext cx="1584845" cy="1600438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1" i="0" u="none" strike="noStrike" cap="none">
                <a:solidFill>
                  <a:schemeClr val="dk2"/>
                </a:solidFill>
                <a:latin typeface="Corbel"/>
                <a:ea typeface="Corbel"/>
                <a:cs typeface="Corbel"/>
                <a:sym typeface="Corbel"/>
              </a:rPr>
              <a:t>Price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28600" marR="0" lvl="0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Arial"/>
              <a:buChar char="•"/>
            </a:pPr>
            <a:r>
              <a:rPr lang="en-US" sz="1000" b="0" i="0" u="none" strike="noStrike" cap="none">
                <a:solidFill>
                  <a:schemeClr val="dk2"/>
                </a:solidFill>
                <a:latin typeface="Corbel"/>
                <a:ea typeface="Corbel"/>
                <a:cs typeface="Corbel"/>
                <a:sym typeface="Corbel"/>
              </a:rPr>
              <a:t>Young below HK$5,000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28600" marR="0" lvl="0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Arial"/>
              <a:buChar char="•"/>
            </a:pPr>
            <a:r>
              <a:rPr lang="en-US" sz="1000" b="0" i="0" u="none" strike="noStrike" cap="none">
                <a:solidFill>
                  <a:schemeClr val="dk2"/>
                </a:solidFill>
                <a:latin typeface="Corbel"/>
                <a:ea typeface="Corbel"/>
                <a:cs typeface="Corbel"/>
                <a:sym typeface="Corbel"/>
              </a:rPr>
              <a:t>Middle Class : HK$10,000 to HK$20,000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28600" marR="0" lvl="0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000"/>
              <a:buFont typeface="Arial"/>
              <a:buChar char="•"/>
            </a:pPr>
            <a:r>
              <a:rPr lang="en-US" sz="1000" b="0" i="0" u="none" strike="noStrike" cap="none">
                <a:solidFill>
                  <a:schemeClr val="dk2"/>
                </a:solidFill>
                <a:latin typeface="Corbel"/>
                <a:ea typeface="Corbel"/>
                <a:cs typeface="Corbel"/>
                <a:sym typeface="Corbel"/>
              </a:rPr>
              <a:t>Working Woman : HK$10,000 to HK$30,000</a:t>
            </a:r>
            <a:endParaRPr sz="1000" b="0" i="0" u="none" strike="noStrike" cap="none">
              <a:solidFill>
                <a:schemeClr val="dk2"/>
              </a:solidFill>
              <a:latin typeface="Corbel"/>
              <a:ea typeface="Corbel"/>
              <a:cs typeface="Corbel"/>
              <a:sym typeface="Corbel"/>
            </a:endParaRPr>
          </a:p>
        </p:txBody>
      </p:sp>
      <p:sp>
        <p:nvSpPr>
          <p:cNvPr id="257" name="Google Shape;257;p35"/>
          <p:cNvSpPr txBox="1"/>
          <p:nvPr/>
        </p:nvSpPr>
        <p:spPr>
          <a:xfrm>
            <a:off x="8075612" y="4648200"/>
            <a:ext cx="1447800" cy="2123658"/>
          </a:xfrm>
          <a:prstGeom prst="rect">
            <a:avLst/>
          </a:prstGeom>
          <a:solidFill>
            <a:srgbClr val="C17BE4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chemeClr val="dk2"/>
                </a:solidFill>
                <a:latin typeface="Corbel"/>
                <a:ea typeface="Corbel"/>
                <a:cs typeface="Corbel"/>
                <a:sym typeface="Corbel"/>
              </a:rPr>
              <a:t>Promotion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Arial"/>
              <a:buChar char="•"/>
            </a:pPr>
            <a:r>
              <a:rPr lang="en-US" sz="1200" b="0" i="0" u="none" strike="noStrike" cap="none">
                <a:solidFill>
                  <a:schemeClr val="dk2"/>
                </a:solidFill>
                <a:latin typeface="Corbel"/>
                <a:ea typeface="Corbel"/>
                <a:cs typeface="Corbel"/>
                <a:sym typeface="Corbel"/>
              </a:rPr>
              <a:t>Lifestyle and story mode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Arial"/>
              <a:buChar char="•"/>
            </a:pPr>
            <a:r>
              <a:rPr lang="en-US" sz="1200" b="0" i="0" u="none" strike="noStrike" cap="none">
                <a:solidFill>
                  <a:schemeClr val="dk2"/>
                </a:solidFill>
                <a:latin typeface="Corbel"/>
                <a:ea typeface="Corbel"/>
                <a:cs typeface="Corbel"/>
                <a:sym typeface="Corbel"/>
              </a:rPr>
              <a:t>Online Advert on FB, WeChat, Instagram, YouTube, Linkedin &amp; etc.</a:t>
            </a: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0" indent="-2095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Font typeface="Arial"/>
              <a:buNone/>
            </a:pPr>
            <a:endParaRPr sz="1200" b="0" i="0" u="none" strike="noStrike" cap="none">
              <a:solidFill>
                <a:schemeClr val="dk2"/>
              </a:solidFill>
              <a:latin typeface="Corbel"/>
              <a:ea typeface="Corbel"/>
              <a:cs typeface="Corbel"/>
              <a:sym typeface="Corbel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lt1"/>
              </a:solidFill>
              <a:latin typeface="Corbel"/>
              <a:ea typeface="Corbel"/>
              <a:cs typeface="Corbel"/>
              <a:sym typeface="Corbel"/>
            </a:endParaRPr>
          </a:p>
        </p:txBody>
      </p:sp>
      <p:sp>
        <p:nvSpPr>
          <p:cNvPr id="258" name="Google Shape;258;p35"/>
          <p:cNvSpPr txBox="1"/>
          <p:nvPr/>
        </p:nvSpPr>
        <p:spPr>
          <a:xfrm>
            <a:off x="5103812" y="3733800"/>
            <a:ext cx="2398695" cy="369332"/>
          </a:xfrm>
          <a:prstGeom prst="rect">
            <a:avLst/>
          </a:prstGeom>
          <a:solidFill>
            <a:srgbClr val="B4E6A9"/>
          </a:soli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Font typeface="Arial"/>
              <a:buNone/>
            </a:pPr>
            <a:r>
              <a:rPr lang="en-US" sz="1800" b="0" i="0" u="none" strike="noStrike" cap="none">
                <a:solidFill>
                  <a:schemeClr val="dk2"/>
                </a:solidFill>
                <a:latin typeface="Corbel"/>
                <a:ea typeface="Corbel"/>
                <a:cs typeface="Corbel"/>
                <a:sym typeface="Corbel"/>
              </a:rPr>
              <a:t>Target Customers</a:t>
            </a:r>
            <a:endParaRPr sz="1800" b="0" i="0" u="none" strike="noStrike" cap="none">
              <a:solidFill>
                <a:schemeClr val="dk2"/>
              </a:solidFill>
              <a:latin typeface="Corbel"/>
              <a:ea typeface="Corbel"/>
              <a:cs typeface="Corbel"/>
              <a:sym typeface="Corbel"/>
            </a:endParaRPr>
          </a:p>
        </p:txBody>
      </p:sp>
      <p:cxnSp>
        <p:nvCxnSpPr>
          <p:cNvPr id="259" name="Google Shape;259;p35"/>
          <p:cNvCxnSpPr>
            <a:stCxn id="256" idx="3"/>
          </p:cNvCxnSpPr>
          <p:nvPr/>
        </p:nvCxnSpPr>
        <p:spPr>
          <a:xfrm rot="10800000" flipH="1">
            <a:off x="4631400" y="4115231"/>
            <a:ext cx="960300" cy="1862700"/>
          </a:xfrm>
          <a:prstGeom prst="bentConnector2">
            <a:avLst/>
          </a:prstGeom>
          <a:noFill/>
          <a:ln w="28575" cap="flat" cmpd="sng">
            <a:solidFill>
              <a:srgbClr val="FFC000"/>
            </a:solidFill>
            <a:prstDash val="solid"/>
            <a:miter lim="800000"/>
            <a:headEnd type="none" w="sm" len="sm"/>
            <a:tailEnd type="triangle" w="med" len="med"/>
          </a:ln>
        </p:spPr>
      </p:cxnSp>
      <p:cxnSp>
        <p:nvCxnSpPr>
          <p:cNvPr id="260" name="Google Shape;260;p35"/>
          <p:cNvCxnSpPr>
            <a:stCxn id="257" idx="1"/>
          </p:cNvCxnSpPr>
          <p:nvPr/>
        </p:nvCxnSpPr>
        <p:spPr>
          <a:xfrm rot="10800000">
            <a:off x="6704012" y="4103229"/>
            <a:ext cx="1371600" cy="1606800"/>
          </a:xfrm>
          <a:prstGeom prst="bentConnector2">
            <a:avLst/>
          </a:prstGeom>
          <a:noFill/>
          <a:ln w="28575" cap="flat" cmpd="sng">
            <a:solidFill>
              <a:schemeClr val="accent6"/>
            </a:solidFill>
            <a:prstDash val="solid"/>
            <a:miter lim="800000"/>
            <a:headEnd type="none" w="sm" len="sm"/>
            <a:tailEnd type="triangle" w="med" len="med"/>
          </a:ln>
        </p:spPr>
      </p:cxnSp>
      <p:cxnSp>
        <p:nvCxnSpPr>
          <p:cNvPr id="261" name="Google Shape;261;p35"/>
          <p:cNvCxnSpPr>
            <a:stCxn id="254" idx="3"/>
          </p:cNvCxnSpPr>
          <p:nvPr/>
        </p:nvCxnSpPr>
        <p:spPr>
          <a:xfrm>
            <a:off x="4829435" y="2331662"/>
            <a:ext cx="953700" cy="1408500"/>
          </a:xfrm>
          <a:prstGeom prst="bentConnector2">
            <a:avLst/>
          </a:prstGeom>
          <a:noFill/>
          <a:ln w="38100" cap="flat" cmpd="sng">
            <a:solidFill>
              <a:schemeClr val="accent1"/>
            </a:solidFill>
            <a:prstDash val="solid"/>
            <a:miter lim="800000"/>
            <a:headEnd type="none" w="sm" len="sm"/>
            <a:tailEnd type="triangle" w="med" len="med"/>
          </a:ln>
        </p:spPr>
      </p:cxnSp>
      <p:cxnSp>
        <p:nvCxnSpPr>
          <p:cNvPr id="262" name="Google Shape;262;p35"/>
          <p:cNvCxnSpPr>
            <a:endCxn id="258" idx="0"/>
          </p:cNvCxnSpPr>
          <p:nvPr/>
        </p:nvCxnSpPr>
        <p:spPr>
          <a:xfrm flipH="1">
            <a:off x="6303160" y="2331600"/>
            <a:ext cx="1696200" cy="1402200"/>
          </a:xfrm>
          <a:prstGeom prst="bentConnector2">
            <a:avLst/>
          </a:prstGeom>
          <a:noFill/>
          <a:ln w="28575" cap="flat" cmpd="sng">
            <a:solidFill>
              <a:srgbClr val="FFFF00"/>
            </a:solidFill>
            <a:prstDash val="solid"/>
            <a:miter lim="800000"/>
            <a:headEnd type="none" w="sm" len="sm"/>
            <a:tailEnd type="triangle" w="med" len="med"/>
          </a:ln>
        </p:spPr>
      </p:cxnSp>
      <p:sp>
        <p:nvSpPr>
          <p:cNvPr id="263" name="Google Shape;263;p35"/>
          <p:cNvSpPr/>
          <p:nvPr/>
        </p:nvSpPr>
        <p:spPr>
          <a:xfrm>
            <a:off x="42696" y="1238070"/>
            <a:ext cx="2485672" cy="132343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lang="en-US" sz="1600" b="0" i="0" u="none" strike="noStrike" cap="none">
                <a:solidFill>
                  <a:schemeClr val="lt1"/>
                </a:solidFill>
                <a:latin typeface="Corbel"/>
                <a:ea typeface="Corbel"/>
                <a:cs typeface="Corbel"/>
                <a:sym typeface="Corbel"/>
              </a:rPr>
              <a:t>The 4 P is a set of controllable variables that the company can use to influence the buyers responses(Singh, 2012). </a:t>
            </a:r>
            <a:endParaRPr sz="1600" b="0" i="0" u="none" strike="noStrike" cap="none">
              <a:solidFill>
                <a:schemeClr val="lt1"/>
              </a:solidFill>
              <a:latin typeface="Corbel"/>
              <a:ea typeface="Corbel"/>
              <a:cs typeface="Corbel"/>
              <a:sym typeface="Corbel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2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2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" name="Google Shape;268;p36"/>
          <p:cNvSpPr txBox="1">
            <a:spLocks noGrp="1"/>
          </p:cNvSpPr>
          <p:nvPr>
            <p:ph type="body" idx="1"/>
          </p:nvPr>
        </p:nvSpPr>
        <p:spPr>
          <a:xfrm>
            <a:off x="1522413" y="1904999"/>
            <a:ext cx="9134391" cy="411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3838" lvl="0" indent="-223838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600"/>
              <a:buChar char="•"/>
            </a:pPr>
            <a:r>
              <a:rPr lang="en-US" sz="2600"/>
              <a:t>Product Offer : Design Jewelry</a:t>
            </a:r>
            <a:endParaRPr/>
          </a:p>
          <a:p>
            <a:pPr marL="223838" lvl="0" indent="-223838" algn="l" rtl="0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SzPts val="2600"/>
              <a:buChar char="•"/>
            </a:pPr>
            <a:r>
              <a:rPr lang="en-US" sz="2600"/>
              <a:t>Pricing               : Range from $2000-$90000</a:t>
            </a:r>
            <a:endParaRPr/>
          </a:p>
          <a:p>
            <a:pPr marL="223838" lvl="0" indent="-223838" algn="l" rtl="0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SzPts val="2600"/>
              <a:buChar char="•"/>
            </a:pPr>
            <a:r>
              <a:rPr lang="en-US" sz="2600"/>
              <a:t>Promotion       : Everyday wearing Luxury</a:t>
            </a:r>
            <a:endParaRPr/>
          </a:p>
          <a:p>
            <a:pPr marL="223838" lvl="0" indent="-223838" algn="l" rtl="0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SzPts val="2600"/>
              <a:buChar char="•"/>
            </a:pPr>
            <a:r>
              <a:rPr lang="en-US" sz="2600"/>
              <a:t>Place                   : Branch Stores and Website</a:t>
            </a:r>
            <a:endParaRPr/>
          </a:p>
          <a:p>
            <a:pPr marL="223838" lvl="0" indent="-71438" algn="l" rtl="0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SzPts val="2400"/>
              <a:buNone/>
            </a:pPr>
            <a:endParaRPr/>
          </a:p>
        </p:txBody>
      </p:sp>
      <p:sp>
        <p:nvSpPr>
          <p:cNvPr id="269" name="Google Shape;269;p36"/>
          <p:cNvSpPr txBox="1"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Corbel"/>
              <a:buNone/>
            </a:pPr>
            <a:r>
              <a:rPr lang="en-US"/>
              <a:t>New Marketing mix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4" name="Google Shape;274;p37"/>
          <p:cNvSpPr txBox="1">
            <a:spLocks noGrp="1"/>
          </p:cNvSpPr>
          <p:nvPr>
            <p:ph type="title"/>
          </p:nvPr>
        </p:nvSpPr>
        <p:spPr>
          <a:xfrm>
            <a:off x="1059614" y="2514600"/>
            <a:ext cx="8692399" cy="281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Corbel"/>
              <a:buNone/>
            </a:pPr>
            <a:r>
              <a:rPr lang="en-US"/>
              <a:t>New Marketing Plan</a:t>
            </a:r>
            <a:endParaRPr/>
          </a:p>
        </p:txBody>
      </p:sp>
      <p:sp>
        <p:nvSpPr>
          <p:cNvPr id="275" name="Google Shape;275;p37"/>
          <p:cNvSpPr txBox="1">
            <a:spLocks noGrp="1"/>
          </p:cNvSpPr>
          <p:nvPr>
            <p:ph type="body" idx="1"/>
          </p:nvPr>
        </p:nvSpPr>
        <p:spPr>
          <a:xfrm>
            <a:off x="1065213" y="5410200"/>
            <a:ext cx="8687333" cy="6096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</a:pP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>
      <p:transition spd="slow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" name="Google Shape;280;p38"/>
          <p:cNvSpPr txBox="1"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Corbel"/>
              <a:buNone/>
            </a:pPr>
            <a:r>
              <a:rPr lang="en-US"/>
              <a:t>Planning of Social Media Cooperation Platform</a:t>
            </a:r>
            <a:endParaRPr/>
          </a:p>
        </p:txBody>
      </p:sp>
      <p:graphicFrame>
        <p:nvGraphicFramePr>
          <p:cNvPr id="281" name="Google Shape;281;p38"/>
          <p:cNvGraphicFramePr/>
          <p:nvPr/>
        </p:nvGraphicFramePr>
        <p:xfrm>
          <a:off x="1338374" y="1752600"/>
          <a:ext cx="9512100" cy="4740500"/>
        </p:xfrm>
        <a:graphic>
          <a:graphicData uri="http://schemas.openxmlformats.org/drawingml/2006/table">
            <a:tbl>
              <a:tblPr firstRow="1" bandRow="1">
                <a:noFill/>
                <a:tableStyleId>{045B4245-469F-45C1-BB1C-43573C3284B3}</a:tableStyleId>
              </a:tblPr>
              <a:tblGrid>
                <a:gridCol w="31707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707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1707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689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99DC2"/>
                        </a:buClr>
                        <a:buSzPts val="1800"/>
                        <a:buFont typeface="Corbel"/>
                        <a:buNone/>
                      </a:pPr>
                      <a:r>
                        <a:rPr lang="en-US" sz="2000" u="none" strike="noStrike" cap="none">
                          <a:solidFill>
                            <a:srgbClr val="199DC2"/>
                          </a:solidFill>
                        </a:rPr>
                        <a:t>Strategy</a:t>
                      </a:r>
                      <a:endParaRPr sz="2000" u="none" strike="noStrike" cap="none">
                        <a:solidFill>
                          <a:srgbClr val="199DC2"/>
                        </a:solidFill>
                      </a:endParaRPr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endParaRPr sz="2000" u="none" strike="noStrike" cap="none">
                        <a:solidFill>
                          <a:srgbClr val="199DC2"/>
                        </a:solidFill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2000" u="none" strike="noStrike" cap="none">
                          <a:solidFill>
                            <a:srgbClr val="199DC2"/>
                          </a:solidFill>
                        </a:rPr>
                        <a:t>Online Platform</a:t>
                      </a:r>
                      <a:endParaRPr sz="2000" u="none" strike="noStrike" cap="none">
                        <a:solidFill>
                          <a:srgbClr val="199DC2"/>
                        </a:solidFill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2000" u="none" strike="noStrike" cap="none">
                          <a:solidFill>
                            <a:srgbClr val="199DC2"/>
                          </a:solidFill>
                        </a:rPr>
                        <a:t>Expect Effect</a:t>
                      </a:r>
                      <a:endParaRPr sz="2000" u="none" strike="noStrike" cap="none">
                        <a:solidFill>
                          <a:srgbClr val="199DC2"/>
                        </a:solidFill>
                      </a:endParaRPr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9842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2000" u="none" strike="noStrike" cap="none"/>
                        <a:t>1. Social Media Platform Advertising</a:t>
                      </a:r>
                      <a:endParaRPr sz="20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2000" u="none" strike="noStrike" cap="none"/>
                        <a:t>Facebook, Instagram, Youtube, Yahoo, Linkedin </a:t>
                      </a:r>
                      <a:endParaRPr sz="20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en-US" sz="2000" u="none" strike="noStrike" cap="none"/>
                        <a:t>Online Advertising for more Target Audiences</a:t>
                      </a:r>
                      <a:endParaRPr sz="16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endParaRPr sz="2000" u="none" strike="noStrike" cap="none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9842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2000" u="none" strike="noStrike" cap="none"/>
                        <a:t>2. Special Sales Events </a:t>
                      </a:r>
                      <a:endParaRPr sz="20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2000" u="none" strike="noStrike" cap="none"/>
                        <a:t>Company Online Purchasing Platform</a:t>
                      </a:r>
                      <a:endParaRPr sz="20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orbel"/>
                        <a:buNone/>
                      </a:pPr>
                      <a:r>
                        <a:rPr lang="en-US" sz="2000" u="none" strike="noStrike" cap="none"/>
                        <a:t>Online Holiday Season Boost of Sales</a:t>
                      </a:r>
                      <a:endParaRPr sz="16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endParaRPr sz="2000" u="none" strike="noStrike" cap="none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8977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2000" u="none" strike="noStrike" cap="none"/>
                        <a:t>3. Advance Online Sales Platform </a:t>
                      </a:r>
                      <a:endParaRPr sz="20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2000" u="none" strike="noStrike" cap="none"/>
                        <a:t>Company Online Purchasing Platform</a:t>
                      </a:r>
                      <a:endParaRPr sz="20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2000" u="none" strike="noStrike" cap="none"/>
                        <a:t>Advance Develop  Online Purchasing  Stores to boost Sales</a:t>
                      </a:r>
                      <a:endParaRPr sz="2000" u="none" strike="noStrike" cap="none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689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2000" u="none" strike="noStrike" cap="none"/>
                        <a:t>4. Develop Online Business Client Group</a:t>
                      </a:r>
                      <a:endParaRPr sz="20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2000" u="none" strike="noStrike" cap="none"/>
                        <a:t>Professional Group Purchasing</a:t>
                      </a:r>
                      <a:endParaRPr sz="20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2000" u="none" strike="noStrike" cap="none"/>
                        <a:t>Develop Source of Client Network</a:t>
                      </a:r>
                      <a:endParaRPr sz="2000" u="none" strike="noStrike" cap="none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" name="Google Shape;286;p39"/>
          <p:cNvSpPr txBox="1">
            <a:spLocks noGrp="1"/>
          </p:cNvSpPr>
          <p:nvPr>
            <p:ph type="title"/>
          </p:nvPr>
        </p:nvSpPr>
        <p:spPr>
          <a:xfrm>
            <a:off x="1293812" y="0"/>
            <a:ext cx="9144001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Corbel"/>
              <a:buNone/>
            </a:pPr>
            <a:r>
              <a:rPr lang="en-US"/>
              <a:t>Promotion Mix Perspective</a:t>
            </a:r>
            <a:endParaRPr/>
          </a:p>
        </p:txBody>
      </p:sp>
      <p:graphicFrame>
        <p:nvGraphicFramePr>
          <p:cNvPr id="287" name="Google Shape;287;p39"/>
          <p:cNvGraphicFramePr/>
          <p:nvPr/>
        </p:nvGraphicFramePr>
        <p:xfrm>
          <a:off x="760412" y="1676400"/>
          <a:ext cx="10668000" cy="4413095"/>
        </p:xfrm>
        <a:graphic>
          <a:graphicData uri="http://schemas.openxmlformats.org/drawingml/2006/table">
            <a:tbl>
              <a:tblPr firstRow="1" bandRow="1">
                <a:noFill/>
                <a:tableStyleId>{045B4245-469F-45C1-BB1C-43573C3284B3}</a:tableStyleId>
              </a:tblPr>
              <a:tblGrid>
                <a:gridCol w="22055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8048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576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02125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2800"/>
                        <a:buFont typeface="Arial"/>
                        <a:buNone/>
                      </a:pPr>
                      <a:endParaRPr sz="2800" u="none" strike="noStrike" cap="none">
                        <a:solidFill>
                          <a:schemeClr val="accent1"/>
                        </a:solidFill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r>
                        <a:rPr lang="en-US" sz="2400" u="none" strike="noStrike" cap="none"/>
                        <a:t>Action Plan</a:t>
                      </a:r>
                      <a:endParaRPr sz="24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r>
                        <a:rPr lang="en-US" sz="2400" u="none" strike="noStrike" cap="none"/>
                        <a:t>Expectation Effect</a:t>
                      </a:r>
                      <a:endParaRPr sz="2400" u="none" strike="noStrike" cap="none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763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ts val="2800"/>
                        <a:buFont typeface="Arial"/>
                        <a:buNone/>
                      </a:pPr>
                      <a:r>
                        <a:rPr lang="en-US" sz="2800" u="none" strike="noStrike" cap="none">
                          <a:solidFill>
                            <a:schemeClr val="accent1"/>
                          </a:solidFill>
                        </a:rPr>
                        <a:t>Advertising </a:t>
                      </a:r>
                      <a:endParaRPr sz="2800" u="none" strike="noStrike" cap="none">
                        <a:solidFill>
                          <a:schemeClr val="accent1"/>
                        </a:solidFill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r>
                        <a:rPr lang="en-US" sz="2400" u="none" strike="noStrike" cap="none"/>
                        <a:t>Online Media Advertising</a:t>
                      </a:r>
                      <a:endParaRPr sz="14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r>
                        <a:rPr lang="en-US" sz="2400" u="none" strike="noStrike" cap="none"/>
                        <a:t>e.g. Facebook</a:t>
                      </a:r>
                      <a:endParaRPr sz="24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r>
                        <a:rPr lang="en-US" sz="2400" u="none" strike="noStrike" cap="none"/>
                        <a:t>Purchase Prime Time of Customer Awareness</a:t>
                      </a:r>
                      <a:endParaRPr sz="2400" u="none" strike="noStrike" cap="none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981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ts val="2800"/>
                        <a:buFont typeface="Arial"/>
                        <a:buNone/>
                      </a:pPr>
                      <a:r>
                        <a:rPr lang="en-US" sz="2800" u="none" strike="noStrike" cap="none">
                          <a:solidFill>
                            <a:schemeClr val="accent1"/>
                          </a:solidFill>
                        </a:rPr>
                        <a:t>Personal Selling</a:t>
                      </a:r>
                      <a:endParaRPr sz="14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r>
                        <a:rPr lang="en-US" sz="2400" u="none" strike="noStrike" cap="none"/>
                        <a:t>Develop Online Client Group Personal Selling to Business Client</a:t>
                      </a:r>
                      <a:endParaRPr sz="24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2400"/>
                        <a:buFont typeface="Corbel"/>
                        <a:buNone/>
                      </a:pPr>
                      <a:r>
                        <a:rPr lang="en-US" sz="2400" u="none" strike="noStrike" cap="none"/>
                        <a:t>Effective but Costly</a:t>
                      </a:r>
                      <a:endParaRPr sz="24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endParaRPr sz="2400" u="none" strike="noStrike" cap="none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981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ts val="2800"/>
                        <a:buFont typeface="Arial"/>
                        <a:buNone/>
                      </a:pPr>
                      <a:r>
                        <a:rPr lang="en-US" sz="2800" u="none" strike="noStrike" cap="none">
                          <a:solidFill>
                            <a:schemeClr val="accent1"/>
                          </a:solidFill>
                        </a:rPr>
                        <a:t>Public Relation</a:t>
                      </a:r>
                      <a:endParaRPr sz="14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r>
                        <a:rPr lang="en-US" sz="2400" u="none" strike="noStrike" cap="none"/>
                        <a:t>Develop New Online Website and Media Platform</a:t>
                      </a:r>
                      <a:endParaRPr sz="24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2400"/>
                        <a:buFont typeface="Corbel"/>
                        <a:buNone/>
                      </a:pPr>
                      <a:r>
                        <a:rPr lang="en-US" sz="2400" u="none" strike="noStrike" cap="none"/>
                        <a:t>Building Positive Image</a:t>
                      </a:r>
                      <a:endParaRPr sz="24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endParaRPr sz="2400" u="none" strike="noStrike" cap="none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98100"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accent1"/>
                        </a:buClr>
                        <a:buSzPts val="2800"/>
                        <a:buFont typeface="Arial"/>
                        <a:buNone/>
                      </a:pPr>
                      <a:r>
                        <a:rPr lang="en-US" sz="2800" u="none" strike="noStrike" cap="none">
                          <a:solidFill>
                            <a:schemeClr val="accent1"/>
                          </a:solidFill>
                        </a:rPr>
                        <a:t>Sales Promotion</a:t>
                      </a:r>
                      <a:endParaRPr sz="14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r>
                        <a:rPr lang="en-US" sz="2400" u="none" strike="noStrike" cap="none"/>
                        <a:t>Product Package Sales Offer</a:t>
                      </a:r>
                      <a:endParaRPr sz="1400" u="none" strike="noStrike" cap="none"/>
                    </a:p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400"/>
                        <a:buFont typeface="Arial"/>
                        <a:buNone/>
                      </a:pPr>
                      <a:endParaRPr sz="2400" u="none" strike="noStrike" cap="none"/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2400"/>
                        <a:buFont typeface="Corbel"/>
                        <a:buNone/>
                      </a:pPr>
                      <a:r>
                        <a:rPr lang="en-US" sz="2400" u="none" strike="noStrike" cap="none"/>
                        <a:t>Short Term Boost Sales Target</a:t>
                      </a:r>
                      <a:endParaRPr sz="2400" u="none" strike="noStrike" cap="none"/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>
      <p:transition spd="slow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2" name="Google Shape;292;p40"/>
          <p:cNvSpPr txBox="1"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Corbel"/>
              <a:buNone/>
            </a:pPr>
            <a:r>
              <a:rPr lang="en-US"/>
              <a:t>Planning of Social Media Cooperation Platform</a:t>
            </a:r>
            <a:endParaRPr/>
          </a:p>
        </p:txBody>
      </p:sp>
      <p:sp>
        <p:nvSpPr>
          <p:cNvPr id="293" name="Google Shape;293;p40"/>
          <p:cNvSpPr txBox="1">
            <a:spLocks noGrp="1"/>
          </p:cNvSpPr>
          <p:nvPr>
            <p:ph type="body" idx="1"/>
          </p:nvPr>
        </p:nvSpPr>
        <p:spPr>
          <a:xfrm>
            <a:off x="1495601" y="2360022"/>
            <a:ext cx="9134391" cy="411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3838" lvl="0" indent="-71438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</a:pPr>
            <a:endParaRPr/>
          </a:p>
          <a:p>
            <a:pPr marL="223838" lvl="0" indent="-223838" algn="l" rtl="0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Amazon        :      Global Platform For Online Purchasing</a:t>
            </a:r>
            <a:endParaRPr/>
          </a:p>
          <a:p>
            <a:pPr marL="223838" lvl="0" indent="-223838" algn="l" rtl="0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Zalora            :      Office Lady Target Group</a:t>
            </a:r>
            <a:endParaRPr/>
          </a:p>
          <a:p>
            <a:pPr marL="223838" lvl="0" indent="-223838" algn="l" rtl="0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TaoBao         :      Mainland Dominant Online Purchasing Store</a:t>
            </a:r>
            <a:endParaRPr/>
          </a:p>
          <a:p>
            <a:pPr marL="223838" lvl="0" indent="-223838" algn="l" rtl="0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HKTV Mall  :      Hong Kong Biggest Online Purchase Store</a:t>
            </a:r>
            <a:endParaRPr/>
          </a:p>
          <a:p>
            <a:pPr marL="223838" lvl="0" indent="-223838" algn="l" rtl="0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SzPts val="2400"/>
              <a:buChar char="•"/>
            </a:pPr>
            <a:r>
              <a:rPr lang="en-US"/>
              <a:t>Linkedin       :     Professional Group</a:t>
            </a:r>
            <a:endParaRPr/>
          </a:p>
          <a:p>
            <a:pPr marL="223838" lvl="0" indent="-71438" algn="l" rtl="0">
              <a:lnSpc>
                <a:spcPct val="90000"/>
              </a:lnSpc>
              <a:spcBef>
                <a:spcPts val="1800"/>
              </a:spcBef>
              <a:spcAft>
                <a:spcPts val="0"/>
              </a:spcAft>
              <a:buSzPts val="2400"/>
              <a:buNone/>
            </a:pPr>
            <a:endParaRPr/>
          </a:p>
        </p:txBody>
      </p:sp>
      <p:sp>
        <p:nvSpPr>
          <p:cNvPr id="294" name="Google Shape;294;p40"/>
          <p:cNvSpPr txBox="1"/>
          <p:nvPr/>
        </p:nvSpPr>
        <p:spPr>
          <a:xfrm>
            <a:off x="3639920" y="1981200"/>
            <a:ext cx="7053304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lang="en-US" sz="28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rPr>
              <a:t>Reason of Choice of Social Media Cooperation</a:t>
            </a:r>
            <a:endParaRPr sz="2800" b="0" i="0" u="none" strike="noStrike" cap="none">
              <a:solidFill>
                <a:schemeClr val="accent1"/>
              </a:solidFill>
              <a:latin typeface="Corbel"/>
              <a:ea typeface="Corbel"/>
              <a:cs typeface="Corbel"/>
              <a:sym typeface="Corbel"/>
            </a:endParaRPr>
          </a:p>
        </p:txBody>
      </p:sp>
      <p:sp>
        <p:nvSpPr>
          <p:cNvPr id="295" name="Google Shape;295;p40"/>
          <p:cNvSpPr txBox="1"/>
          <p:nvPr/>
        </p:nvSpPr>
        <p:spPr>
          <a:xfrm>
            <a:off x="1555068" y="1944523"/>
            <a:ext cx="1752600" cy="8309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</a:pPr>
            <a:r>
              <a:rPr lang="en-US" sz="2400" b="0" i="0" u="none" strike="noStrike" cap="none">
                <a:solidFill>
                  <a:schemeClr val="accent1"/>
                </a:solidFill>
                <a:latin typeface="Corbel"/>
                <a:ea typeface="Corbel"/>
                <a:cs typeface="Corbel"/>
                <a:sym typeface="Corbel"/>
              </a:rPr>
              <a:t>Online Platform</a:t>
            </a:r>
            <a:endParaRPr sz="2400" b="0" i="0" u="none" strike="noStrike" cap="none">
              <a:solidFill>
                <a:schemeClr val="accent1"/>
              </a:solidFill>
              <a:latin typeface="Corbel"/>
              <a:ea typeface="Corbel"/>
              <a:cs typeface="Corbel"/>
              <a:sym typeface="Corbel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>
      <p:transition spd="slow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Google Shape;300;p41"/>
          <p:cNvSpPr txBox="1">
            <a:spLocks noGrp="1"/>
          </p:cNvSpPr>
          <p:nvPr>
            <p:ph type="title"/>
          </p:nvPr>
        </p:nvSpPr>
        <p:spPr>
          <a:xfrm>
            <a:off x="670650" y="-599948"/>
            <a:ext cx="9144001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Corbel"/>
              <a:buNone/>
            </a:pPr>
            <a:r>
              <a:rPr lang="en-US"/>
              <a:t>Time Schedule of Action Planning</a:t>
            </a:r>
            <a:endParaRPr/>
          </a:p>
        </p:txBody>
      </p:sp>
      <p:graphicFrame>
        <p:nvGraphicFramePr>
          <p:cNvPr id="301" name="Google Shape;301;p41"/>
          <p:cNvGraphicFramePr/>
          <p:nvPr/>
        </p:nvGraphicFramePr>
        <p:xfrm>
          <a:off x="646112" y="784715"/>
          <a:ext cx="10896600" cy="5857748"/>
        </p:xfrm>
        <a:graphic>
          <a:graphicData uri="http://schemas.openxmlformats.org/drawingml/2006/table">
            <a:tbl>
              <a:tblPr firstRow="1" firstCol="1" bandRow="1">
                <a:noFill/>
                <a:tableStyleId>{9FC98F18-21E5-4B56-A860-BAA5254C7ACE}</a:tableStyleId>
              </a:tblPr>
              <a:tblGrid>
                <a:gridCol w="5562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402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1937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63725">
                <a:tc>
                  <a:txBody>
                    <a:bodyPr/>
                    <a:lstStyle/>
                    <a:p>
                      <a:pPr marL="45720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u="none" strike="noStrike" cap="none"/>
                        <a:t>Duty</a:t>
                      </a:r>
                      <a:endParaRPr sz="18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30125" marR="30125" marT="0" marB="0">
                    <a:lnB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45720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u="none" strike="noStrike" cap="none"/>
                        <a:t>Person in Charge</a:t>
                      </a:r>
                      <a:endParaRPr sz="18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30125" marR="30125" marT="0" marB="0">
                    <a:lnB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45720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u="none" strike="noStrike" cap="none"/>
                        <a:t>Schedule</a:t>
                      </a:r>
                      <a:endParaRPr sz="1800" u="none" strike="noStrike" cap="none"/>
                    </a:p>
                    <a:p>
                      <a:pPr marL="45720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Arial"/>
                        <a:buNone/>
                      </a:pPr>
                      <a:r>
                        <a:rPr lang="en-US" sz="1800" u="none" strike="noStrike" cap="none"/>
                        <a:t>(Finish date)</a:t>
                      </a:r>
                      <a:endParaRPr sz="18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30125" marR="30125" marT="0" marB="0">
                    <a:lnB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7125">
                <a:tc>
                  <a:txBody>
                    <a:bodyPr/>
                    <a:lstStyle/>
                    <a:p>
                      <a:pPr marL="45720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u="none" strike="noStrike" cap="none"/>
                        <a:t>Confirm launching Online Platform shop in Zalora, </a:t>
                      </a:r>
                      <a:endParaRPr sz="1400" u="none" strike="noStrike" cap="none"/>
                    </a:p>
                    <a:p>
                      <a:pPr marL="45720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u="none" strike="noStrike" cap="none"/>
                        <a:t>Lane Crawford, Shein</a:t>
                      </a:r>
                      <a:endParaRPr sz="16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30125" marR="30125" marT="0" marB="0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45720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u="none" strike="noStrike" cap="none"/>
                        <a:t>Lizbeth Ho</a:t>
                      </a:r>
                      <a:endParaRPr sz="1400" u="none" strike="noStrike" cap="none"/>
                    </a:p>
                  </a:txBody>
                  <a:tcPr marL="30125" marR="30125" marT="0" marB="0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45720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u="none" strike="noStrike" cap="none"/>
                        <a:t>19 Nov 2020</a:t>
                      </a:r>
                      <a:endParaRPr sz="16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30125" marR="30125" marT="0" marB="0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7200">
                <a:tc>
                  <a:txBody>
                    <a:bodyPr/>
                    <a:lstStyle/>
                    <a:p>
                      <a:pPr marL="45720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u="none" strike="noStrike" cap="none"/>
                        <a:t>Model selection</a:t>
                      </a:r>
                      <a:endParaRPr sz="1600" u="none" strike="noStrike" cap="none"/>
                    </a:p>
                    <a:p>
                      <a:pPr marL="45720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u="none" strike="noStrike" cap="none"/>
                        <a:t>Confirm Online shop layout </a:t>
                      </a:r>
                      <a:endParaRPr sz="16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30125" marR="30125" marT="0" marB="0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45720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u="none" strike="noStrike" cap="none"/>
                        <a:t>Gloria Chan</a:t>
                      </a:r>
                      <a:endParaRPr sz="1600" u="none" strike="noStrike" cap="none"/>
                    </a:p>
                    <a:p>
                      <a:pPr marL="45720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u="none" strike="noStrike" cap="none"/>
                        <a:t> </a:t>
                      </a:r>
                      <a:endParaRPr sz="16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30125" marR="30125" marT="0" marB="0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45720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u="none" strike="noStrike" cap="none"/>
                        <a:t>17 Sep 2020</a:t>
                      </a:r>
                      <a:endParaRPr sz="1600" u="none" strike="noStrike" cap="none"/>
                    </a:p>
                    <a:p>
                      <a:pPr marL="45720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u="none" strike="noStrike" cap="none"/>
                        <a:t>26 Sep 2020</a:t>
                      </a:r>
                      <a:endParaRPr sz="16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30125" marR="30125" marT="0" marB="0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75475">
                <a:tc>
                  <a:txBody>
                    <a:bodyPr/>
                    <a:lstStyle/>
                    <a:p>
                      <a:pPr marL="45720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u="none" strike="noStrike" cap="none"/>
                        <a:t>Contract &amp; Payment:</a:t>
                      </a:r>
                      <a:endParaRPr sz="1600" u="none" strike="noStrike" cap="none"/>
                    </a:p>
                    <a:p>
                      <a:pPr marL="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u="none" strike="noStrike" cap="none"/>
                        <a:t>           - Review and confirm Online Platform contract terms</a:t>
                      </a:r>
                      <a:endParaRPr sz="1600" u="none" strike="noStrike" cap="none"/>
                    </a:p>
                    <a:p>
                      <a:pPr marL="45720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u="none" strike="noStrike" cap="none"/>
                        <a:t>- Prepare payment for Online Platform</a:t>
                      </a:r>
                      <a:endParaRPr sz="1600" u="none" strike="noStrike" cap="none"/>
                    </a:p>
                  </a:txBody>
                  <a:tcPr marL="30125" marR="30125" marT="0" marB="0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45720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u="none" strike="noStrike" cap="none"/>
                        <a:t>Jeffery Chan</a:t>
                      </a:r>
                      <a:endParaRPr sz="1600" u="none" strike="noStrike" cap="none"/>
                    </a:p>
                  </a:txBody>
                  <a:tcPr marL="30125" marR="30125" marT="0" marB="0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45720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u="none" strike="noStrike" cap="none"/>
                        <a:t> </a:t>
                      </a:r>
                      <a:endParaRPr sz="1600" u="none" strike="noStrike" cap="none"/>
                    </a:p>
                    <a:p>
                      <a:pPr marL="45720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u="none" strike="noStrike" cap="none"/>
                        <a:t>2 Sep 2020</a:t>
                      </a:r>
                      <a:endParaRPr sz="1600" u="none" strike="noStrike" cap="none"/>
                    </a:p>
                    <a:p>
                      <a:pPr marL="45720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u="none" strike="noStrike" cap="none"/>
                        <a:t>10 Sep 2020</a:t>
                      </a:r>
                      <a:endParaRPr sz="1600" u="none" strike="noStrike" cap="none"/>
                    </a:p>
                  </a:txBody>
                  <a:tcPr marL="30125" marR="30125" marT="0" marB="0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323325">
                <a:tc>
                  <a:txBody>
                    <a:bodyPr/>
                    <a:lstStyle/>
                    <a:p>
                      <a:pPr marL="45720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u="none" strike="noStrike" cap="none"/>
                        <a:t>Products:</a:t>
                      </a:r>
                      <a:endParaRPr sz="1600" u="none" strike="noStrike" cap="none"/>
                    </a:p>
                    <a:p>
                      <a:pPr marL="45720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u="none" strike="noStrike" cap="none"/>
                        <a:t>- Product selection</a:t>
                      </a:r>
                      <a:endParaRPr sz="1600" u="none" strike="noStrike" cap="none"/>
                    </a:p>
                    <a:p>
                      <a:pPr marL="45720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u="none" strike="noStrike" cap="none"/>
                        <a:t>- Prepare products for photo shooting</a:t>
                      </a:r>
                      <a:endParaRPr sz="1600" u="none" strike="noStrike" cap="none"/>
                    </a:p>
                    <a:p>
                      <a:pPr marL="45720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u="none" strike="noStrike" cap="none"/>
                        <a:t>- Draft product specifications</a:t>
                      </a:r>
                      <a:endParaRPr sz="1600" u="none" strike="noStrike" cap="none"/>
                    </a:p>
                    <a:p>
                      <a:pPr marL="45720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u="none" strike="noStrike" cap="none"/>
                        <a:t>- Product stock ready at warehouse</a:t>
                      </a:r>
                      <a:endParaRPr sz="1600" u="none" strike="noStrike" cap="none"/>
                    </a:p>
                    <a:p>
                      <a:pPr marL="45720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u="none" strike="noStrike" cap="none"/>
                        <a:t>Packaging:</a:t>
                      </a:r>
                      <a:endParaRPr sz="1600" u="none" strike="noStrike" cap="none"/>
                    </a:p>
                    <a:p>
                      <a:pPr marL="45720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u="none" strike="noStrike" cap="none"/>
                        <a:t>- Packaging ready </a:t>
                      </a:r>
                      <a:endParaRPr sz="16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30125" marR="30125" marT="0" marB="0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45720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u="none" strike="noStrike" cap="none"/>
                        <a:t>Gloria Chan,</a:t>
                      </a:r>
                      <a:endParaRPr sz="1400" u="none" strike="noStrike" cap="none"/>
                    </a:p>
                    <a:p>
                      <a:pPr marL="45720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u="none" strike="noStrike" cap="none"/>
                        <a:t>Jeffery Chan </a:t>
                      </a:r>
                      <a:endParaRPr sz="1600" u="none" strike="noStrike" cap="none"/>
                    </a:p>
                    <a:p>
                      <a:pPr marL="45720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u="none" strike="noStrike" cap="none"/>
                        <a:t> </a:t>
                      </a:r>
                      <a:endParaRPr sz="1600" u="none" strike="noStrike" cap="none"/>
                    </a:p>
                  </a:txBody>
                  <a:tcPr marL="30125" marR="30125" marT="0" marB="0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45720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u="none" strike="noStrike" cap="none"/>
                        <a:t> </a:t>
                      </a:r>
                      <a:endParaRPr sz="1600" u="none" strike="noStrike" cap="none"/>
                    </a:p>
                    <a:p>
                      <a:pPr marL="45720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u="none" strike="noStrike" cap="none"/>
                        <a:t>13 Aug 2020</a:t>
                      </a:r>
                      <a:endParaRPr sz="1600" u="none" strike="noStrike" cap="none"/>
                    </a:p>
                    <a:p>
                      <a:pPr marL="45720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u="none" strike="noStrike" cap="none"/>
                        <a:t>12 Sep 2020</a:t>
                      </a:r>
                      <a:endParaRPr sz="1600" u="none" strike="noStrike" cap="none"/>
                    </a:p>
                    <a:p>
                      <a:pPr marL="45720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u="none" strike="noStrike" cap="none"/>
                        <a:t>12 Sep 2020</a:t>
                      </a:r>
                      <a:endParaRPr sz="1600" u="none" strike="noStrike" cap="none"/>
                    </a:p>
                    <a:p>
                      <a:pPr marL="45720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u="none" strike="noStrike" cap="none"/>
                        <a:t>7 Nov 2020</a:t>
                      </a:r>
                      <a:endParaRPr sz="1600" u="none" strike="noStrike" cap="none"/>
                    </a:p>
                    <a:p>
                      <a:pPr marL="45720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u="none" strike="noStrike" cap="none"/>
                        <a:t> </a:t>
                      </a:r>
                      <a:endParaRPr sz="1600" u="none" strike="noStrike" cap="none"/>
                    </a:p>
                    <a:p>
                      <a:pPr marL="45720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u="none" strike="noStrike" cap="none"/>
                        <a:t>7 Nov 2020</a:t>
                      </a:r>
                      <a:endParaRPr sz="16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30125" marR="30125" marT="0" marB="0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323325">
                <a:tc>
                  <a:txBody>
                    <a:bodyPr/>
                    <a:lstStyle/>
                    <a:p>
                      <a:pPr marL="45720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u="none" strike="noStrike" cap="none"/>
                        <a:t>Customer Services: </a:t>
                      </a:r>
                      <a:endParaRPr sz="1600" u="none" strike="noStrike" cap="none"/>
                    </a:p>
                    <a:p>
                      <a:pPr marL="45720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u="none" strike="noStrike" cap="none"/>
                        <a:t>- Prepare Q&amp;A for customer service</a:t>
                      </a:r>
                      <a:endParaRPr sz="1600" u="none" strike="noStrike" cap="none"/>
                    </a:p>
                    <a:p>
                      <a:pPr marL="45720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u="none" strike="noStrike" cap="none"/>
                        <a:t>Logistic:</a:t>
                      </a:r>
                      <a:endParaRPr sz="1600" u="none" strike="noStrike" cap="none"/>
                    </a:p>
                    <a:p>
                      <a:pPr marL="45720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u="none" strike="noStrike" cap="none"/>
                        <a:t>- Confirm logistic arrangement</a:t>
                      </a:r>
                      <a:endParaRPr sz="1600" u="none" strike="noStrike" cap="none"/>
                    </a:p>
                    <a:p>
                      <a:pPr marL="457200" marR="0" lvl="0" indent="0" algn="l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u="none" strike="noStrike" cap="none"/>
                        <a:t>-Shop layout, photo shooting and graphic design:</a:t>
                      </a:r>
                      <a:endParaRPr sz="1600" u="none" strike="noStrike" cap="none"/>
                    </a:p>
                  </a:txBody>
                  <a:tcPr marL="30125" marR="30125" marT="0" marB="0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45720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u="none" strike="noStrike" cap="none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Lizbeth Ho</a:t>
                      </a:r>
                      <a:endParaRPr sz="1600" u="none" strike="noStrike" cap="none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30125" marR="30125" marT="0" marB="0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45720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u="none" strike="noStrike" cap="none"/>
                        <a:t> </a:t>
                      </a:r>
                      <a:endParaRPr sz="1600" u="none" strike="noStrike" cap="none"/>
                    </a:p>
                    <a:p>
                      <a:pPr marL="45720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u="none" strike="noStrike" cap="none"/>
                        <a:t>26 Sep 2020</a:t>
                      </a:r>
                      <a:endParaRPr sz="1600" u="none" strike="noStrike" cap="none"/>
                    </a:p>
                    <a:p>
                      <a:pPr marL="45720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u="none" strike="noStrike" cap="none"/>
                        <a:t> </a:t>
                      </a:r>
                      <a:endParaRPr sz="1600" u="none" strike="noStrike" cap="none"/>
                    </a:p>
                    <a:p>
                      <a:pPr marL="45720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u="none" strike="noStrike" cap="none"/>
                        <a:t>26 Sep 2020</a:t>
                      </a:r>
                      <a:endParaRPr sz="1600" u="none" strike="noStrike" cap="none"/>
                    </a:p>
                    <a:p>
                      <a:pPr marL="457200" marR="0" lvl="0" indent="0" algn="ctr" rtl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600"/>
                        <a:buFont typeface="Arial"/>
                        <a:buNone/>
                      </a:pPr>
                      <a:r>
                        <a:rPr lang="en-US" sz="1600" u="none" strike="noStrike" cap="none"/>
                        <a:t>26 Sep 2020</a:t>
                      </a:r>
                      <a:endParaRPr sz="1600" u="none" strike="noStrike" cap="none"/>
                    </a:p>
                  </a:txBody>
                  <a:tcPr marL="30125" marR="30125" marT="0" marB="0">
                    <a:lnL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chemeClr val="lt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>
      <p:transition spd="slow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6" name="Google Shape;306;p42"/>
          <p:cNvSpPr txBox="1">
            <a:spLocks noGrp="1"/>
          </p:cNvSpPr>
          <p:nvPr>
            <p:ph type="title"/>
          </p:nvPr>
        </p:nvSpPr>
        <p:spPr>
          <a:xfrm>
            <a:off x="1522425" y="107351"/>
            <a:ext cx="9144000" cy="810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Corbel"/>
              <a:buNone/>
            </a:pPr>
            <a:r>
              <a:rPr lang="en-US"/>
              <a:t>Reference</a:t>
            </a:r>
            <a:endParaRPr/>
          </a:p>
        </p:txBody>
      </p:sp>
      <p:sp>
        <p:nvSpPr>
          <p:cNvPr id="307" name="Google Shape;307;p42"/>
          <p:cNvSpPr txBox="1">
            <a:spLocks noGrp="1"/>
          </p:cNvSpPr>
          <p:nvPr>
            <p:ph type="body" idx="1"/>
          </p:nvPr>
        </p:nvSpPr>
        <p:spPr>
          <a:xfrm>
            <a:off x="807875" y="1109200"/>
            <a:ext cx="9849000" cy="574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3838" lvl="0" indent="-223838" algn="l" rt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SzPts val="2400"/>
              <a:buChar char="•"/>
            </a:pPr>
            <a:r>
              <a:rPr lang="en-US" sz="1679"/>
              <a:t>TSL (2019) </a:t>
            </a:r>
            <a:r>
              <a:rPr lang="en-US" sz="1679" i="1"/>
              <a:t>Annual Report</a:t>
            </a:r>
            <a:r>
              <a:rPr lang="en-US" sz="1679"/>
              <a:t>, Available at </a:t>
            </a:r>
            <a:r>
              <a:rPr lang="en-US" sz="1679" u="sng">
                <a:solidFill>
                  <a:schemeClr val="hlink"/>
                </a:solidFill>
                <a:hlinkClick r:id="rId3"/>
              </a:rPr>
              <a:t>https://doc.irasia.com/listco/hk/tsesuiluen/annual/ar215560-e00417_annualreport2018_19.pdf</a:t>
            </a:r>
            <a:r>
              <a:rPr lang="en-US" sz="1679"/>
              <a:t> (Accessed 10 June 2020)</a:t>
            </a:r>
            <a:endParaRPr sz="1679" u="sng">
              <a:solidFill>
                <a:schemeClr val="hlink"/>
              </a:solidFill>
              <a:hlinkClick r:id="rId4"/>
            </a:endParaRPr>
          </a:p>
          <a:p>
            <a:pPr marL="223838" lvl="0" indent="-223838" algn="l" rtl="0">
              <a:lnSpc>
                <a:spcPct val="70000"/>
              </a:lnSpc>
              <a:spcBef>
                <a:spcPts val="1800"/>
              </a:spcBef>
              <a:spcAft>
                <a:spcPts val="0"/>
              </a:spcAft>
              <a:buSzPts val="2400"/>
              <a:buChar char="•"/>
            </a:pPr>
            <a:r>
              <a:rPr lang="en-US" sz="1679"/>
              <a:t>Chow Tai Fook (2019) </a:t>
            </a:r>
            <a:r>
              <a:rPr lang="en-US" sz="1679" i="1"/>
              <a:t>Annual Report</a:t>
            </a:r>
            <a:r>
              <a:rPr lang="en-US" sz="1679"/>
              <a:t>, Available at </a:t>
            </a:r>
            <a:r>
              <a:rPr lang="en-US" sz="1679" u="sng">
                <a:solidFill>
                  <a:schemeClr val="hlink"/>
                </a:solidFill>
                <a:hlinkClick r:id="rId4"/>
              </a:rPr>
              <a:t>https://www1.hkexnews.hk/listedco/listconews/sehk/2019/0614/ltn20190614020_c.pdf</a:t>
            </a:r>
            <a:r>
              <a:rPr lang="en-US" sz="1679"/>
              <a:t> (Access Date 10 June 2020)</a:t>
            </a:r>
            <a:endParaRPr sz="1679"/>
          </a:p>
          <a:p>
            <a:pPr marL="223836" lvl="0" indent="-223836" algn="l" rtl="0">
              <a:lnSpc>
                <a:spcPct val="70000"/>
              </a:lnSpc>
              <a:spcBef>
                <a:spcPts val="1800"/>
              </a:spcBef>
              <a:spcAft>
                <a:spcPts val="0"/>
              </a:spcAft>
              <a:buSzPts val="2400"/>
              <a:buChar char="•"/>
            </a:pPr>
            <a:r>
              <a:rPr lang="en-US" sz="1679"/>
              <a:t>Kwong’s Art Jewelery Company Website, Available at </a:t>
            </a:r>
            <a:r>
              <a:rPr lang="en-US" sz="1700" u="sng">
                <a:solidFill>
                  <a:schemeClr val="hlink"/>
                </a:solidFill>
                <a:hlinkClick r:id="rId5"/>
              </a:rPr>
              <a:t>https://www.kwongsart.com/</a:t>
            </a:r>
            <a:r>
              <a:rPr lang="en-US" sz="1679"/>
              <a:t> (Access Date 15 June 2020)</a:t>
            </a:r>
            <a:endParaRPr sz="1679"/>
          </a:p>
          <a:p>
            <a:pPr marL="223836" lvl="0" indent="-223836" algn="l" rtl="0">
              <a:lnSpc>
                <a:spcPct val="70000"/>
              </a:lnSpc>
              <a:spcBef>
                <a:spcPts val="1800"/>
              </a:spcBef>
              <a:spcAft>
                <a:spcPts val="0"/>
              </a:spcAft>
              <a:buSzPts val="2400"/>
              <a:buChar char="•"/>
            </a:pPr>
            <a:r>
              <a:rPr lang="en-US" sz="1679"/>
              <a:t>My Jewelry Website, Aailable at </a:t>
            </a:r>
            <a:r>
              <a:rPr lang="en-US" sz="1700" u="sng">
                <a:solidFill>
                  <a:schemeClr val="hlink"/>
                </a:solidFill>
                <a:hlinkClick r:id="rId6"/>
              </a:rPr>
              <a:t>https://www.myjewelryeshop.com/pages/about-us</a:t>
            </a:r>
            <a:r>
              <a:rPr lang="en-US" sz="1679"/>
              <a:t> (Access Date 15 June 2020)</a:t>
            </a:r>
            <a:endParaRPr sz="2180"/>
          </a:p>
          <a:p>
            <a:pPr marL="223838" lvl="0" indent="-223838" algn="l" rtl="0">
              <a:lnSpc>
                <a:spcPct val="70000"/>
              </a:lnSpc>
              <a:spcBef>
                <a:spcPts val="1800"/>
              </a:spcBef>
              <a:spcAft>
                <a:spcPts val="0"/>
              </a:spcAft>
              <a:buSzPts val="2400"/>
              <a:buChar char="•"/>
            </a:pPr>
            <a:r>
              <a:rPr lang="en-US" sz="1679"/>
              <a:t>Four Steps to Client Segmentation. 2017. Wealth Management, .</a:t>
            </a:r>
            <a:endParaRPr sz="1679"/>
          </a:p>
          <a:p>
            <a:pPr marL="223838" lvl="0" indent="-223838" algn="l" rtl="0">
              <a:lnSpc>
                <a:spcPct val="70000"/>
              </a:lnSpc>
              <a:spcBef>
                <a:spcPts val="1800"/>
              </a:spcBef>
              <a:spcAft>
                <a:spcPts val="0"/>
              </a:spcAft>
              <a:buSzPts val="2400"/>
              <a:buChar char="•"/>
            </a:pPr>
            <a:r>
              <a:rPr lang="en-US" sz="1679"/>
              <a:t>R, K.B. and GUPTA, D., 2018. Essentials of Marketing Management in LIS. Library Philosophy and Practice, , pp. 1.</a:t>
            </a:r>
            <a:endParaRPr/>
          </a:p>
          <a:p>
            <a:pPr marL="223838" lvl="0" indent="-223838" algn="l" rtl="0">
              <a:lnSpc>
                <a:spcPct val="70000"/>
              </a:lnSpc>
              <a:spcBef>
                <a:spcPts val="1800"/>
              </a:spcBef>
              <a:spcAft>
                <a:spcPts val="0"/>
              </a:spcAft>
              <a:buSzPts val="2400"/>
              <a:buChar char="•"/>
            </a:pPr>
            <a:r>
              <a:rPr lang="en-US" sz="1679"/>
              <a:t>Singh, M. (2012). Marketing mix of 4P'S for competitive advantage. IOSR Journal of Business and Management, 3(6), 40-45.</a:t>
            </a:r>
            <a:endParaRPr/>
          </a:p>
          <a:p>
            <a:pPr marL="223838" lvl="0" indent="-223838" algn="l" rtl="0">
              <a:lnSpc>
                <a:spcPct val="70000"/>
              </a:lnSpc>
              <a:spcBef>
                <a:spcPts val="1800"/>
              </a:spcBef>
              <a:spcAft>
                <a:spcPts val="0"/>
              </a:spcAft>
              <a:buSzPts val="2400"/>
              <a:buChar char="•"/>
            </a:pPr>
            <a:r>
              <a:rPr lang="en-US" sz="1679"/>
              <a:t>VERMA, Y. and SINGH, M.R.P., 2017. MARKETING MIX, CUSTOMER SATISFACTION AND LOYALTY: AN EMPIRICAL STUDY OF TELECOM SECTOR IN BHUTAN. Indian Journal of Commerce and Management Studies, 8(2), pp. 121-129.</a:t>
            </a:r>
            <a:endParaRPr/>
          </a:p>
          <a:p>
            <a:pPr marL="223838" lvl="0" indent="-223838" algn="l" rtl="0">
              <a:lnSpc>
                <a:spcPct val="70000"/>
              </a:lnSpc>
              <a:spcBef>
                <a:spcPts val="1800"/>
              </a:spcBef>
              <a:spcAft>
                <a:spcPts val="0"/>
              </a:spcAft>
              <a:buSzPts val="2400"/>
              <a:buChar char="•"/>
            </a:pPr>
            <a:r>
              <a:rPr lang="en-US" sz="1679"/>
              <a:t>Londhe, B. R. (2014). Marketing mix for next generation marketing. Procedia Economics and Finance, 11(1964), 335-40.</a:t>
            </a:r>
            <a:endParaRPr/>
          </a:p>
          <a:p>
            <a:pPr marL="223838" lvl="0" indent="-71438" algn="l" rtl="0">
              <a:lnSpc>
                <a:spcPct val="70000"/>
              </a:lnSpc>
              <a:spcBef>
                <a:spcPts val="1800"/>
              </a:spcBef>
              <a:spcAft>
                <a:spcPts val="0"/>
              </a:spcAft>
              <a:buSzPts val="2400"/>
              <a:buNone/>
            </a:pPr>
            <a:endParaRPr sz="1679"/>
          </a:p>
          <a:p>
            <a:pPr marL="223838" lvl="0" indent="-71438" algn="l" rtl="0">
              <a:lnSpc>
                <a:spcPct val="70000"/>
              </a:lnSpc>
              <a:spcBef>
                <a:spcPts val="1800"/>
              </a:spcBef>
              <a:spcAft>
                <a:spcPts val="0"/>
              </a:spcAft>
              <a:buSzPts val="2400"/>
              <a:buNone/>
            </a:pPr>
            <a:endParaRPr sz="1679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Digital Blue Tunnel 16x9">
  <a:themeElements>
    <a:clrScheme name="Digital Blue Tunnel">
      <a:dk1>
        <a:srgbClr val="000000"/>
      </a:dk1>
      <a:lt1>
        <a:srgbClr val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Digital Blue Tunnel">
      <a:dk1>
        <a:srgbClr val="000000"/>
      </a:dk1>
      <a:lt1>
        <a:srgbClr val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1786</Words>
  <Application>Microsoft Office PowerPoint</Application>
  <PresentationFormat>Custom</PresentationFormat>
  <Paragraphs>419</Paragraphs>
  <Slides>30</Slides>
  <Notes>30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6" baseType="lpstr">
      <vt:lpstr>Corbel</vt:lpstr>
      <vt:lpstr>Calibri</vt:lpstr>
      <vt:lpstr>Noto Sans Symbols</vt:lpstr>
      <vt:lpstr>Twentieth Century</vt:lpstr>
      <vt:lpstr>Arial</vt:lpstr>
      <vt:lpstr>Digital Blue Tunnel 16x9</vt:lpstr>
      <vt:lpstr>My Jewelry  Marketing plan – new horizon</vt:lpstr>
      <vt:lpstr>Title and Content Layout with List</vt:lpstr>
      <vt:lpstr>Kwong’s Art Jewellery Company Profile</vt:lpstr>
      <vt:lpstr>Brand Information</vt:lpstr>
      <vt:lpstr>Current Segmentation &amp; Marketing Mix</vt:lpstr>
      <vt:lpstr>  </vt:lpstr>
      <vt:lpstr>Government Funding $$$</vt:lpstr>
      <vt:lpstr>Competitive Analysis</vt:lpstr>
      <vt:lpstr>Hong Kong Market</vt:lpstr>
      <vt:lpstr>Chow Tai Fook</vt:lpstr>
      <vt:lpstr>TSL</vt:lpstr>
      <vt:lpstr>Comparison of Brand</vt:lpstr>
      <vt:lpstr>Comparison of Revenue</vt:lpstr>
      <vt:lpstr>Comparison of Number of Shops</vt:lpstr>
      <vt:lpstr>Comparison of Selling Platform</vt:lpstr>
      <vt:lpstr>My Jewelry  Current Marketing Solution</vt:lpstr>
      <vt:lpstr>Current Marketing Solution</vt:lpstr>
      <vt:lpstr>Analysis of STP</vt:lpstr>
      <vt:lpstr>New Segmentation &amp;  Marketing Mix</vt:lpstr>
      <vt:lpstr>New Target Customer</vt:lpstr>
      <vt:lpstr>Expect Customer Age Distribution</vt:lpstr>
      <vt:lpstr>New Brand Positioning</vt:lpstr>
      <vt:lpstr>The new 4 Ps</vt:lpstr>
      <vt:lpstr>New Marketing mix</vt:lpstr>
      <vt:lpstr>New Marketing Plan</vt:lpstr>
      <vt:lpstr>Planning of Social Media Cooperation Platform</vt:lpstr>
      <vt:lpstr>Promotion Mix Perspective</vt:lpstr>
      <vt:lpstr>Planning of Social Media Cooperation Platform</vt:lpstr>
      <vt:lpstr>Time Schedule of Action Planning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Jewelry  Marketing plan – new horizon</dc:title>
  <dc:creator>Jeff Chan</dc:creator>
  <cp:lastModifiedBy>Jeff Chan</cp:lastModifiedBy>
  <cp:revision>2</cp:revision>
  <dcterms:modified xsi:type="dcterms:W3CDTF">2020-06-20T05:29:17Z</dcterms:modified>
</cp:coreProperties>
</file>