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3"/>
  </p:notesMasterIdLst>
  <p:sldIdLst>
    <p:sldId id="256" r:id="rId2"/>
    <p:sldId id="264" r:id="rId3"/>
    <p:sldId id="265" r:id="rId4"/>
    <p:sldId id="266" r:id="rId5"/>
    <p:sldId id="257" r:id="rId6"/>
    <p:sldId id="258" r:id="rId7"/>
    <p:sldId id="259" r:id="rId8"/>
    <p:sldId id="270" r:id="rId9"/>
    <p:sldId id="261" r:id="rId10"/>
    <p:sldId id="269"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autoAdjust="0"/>
    <p:restoredTop sz="68980" autoAdjust="0"/>
  </p:normalViewPr>
  <p:slideViewPr>
    <p:cSldViewPr snapToGrid="0">
      <p:cViewPr varScale="1">
        <p:scale>
          <a:sx n="86" d="100"/>
          <a:sy n="86" d="100"/>
        </p:scale>
        <p:origin x="1128" y="192"/>
      </p:cViewPr>
      <p:guideLst/>
    </p:cSldViewPr>
  </p:slideViewPr>
  <p:notesTextViewPr>
    <p:cViewPr>
      <p:scale>
        <a:sx n="100" d="100"/>
        <a:sy n="100" d="100"/>
      </p:scale>
      <p:origin x="0" y="-60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FF7547-94BA-49B8-A14A-27454CE428E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6638CA4-6392-49CA-B723-748AFC7EC54E}">
      <dgm:prSet/>
      <dgm:spPr/>
      <dgm:t>
        <a:bodyPr/>
        <a:lstStyle/>
        <a:p>
          <a:r>
            <a:rPr lang="en-US"/>
            <a:t>Analyze the marketing strategies for a successful gym </a:t>
          </a:r>
        </a:p>
      </dgm:t>
    </dgm:pt>
    <dgm:pt modelId="{E8A1C96B-C4A1-4190-9174-211BFA28576D}" type="parTrans" cxnId="{578F9C75-3C06-4C17-8124-2D7758D135DA}">
      <dgm:prSet/>
      <dgm:spPr/>
      <dgm:t>
        <a:bodyPr/>
        <a:lstStyle/>
        <a:p>
          <a:endParaRPr lang="en-US"/>
        </a:p>
      </dgm:t>
    </dgm:pt>
    <dgm:pt modelId="{1DB1ECD2-2EE8-475A-AD07-3727BB799F67}" type="sibTrans" cxnId="{578F9C75-3C06-4C17-8124-2D7758D135DA}">
      <dgm:prSet/>
      <dgm:spPr/>
      <dgm:t>
        <a:bodyPr/>
        <a:lstStyle/>
        <a:p>
          <a:endParaRPr lang="en-US"/>
        </a:p>
      </dgm:t>
    </dgm:pt>
    <dgm:pt modelId="{7F63A41D-C63C-4EF5-9946-69AD04AC194A}">
      <dgm:prSet/>
      <dgm:spPr/>
      <dgm:t>
        <a:bodyPr/>
        <a:lstStyle/>
        <a:p>
          <a:r>
            <a:rPr lang="en-US"/>
            <a:t>Assess the environment of the health club using SWOT analysis</a:t>
          </a:r>
        </a:p>
      </dgm:t>
    </dgm:pt>
    <dgm:pt modelId="{360E2026-4737-4D72-B75D-7BBDB1D37F39}" type="parTrans" cxnId="{F0489F7C-8B07-470D-B511-1BEA400F7C7E}">
      <dgm:prSet/>
      <dgm:spPr/>
      <dgm:t>
        <a:bodyPr/>
        <a:lstStyle/>
        <a:p>
          <a:endParaRPr lang="en-US"/>
        </a:p>
      </dgm:t>
    </dgm:pt>
    <dgm:pt modelId="{68CAB897-8704-4102-BD1C-58C42543B23F}" type="sibTrans" cxnId="{F0489F7C-8B07-470D-B511-1BEA400F7C7E}">
      <dgm:prSet/>
      <dgm:spPr/>
      <dgm:t>
        <a:bodyPr/>
        <a:lstStyle/>
        <a:p>
          <a:endParaRPr lang="en-US"/>
        </a:p>
      </dgm:t>
    </dgm:pt>
    <dgm:pt modelId="{687A186F-DB65-4058-9FD6-D7B61657E7BD}">
      <dgm:prSet/>
      <dgm:spPr/>
      <dgm:t>
        <a:bodyPr/>
        <a:lstStyle/>
        <a:p>
          <a:r>
            <a:rPr lang="en-US"/>
            <a:t>Consider the structure, personnel and cost offered by other gyms </a:t>
          </a:r>
        </a:p>
      </dgm:t>
    </dgm:pt>
    <dgm:pt modelId="{F21C7544-0D39-4617-B0DF-6209D36F909B}" type="parTrans" cxnId="{FE7BAD36-97F4-4575-A01C-5261FA6E3F68}">
      <dgm:prSet/>
      <dgm:spPr/>
      <dgm:t>
        <a:bodyPr/>
        <a:lstStyle/>
        <a:p>
          <a:endParaRPr lang="en-US"/>
        </a:p>
      </dgm:t>
    </dgm:pt>
    <dgm:pt modelId="{C5DF4975-C215-49C8-B861-35C0458A1079}" type="sibTrans" cxnId="{FE7BAD36-97F4-4575-A01C-5261FA6E3F68}">
      <dgm:prSet/>
      <dgm:spPr/>
      <dgm:t>
        <a:bodyPr/>
        <a:lstStyle/>
        <a:p>
          <a:endParaRPr lang="en-US"/>
        </a:p>
      </dgm:t>
    </dgm:pt>
    <dgm:pt modelId="{3DADD1A7-B43A-40D0-815C-FD579AE6FCB3}">
      <dgm:prSet/>
      <dgm:spPr/>
      <dgm:t>
        <a:bodyPr/>
        <a:lstStyle/>
        <a:p>
          <a:r>
            <a:rPr lang="en-US"/>
            <a:t>Evaluate the needs of clients who frequent health clubs </a:t>
          </a:r>
        </a:p>
      </dgm:t>
    </dgm:pt>
    <dgm:pt modelId="{C51063E1-C92A-46DA-9297-5012081CEC8A}" type="parTrans" cxnId="{10BC3415-56C3-4987-9AD2-ACBD84BDDB5A}">
      <dgm:prSet/>
      <dgm:spPr/>
      <dgm:t>
        <a:bodyPr/>
        <a:lstStyle/>
        <a:p>
          <a:endParaRPr lang="en-US"/>
        </a:p>
      </dgm:t>
    </dgm:pt>
    <dgm:pt modelId="{AF83B8C9-B25C-44D0-8815-96EA28B47882}" type="sibTrans" cxnId="{10BC3415-56C3-4987-9AD2-ACBD84BDDB5A}">
      <dgm:prSet/>
      <dgm:spPr/>
      <dgm:t>
        <a:bodyPr/>
        <a:lstStyle/>
        <a:p>
          <a:endParaRPr lang="en-US"/>
        </a:p>
      </dgm:t>
    </dgm:pt>
    <dgm:pt modelId="{50228173-8F88-4FE2-ADDA-0F72944BDF8F}">
      <dgm:prSet/>
      <dgm:spPr/>
      <dgm:t>
        <a:bodyPr/>
        <a:lstStyle/>
        <a:p>
          <a:r>
            <a:rPr lang="en-US"/>
            <a:t>Provide the necessary recommendations on how Killay health club can improve their marketing strategies    </a:t>
          </a:r>
        </a:p>
      </dgm:t>
    </dgm:pt>
    <dgm:pt modelId="{3619852D-1574-4452-B405-96DFBBBB68D8}" type="parTrans" cxnId="{DFA874C5-53CA-448D-96FE-99558712DD39}">
      <dgm:prSet/>
      <dgm:spPr/>
      <dgm:t>
        <a:bodyPr/>
        <a:lstStyle/>
        <a:p>
          <a:endParaRPr lang="en-US"/>
        </a:p>
      </dgm:t>
    </dgm:pt>
    <dgm:pt modelId="{8860C5B2-455F-498B-B166-BF79841BC1A2}" type="sibTrans" cxnId="{DFA874C5-53CA-448D-96FE-99558712DD39}">
      <dgm:prSet/>
      <dgm:spPr/>
      <dgm:t>
        <a:bodyPr/>
        <a:lstStyle/>
        <a:p>
          <a:endParaRPr lang="en-US"/>
        </a:p>
      </dgm:t>
    </dgm:pt>
    <dgm:pt modelId="{FDF65B20-CC68-4487-B8F1-4DF8E7BC9C32}" type="pres">
      <dgm:prSet presAssocID="{FAFF7547-94BA-49B8-A14A-27454CE428EC}" presName="root" presStyleCnt="0">
        <dgm:presLayoutVars>
          <dgm:dir/>
          <dgm:resizeHandles val="exact"/>
        </dgm:presLayoutVars>
      </dgm:prSet>
      <dgm:spPr/>
    </dgm:pt>
    <dgm:pt modelId="{1F175DC6-8F8E-4692-8CEB-04B23D7D18EF}" type="pres">
      <dgm:prSet presAssocID="{76638CA4-6392-49CA-B723-748AFC7EC54E}" presName="compNode" presStyleCnt="0"/>
      <dgm:spPr/>
    </dgm:pt>
    <dgm:pt modelId="{7C039388-8B73-4C12-A70B-C0439C6EE22E}" type="pres">
      <dgm:prSet presAssocID="{76638CA4-6392-49CA-B723-748AFC7EC54E}" presName="bgRect" presStyleLbl="bgShp" presStyleIdx="0" presStyleCnt="5"/>
      <dgm:spPr/>
    </dgm:pt>
    <dgm:pt modelId="{F750B1B2-23FF-446D-9F26-72D37AEC5861}" type="pres">
      <dgm:prSet presAssocID="{76638CA4-6392-49CA-B723-748AFC7EC54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40942E92-F86B-4FCF-80BC-12F0E557BB4B}" type="pres">
      <dgm:prSet presAssocID="{76638CA4-6392-49CA-B723-748AFC7EC54E}" presName="spaceRect" presStyleCnt="0"/>
      <dgm:spPr/>
    </dgm:pt>
    <dgm:pt modelId="{72388321-2287-469F-94F1-AE29B44707EA}" type="pres">
      <dgm:prSet presAssocID="{76638CA4-6392-49CA-B723-748AFC7EC54E}" presName="parTx" presStyleLbl="revTx" presStyleIdx="0" presStyleCnt="5">
        <dgm:presLayoutVars>
          <dgm:chMax val="0"/>
          <dgm:chPref val="0"/>
        </dgm:presLayoutVars>
      </dgm:prSet>
      <dgm:spPr/>
    </dgm:pt>
    <dgm:pt modelId="{00497904-41DA-40E1-B122-25C801CD5B71}" type="pres">
      <dgm:prSet presAssocID="{1DB1ECD2-2EE8-475A-AD07-3727BB799F67}" presName="sibTrans" presStyleCnt="0"/>
      <dgm:spPr/>
    </dgm:pt>
    <dgm:pt modelId="{6172DBE2-A6E9-49D7-A831-ED31018D5F06}" type="pres">
      <dgm:prSet presAssocID="{7F63A41D-C63C-4EF5-9946-69AD04AC194A}" presName="compNode" presStyleCnt="0"/>
      <dgm:spPr/>
    </dgm:pt>
    <dgm:pt modelId="{3AF600D2-ACE7-48BF-A5CE-B1B7E224E09F}" type="pres">
      <dgm:prSet presAssocID="{7F63A41D-C63C-4EF5-9946-69AD04AC194A}" presName="bgRect" presStyleLbl="bgShp" presStyleIdx="1" presStyleCnt="5"/>
      <dgm:spPr/>
    </dgm:pt>
    <dgm:pt modelId="{F589EC09-DEDB-4A23-89FD-7E3DA1BF08C7}" type="pres">
      <dgm:prSet presAssocID="{7F63A41D-C63C-4EF5-9946-69AD04AC194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21980DE7-F15B-4B36-AB85-CF103F2298ED}" type="pres">
      <dgm:prSet presAssocID="{7F63A41D-C63C-4EF5-9946-69AD04AC194A}" presName="spaceRect" presStyleCnt="0"/>
      <dgm:spPr/>
    </dgm:pt>
    <dgm:pt modelId="{D1FFEE0F-EC95-4DC9-AE08-ABEF1FA6D9C6}" type="pres">
      <dgm:prSet presAssocID="{7F63A41D-C63C-4EF5-9946-69AD04AC194A}" presName="parTx" presStyleLbl="revTx" presStyleIdx="1" presStyleCnt="5">
        <dgm:presLayoutVars>
          <dgm:chMax val="0"/>
          <dgm:chPref val="0"/>
        </dgm:presLayoutVars>
      </dgm:prSet>
      <dgm:spPr/>
    </dgm:pt>
    <dgm:pt modelId="{5E6C8DFA-A1B1-478A-98D3-37C224B7729C}" type="pres">
      <dgm:prSet presAssocID="{68CAB897-8704-4102-BD1C-58C42543B23F}" presName="sibTrans" presStyleCnt="0"/>
      <dgm:spPr/>
    </dgm:pt>
    <dgm:pt modelId="{D185D8D8-4863-420A-9165-6885BBF10445}" type="pres">
      <dgm:prSet presAssocID="{687A186F-DB65-4058-9FD6-D7B61657E7BD}" presName="compNode" presStyleCnt="0"/>
      <dgm:spPr/>
    </dgm:pt>
    <dgm:pt modelId="{54809117-94AB-4828-A240-6F1B011A6F20}" type="pres">
      <dgm:prSet presAssocID="{687A186F-DB65-4058-9FD6-D7B61657E7BD}" presName="bgRect" presStyleLbl="bgShp" presStyleIdx="2" presStyleCnt="5"/>
      <dgm:spPr/>
    </dgm:pt>
    <dgm:pt modelId="{8757C18A-B12F-4053-8A8D-7E048547DF32}" type="pres">
      <dgm:prSet presAssocID="{687A186F-DB65-4058-9FD6-D7B61657E7B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tcoin"/>
        </a:ext>
      </dgm:extLst>
    </dgm:pt>
    <dgm:pt modelId="{730A5981-A029-4C8F-8A93-3C0082AC9C44}" type="pres">
      <dgm:prSet presAssocID="{687A186F-DB65-4058-9FD6-D7B61657E7BD}" presName="spaceRect" presStyleCnt="0"/>
      <dgm:spPr/>
    </dgm:pt>
    <dgm:pt modelId="{F7671A2D-1F51-4947-A7A2-8F9A0FF4DD90}" type="pres">
      <dgm:prSet presAssocID="{687A186F-DB65-4058-9FD6-D7B61657E7BD}" presName="parTx" presStyleLbl="revTx" presStyleIdx="2" presStyleCnt="5">
        <dgm:presLayoutVars>
          <dgm:chMax val="0"/>
          <dgm:chPref val="0"/>
        </dgm:presLayoutVars>
      </dgm:prSet>
      <dgm:spPr/>
    </dgm:pt>
    <dgm:pt modelId="{69187011-5D5E-4463-81C3-1B91725894E0}" type="pres">
      <dgm:prSet presAssocID="{C5DF4975-C215-49C8-B861-35C0458A1079}" presName="sibTrans" presStyleCnt="0"/>
      <dgm:spPr/>
    </dgm:pt>
    <dgm:pt modelId="{8C3180FE-6217-4BEC-AEB6-8E6B267C9A56}" type="pres">
      <dgm:prSet presAssocID="{3DADD1A7-B43A-40D0-815C-FD579AE6FCB3}" presName="compNode" presStyleCnt="0"/>
      <dgm:spPr/>
    </dgm:pt>
    <dgm:pt modelId="{174D7E0F-847F-4E68-B689-852788840FA4}" type="pres">
      <dgm:prSet presAssocID="{3DADD1A7-B43A-40D0-815C-FD579AE6FCB3}" presName="bgRect" presStyleLbl="bgShp" presStyleIdx="3" presStyleCnt="5"/>
      <dgm:spPr/>
    </dgm:pt>
    <dgm:pt modelId="{671A1B73-7782-4025-A45D-7B8FE7543A77}" type="pres">
      <dgm:prSet presAssocID="{3DADD1A7-B43A-40D0-815C-FD579AE6FCB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lle"/>
        </a:ext>
      </dgm:extLst>
    </dgm:pt>
    <dgm:pt modelId="{9BCC9166-BEA3-48B3-A8BB-2F3AB5E91F2F}" type="pres">
      <dgm:prSet presAssocID="{3DADD1A7-B43A-40D0-815C-FD579AE6FCB3}" presName="spaceRect" presStyleCnt="0"/>
      <dgm:spPr/>
    </dgm:pt>
    <dgm:pt modelId="{6AD9165B-0832-4A5C-B87B-A52FFFA0F8C5}" type="pres">
      <dgm:prSet presAssocID="{3DADD1A7-B43A-40D0-815C-FD579AE6FCB3}" presName="parTx" presStyleLbl="revTx" presStyleIdx="3" presStyleCnt="5">
        <dgm:presLayoutVars>
          <dgm:chMax val="0"/>
          <dgm:chPref val="0"/>
        </dgm:presLayoutVars>
      </dgm:prSet>
      <dgm:spPr/>
    </dgm:pt>
    <dgm:pt modelId="{B24D5561-E984-4975-9220-DEC43A1C2BD5}" type="pres">
      <dgm:prSet presAssocID="{AF83B8C9-B25C-44D0-8815-96EA28B47882}" presName="sibTrans" presStyleCnt="0"/>
      <dgm:spPr/>
    </dgm:pt>
    <dgm:pt modelId="{176AE952-227D-4EDA-9BD6-2B620B1E0471}" type="pres">
      <dgm:prSet presAssocID="{50228173-8F88-4FE2-ADDA-0F72944BDF8F}" presName="compNode" presStyleCnt="0"/>
      <dgm:spPr/>
    </dgm:pt>
    <dgm:pt modelId="{B83E1326-0FA6-46EA-B5FD-9D3019528D9C}" type="pres">
      <dgm:prSet presAssocID="{50228173-8F88-4FE2-ADDA-0F72944BDF8F}" presName="bgRect" presStyleLbl="bgShp" presStyleIdx="4" presStyleCnt="5"/>
      <dgm:spPr/>
    </dgm:pt>
    <dgm:pt modelId="{962D5A3D-5691-42EB-8B6A-A5F790104397}" type="pres">
      <dgm:prSet presAssocID="{50228173-8F88-4FE2-ADDA-0F72944BDF8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D55A8D48-858B-4EAA-A9B7-8AEE56E27F7C}" type="pres">
      <dgm:prSet presAssocID="{50228173-8F88-4FE2-ADDA-0F72944BDF8F}" presName="spaceRect" presStyleCnt="0"/>
      <dgm:spPr/>
    </dgm:pt>
    <dgm:pt modelId="{49B99729-80F9-4605-BFBB-A62819D24962}" type="pres">
      <dgm:prSet presAssocID="{50228173-8F88-4FE2-ADDA-0F72944BDF8F}" presName="parTx" presStyleLbl="revTx" presStyleIdx="4" presStyleCnt="5">
        <dgm:presLayoutVars>
          <dgm:chMax val="0"/>
          <dgm:chPref val="0"/>
        </dgm:presLayoutVars>
      </dgm:prSet>
      <dgm:spPr/>
    </dgm:pt>
  </dgm:ptLst>
  <dgm:cxnLst>
    <dgm:cxn modelId="{083E1510-5CC1-4939-82AB-34D549357518}" type="presOf" srcId="{7F63A41D-C63C-4EF5-9946-69AD04AC194A}" destId="{D1FFEE0F-EC95-4DC9-AE08-ABEF1FA6D9C6}" srcOrd="0" destOrd="0" presId="urn:microsoft.com/office/officeart/2018/2/layout/IconVerticalSolidList"/>
    <dgm:cxn modelId="{10BC3415-56C3-4987-9AD2-ACBD84BDDB5A}" srcId="{FAFF7547-94BA-49B8-A14A-27454CE428EC}" destId="{3DADD1A7-B43A-40D0-815C-FD579AE6FCB3}" srcOrd="3" destOrd="0" parTransId="{C51063E1-C92A-46DA-9297-5012081CEC8A}" sibTransId="{AF83B8C9-B25C-44D0-8815-96EA28B47882}"/>
    <dgm:cxn modelId="{FE7BAD36-97F4-4575-A01C-5261FA6E3F68}" srcId="{FAFF7547-94BA-49B8-A14A-27454CE428EC}" destId="{687A186F-DB65-4058-9FD6-D7B61657E7BD}" srcOrd="2" destOrd="0" parTransId="{F21C7544-0D39-4617-B0DF-6209D36F909B}" sibTransId="{C5DF4975-C215-49C8-B861-35C0458A1079}"/>
    <dgm:cxn modelId="{ADAB9D47-1FB5-4308-9F75-96E139BDE653}" type="presOf" srcId="{50228173-8F88-4FE2-ADDA-0F72944BDF8F}" destId="{49B99729-80F9-4605-BFBB-A62819D24962}" srcOrd="0" destOrd="0" presId="urn:microsoft.com/office/officeart/2018/2/layout/IconVerticalSolidList"/>
    <dgm:cxn modelId="{B41C794E-3EEF-4C4B-B263-CAB7BD5B5866}" type="presOf" srcId="{76638CA4-6392-49CA-B723-748AFC7EC54E}" destId="{72388321-2287-469F-94F1-AE29B44707EA}" srcOrd="0" destOrd="0" presId="urn:microsoft.com/office/officeart/2018/2/layout/IconVerticalSolidList"/>
    <dgm:cxn modelId="{578F9C75-3C06-4C17-8124-2D7758D135DA}" srcId="{FAFF7547-94BA-49B8-A14A-27454CE428EC}" destId="{76638CA4-6392-49CA-B723-748AFC7EC54E}" srcOrd="0" destOrd="0" parTransId="{E8A1C96B-C4A1-4190-9174-211BFA28576D}" sibTransId="{1DB1ECD2-2EE8-475A-AD07-3727BB799F67}"/>
    <dgm:cxn modelId="{F0489F7C-8B07-470D-B511-1BEA400F7C7E}" srcId="{FAFF7547-94BA-49B8-A14A-27454CE428EC}" destId="{7F63A41D-C63C-4EF5-9946-69AD04AC194A}" srcOrd="1" destOrd="0" parTransId="{360E2026-4737-4D72-B75D-7BBDB1D37F39}" sibTransId="{68CAB897-8704-4102-BD1C-58C42543B23F}"/>
    <dgm:cxn modelId="{DFA874C5-53CA-448D-96FE-99558712DD39}" srcId="{FAFF7547-94BA-49B8-A14A-27454CE428EC}" destId="{50228173-8F88-4FE2-ADDA-0F72944BDF8F}" srcOrd="4" destOrd="0" parTransId="{3619852D-1574-4452-B405-96DFBBBB68D8}" sibTransId="{8860C5B2-455F-498B-B166-BF79841BC1A2}"/>
    <dgm:cxn modelId="{9BCB09CE-157F-4E96-A359-3B85C7A76D26}" type="presOf" srcId="{3DADD1A7-B43A-40D0-815C-FD579AE6FCB3}" destId="{6AD9165B-0832-4A5C-B87B-A52FFFA0F8C5}" srcOrd="0" destOrd="0" presId="urn:microsoft.com/office/officeart/2018/2/layout/IconVerticalSolidList"/>
    <dgm:cxn modelId="{CB0532EA-9D48-43CE-A087-C3DF6EAE2F48}" type="presOf" srcId="{687A186F-DB65-4058-9FD6-D7B61657E7BD}" destId="{F7671A2D-1F51-4947-A7A2-8F9A0FF4DD90}" srcOrd="0" destOrd="0" presId="urn:microsoft.com/office/officeart/2018/2/layout/IconVerticalSolidList"/>
    <dgm:cxn modelId="{F6E7EDEA-96F0-40A3-AC5B-A72867F29016}" type="presOf" srcId="{FAFF7547-94BA-49B8-A14A-27454CE428EC}" destId="{FDF65B20-CC68-4487-B8F1-4DF8E7BC9C32}" srcOrd="0" destOrd="0" presId="urn:microsoft.com/office/officeart/2018/2/layout/IconVerticalSolidList"/>
    <dgm:cxn modelId="{974841A7-1FD2-46AA-A6AD-D68CEE839880}" type="presParOf" srcId="{FDF65B20-CC68-4487-B8F1-4DF8E7BC9C32}" destId="{1F175DC6-8F8E-4692-8CEB-04B23D7D18EF}" srcOrd="0" destOrd="0" presId="urn:microsoft.com/office/officeart/2018/2/layout/IconVerticalSolidList"/>
    <dgm:cxn modelId="{6BCC2893-A743-476C-B4E0-4239FF669753}" type="presParOf" srcId="{1F175DC6-8F8E-4692-8CEB-04B23D7D18EF}" destId="{7C039388-8B73-4C12-A70B-C0439C6EE22E}" srcOrd="0" destOrd="0" presId="urn:microsoft.com/office/officeart/2018/2/layout/IconVerticalSolidList"/>
    <dgm:cxn modelId="{D0ED83DD-F910-4036-BCA1-E1E96ABF1B76}" type="presParOf" srcId="{1F175DC6-8F8E-4692-8CEB-04B23D7D18EF}" destId="{F750B1B2-23FF-446D-9F26-72D37AEC5861}" srcOrd="1" destOrd="0" presId="urn:microsoft.com/office/officeart/2018/2/layout/IconVerticalSolidList"/>
    <dgm:cxn modelId="{310237C5-AE7D-4B54-BDDB-FB60C45B7051}" type="presParOf" srcId="{1F175DC6-8F8E-4692-8CEB-04B23D7D18EF}" destId="{40942E92-F86B-4FCF-80BC-12F0E557BB4B}" srcOrd="2" destOrd="0" presId="urn:microsoft.com/office/officeart/2018/2/layout/IconVerticalSolidList"/>
    <dgm:cxn modelId="{65134A04-C4AF-44A4-A1F1-D46EF3EA3C2F}" type="presParOf" srcId="{1F175DC6-8F8E-4692-8CEB-04B23D7D18EF}" destId="{72388321-2287-469F-94F1-AE29B44707EA}" srcOrd="3" destOrd="0" presId="urn:microsoft.com/office/officeart/2018/2/layout/IconVerticalSolidList"/>
    <dgm:cxn modelId="{99187820-9BBF-4AB7-AF56-EA9847FD6ADE}" type="presParOf" srcId="{FDF65B20-CC68-4487-B8F1-4DF8E7BC9C32}" destId="{00497904-41DA-40E1-B122-25C801CD5B71}" srcOrd="1" destOrd="0" presId="urn:microsoft.com/office/officeart/2018/2/layout/IconVerticalSolidList"/>
    <dgm:cxn modelId="{89CE3D15-0166-426A-B470-E58AD077EB52}" type="presParOf" srcId="{FDF65B20-CC68-4487-B8F1-4DF8E7BC9C32}" destId="{6172DBE2-A6E9-49D7-A831-ED31018D5F06}" srcOrd="2" destOrd="0" presId="urn:microsoft.com/office/officeart/2018/2/layout/IconVerticalSolidList"/>
    <dgm:cxn modelId="{49CCF175-B8C1-47D1-88D3-034A755474CD}" type="presParOf" srcId="{6172DBE2-A6E9-49D7-A831-ED31018D5F06}" destId="{3AF600D2-ACE7-48BF-A5CE-B1B7E224E09F}" srcOrd="0" destOrd="0" presId="urn:microsoft.com/office/officeart/2018/2/layout/IconVerticalSolidList"/>
    <dgm:cxn modelId="{5177396D-CDD0-4956-A41D-B37CB42826F1}" type="presParOf" srcId="{6172DBE2-A6E9-49D7-A831-ED31018D5F06}" destId="{F589EC09-DEDB-4A23-89FD-7E3DA1BF08C7}" srcOrd="1" destOrd="0" presId="urn:microsoft.com/office/officeart/2018/2/layout/IconVerticalSolidList"/>
    <dgm:cxn modelId="{DEE36A63-4C91-4472-87B4-9866ACD0E644}" type="presParOf" srcId="{6172DBE2-A6E9-49D7-A831-ED31018D5F06}" destId="{21980DE7-F15B-4B36-AB85-CF103F2298ED}" srcOrd="2" destOrd="0" presId="urn:microsoft.com/office/officeart/2018/2/layout/IconVerticalSolidList"/>
    <dgm:cxn modelId="{F68369DF-E4F9-4CC7-A87D-378FF383E91A}" type="presParOf" srcId="{6172DBE2-A6E9-49D7-A831-ED31018D5F06}" destId="{D1FFEE0F-EC95-4DC9-AE08-ABEF1FA6D9C6}" srcOrd="3" destOrd="0" presId="urn:microsoft.com/office/officeart/2018/2/layout/IconVerticalSolidList"/>
    <dgm:cxn modelId="{1EE767C8-9DC7-451A-96E0-C0A2E8A393FA}" type="presParOf" srcId="{FDF65B20-CC68-4487-B8F1-4DF8E7BC9C32}" destId="{5E6C8DFA-A1B1-478A-98D3-37C224B7729C}" srcOrd="3" destOrd="0" presId="urn:microsoft.com/office/officeart/2018/2/layout/IconVerticalSolidList"/>
    <dgm:cxn modelId="{67902669-706D-4551-B093-3392DF7A5637}" type="presParOf" srcId="{FDF65B20-CC68-4487-B8F1-4DF8E7BC9C32}" destId="{D185D8D8-4863-420A-9165-6885BBF10445}" srcOrd="4" destOrd="0" presId="urn:microsoft.com/office/officeart/2018/2/layout/IconVerticalSolidList"/>
    <dgm:cxn modelId="{EBC6803E-76FE-42A6-8D84-663F86524F56}" type="presParOf" srcId="{D185D8D8-4863-420A-9165-6885BBF10445}" destId="{54809117-94AB-4828-A240-6F1B011A6F20}" srcOrd="0" destOrd="0" presId="urn:microsoft.com/office/officeart/2018/2/layout/IconVerticalSolidList"/>
    <dgm:cxn modelId="{7A285D77-91DC-4ADA-94E1-8C78AFBE4EF2}" type="presParOf" srcId="{D185D8D8-4863-420A-9165-6885BBF10445}" destId="{8757C18A-B12F-4053-8A8D-7E048547DF32}" srcOrd="1" destOrd="0" presId="urn:microsoft.com/office/officeart/2018/2/layout/IconVerticalSolidList"/>
    <dgm:cxn modelId="{C9C8AD7B-2515-40A4-8EDD-DDC27C85E1B6}" type="presParOf" srcId="{D185D8D8-4863-420A-9165-6885BBF10445}" destId="{730A5981-A029-4C8F-8A93-3C0082AC9C44}" srcOrd="2" destOrd="0" presId="urn:microsoft.com/office/officeart/2018/2/layout/IconVerticalSolidList"/>
    <dgm:cxn modelId="{6BB41D05-E69F-4370-B26C-7D77344DE627}" type="presParOf" srcId="{D185D8D8-4863-420A-9165-6885BBF10445}" destId="{F7671A2D-1F51-4947-A7A2-8F9A0FF4DD90}" srcOrd="3" destOrd="0" presId="urn:microsoft.com/office/officeart/2018/2/layout/IconVerticalSolidList"/>
    <dgm:cxn modelId="{47CB3203-1C8E-4E08-9B6F-6BB6BA848EF2}" type="presParOf" srcId="{FDF65B20-CC68-4487-B8F1-4DF8E7BC9C32}" destId="{69187011-5D5E-4463-81C3-1B91725894E0}" srcOrd="5" destOrd="0" presId="urn:microsoft.com/office/officeart/2018/2/layout/IconVerticalSolidList"/>
    <dgm:cxn modelId="{0C102FBA-6000-49AF-A44C-3B27BBFDF76F}" type="presParOf" srcId="{FDF65B20-CC68-4487-B8F1-4DF8E7BC9C32}" destId="{8C3180FE-6217-4BEC-AEB6-8E6B267C9A56}" srcOrd="6" destOrd="0" presId="urn:microsoft.com/office/officeart/2018/2/layout/IconVerticalSolidList"/>
    <dgm:cxn modelId="{7F3C869F-D6D6-467F-8904-4A56213C9043}" type="presParOf" srcId="{8C3180FE-6217-4BEC-AEB6-8E6B267C9A56}" destId="{174D7E0F-847F-4E68-B689-852788840FA4}" srcOrd="0" destOrd="0" presId="urn:microsoft.com/office/officeart/2018/2/layout/IconVerticalSolidList"/>
    <dgm:cxn modelId="{A97D2F39-F343-4F34-8D1A-874B9AD286A9}" type="presParOf" srcId="{8C3180FE-6217-4BEC-AEB6-8E6B267C9A56}" destId="{671A1B73-7782-4025-A45D-7B8FE7543A77}" srcOrd="1" destOrd="0" presId="urn:microsoft.com/office/officeart/2018/2/layout/IconVerticalSolidList"/>
    <dgm:cxn modelId="{1CFF8566-5C06-4892-A710-BA7473FFB12A}" type="presParOf" srcId="{8C3180FE-6217-4BEC-AEB6-8E6B267C9A56}" destId="{9BCC9166-BEA3-48B3-A8BB-2F3AB5E91F2F}" srcOrd="2" destOrd="0" presId="urn:microsoft.com/office/officeart/2018/2/layout/IconVerticalSolidList"/>
    <dgm:cxn modelId="{F1F1F561-C2AE-416D-9F15-BD07988649A8}" type="presParOf" srcId="{8C3180FE-6217-4BEC-AEB6-8E6B267C9A56}" destId="{6AD9165B-0832-4A5C-B87B-A52FFFA0F8C5}" srcOrd="3" destOrd="0" presId="urn:microsoft.com/office/officeart/2018/2/layout/IconVerticalSolidList"/>
    <dgm:cxn modelId="{2D5D4101-B6FE-461C-ABFD-328884680171}" type="presParOf" srcId="{FDF65B20-CC68-4487-B8F1-4DF8E7BC9C32}" destId="{B24D5561-E984-4975-9220-DEC43A1C2BD5}" srcOrd="7" destOrd="0" presId="urn:microsoft.com/office/officeart/2018/2/layout/IconVerticalSolidList"/>
    <dgm:cxn modelId="{EC01B421-97C9-4A2A-86E2-8A852EEC21EF}" type="presParOf" srcId="{FDF65B20-CC68-4487-B8F1-4DF8E7BC9C32}" destId="{176AE952-227D-4EDA-9BD6-2B620B1E0471}" srcOrd="8" destOrd="0" presId="urn:microsoft.com/office/officeart/2018/2/layout/IconVerticalSolidList"/>
    <dgm:cxn modelId="{DF57A0B4-FBD0-484B-AA4B-24B981D0542E}" type="presParOf" srcId="{176AE952-227D-4EDA-9BD6-2B620B1E0471}" destId="{B83E1326-0FA6-46EA-B5FD-9D3019528D9C}" srcOrd="0" destOrd="0" presId="urn:microsoft.com/office/officeart/2018/2/layout/IconVerticalSolidList"/>
    <dgm:cxn modelId="{0D665CE2-4CFB-4DAD-B2B0-D02D02C49B93}" type="presParOf" srcId="{176AE952-227D-4EDA-9BD6-2B620B1E0471}" destId="{962D5A3D-5691-42EB-8B6A-A5F790104397}" srcOrd="1" destOrd="0" presId="urn:microsoft.com/office/officeart/2018/2/layout/IconVerticalSolidList"/>
    <dgm:cxn modelId="{2353218F-469E-4763-B594-57C4C34DE1C7}" type="presParOf" srcId="{176AE952-227D-4EDA-9BD6-2B620B1E0471}" destId="{D55A8D48-858B-4EAA-A9B7-8AEE56E27F7C}" srcOrd="2" destOrd="0" presId="urn:microsoft.com/office/officeart/2018/2/layout/IconVerticalSolidList"/>
    <dgm:cxn modelId="{577F1DF0-85C9-488E-89D3-598C33C366B9}" type="presParOf" srcId="{176AE952-227D-4EDA-9BD6-2B620B1E0471}" destId="{49B99729-80F9-4605-BFBB-A62819D2496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1DE0BC-6A87-460C-A66F-0487C93234D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C7835F6-D6BC-40D7-BADB-252206325470}">
      <dgm:prSet/>
      <dgm:spPr/>
      <dgm:t>
        <a:bodyPr/>
        <a:lstStyle/>
        <a:p>
          <a:r>
            <a:rPr lang="en-GB" b="0" i="0"/>
            <a:t>The main strengths include location, cost effectiveness and well trained instructors</a:t>
          </a:r>
          <a:endParaRPr lang="en-US"/>
        </a:p>
      </dgm:t>
    </dgm:pt>
    <dgm:pt modelId="{1D173606-DF57-4F51-830F-AADA1A7F88A2}" type="parTrans" cxnId="{1F9CF0D7-C237-4448-BC2E-40C09A4C499B}">
      <dgm:prSet/>
      <dgm:spPr/>
      <dgm:t>
        <a:bodyPr/>
        <a:lstStyle/>
        <a:p>
          <a:endParaRPr lang="en-US"/>
        </a:p>
      </dgm:t>
    </dgm:pt>
    <dgm:pt modelId="{A490DF79-BA14-4830-B24A-1E0AE1FD7630}" type="sibTrans" cxnId="{1F9CF0D7-C237-4448-BC2E-40C09A4C499B}">
      <dgm:prSet/>
      <dgm:spPr/>
      <dgm:t>
        <a:bodyPr/>
        <a:lstStyle/>
        <a:p>
          <a:endParaRPr lang="en-US"/>
        </a:p>
      </dgm:t>
    </dgm:pt>
    <dgm:pt modelId="{A87F456E-5270-425D-B456-1ACC6C314B95}">
      <dgm:prSet/>
      <dgm:spPr/>
      <dgm:t>
        <a:bodyPr/>
        <a:lstStyle/>
        <a:p>
          <a:r>
            <a:rPr lang="en-GB" b="0" i="0"/>
            <a:t>Weaknesses include lack of experience and inadequate funds</a:t>
          </a:r>
          <a:endParaRPr lang="en-US"/>
        </a:p>
      </dgm:t>
    </dgm:pt>
    <dgm:pt modelId="{48FD8CFC-45A7-44A5-9DB5-E7E2CDF75EBC}" type="parTrans" cxnId="{0E06F8E6-27DE-4717-AC67-01C5528DC111}">
      <dgm:prSet/>
      <dgm:spPr/>
      <dgm:t>
        <a:bodyPr/>
        <a:lstStyle/>
        <a:p>
          <a:endParaRPr lang="en-US"/>
        </a:p>
      </dgm:t>
    </dgm:pt>
    <dgm:pt modelId="{7569230E-2452-42B9-B513-D9B659196AAE}" type="sibTrans" cxnId="{0E06F8E6-27DE-4717-AC67-01C5528DC111}">
      <dgm:prSet/>
      <dgm:spPr/>
      <dgm:t>
        <a:bodyPr/>
        <a:lstStyle/>
        <a:p>
          <a:endParaRPr lang="en-US"/>
        </a:p>
      </dgm:t>
    </dgm:pt>
    <dgm:pt modelId="{696A8B3C-D307-41F4-A72F-49628334E16E}">
      <dgm:prSet/>
      <dgm:spPr/>
      <dgm:t>
        <a:bodyPr/>
        <a:lstStyle/>
        <a:p>
          <a:r>
            <a:rPr lang="en-GB" b="0" i="0"/>
            <a:t>Opportunities include a ready market, operating hours and the location</a:t>
          </a:r>
          <a:endParaRPr lang="en-US"/>
        </a:p>
      </dgm:t>
    </dgm:pt>
    <dgm:pt modelId="{CB71BF32-4E22-4BA5-AE3A-F9A179F36568}" type="parTrans" cxnId="{665B2489-4E2B-4D78-B25D-89C6316DE36B}">
      <dgm:prSet/>
      <dgm:spPr/>
      <dgm:t>
        <a:bodyPr/>
        <a:lstStyle/>
        <a:p>
          <a:endParaRPr lang="en-US"/>
        </a:p>
      </dgm:t>
    </dgm:pt>
    <dgm:pt modelId="{0A016A22-08B0-402E-AF65-55719328A28C}" type="sibTrans" cxnId="{665B2489-4E2B-4D78-B25D-89C6316DE36B}">
      <dgm:prSet/>
      <dgm:spPr/>
      <dgm:t>
        <a:bodyPr/>
        <a:lstStyle/>
        <a:p>
          <a:endParaRPr lang="en-US"/>
        </a:p>
      </dgm:t>
    </dgm:pt>
    <dgm:pt modelId="{F4CB3D60-F11B-40C7-84C3-EC83F1ED9D3E}">
      <dgm:prSet/>
      <dgm:spPr/>
      <dgm:t>
        <a:bodyPr/>
        <a:lstStyle/>
        <a:p>
          <a:r>
            <a:rPr lang="en-GB" b="0" i="0"/>
            <a:t>Threats include unfavourable government policy and increased competition from other gyms</a:t>
          </a:r>
          <a:endParaRPr lang="en-US"/>
        </a:p>
      </dgm:t>
    </dgm:pt>
    <dgm:pt modelId="{C106DE42-C334-4AB0-96F6-99C40F1F6B90}" type="parTrans" cxnId="{ACEEB08E-DA06-429F-BCD2-694E23776444}">
      <dgm:prSet/>
      <dgm:spPr/>
      <dgm:t>
        <a:bodyPr/>
        <a:lstStyle/>
        <a:p>
          <a:endParaRPr lang="en-US"/>
        </a:p>
      </dgm:t>
    </dgm:pt>
    <dgm:pt modelId="{C97649BE-9DAA-4E19-BE7C-8076E5DFD9D1}" type="sibTrans" cxnId="{ACEEB08E-DA06-429F-BCD2-694E23776444}">
      <dgm:prSet/>
      <dgm:spPr/>
      <dgm:t>
        <a:bodyPr/>
        <a:lstStyle/>
        <a:p>
          <a:endParaRPr lang="en-US"/>
        </a:p>
      </dgm:t>
    </dgm:pt>
    <dgm:pt modelId="{2879644C-BD66-4273-AA0F-9A7782FCB567}" type="pres">
      <dgm:prSet presAssocID="{D21DE0BC-6A87-460C-A66F-0487C93234D1}" presName="root" presStyleCnt="0">
        <dgm:presLayoutVars>
          <dgm:dir/>
          <dgm:resizeHandles val="exact"/>
        </dgm:presLayoutVars>
      </dgm:prSet>
      <dgm:spPr/>
    </dgm:pt>
    <dgm:pt modelId="{7DDCD0C6-2737-442B-A83A-DE6EAF642F14}" type="pres">
      <dgm:prSet presAssocID="{CC7835F6-D6BC-40D7-BADB-252206325470}" presName="compNode" presStyleCnt="0"/>
      <dgm:spPr/>
    </dgm:pt>
    <dgm:pt modelId="{58790121-0348-4204-BB33-FC13873550B3}" type="pres">
      <dgm:prSet presAssocID="{CC7835F6-D6BC-40D7-BADB-252206325470}" presName="bgRect" presStyleLbl="bgShp" presStyleIdx="0" presStyleCnt="4"/>
      <dgm:spPr/>
    </dgm:pt>
    <dgm:pt modelId="{ECE01C65-27A8-44BC-B5AF-948ADE6998B7}" type="pres">
      <dgm:prSet presAssocID="{CC7835F6-D6BC-40D7-BADB-25220632547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E1D68467-5399-42F6-835B-6DAF4A7E83A6}" type="pres">
      <dgm:prSet presAssocID="{CC7835F6-D6BC-40D7-BADB-252206325470}" presName="spaceRect" presStyleCnt="0"/>
      <dgm:spPr/>
    </dgm:pt>
    <dgm:pt modelId="{1C01660F-9BC5-4C16-8548-545B597D1C1E}" type="pres">
      <dgm:prSet presAssocID="{CC7835F6-D6BC-40D7-BADB-252206325470}" presName="parTx" presStyleLbl="revTx" presStyleIdx="0" presStyleCnt="4">
        <dgm:presLayoutVars>
          <dgm:chMax val="0"/>
          <dgm:chPref val="0"/>
        </dgm:presLayoutVars>
      </dgm:prSet>
      <dgm:spPr/>
    </dgm:pt>
    <dgm:pt modelId="{506C4ACF-384A-4E08-8623-F34C262BCB09}" type="pres">
      <dgm:prSet presAssocID="{A490DF79-BA14-4830-B24A-1E0AE1FD7630}" presName="sibTrans" presStyleCnt="0"/>
      <dgm:spPr/>
    </dgm:pt>
    <dgm:pt modelId="{5CC10B00-2CF3-4E45-8F17-A4D7E53A95E2}" type="pres">
      <dgm:prSet presAssocID="{A87F456E-5270-425D-B456-1ACC6C314B95}" presName="compNode" presStyleCnt="0"/>
      <dgm:spPr/>
    </dgm:pt>
    <dgm:pt modelId="{B816808C-0204-407A-A9D0-21ECE69ECAE2}" type="pres">
      <dgm:prSet presAssocID="{A87F456E-5270-425D-B456-1ACC6C314B95}" presName="bgRect" presStyleLbl="bgShp" presStyleIdx="1" presStyleCnt="4"/>
      <dgm:spPr/>
    </dgm:pt>
    <dgm:pt modelId="{1122FBF2-AEA1-47D8-B203-4398EE040844}" type="pres">
      <dgm:prSet presAssocID="{A87F456E-5270-425D-B456-1ACC6C314B9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F530AF35-AD20-433B-B9D9-0C23408A7A91}" type="pres">
      <dgm:prSet presAssocID="{A87F456E-5270-425D-B456-1ACC6C314B95}" presName="spaceRect" presStyleCnt="0"/>
      <dgm:spPr/>
    </dgm:pt>
    <dgm:pt modelId="{857D26C2-FA94-48CA-B231-2965E0AA107A}" type="pres">
      <dgm:prSet presAssocID="{A87F456E-5270-425D-B456-1ACC6C314B95}" presName="parTx" presStyleLbl="revTx" presStyleIdx="1" presStyleCnt="4">
        <dgm:presLayoutVars>
          <dgm:chMax val="0"/>
          <dgm:chPref val="0"/>
        </dgm:presLayoutVars>
      </dgm:prSet>
      <dgm:spPr/>
    </dgm:pt>
    <dgm:pt modelId="{2BFD881E-4530-4B5D-B3C3-F714CE24CCA2}" type="pres">
      <dgm:prSet presAssocID="{7569230E-2452-42B9-B513-D9B659196AAE}" presName="sibTrans" presStyleCnt="0"/>
      <dgm:spPr/>
    </dgm:pt>
    <dgm:pt modelId="{60B9FAAA-3E1B-484D-A783-A949D9A1C7A3}" type="pres">
      <dgm:prSet presAssocID="{696A8B3C-D307-41F4-A72F-49628334E16E}" presName="compNode" presStyleCnt="0"/>
      <dgm:spPr/>
    </dgm:pt>
    <dgm:pt modelId="{80FACA79-A406-45DE-871F-CAFA0A462951}" type="pres">
      <dgm:prSet presAssocID="{696A8B3C-D307-41F4-A72F-49628334E16E}" presName="bgRect" presStyleLbl="bgShp" presStyleIdx="2" presStyleCnt="4"/>
      <dgm:spPr/>
    </dgm:pt>
    <dgm:pt modelId="{1D1F06A0-86BA-4D7C-94B3-2730E768EDDD}" type="pres">
      <dgm:prSet presAssocID="{696A8B3C-D307-41F4-A72F-49628334E16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0C5C048B-FBDB-47D4-A923-BFFF2EAA700F}" type="pres">
      <dgm:prSet presAssocID="{696A8B3C-D307-41F4-A72F-49628334E16E}" presName="spaceRect" presStyleCnt="0"/>
      <dgm:spPr/>
    </dgm:pt>
    <dgm:pt modelId="{D273B332-09EE-4B50-8AB3-8BFCDB4346F7}" type="pres">
      <dgm:prSet presAssocID="{696A8B3C-D307-41F4-A72F-49628334E16E}" presName="parTx" presStyleLbl="revTx" presStyleIdx="2" presStyleCnt="4">
        <dgm:presLayoutVars>
          <dgm:chMax val="0"/>
          <dgm:chPref val="0"/>
        </dgm:presLayoutVars>
      </dgm:prSet>
      <dgm:spPr/>
    </dgm:pt>
    <dgm:pt modelId="{73052F60-3D79-4624-A150-8FBD307EB6EB}" type="pres">
      <dgm:prSet presAssocID="{0A016A22-08B0-402E-AF65-55719328A28C}" presName="sibTrans" presStyleCnt="0"/>
      <dgm:spPr/>
    </dgm:pt>
    <dgm:pt modelId="{C50274BA-0FC9-4893-846D-9912394787C8}" type="pres">
      <dgm:prSet presAssocID="{F4CB3D60-F11B-40C7-84C3-EC83F1ED9D3E}" presName="compNode" presStyleCnt="0"/>
      <dgm:spPr/>
    </dgm:pt>
    <dgm:pt modelId="{24979CE4-0107-45FB-A6B3-185EEAD9730E}" type="pres">
      <dgm:prSet presAssocID="{F4CB3D60-F11B-40C7-84C3-EC83F1ED9D3E}" presName="bgRect" presStyleLbl="bgShp" presStyleIdx="3" presStyleCnt="4"/>
      <dgm:spPr/>
    </dgm:pt>
    <dgm:pt modelId="{7303FE79-B316-4D1D-8A9F-C89FBB0A4262}" type="pres">
      <dgm:prSet presAssocID="{F4CB3D60-F11B-40C7-84C3-EC83F1ED9D3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24CDC813-46B1-4244-956A-A7E4CC8FC64B}" type="pres">
      <dgm:prSet presAssocID="{F4CB3D60-F11B-40C7-84C3-EC83F1ED9D3E}" presName="spaceRect" presStyleCnt="0"/>
      <dgm:spPr/>
    </dgm:pt>
    <dgm:pt modelId="{7DB6FC69-A556-4082-8780-89BFC0F9D754}" type="pres">
      <dgm:prSet presAssocID="{F4CB3D60-F11B-40C7-84C3-EC83F1ED9D3E}" presName="parTx" presStyleLbl="revTx" presStyleIdx="3" presStyleCnt="4">
        <dgm:presLayoutVars>
          <dgm:chMax val="0"/>
          <dgm:chPref val="0"/>
        </dgm:presLayoutVars>
      </dgm:prSet>
      <dgm:spPr/>
    </dgm:pt>
  </dgm:ptLst>
  <dgm:cxnLst>
    <dgm:cxn modelId="{276CB728-5171-4FDF-AD37-415EE88D1545}" type="presOf" srcId="{CC7835F6-D6BC-40D7-BADB-252206325470}" destId="{1C01660F-9BC5-4C16-8548-545B597D1C1E}" srcOrd="0" destOrd="0" presId="urn:microsoft.com/office/officeart/2018/2/layout/IconVerticalSolidList"/>
    <dgm:cxn modelId="{2B550966-0D9D-4A1E-9585-DD11F44DD312}" type="presOf" srcId="{F4CB3D60-F11B-40C7-84C3-EC83F1ED9D3E}" destId="{7DB6FC69-A556-4082-8780-89BFC0F9D754}" srcOrd="0" destOrd="0" presId="urn:microsoft.com/office/officeart/2018/2/layout/IconVerticalSolidList"/>
    <dgm:cxn modelId="{A842CA67-10DA-4E52-A53D-2D5A7485D2D5}" type="presOf" srcId="{696A8B3C-D307-41F4-A72F-49628334E16E}" destId="{D273B332-09EE-4B50-8AB3-8BFCDB4346F7}" srcOrd="0" destOrd="0" presId="urn:microsoft.com/office/officeart/2018/2/layout/IconVerticalSolidList"/>
    <dgm:cxn modelId="{665B2489-4E2B-4D78-B25D-89C6316DE36B}" srcId="{D21DE0BC-6A87-460C-A66F-0487C93234D1}" destId="{696A8B3C-D307-41F4-A72F-49628334E16E}" srcOrd="2" destOrd="0" parTransId="{CB71BF32-4E22-4BA5-AE3A-F9A179F36568}" sibTransId="{0A016A22-08B0-402E-AF65-55719328A28C}"/>
    <dgm:cxn modelId="{ACEEB08E-DA06-429F-BCD2-694E23776444}" srcId="{D21DE0BC-6A87-460C-A66F-0487C93234D1}" destId="{F4CB3D60-F11B-40C7-84C3-EC83F1ED9D3E}" srcOrd="3" destOrd="0" parTransId="{C106DE42-C334-4AB0-96F6-99C40F1F6B90}" sibTransId="{C97649BE-9DAA-4E19-BE7C-8076E5DFD9D1}"/>
    <dgm:cxn modelId="{4E53BED1-16E4-4A05-B5EE-3CF427683C25}" type="presOf" srcId="{D21DE0BC-6A87-460C-A66F-0487C93234D1}" destId="{2879644C-BD66-4273-AA0F-9A7782FCB567}" srcOrd="0" destOrd="0" presId="urn:microsoft.com/office/officeart/2018/2/layout/IconVerticalSolidList"/>
    <dgm:cxn modelId="{1F9CF0D7-C237-4448-BC2E-40C09A4C499B}" srcId="{D21DE0BC-6A87-460C-A66F-0487C93234D1}" destId="{CC7835F6-D6BC-40D7-BADB-252206325470}" srcOrd="0" destOrd="0" parTransId="{1D173606-DF57-4F51-830F-AADA1A7F88A2}" sibTransId="{A490DF79-BA14-4830-B24A-1E0AE1FD7630}"/>
    <dgm:cxn modelId="{8241A2E5-30A1-4811-B030-9E04588AE306}" type="presOf" srcId="{A87F456E-5270-425D-B456-1ACC6C314B95}" destId="{857D26C2-FA94-48CA-B231-2965E0AA107A}" srcOrd="0" destOrd="0" presId="urn:microsoft.com/office/officeart/2018/2/layout/IconVerticalSolidList"/>
    <dgm:cxn modelId="{0E06F8E6-27DE-4717-AC67-01C5528DC111}" srcId="{D21DE0BC-6A87-460C-A66F-0487C93234D1}" destId="{A87F456E-5270-425D-B456-1ACC6C314B95}" srcOrd="1" destOrd="0" parTransId="{48FD8CFC-45A7-44A5-9DB5-E7E2CDF75EBC}" sibTransId="{7569230E-2452-42B9-B513-D9B659196AAE}"/>
    <dgm:cxn modelId="{1EA0F4F0-1998-4FD9-B165-496121A2F62A}" type="presParOf" srcId="{2879644C-BD66-4273-AA0F-9A7782FCB567}" destId="{7DDCD0C6-2737-442B-A83A-DE6EAF642F14}" srcOrd="0" destOrd="0" presId="urn:microsoft.com/office/officeart/2018/2/layout/IconVerticalSolidList"/>
    <dgm:cxn modelId="{A15E6D31-D5CB-4C81-B134-67735B9117AA}" type="presParOf" srcId="{7DDCD0C6-2737-442B-A83A-DE6EAF642F14}" destId="{58790121-0348-4204-BB33-FC13873550B3}" srcOrd="0" destOrd="0" presId="urn:microsoft.com/office/officeart/2018/2/layout/IconVerticalSolidList"/>
    <dgm:cxn modelId="{186E4DB5-6FAC-4A4C-B0C9-BA6C86F7191F}" type="presParOf" srcId="{7DDCD0C6-2737-442B-A83A-DE6EAF642F14}" destId="{ECE01C65-27A8-44BC-B5AF-948ADE6998B7}" srcOrd="1" destOrd="0" presId="urn:microsoft.com/office/officeart/2018/2/layout/IconVerticalSolidList"/>
    <dgm:cxn modelId="{103026D9-C835-402C-9F52-2B58D996F51B}" type="presParOf" srcId="{7DDCD0C6-2737-442B-A83A-DE6EAF642F14}" destId="{E1D68467-5399-42F6-835B-6DAF4A7E83A6}" srcOrd="2" destOrd="0" presId="urn:microsoft.com/office/officeart/2018/2/layout/IconVerticalSolidList"/>
    <dgm:cxn modelId="{A7D9EA29-CF4E-4C2B-A9DE-7FFDEC5FFBC1}" type="presParOf" srcId="{7DDCD0C6-2737-442B-A83A-DE6EAF642F14}" destId="{1C01660F-9BC5-4C16-8548-545B597D1C1E}" srcOrd="3" destOrd="0" presId="urn:microsoft.com/office/officeart/2018/2/layout/IconVerticalSolidList"/>
    <dgm:cxn modelId="{E1E7AF5C-2BBF-4022-8575-BDEF4AD5127E}" type="presParOf" srcId="{2879644C-BD66-4273-AA0F-9A7782FCB567}" destId="{506C4ACF-384A-4E08-8623-F34C262BCB09}" srcOrd="1" destOrd="0" presId="urn:microsoft.com/office/officeart/2018/2/layout/IconVerticalSolidList"/>
    <dgm:cxn modelId="{1BD44389-D9FC-47DF-A1F0-0D48FDF59A69}" type="presParOf" srcId="{2879644C-BD66-4273-AA0F-9A7782FCB567}" destId="{5CC10B00-2CF3-4E45-8F17-A4D7E53A95E2}" srcOrd="2" destOrd="0" presId="urn:microsoft.com/office/officeart/2018/2/layout/IconVerticalSolidList"/>
    <dgm:cxn modelId="{0A5CB035-D5E6-4222-AA9D-DD027FFC1D07}" type="presParOf" srcId="{5CC10B00-2CF3-4E45-8F17-A4D7E53A95E2}" destId="{B816808C-0204-407A-A9D0-21ECE69ECAE2}" srcOrd="0" destOrd="0" presId="urn:microsoft.com/office/officeart/2018/2/layout/IconVerticalSolidList"/>
    <dgm:cxn modelId="{4C1A1704-2DD1-4040-883E-E16FE5405EB6}" type="presParOf" srcId="{5CC10B00-2CF3-4E45-8F17-A4D7E53A95E2}" destId="{1122FBF2-AEA1-47D8-B203-4398EE040844}" srcOrd="1" destOrd="0" presId="urn:microsoft.com/office/officeart/2018/2/layout/IconVerticalSolidList"/>
    <dgm:cxn modelId="{F045580E-C9F7-44DC-8BFF-926204B4B6AF}" type="presParOf" srcId="{5CC10B00-2CF3-4E45-8F17-A4D7E53A95E2}" destId="{F530AF35-AD20-433B-B9D9-0C23408A7A91}" srcOrd="2" destOrd="0" presId="urn:microsoft.com/office/officeart/2018/2/layout/IconVerticalSolidList"/>
    <dgm:cxn modelId="{087A7755-3FE7-4428-ACC1-D4CEAB2BE35B}" type="presParOf" srcId="{5CC10B00-2CF3-4E45-8F17-A4D7E53A95E2}" destId="{857D26C2-FA94-48CA-B231-2965E0AA107A}" srcOrd="3" destOrd="0" presId="urn:microsoft.com/office/officeart/2018/2/layout/IconVerticalSolidList"/>
    <dgm:cxn modelId="{385B8C0B-D42A-441B-904A-521B154CAC0C}" type="presParOf" srcId="{2879644C-BD66-4273-AA0F-9A7782FCB567}" destId="{2BFD881E-4530-4B5D-B3C3-F714CE24CCA2}" srcOrd="3" destOrd="0" presId="urn:microsoft.com/office/officeart/2018/2/layout/IconVerticalSolidList"/>
    <dgm:cxn modelId="{F9CCDA80-D460-491C-A654-1EF54FFA55FE}" type="presParOf" srcId="{2879644C-BD66-4273-AA0F-9A7782FCB567}" destId="{60B9FAAA-3E1B-484D-A783-A949D9A1C7A3}" srcOrd="4" destOrd="0" presId="urn:microsoft.com/office/officeart/2018/2/layout/IconVerticalSolidList"/>
    <dgm:cxn modelId="{DE169689-8D5F-40D2-A4CB-5C5A801AAFF6}" type="presParOf" srcId="{60B9FAAA-3E1B-484D-A783-A949D9A1C7A3}" destId="{80FACA79-A406-45DE-871F-CAFA0A462951}" srcOrd="0" destOrd="0" presId="urn:microsoft.com/office/officeart/2018/2/layout/IconVerticalSolidList"/>
    <dgm:cxn modelId="{8F23B895-DDE3-47B4-B095-1CC7738F8B8D}" type="presParOf" srcId="{60B9FAAA-3E1B-484D-A783-A949D9A1C7A3}" destId="{1D1F06A0-86BA-4D7C-94B3-2730E768EDDD}" srcOrd="1" destOrd="0" presId="urn:microsoft.com/office/officeart/2018/2/layout/IconVerticalSolidList"/>
    <dgm:cxn modelId="{2D5A2941-2D7A-4D74-B43F-88226A00CD18}" type="presParOf" srcId="{60B9FAAA-3E1B-484D-A783-A949D9A1C7A3}" destId="{0C5C048B-FBDB-47D4-A923-BFFF2EAA700F}" srcOrd="2" destOrd="0" presId="urn:microsoft.com/office/officeart/2018/2/layout/IconVerticalSolidList"/>
    <dgm:cxn modelId="{614A7E80-82C0-48C7-AD5F-C9FC64790129}" type="presParOf" srcId="{60B9FAAA-3E1B-484D-A783-A949D9A1C7A3}" destId="{D273B332-09EE-4B50-8AB3-8BFCDB4346F7}" srcOrd="3" destOrd="0" presId="urn:microsoft.com/office/officeart/2018/2/layout/IconVerticalSolidList"/>
    <dgm:cxn modelId="{C3ED7817-0DE5-485C-A8DF-70EB2BFE450B}" type="presParOf" srcId="{2879644C-BD66-4273-AA0F-9A7782FCB567}" destId="{73052F60-3D79-4624-A150-8FBD307EB6EB}" srcOrd="5" destOrd="0" presId="urn:microsoft.com/office/officeart/2018/2/layout/IconVerticalSolidList"/>
    <dgm:cxn modelId="{A1CE762A-D939-412B-A91B-6A3BA7B6E71E}" type="presParOf" srcId="{2879644C-BD66-4273-AA0F-9A7782FCB567}" destId="{C50274BA-0FC9-4893-846D-9912394787C8}" srcOrd="6" destOrd="0" presId="urn:microsoft.com/office/officeart/2018/2/layout/IconVerticalSolidList"/>
    <dgm:cxn modelId="{78E8BF04-4E79-454B-A78B-972917C07E13}" type="presParOf" srcId="{C50274BA-0FC9-4893-846D-9912394787C8}" destId="{24979CE4-0107-45FB-A6B3-185EEAD9730E}" srcOrd="0" destOrd="0" presId="urn:microsoft.com/office/officeart/2018/2/layout/IconVerticalSolidList"/>
    <dgm:cxn modelId="{207FEF2C-D17F-4BFF-91E7-E6BA98171A93}" type="presParOf" srcId="{C50274BA-0FC9-4893-846D-9912394787C8}" destId="{7303FE79-B316-4D1D-8A9F-C89FBB0A4262}" srcOrd="1" destOrd="0" presId="urn:microsoft.com/office/officeart/2018/2/layout/IconVerticalSolidList"/>
    <dgm:cxn modelId="{5769472F-3FEA-476E-9C0F-01935F052188}" type="presParOf" srcId="{C50274BA-0FC9-4893-846D-9912394787C8}" destId="{24CDC813-46B1-4244-956A-A7E4CC8FC64B}" srcOrd="2" destOrd="0" presId="urn:microsoft.com/office/officeart/2018/2/layout/IconVerticalSolidList"/>
    <dgm:cxn modelId="{DA2F3721-A574-4B66-98AC-CF7FF8CE2A48}" type="presParOf" srcId="{C50274BA-0FC9-4893-846D-9912394787C8}" destId="{7DB6FC69-A556-4082-8780-89BFC0F9D75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18B049-2A5A-480D-B2F6-D614D94CCBD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44E68D1-CFB3-41A8-9422-3736757107EE}">
      <dgm:prSet/>
      <dgm:spPr/>
      <dgm:t>
        <a:bodyPr/>
        <a:lstStyle/>
        <a:p>
          <a:r>
            <a:rPr lang="en-GB" b="0" i="0"/>
            <a:t>Programs offered by other gyms</a:t>
          </a:r>
          <a:endParaRPr lang="en-US"/>
        </a:p>
      </dgm:t>
    </dgm:pt>
    <dgm:pt modelId="{CE79E1F2-268A-4AB7-8F4E-E9AB2D43E9CB}" type="parTrans" cxnId="{A9DBF53A-D4FC-48E2-8469-129E85ADFE0C}">
      <dgm:prSet/>
      <dgm:spPr/>
      <dgm:t>
        <a:bodyPr/>
        <a:lstStyle/>
        <a:p>
          <a:endParaRPr lang="en-US"/>
        </a:p>
      </dgm:t>
    </dgm:pt>
    <dgm:pt modelId="{B18D0602-E9C4-4F0E-AB29-36DD65224153}" type="sibTrans" cxnId="{A9DBF53A-D4FC-48E2-8469-129E85ADFE0C}">
      <dgm:prSet/>
      <dgm:spPr/>
      <dgm:t>
        <a:bodyPr/>
        <a:lstStyle/>
        <a:p>
          <a:endParaRPr lang="en-US"/>
        </a:p>
      </dgm:t>
    </dgm:pt>
    <dgm:pt modelId="{F01A4716-724B-4443-B75F-DEFBB8792454}">
      <dgm:prSet/>
      <dgm:spPr/>
      <dgm:t>
        <a:bodyPr/>
        <a:lstStyle/>
        <a:p>
          <a:r>
            <a:rPr lang="en-GB" b="0" i="0"/>
            <a:t>Enough and latest equipment</a:t>
          </a:r>
          <a:endParaRPr lang="en-US"/>
        </a:p>
      </dgm:t>
    </dgm:pt>
    <dgm:pt modelId="{46FB273F-F850-49AB-993F-F1A8A6D2FCD7}" type="parTrans" cxnId="{B13CB4AA-80AB-4440-B7D7-EDD58558EEA4}">
      <dgm:prSet/>
      <dgm:spPr/>
      <dgm:t>
        <a:bodyPr/>
        <a:lstStyle/>
        <a:p>
          <a:endParaRPr lang="en-US"/>
        </a:p>
      </dgm:t>
    </dgm:pt>
    <dgm:pt modelId="{D45FE280-8E5F-44C7-91A6-1069F956930D}" type="sibTrans" cxnId="{B13CB4AA-80AB-4440-B7D7-EDD58558EEA4}">
      <dgm:prSet/>
      <dgm:spPr/>
      <dgm:t>
        <a:bodyPr/>
        <a:lstStyle/>
        <a:p>
          <a:endParaRPr lang="en-US"/>
        </a:p>
      </dgm:t>
    </dgm:pt>
    <dgm:pt modelId="{D9B977B3-164A-4E08-83E5-3138336C1BBE}">
      <dgm:prSet/>
      <dgm:spPr/>
      <dgm:t>
        <a:bodyPr/>
        <a:lstStyle/>
        <a:p>
          <a:r>
            <a:rPr lang="en-GB" b="0" i="0"/>
            <a:t>Adequate personnel </a:t>
          </a:r>
          <a:endParaRPr lang="en-US"/>
        </a:p>
      </dgm:t>
    </dgm:pt>
    <dgm:pt modelId="{5A67975F-9CE7-496E-B45A-9604DEA16480}" type="parTrans" cxnId="{C1D3030C-D842-4A62-8F25-F98A143E92E6}">
      <dgm:prSet/>
      <dgm:spPr/>
      <dgm:t>
        <a:bodyPr/>
        <a:lstStyle/>
        <a:p>
          <a:endParaRPr lang="en-US"/>
        </a:p>
      </dgm:t>
    </dgm:pt>
    <dgm:pt modelId="{A18EA433-4EDA-4D06-B83E-4F8593377621}" type="sibTrans" cxnId="{C1D3030C-D842-4A62-8F25-F98A143E92E6}">
      <dgm:prSet/>
      <dgm:spPr/>
      <dgm:t>
        <a:bodyPr/>
        <a:lstStyle/>
        <a:p>
          <a:endParaRPr lang="en-US"/>
        </a:p>
      </dgm:t>
    </dgm:pt>
    <dgm:pt modelId="{DFDB3EA5-2B14-4387-B31E-75CF20CFFA8E}">
      <dgm:prSet/>
      <dgm:spPr/>
      <dgm:t>
        <a:bodyPr/>
        <a:lstStyle/>
        <a:p>
          <a:r>
            <a:rPr lang="en-GB" b="0" i="0"/>
            <a:t>Facilities present</a:t>
          </a:r>
          <a:endParaRPr lang="en-US"/>
        </a:p>
      </dgm:t>
    </dgm:pt>
    <dgm:pt modelId="{D80015BD-FA14-46CC-B428-D037B5C04E94}" type="parTrans" cxnId="{7F7F4EAA-3BA5-48D1-97DC-D1FC4120C74D}">
      <dgm:prSet/>
      <dgm:spPr/>
      <dgm:t>
        <a:bodyPr/>
        <a:lstStyle/>
        <a:p>
          <a:endParaRPr lang="en-US"/>
        </a:p>
      </dgm:t>
    </dgm:pt>
    <dgm:pt modelId="{D7AB08E0-B65D-47D5-8FF7-E7B6D75B4030}" type="sibTrans" cxnId="{7F7F4EAA-3BA5-48D1-97DC-D1FC4120C74D}">
      <dgm:prSet/>
      <dgm:spPr/>
      <dgm:t>
        <a:bodyPr/>
        <a:lstStyle/>
        <a:p>
          <a:endParaRPr lang="en-US"/>
        </a:p>
      </dgm:t>
    </dgm:pt>
    <dgm:pt modelId="{0F97EB5B-2583-4D1D-97DF-09E19961E4E1}">
      <dgm:prSet/>
      <dgm:spPr/>
      <dgm:t>
        <a:bodyPr/>
        <a:lstStyle/>
        <a:p>
          <a:r>
            <a:rPr lang="en-GB" b="0" i="0"/>
            <a:t>Varying costs </a:t>
          </a:r>
          <a:endParaRPr lang="en-US"/>
        </a:p>
      </dgm:t>
    </dgm:pt>
    <dgm:pt modelId="{17FC8FC4-F2B5-47E7-B84A-1F0811C62753}" type="parTrans" cxnId="{EBFF88BE-817F-49B0-9FB6-9BF1D4913A0D}">
      <dgm:prSet/>
      <dgm:spPr/>
      <dgm:t>
        <a:bodyPr/>
        <a:lstStyle/>
        <a:p>
          <a:endParaRPr lang="en-US"/>
        </a:p>
      </dgm:t>
    </dgm:pt>
    <dgm:pt modelId="{79C8A2A8-214D-4301-850B-57B7D117DBB3}" type="sibTrans" cxnId="{EBFF88BE-817F-49B0-9FB6-9BF1D4913A0D}">
      <dgm:prSet/>
      <dgm:spPr/>
      <dgm:t>
        <a:bodyPr/>
        <a:lstStyle/>
        <a:p>
          <a:endParaRPr lang="en-US"/>
        </a:p>
      </dgm:t>
    </dgm:pt>
    <dgm:pt modelId="{E434D49E-9002-9743-A094-32593C6BCD9B}" type="pres">
      <dgm:prSet presAssocID="{7118B049-2A5A-480D-B2F6-D614D94CCBD4}" presName="linear" presStyleCnt="0">
        <dgm:presLayoutVars>
          <dgm:animLvl val="lvl"/>
          <dgm:resizeHandles val="exact"/>
        </dgm:presLayoutVars>
      </dgm:prSet>
      <dgm:spPr/>
    </dgm:pt>
    <dgm:pt modelId="{50DE6935-6C96-1E44-ACC1-DFDE0EDEC107}" type="pres">
      <dgm:prSet presAssocID="{B44E68D1-CFB3-41A8-9422-3736757107EE}" presName="parentText" presStyleLbl="node1" presStyleIdx="0" presStyleCnt="5">
        <dgm:presLayoutVars>
          <dgm:chMax val="0"/>
          <dgm:bulletEnabled val="1"/>
        </dgm:presLayoutVars>
      </dgm:prSet>
      <dgm:spPr/>
    </dgm:pt>
    <dgm:pt modelId="{7C60301A-E9C5-BE48-9AB1-3ED60A314F8A}" type="pres">
      <dgm:prSet presAssocID="{B18D0602-E9C4-4F0E-AB29-36DD65224153}" presName="spacer" presStyleCnt="0"/>
      <dgm:spPr/>
    </dgm:pt>
    <dgm:pt modelId="{90BCBF21-F950-B045-8B8A-1AF8EE58E5A6}" type="pres">
      <dgm:prSet presAssocID="{F01A4716-724B-4443-B75F-DEFBB8792454}" presName="parentText" presStyleLbl="node1" presStyleIdx="1" presStyleCnt="5">
        <dgm:presLayoutVars>
          <dgm:chMax val="0"/>
          <dgm:bulletEnabled val="1"/>
        </dgm:presLayoutVars>
      </dgm:prSet>
      <dgm:spPr/>
    </dgm:pt>
    <dgm:pt modelId="{A171C367-5B42-7346-AD16-58386878705E}" type="pres">
      <dgm:prSet presAssocID="{D45FE280-8E5F-44C7-91A6-1069F956930D}" presName="spacer" presStyleCnt="0"/>
      <dgm:spPr/>
    </dgm:pt>
    <dgm:pt modelId="{52CDEF71-5762-DB47-8853-B541D86B7689}" type="pres">
      <dgm:prSet presAssocID="{D9B977B3-164A-4E08-83E5-3138336C1BBE}" presName="parentText" presStyleLbl="node1" presStyleIdx="2" presStyleCnt="5">
        <dgm:presLayoutVars>
          <dgm:chMax val="0"/>
          <dgm:bulletEnabled val="1"/>
        </dgm:presLayoutVars>
      </dgm:prSet>
      <dgm:spPr/>
    </dgm:pt>
    <dgm:pt modelId="{EB77769B-0C04-9944-A525-C01977D711FE}" type="pres">
      <dgm:prSet presAssocID="{A18EA433-4EDA-4D06-B83E-4F8593377621}" presName="spacer" presStyleCnt="0"/>
      <dgm:spPr/>
    </dgm:pt>
    <dgm:pt modelId="{B616AC07-2654-7743-827E-04322D2DAA90}" type="pres">
      <dgm:prSet presAssocID="{DFDB3EA5-2B14-4387-B31E-75CF20CFFA8E}" presName="parentText" presStyleLbl="node1" presStyleIdx="3" presStyleCnt="5">
        <dgm:presLayoutVars>
          <dgm:chMax val="0"/>
          <dgm:bulletEnabled val="1"/>
        </dgm:presLayoutVars>
      </dgm:prSet>
      <dgm:spPr/>
    </dgm:pt>
    <dgm:pt modelId="{01696365-37E6-644F-BF97-A4F75FB1D11F}" type="pres">
      <dgm:prSet presAssocID="{D7AB08E0-B65D-47D5-8FF7-E7B6D75B4030}" presName="spacer" presStyleCnt="0"/>
      <dgm:spPr/>
    </dgm:pt>
    <dgm:pt modelId="{27FA1D3E-809B-EC49-B42F-4D35C8595B10}" type="pres">
      <dgm:prSet presAssocID="{0F97EB5B-2583-4D1D-97DF-09E19961E4E1}" presName="parentText" presStyleLbl="node1" presStyleIdx="4" presStyleCnt="5">
        <dgm:presLayoutVars>
          <dgm:chMax val="0"/>
          <dgm:bulletEnabled val="1"/>
        </dgm:presLayoutVars>
      </dgm:prSet>
      <dgm:spPr/>
    </dgm:pt>
  </dgm:ptLst>
  <dgm:cxnLst>
    <dgm:cxn modelId="{C1D3030C-D842-4A62-8F25-F98A143E92E6}" srcId="{7118B049-2A5A-480D-B2F6-D614D94CCBD4}" destId="{D9B977B3-164A-4E08-83E5-3138336C1BBE}" srcOrd="2" destOrd="0" parTransId="{5A67975F-9CE7-496E-B45A-9604DEA16480}" sibTransId="{A18EA433-4EDA-4D06-B83E-4F8593377621}"/>
    <dgm:cxn modelId="{C3953B11-D40F-544A-88A4-C2A4BED5A307}" type="presOf" srcId="{B44E68D1-CFB3-41A8-9422-3736757107EE}" destId="{50DE6935-6C96-1E44-ACC1-DFDE0EDEC107}" srcOrd="0" destOrd="0" presId="urn:microsoft.com/office/officeart/2005/8/layout/vList2"/>
    <dgm:cxn modelId="{905F5526-133C-164F-BD62-DA09E917F250}" type="presOf" srcId="{DFDB3EA5-2B14-4387-B31E-75CF20CFFA8E}" destId="{B616AC07-2654-7743-827E-04322D2DAA90}" srcOrd="0" destOrd="0" presId="urn:microsoft.com/office/officeart/2005/8/layout/vList2"/>
    <dgm:cxn modelId="{F802562E-D0C5-2B45-B044-24F3087793C0}" type="presOf" srcId="{D9B977B3-164A-4E08-83E5-3138336C1BBE}" destId="{52CDEF71-5762-DB47-8853-B541D86B7689}" srcOrd="0" destOrd="0" presId="urn:microsoft.com/office/officeart/2005/8/layout/vList2"/>
    <dgm:cxn modelId="{3E06A834-24D9-E141-8973-C1E0CF1DE32D}" type="presOf" srcId="{F01A4716-724B-4443-B75F-DEFBB8792454}" destId="{90BCBF21-F950-B045-8B8A-1AF8EE58E5A6}" srcOrd="0" destOrd="0" presId="urn:microsoft.com/office/officeart/2005/8/layout/vList2"/>
    <dgm:cxn modelId="{A9DBF53A-D4FC-48E2-8469-129E85ADFE0C}" srcId="{7118B049-2A5A-480D-B2F6-D614D94CCBD4}" destId="{B44E68D1-CFB3-41A8-9422-3736757107EE}" srcOrd="0" destOrd="0" parTransId="{CE79E1F2-268A-4AB7-8F4E-E9AB2D43E9CB}" sibTransId="{B18D0602-E9C4-4F0E-AB29-36DD65224153}"/>
    <dgm:cxn modelId="{07958D87-E515-A34B-8D9D-5AEDDBD2D223}" type="presOf" srcId="{7118B049-2A5A-480D-B2F6-D614D94CCBD4}" destId="{E434D49E-9002-9743-A094-32593C6BCD9B}" srcOrd="0" destOrd="0" presId="urn:microsoft.com/office/officeart/2005/8/layout/vList2"/>
    <dgm:cxn modelId="{17CFE89D-96FB-5B4A-B6D9-46717D96F444}" type="presOf" srcId="{0F97EB5B-2583-4D1D-97DF-09E19961E4E1}" destId="{27FA1D3E-809B-EC49-B42F-4D35C8595B10}" srcOrd="0" destOrd="0" presId="urn:microsoft.com/office/officeart/2005/8/layout/vList2"/>
    <dgm:cxn modelId="{7F7F4EAA-3BA5-48D1-97DC-D1FC4120C74D}" srcId="{7118B049-2A5A-480D-B2F6-D614D94CCBD4}" destId="{DFDB3EA5-2B14-4387-B31E-75CF20CFFA8E}" srcOrd="3" destOrd="0" parTransId="{D80015BD-FA14-46CC-B428-D037B5C04E94}" sibTransId="{D7AB08E0-B65D-47D5-8FF7-E7B6D75B4030}"/>
    <dgm:cxn modelId="{B13CB4AA-80AB-4440-B7D7-EDD58558EEA4}" srcId="{7118B049-2A5A-480D-B2F6-D614D94CCBD4}" destId="{F01A4716-724B-4443-B75F-DEFBB8792454}" srcOrd="1" destOrd="0" parTransId="{46FB273F-F850-49AB-993F-F1A8A6D2FCD7}" sibTransId="{D45FE280-8E5F-44C7-91A6-1069F956930D}"/>
    <dgm:cxn modelId="{EBFF88BE-817F-49B0-9FB6-9BF1D4913A0D}" srcId="{7118B049-2A5A-480D-B2F6-D614D94CCBD4}" destId="{0F97EB5B-2583-4D1D-97DF-09E19961E4E1}" srcOrd="4" destOrd="0" parTransId="{17FC8FC4-F2B5-47E7-B84A-1F0811C62753}" sibTransId="{79C8A2A8-214D-4301-850B-57B7D117DBB3}"/>
    <dgm:cxn modelId="{B5B7481C-44ED-3B49-AB21-2EF24AC354B0}" type="presParOf" srcId="{E434D49E-9002-9743-A094-32593C6BCD9B}" destId="{50DE6935-6C96-1E44-ACC1-DFDE0EDEC107}" srcOrd="0" destOrd="0" presId="urn:microsoft.com/office/officeart/2005/8/layout/vList2"/>
    <dgm:cxn modelId="{47EA210B-F3BC-914E-8633-0AC2CFF6CD47}" type="presParOf" srcId="{E434D49E-9002-9743-A094-32593C6BCD9B}" destId="{7C60301A-E9C5-BE48-9AB1-3ED60A314F8A}" srcOrd="1" destOrd="0" presId="urn:microsoft.com/office/officeart/2005/8/layout/vList2"/>
    <dgm:cxn modelId="{AC181175-A39D-644A-AC5D-9190FEA6CFDB}" type="presParOf" srcId="{E434D49E-9002-9743-A094-32593C6BCD9B}" destId="{90BCBF21-F950-B045-8B8A-1AF8EE58E5A6}" srcOrd="2" destOrd="0" presId="urn:microsoft.com/office/officeart/2005/8/layout/vList2"/>
    <dgm:cxn modelId="{2D99B65C-228C-2447-BDE0-4DCBC37B1BC1}" type="presParOf" srcId="{E434D49E-9002-9743-A094-32593C6BCD9B}" destId="{A171C367-5B42-7346-AD16-58386878705E}" srcOrd="3" destOrd="0" presId="urn:microsoft.com/office/officeart/2005/8/layout/vList2"/>
    <dgm:cxn modelId="{537A9943-C3B4-F84D-B4D8-28EECEF6757A}" type="presParOf" srcId="{E434D49E-9002-9743-A094-32593C6BCD9B}" destId="{52CDEF71-5762-DB47-8853-B541D86B7689}" srcOrd="4" destOrd="0" presId="urn:microsoft.com/office/officeart/2005/8/layout/vList2"/>
    <dgm:cxn modelId="{0FF6DBFF-CABF-C746-BB55-5AE732382F69}" type="presParOf" srcId="{E434D49E-9002-9743-A094-32593C6BCD9B}" destId="{EB77769B-0C04-9944-A525-C01977D711FE}" srcOrd="5" destOrd="0" presId="urn:microsoft.com/office/officeart/2005/8/layout/vList2"/>
    <dgm:cxn modelId="{BDA16751-671A-3143-9F39-338115391CD3}" type="presParOf" srcId="{E434D49E-9002-9743-A094-32593C6BCD9B}" destId="{B616AC07-2654-7743-827E-04322D2DAA90}" srcOrd="6" destOrd="0" presId="urn:microsoft.com/office/officeart/2005/8/layout/vList2"/>
    <dgm:cxn modelId="{4022A529-F2F8-7F45-AD5E-E3C801237872}" type="presParOf" srcId="{E434D49E-9002-9743-A094-32593C6BCD9B}" destId="{01696365-37E6-644F-BF97-A4F75FB1D11F}" srcOrd="7" destOrd="0" presId="urn:microsoft.com/office/officeart/2005/8/layout/vList2"/>
    <dgm:cxn modelId="{08E34082-629F-D94C-88B7-215774D860E8}" type="presParOf" srcId="{E434D49E-9002-9743-A094-32593C6BCD9B}" destId="{27FA1D3E-809B-EC49-B42F-4D35C8595B10}"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53AE806-8F8C-468C-8688-F6006091617A}"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90AF4355-9D94-4638-826B-0A490ED928B0}">
      <dgm:prSet/>
      <dgm:spPr/>
      <dgm:t>
        <a:bodyPr/>
        <a:lstStyle/>
        <a:p>
          <a:pPr>
            <a:defRPr cap="all"/>
          </a:pPr>
          <a:r>
            <a:rPr lang="en-GB"/>
            <a:t>Motivation</a:t>
          </a:r>
          <a:endParaRPr lang="en-US"/>
        </a:p>
      </dgm:t>
    </dgm:pt>
    <dgm:pt modelId="{F04E6777-2008-439C-8857-FD98E439BB27}" type="parTrans" cxnId="{FF7CCBF9-38C4-4765-AD70-2ED9200429B8}">
      <dgm:prSet/>
      <dgm:spPr/>
      <dgm:t>
        <a:bodyPr/>
        <a:lstStyle/>
        <a:p>
          <a:endParaRPr lang="en-US"/>
        </a:p>
      </dgm:t>
    </dgm:pt>
    <dgm:pt modelId="{6248F90E-FE61-4255-91B1-5E1407604896}" type="sibTrans" cxnId="{FF7CCBF9-38C4-4765-AD70-2ED9200429B8}">
      <dgm:prSet/>
      <dgm:spPr/>
      <dgm:t>
        <a:bodyPr/>
        <a:lstStyle/>
        <a:p>
          <a:endParaRPr lang="en-US"/>
        </a:p>
      </dgm:t>
    </dgm:pt>
    <dgm:pt modelId="{4E58AB90-2145-459A-B3C1-37F4A57FCFD8}">
      <dgm:prSet/>
      <dgm:spPr/>
      <dgm:t>
        <a:bodyPr/>
        <a:lstStyle/>
        <a:p>
          <a:pPr>
            <a:defRPr cap="all"/>
          </a:pPr>
          <a:r>
            <a:rPr lang="en-GB"/>
            <a:t>Interact with like minded individuals</a:t>
          </a:r>
          <a:endParaRPr lang="en-US"/>
        </a:p>
      </dgm:t>
    </dgm:pt>
    <dgm:pt modelId="{C37AEF61-C50D-4F0F-BCC7-1D12FCED3D3E}" type="parTrans" cxnId="{7287A836-FCC4-4311-AF15-7A1A877B1AE5}">
      <dgm:prSet/>
      <dgm:spPr/>
      <dgm:t>
        <a:bodyPr/>
        <a:lstStyle/>
        <a:p>
          <a:endParaRPr lang="en-US"/>
        </a:p>
      </dgm:t>
    </dgm:pt>
    <dgm:pt modelId="{CAAA718B-5C77-4D81-A8D8-A561E7DE0957}" type="sibTrans" cxnId="{7287A836-FCC4-4311-AF15-7A1A877B1AE5}">
      <dgm:prSet/>
      <dgm:spPr/>
      <dgm:t>
        <a:bodyPr/>
        <a:lstStyle/>
        <a:p>
          <a:endParaRPr lang="en-US"/>
        </a:p>
      </dgm:t>
    </dgm:pt>
    <dgm:pt modelId="{48A3DB20-63BA-4129-9607-935B7645165A}">
      <dgm:prSet/>
      <dgm:spPr/>
      <dgm:t>
        <a:bodyPr/>
        <a:lstStyle/>
        <a:p>
          <a:pPr>
            <a:defRPr cap="all"/>
          </a:pPr>
          <a:r>
            <a:rPr lang="en-GB"/>
            <a:t>Weights and equipment</a:t>
          </a:r>
          <a:endParaRPr lang="en-US"/>
        </a:p>
      </dgm:t>
    </dgm:pt>
    <dgm:pt modelId="{6E061D7C-4A2A-4E9C-B50F-C6A40C569D3B}" type="parTrans" cxnId="{CC54D0DE-AA2D-483D-B1A8-151ABF193517}">
      <dgm:prSet/>
      <dgm:spPr/>
      <dgm:t>
        <a:bodyPr/>
        <a:lstStyle/>
        <a:p>
          <a:endParaRPr lang="en-US"/>
        </a:p>
      </dgm:t>
    </dgm:pt>
    <dgm:pt modelId="{4BCFF86B-192F-4A7E-8A71-D3C933FC0BBC}" type="sibTrans" cxnId="{CC54D0DE-AA2D-483D-B1A8-151ABF193517}">
      <dgm:prSet/>
      <dgm:spPr/>
      <dgm:t>
        <a:bodyPr/>
        <a:lstStyle/>
        <a:p>
          <a:endParaRPr lang="en-US"/>
        </a:p>
      </dgm:t>
    </dgm:pt>
    <dgm:pt modelId="{4D50029C-BC54-4CBD-AB9B-3B755A165D6C}">
      <dgm:prSet/>
      <dgm:spPr/>
      <dgm:t>
        <a:bodyPr/>
        <a:lstStyle/>
        <a:p>
          <a:pPr>
            <a:defRPr cap="all"/>
          </a:pPr>
          <a:r>
            <a:rPr lang="en-GB"/>
            <a:t>Trainers</a:t>
          </a:r>
          <a:endParaRPr lang="en-US"/>
        </a:p>
      </dgm:t>
    </dgm:pt>
    <dgm:pt modelId="{756F2389-6B98-4F2D-80FD-EB3F75AEA77E}" type="parTrans" cxnId="{88DE54A0-5404-4388-A940-AD5895017C37}">
      <dgm:prSet/>
      <dgm:spPr/>
      <dgm:t>
        <a:bodyPr/>
        <a:lstStyle/>
        <a:p>
          <a:endParaRPr lang="en-US"/>
        </a:p>
      </dgm:t>
    </dgm:pt>
    <dgm:pt modelId="{D0EE511D-6994-4D34-8F15-3DE89B88730B}" type="sibTrans" cxnId="{88DE54A0-5404-4388-A940-AD5895017C37}">
      <dgm:prSet/>
      <dgm:spPr/>
      <dgm:t>
        <a:bodyPr/>
        <a:lstStyle/>
        <a:p>
          <a:endParaRPr lang="en-US"/>
        </a:p>
      </dgm:t>
    </dgm:pt>
    <dgm:pt modelId="{7A9597CB-AAD8-47A0-A862-9F099E228EFE}" type="pres">
      <dgm:prSet presAssocID="{653AE806-8F8C-468C-8688-F6006091617A}" presName="root" presStyleCnt="0">
        <dgm:presLayoutVars>
          <dgm:dir/>
          <dgm:resizeHandles val="exact"/>
        </dgm:presLayoutVars>
      </dgm:prSet>
      <dgm:spPr/>
    </dgm:pt>
    <dgm:pt modelId="{80769649-2F66-4E6A-8200-5DFAE7A926B0}" type="pres">
      <dgm:prSet presAssocID="{90AF4355-9D94-4638-826B-0A490ED928B0}" presName="compNode" presStyleCnt="0"/>
      <dgm:spPr/>
    </dgm:pt>
    <dgm:pt modelId="{9DB01404-5B3F-43D0-9FDA-0006061B4C15}" type="pres">
      <dgm:prSet presAssocID="{90AF4355-9D94-4638-826B-0A490ED928B0}" presName="iconBgRect" presStyleLbl="bgShp" presStyleIdx="0" presStyleCnt="4"/>
      <dgm:spPr/>
    </dgm:pt>
    <dgm:pt modelId="{F45937BA-3CE0-462B-8914-C690E39FA560}" type="pres">
      <dgm:prSet presAssocID="{90AF4355-9D94-4638-826B-0A490ED928B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dium"/>
        </a:ext>
      </dgm:extLst>
    </dgm:pt>
    <dgm:pt modelId="{5D90B578-429A-4E54-9DF3-9E21432F0F99}" type="pres">
      <dgm:prSet presAssocID="{90AF4355-9D94-4638-826B-0A490ED928B0}" presName="spaceRect" presStyleCnt="0"/>
      <dgm:spPr/>
    </dgm:pt>
    <dgm:pt modelId="{172413D5-0C92-4D4B-B5FA-2A19E24BC68C}" type="pres">
      <dgm:prSet presAssocID="{90AF4355-9D94-4638-826B-0A490ED928B0}" presName="textRect" presStyleLbl="revTx" presStyleIdx="0" presStyleCnt="4">
        <dgm:presLayoutVars>
          <dgm:chMax val="1"/>
          <dgm:chPref val="1"/>
        </dgm:presLayoutVars>
      </dgm:prSet>
      <dgm:spPr/>
    </dgm:pt>
    <dgm:pt modelId="{F137EEC8-57DB-4116-A06E-487A5A825F9E}" type="pres">
      <dgm:prSet presAssocID="{6248F90E-FE61-4255-91B1-5E1407604896}" presName="sibTrans" presStyleCnt="0"/>
      <dgm:spPr/>
    </dgm:pt>
    <dgm:pt modelId="{240ED52E-76C9-4A49-9339-27B3A36FE131}" type="pres">
      <dgm:prSet presAssocID="{4E58AB90-2145-459A-B3C1-37F4A57FCFD8}" presName="compNode" presStyleCnt="0"/>
      <dgm:spPr/>
    </dgm:pt>
    <dgm:pt modelId="{99028A84-D438-4377-9629-B684C9E873A4}" type="pres">
      <dgm:prSet presAssocID="{4E58AB90-2145-459A-B3C1-37F4A57FCFD8}" presName="iconBgRect" presStyleLbl="bgShp" presStyleIdx="1" presStyleCnt="4"/>
      <dgm:spPr/>
    </dgm:pt>
    <dgm:pt modelId="{BF9484B3-1C03-472F-AFD7-8733D6469BE9}" type="pres">
      <dgm:prSet presAssocID="{4E58AB90-2145-459A-B3C1-37F4A57FCFD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0F42FF16-4A6E-4A9C-80DF-9937023B496C}" type="pres">
      <dgm:prSet presAssocID="{4E58AB90-2145-459A-B3C1-37F4A57FCFD8}" presName="spaceRect" presStyleCnt="0"/>
      <dgm:spPr/>
    </dgm:pt>
    <dgm:pt modelId="{D5DC1501-888E-4178-BEFB-C0236131FAA8}" type="pres">
      <dgm:prSet presAssocID="{4E58AB90-2145-459A-B3C1-37F4A57FCFD8}" presName="textRect" presStyleLbl="revTx" presStyleIdx="1" presStyleCnt="4">
        <dgm:presLayoutVars>
          <dgm:chMax val="1"/>
          <dgm:chPref val="1"/>
        </dgm:presLayoutVars>
      </dgm:prSet>
      <dgm:spPr/>
    </dgm:pt>
    <dgm:pt modelId="{A7A45446-00B0-4F39-A179-0A5F8F0ED161}" type="pres">
      <dgm:prSet presAssocID="{CAAA718B-5C77-4D81-A8D8-A561E7DE0957}" presName="sibTrans" presStyleCnt="0"/>
      <dgm:spPr/>
    </dgm:pt>
    <dgm:pt modelId="{64730ABC-68EF-4B21-9680-F1B5966FEE2D}" type="pres">
      <dgm:prSet presAssocID="{48A3DB20-63BA-4129-9607-935B7645165A}" presName="compNode" presStyleCnt="0"/>
      <dgm:spPr/>
    </dgm:pt>
    <dgm:pt modelId="{25363002-1EBC-4D39-B4C1-A34F3C234846}" type="pres">
      <dgm:prSet presAssocID="{48A3DB20-63BA-4129-9607-935B7645165A}" presName="iconBgRect" presStyleLbl="bgShp" presStyleIdx="2" presStyleCnt="4"/>
      <dgm:spPr/>
    </dgm:pt>
    <dgm:pt modelId="{1ACB9524-844D-4371-9D45-CA25FC55E4E6}" type="pres">
      <dgm:prSet presAssocID="{48A3DB20-63BA-4129-9607-935B7645165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umbbell"/>
        </a:ext>
      </dgm:extLst>
    </dgm:pt>
    <dgm:pt modelId="{59987748-D315-450D-9D7E-A858E0AC1DC2}" type="pres">
      <dgm:prSet presAssocID="{48A3DB20-63BA-4129-9607-935B7645165A}" presName="spaceRect" presStyleCnt="0"/>
      <dgm:spPr/>
    </dgm:pt>
    <dgm:pt modelId="{351B0EBF-73EB-4054-8676-FF822AEA9D98}" type="pres">
      <dgm:prSet presAssocID="{48A3DB20-63BA-4129-9607-935B7645165A}" presName="textRect" presStyleLbl="revTx" presStyleIdx="2" presStyleCnt="4">
        <dgm:presLayoutVars>
          <dgm:chMax val="1"/>
          <dgm:chPref val="1"/>
        </dgm:presLayoutVars>
      </dgm:prSet>
      <dgm:spPr/>
    </dgm:pt>
    <dgm:pt modelId="{618B25FF-A465-4D45-8194-6430197E52B2}" type="pres">
      <dgm:prSet presAssocID="{4BCFF86B-192F-4A7E-8A71-D3C933FC0BBC}" presName="sibTrans" presStyleCnt="0"/>
      <dgm:spPr/>
    </dgm:pt>
    <dgm:pt modelId="{1B59F1C9-AD64-43D7-928A-D2A1073E5466}" type="pres">
      <dgm:prSet presAssocID="{4D50029C-BC54-4CBD-AB9B-3B755A165D6C}" presName="compNode" presStyleCnt="0"/>
      <dgm:spPr/>
    </dgm:pt>
    <dgm:pt modelId="{1C57FDB0-7E23-453D-97CB-1AA8153DD022}" type="pres">
      <dgm:prSet presAssocID="{4D50029C-BC54-4CBD-AB9B-3B755A165D6C}" presName="iconBgRect" presStyleLbl="bgShp" presStyleIdx="3" presStyleCnt="4"/>
      <dgm:spPr/>
    </dgm:pt>
    <dgm:pt modelId="{CD686906-2C6C-45C4-AFCA-7F749BDE8EF1}" type="pres">
      <dgm:prSet presAssocID="{4D50029C-BC54-4CBD-AB9B-3B755A165D6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C10979C1-D71B-4AB9-9073-E91F010C3EF0}" type="pres">
      <dgm:prSet presAssocID="{4D50029C-BC54-4CBD-AB9B-3B755A165D6C}" presName="spaceRect" presStyleCnt="0"/>
      <dgm:spPr/>
    </dgm:pt>
    <dgm:pt modelId="{814DF9CD-7A99-4712-9BC5-2F60E8B29F1C}" type="pres">
      <dgm:prSet presAssocID="{4D50029C-BC54-4CBD-AB9B-3B755A165D6C}" presName="textRect" presStyleLbl="revTx" presStyleIdx="3" presStyleCnt="4">
        <dgm:presLayoutVars>
          <dgm:chMax val="1"/>
          <dgm:chPref val="1"/>
        </dgm:presLayoutVars>
      </dgm:prSet>
      <dgm:spPr/>
    </dgm:pt>
  </dgm:ptLst>
  <dgm:cxnLst>
    <dgm:cxn modelId="{A271DA1E-0B20-422A-A671-2EA19A0BA046}" type="presOf" srcId="{653AE806-8F8C-468C-8688-F6006091617A}" destId="{7A9597CB-AAD8-47A0-A862-9F099E228EFE}" srcOrd="0" destOrd="0" presId="urn:microsoft.com/office/officeart/2018/5/layout/IconCircleLabelList"/>
    <dgm:cxn modelId="{7287A836-FCC4-4311-AF15-7A1A877B1AE5}" srcId="{653AE806-8F8C-468C-8688-F6006091617A}" destId="{4E58AB90-2145-459A-B3C1-37F4A57FCFD8}" srcOrd="1" destOrd="0" parTransId="{C37AEF61-C50D-4F0F-BCC7-1D12FCED3D3E}" sibTransId="{CAAA718B-5C77-4D81-A8D8-A561E7DE0957}"/>
    <dgm:cxn modelId="{9520365E-CF6C-41F9-ABAD-024EF56717AE}" type="presOf" srcId="{90AF4355-9D94-4638-826B-0A490ED928B0}" destId="{172413D5-0C92-4D4B-B5FA-2A19E24BC68C}" srcOrd="0" destOrd="0" presId="urn:microsoft.com/office/officeart/2018/5/layout/IconCircleLabelList"/>
    <dgm:cxn modelId="{ECFB1D7E-C852-49BE-A1C9-28198BB9F7D9}" type="presOf" srcId="{4E58AB90-2145-459A-B3C1-37F4A57FCFD8}" destId="{D5DC1501-888E-4178-BEFB-C0236131FAA8}" srcOrd="0" destOrd="0" presId="urn:microsoft.com/office/officeart/2018/5/layout/IconCircleLabelList"/>
    <dgm:cxn modelId="{88DE54A0-5404-4388-A940-AD5895017C37}" srcId="{653AE806-8F8C-468C-8688-F6006091617A}" destId="{4D50029C-BC54-4CBD-AB9B-3B755A165D6C}" srcOrd="3" destOrd="0" parTransId="{756F2389-6B98-4F2D-80FD-EB3F75AEA77E}" sibTransId="{D0EE511D-6994-4D34-8F15-3DE89B88730B}"/>
    <dgm:cxn modelId="{D77F57AA-30CB-4E10-95D3-9D0DE8E09DBF}" type="presOf" srcId="{48A3DB20-63BA-4129-9607-935B7645165A}" destId="{351B0EBF-73EB-4054-8676-FF822AEA9D98}" srcOrd="0" destOrd="0" presId="urn:microsoft.com/office/officeart/2018/5/layout/IconCircleLabelList"/>
    <dgm:cxn modelId="{CCDD11B4-2796-4ADF-A39C-C349C6E6DF62}" type="presOf" srcId="{4D50029C-BC54-4CBD-AB9B-3B755A165D6C}" destId="{814DF9CD-7A99-4712-9BC5-2F60E8B29F1C}" srcOrd="0" destOrd="0" presId="urn:microsoft.com/office/officeart/2018/5/layout/IconCircleLabelList"/>
    <dgm:cxn modelId="{CC54D0DE-AA2D-483D-B1A8-151ABF193517}" srcId="{653AE806-8F8C-468C-8688-F6006091617A}" destId="{48A3DB20-63BA-4129-9607-935B7645165A}" srcOrd="2" destOrd="0" parTransId="{6E061D7C-4A2A-4E9C-B50F-C6A40C569D3B}" sibTransId="{4BCFF86B-192F-4A7E-8A71-D3C933FC0BBC}"/>
    <dgm:cxn modelId="{FF7CCBF9-38C4-4765-AD70-2ED9200429B8}" srcId="{653AE806-8F8C-468C-8688-F6006091617A}" destId="{90AF4355-9D94-4638-826B-0A490ED928B0}" srcOrd="0" destOrd="0" parTransId="{F04E6777-2008-439C-8857-FD98E439BB27}" sibTransId="{6248F90E-FE61-4255-91B1-5E1407604896}"/>
    <dgm:cxn modelId="{11866B43-4A55-4069-B332-8020796E00D3}" type="presParOf" srcId="{7A9597CB-AAD8-47A0-A862-9F099E228EFE}" destId="{80769649-2F66-4E6A-8200-5DFAE7A926B0}" srcOrd="0" destOrd="0" presId="urn:microsoft.com/office/officeart/2018/5/layout/IconCircleLabelList"/>
    <dgm:cxn modelId="{FC546984-3C5D-4A78-B02C-DA01CC0B5F09}" type="presParOf" srcId="{80769649-2F66-4E6A-8200-5DFAE7A926B0}" destId="{9DB01404-5B3F-43D0-9FDA-0006061B4C15}" srcOrd="0" destOrd="0" presId="urn:microsoft.com/office/officeart/2018/5/layout/IconCircleLabelList"/>
    <dgm:cxn modelId="{889E7944-BB07-4198-873F-6BBAF5493537}" type="presParOf" srcId="{80769649-2F66-4E6A-8200-5DFAE7A926B0}" destId="{F45937BA-3CE0-462B-8914-C690E39FA560}" srcOrd="1" destOrd="0" presId="urn:microsoft.com/office/officeart/2018/5/layout/IconCircleLabelList"/>
    <dgm:cxn modelId="{B4B9B292-B525-4089-9396-94209664845D}" type="presParOf" srcId="{80769649-2F66-4E6A-8200-5DFAE7A926B0}" destId="{5D90B578-429A-4E54-9DF3-9E21432F0F99}" srcOrd="2" destOrd="0" presId="urn:microsoft.com/office/officeart/2018/5/layout/IconCircleLabelList"/>
    <dgm:cxn modelId="{91FBD421-5BD2-46EC-9DE0-42E5C9A3A107}" type="presParOf" srcId="{80769649-2F66-4E6A-8200-5DFAE7A926B0}" destId="{172413D5-0C92-4D4B-B5FA-2A19E24BC68C}" srcOrd="3" destOrd="0" presId="urn:microsoft.com/office/officeart/2018/5/layout/IconCircleLabelList"/>
    <dgm:cxn modelId="{9C0BE49B-3BA8-4C2F-89C1-8796B6452857}" type="presParOf" srcId="{7A9597CB-AAD8-47A0-A862-9F099E228EFE}" destId="{F137EEC8-57DB-4116-A06E-487A5A825F9E}" srcOrd="1" destOrd="0" presId="urn:microsoft.com/office/officeart/2018/5/layout/IconCircleLabelList"/>
    <dgm:cxn modelId="{DF21B179-884F-4ED4-9D70-191CAA8452B9}" type="presParOf" srcId="{7A9597CB-AAD8-47A0-A862-9F099E228EFE}" destId="{240ED52E-76C9-4A49-9339-27B3A36FE131}" srcOrd="2" destOrd="0" presId="urn:microsoft.com/office/officeart/2018/5/layout/IconCircleLabelList"/>
    <dgm:cxn modelId="{B64169F2-F97D-4135-BD0D-F05E087822F7}" type="presParOf" srcId="{240ED52E-76C9-4A49-9339-27B3A36FE131}" destId="{99028A84-D438-4377-9629-B684C9E873A4}" srcOrd="0" destOrd="0" presId="urn:microsoft.com/office/officeart/2018/5/layout/IconCircleLabelList"/>
    <dgm:cxn modelId="{95E220EF-0463-4407-9CC6-DFA77C21D18C}" type="presParOf" srcId="{240ED52E-76C9-4A49-9339-27B3A36FE131}" destId="{BF9484B3-1C03-472F-AFD7-8733D6469BE9}" srcOrd="1" destOrd="0" presId="urn:microsoft.com/office/officeart/2018/5/layout/IconCircleLabelList"/>
    <dgm:cxn modelId="{1BD20476-22A0-4541-9316-838D1344E7D6}" type="presParOf" srcId="{240ED52E-76C9-4A49-9339-27B3A36FE131}" destId="{0F42FF16-4A6E-4A9C-80DF-9937023B496C}" srcOrd="2" destOrd="0" presId="urn:microsoft.com/office/officeart/2018/5/layout/IconCircleLabelList"/>
    <dgm:cxn modelId="{1940AE23-B811-4C68-83BF-C6C7EFBA356B}" type="presParOf" srcId="{240ED52E-76C9-4A49-9339-27B3A36FE131}" destId="{D5DC1501-888E-4178-BEFB-C0236131FAA8}" srcOrd="3" destOrd="0" presId="urn:microsoft.com/office/officeart/2018/5/layout/IconCircleLabelList"/>
    <dgm:cxn modelId="{1FFE773C-F417-4932-8EEB-010D9480A431}" type="presParOf" srcId="{7A9597CB-AAD8-47A0-A862-9F099E228EFE}" destId="{A7A45446-00B0-4F39-A179-0A5F8F0ED161}" srcOrd="3" destOrd="0" presId="urn:microsoft.com/office/officeart/2018/5/layout/IconCircleLabelList"/>
    <dgm:cxn modelId="{826A8F80-37F5-43D6-8461-0A1E5E78B184}" type="presParOf" srcId="{7A9597CB-AAD8-47A0-A862-9F099E228EFE}" destId="{64730ABC-68EF-4B21-9680-F1B5966FEE2D}" srcOrd="4" destOrd="0" presId="urn:microsoft.com/office/officeart/2018/5/layout/IconCircleLabelList"/>
    <dgm:cxn modelId="{C8D8815D-4E85-407B-A67D-4D642CBD27BC}" type="presParOf" srcId="{64730ABC-68EF-4B21-9680-F1B5966FEE2D}" destId="{25363002-1EBC-4D39-B4C1-A34F3C234846}" srcOrd="0" destOrd="0" presId="urn:microsoft.com/office/officeart/2018/5/layout/IconCircleLabelList"/>
    <dgm:cxn modelId="{82579374-7A77-452D-AE6C-2F7A5FB3A563}" type="presParOf" srcId="{64730ABC-68EF-4B21-9680-F1B5966FEE2D}" destId="{1ACB9524-844D-4371-9D45-CA25FC55E4E6}" srcOrd="1" destOrd="0" presId="urn:microsoft.com/office/officeart/2018/5/layout/IconCircleLabelList"/>
    <dgm:cxn modelId="{1E5C3577-DEF5-4B95-A426-98376AADBFBA}" type="presParOf" srcId="{64730ABC-68EF-4B21-9680-F1B5966FEE2D}" destId="{59987748-D315-450D-9D7E-A858E0AC1DC2}" srcOrd="2" destOrd="0" presId="urn:microsoft.com/office/officeart/2018/5/layout/IconCircleLabelList"/>
    <dgm:cxn modelId="{0B05F13B-14DE-43F8-956C-D0E98E48C244}" type="presParOf" srcId="{64730ABC-68EF-4B21-9680-F1B5966FEE2D}" destId="{351B0EBF-73EB-4054-8676-FF822AEA9D98}" srcOrd="3" destOrd="0" presId="urn:microsoft.com/office/officeart/2018/5/layout/IconCircleLabelList"/>
    <dgm:cxn modelId="{48285F82-E535-409F-9DF3-9939E21FD96F}" type="presParOf" srcId="{7A9597CB-AAD8-47A0-A862-9F099E228EFE}" destId="{618B25FF-A465-4D45-8194-6430197E52B2}" srcOrd="5" destOrd="0" presId="urn:microsoft.com/office/officeart/2018/5/layout/IconCircleLabelList"/>
    <dgm:cxn modelId="{75EE364E-8E23-4F0A-A208-172188140A7A}" type="presParOf" srcId="{7A9597CB-AAD8-47A0-A862-9F099E228EFE}" destId="{1B59F1C9-AD64-43D7-928A-D2A1073E5466}" srcOrd="6" destOrd="0" presId="urn:microsoft.com/office/officeart/2018/5/layout/IconCircleLabelList"/>
    <dgm:cxn modelId="{741FDC9F-5FCB-4EAF-BCA5-57B4CC8AFED1}" type="presParOf" srcId="{1B59F1C9-AD64-43D7-928A-D2A1073E5466}" destId="{1C57FDB0-7E23-453D-97CB-1AA8153DD022}" srcOrd="0" destOrd="0" presId="urn:microsoft.com/office/officeart/2018/5/layout/IconCircleLabelList"/>
    <dgm:cxn modelId="{259D3EB5-3DAA-4EC2-A41B-C50EFC7D6A53}" type="presParOf" srcId="{1B59F1C9-AD64-43D7-928A-D2A1073E5466}" destId="{CD686906-2C6C-45C4-AFCA-7F749BDE8EF1}" srcOrd="1" destOrd="0" presId="urn:microsoft.com/office/officeart/2018/5/layout/IconCircleLabelList"/>
    <dgm:cxn modelId="{CBFC6579-5C73-4E46-827A-34317E423BA9}" type="presParOf" srcId="{1B59F1C9-AD64-43D7-928A-D2A1073E5466}" destId="{C10979C1-D71B-4AB9-9073-E91F010C3EF0}" srcOrd="2" destOrd="0" presId="urn:microsoft.com/office/officeart/2018/5/layout/IconCircleLabelList"/>
    <dgm:cxn modelId="{6FB92C05-0206-49FE-9259-A0B254ABC434}" type="presParOf" srcId="{1B59F1C9-AD64-43D7-928A-D2A1073E5466}" destId="{814DF9CD-7A99-4712-9BC5-2F60E8B29F1C}"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60C352-F3E3-4969-9051-E0FB32060928}"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F3A7DDDC-A949-43AD-9809-5697750F24DD}">
      <dgm:prSet/>
      <dgm:spPr/>
      <dgm:t>
        <a:bodyPr/>
        <a:lstStyle/>
        <a:p>
          <a:r>
            <a:rPr lang="en-GB" b="0" i="0"/>
            <a:t>Price</a:t>
          </a:r>
          <a:endParaRPr lang="en-US"/>
        </a:p>
      </dgm:t>
    </dgm:pt>
    <dgm:pt modelId="{18D299FE-7C96-4639-A03A-96F4B9D21418}" type="parTrans" cxnId="{F5379058-26DA-4AF9-985F-91FEC7B3DD41}">
      <dgm:prSet/>
      <dgm:spPr/>
      <dgm:t>
        <a:bodyPr/>
        <a:lstStyle/>
        <a:p>
          <a:endParaRPr lang="en-US"/>
        </a:p>
      </dgm:t>
    </dgm:pt>
    <dgm:pt modelId="{955106CD-A320-4529-BD24-C91798FE16FF}" type="sibTrans" cxnId="{F5379058-26DA-4AF9-985F-91FEC7B3DD41}">
      <dgm:prSet/>
      <dgm:spPr/>
      <dgm:t>
        <a:bodyPr/>
        <a:lstStyle/>
        <a:p>
          <a:endParaRPr lang="en-US"/>
        </a:p>
      </dgm:t>
    </dgm:pt>
    <dgm:pt modelId="{A7B26814-F079-421C-BBBB-2C19CD7404E3}">
      <dgm:prSet/>
      <dgm:spPr/>
      <dgm:t>
        <a:bodyPr/>
        <a:lstStyle/>
        <a:p>
          <a:r>
            <a:rPr lang="en-GB" b="0" i="0"/>
            <a:t>Place</a:t>
          </a:r>
          <a:endParaRPr lang="en-US"/>
        </a:p>
      </dgm:t>
    </dgm:pt>
    <dgm:pt modelId="{8C49F491-B5DB-4B80-9591-978DBAC21572}" type="parTrans" cxnId="{284D648F-A680-48D1-B8B4-054A9E91FE0C}">
      <dgm:prSet/>
      <dgm:spPr/>
      <dgm:t>
        <a:bodyPr/>
        <a:lstStyle/>
        <a:p>
          <a:endParaRPr lang="en-US"/>
        </a:p>
      </dgm:t>
    </dgm:pt>
    <dgm:pt modelId="{8F0E6F3B-CF6A-4577-A329-57C6021EF449}" type="sibTrans" cxnId="{284D648F-A680-48D1-B8B4-054A9E91FE0C}">
      <dgm:prSet/>
      <dgm:spPr/>
      <dgm:t>
        <a:bodyPr/>
        <a:lstStyle/>
        <a:p>
          <a:endParaRPr lang="en-US"/>
        </a:p>
      </dgm:t>
    </dgm:pt>
    <dgm:pt modelId="{1839914C-6B61-4DE0-9282-FAF904E54412}">
      <dgm:prSet/>
      <dgm:spPr/>
      <dgm:t>
        <a:bodyPr/>
        <a:lstStyle/>
        <a:p>
          <a:r>
            <a:rPr lang="en-GB" b="0" i="0"/>
            <a:t>Promotion</a:t>
          </a:r>
          <a:endParaRPr lang="en-US"/>
        </a:p>
      </dgm:t>
    </dgm:pt>
    <dgm:pt modelId="{1D90172F-8C14-4535-9675-256E839CD401}" type="parTrans" cxnId="{C4B085C8-2B91-4AC4-A720-78EBE4C7B666}">
      <dgm:prSet/>
      <dgm:spPr/>
      <dgm:t>
        <a:bodyPr/>
        <a:lstStyle/>
        <a:p>
          <a:endParaRPr lang="en-US"/>
        </a:p>
      </dgm:t>
    </dgm:pt>
    <dgm:pt modelId="{61E60812-436C-4D8A-BD93-CC9EEE07A23D}" type="sibTrans" cxnId="{C4B085C8-2B91-4AC4-A720-78EBE4C7B666}">
      <dgm:prSet/>
      <dgm:spPr/>
      <dgm:t>
        <a:bodyPr/>
        <a:lstStyle/>
        <a:p>
          <a:endParaRPr lang="en-US"/>
        </a:p>
      </dgm:t>
    </dgm:pt>
    <dgm:pt modelId="{07BE00D5-1079-4890-845B-83DCDB4F070A}">
      <dgm:prSet/>
      <dgm:spPr/>
      <dgm:t>
        <a:bodyPr/>
        <a:lstStyle/>
        <a:p>
          <a:r>
            <a:rPr lang="en-GB" b="0" i="0"/>
            <a:t>product</a:t>
          </a:r>
          <a:endParaRPr lang="en-US"/>
        </a:p>
      </dgm:t>
    </dgm:pt>
    <dgm:pt modelId="{F8719951-7AA4-41F2-92BB-C18B6513BB66}" type="parTrans" cxnId="{C44092A4-CA22-4F6D-9DCA-F6060A82EABA}">
      <dgm:prSet/>
      <dgm:spPr/>
      <dgm:t>
        <a:bodyPr/>
        <a:lstStyle/>
        <a:p>
          <a:endParaRPr lang="en-US"/>
        </a:p>
      </dgm:t>
    </dgm:pt>
    <dgm:pt modelId="{3586347B-2864-4511-B4E5-A33532BCEA9C}" type="sibTrans" cxnId="{C44092A4-CA22-4F6D-9DCA-F6060A82EABA}">
      <dgm:prSet/>
      <dgm:spPr/>
      <dgm:t>
        <a:bodyPr/>
        <a:lstStyle/>
        <a:p>
          <a:endParaRPr lang="en-US"/>
        </a:p>
      </dgm:t>
    </dgm:pt>
    <dgm:pt modelId="{E3E64916-87B9-B647-A1F5-0E400FCCF88F}" type="pres">
      <dgm:prSet presAssocID="{EE60C352-F3E3-4969-9051-E0FB32060928}" presName="matrix" presStyleCnt="0">
        <dgm:presLayoutVars>
          <dgm:chMax val="1"/>
          <dgm:dir/>
          <dgm:resizeHandles val="exact"/>
        </dgm:presLayoutVars>
      </dgm:prSet>
      <dgm:spPr/>
    </dgm:pt>
    <dgm:pt modelId="{193BD4CF-8347-D545-8CCA-0A63AD7F3167}" type="pres">
      <dgm:prSet presAssocID="{EE60C352-F3E3-4969-9051-E0FB32060928}" presName="diamond" presStyleLbl="bgShp" presStyleIdx="0" presStyleCnt="1"/>
      <dgm:spPr/>
    </dgm:pt>
    <dgm:pt modelId="{EF1FD91D-5083-1540-B8C5-956B1EEF1DF3}" type="pres">
      <dgm:prSet presAssocID="{EE60C352-F3E3-4969-9051-E0FB32060928}" presName="quad1" presStyleLbl="node1" presStyleIdx="0" presStyleCnt="4">
        <dgm:presLayoutVars>
          <dgm:chMax val="0"/>
          <dgm:chPref val="0"/>
          <dgm:bulletEnabled val="1"/>
        </dgm:presLayoutVars>
      </dgm:prSet>
      <dgm:spPr/>
    </dgm:pt>
    <dgm:pt modelId="{36190448-369B-E64D-A1E4-7E5F846CC61C}" type="pres">
      <dgm:prSet presAssocID="{EE60C352-F3E3-4969-9051-E0FB32060928}" presName="quad2" presStyleLbl="node1" presStyleIdx="1" presStyleCnt="4">
        <dgm:presLayoutVars>
          <dgm:chMax val="0"/>
          <dgm:chPref val="0"/>
          <dgm:bulletEnabled val="1"/>
        </dgm:presLayoutVars>
      </dgm:prSet>
      <dgm:spPr/>
    </dgm:pt>
    <dgm:pt modelId="{F956D965-28DB-C743-8CFF-7F1A8F5B71A9}" type="pres">
      <dgm:prSet presAssocID="{EE60C352-F3E3-4969-9051-E0FB32060928}" presName="quad3" presStyleLbl="node1" presStyleIdx="2" presStyleCnt="4">
        <dgm:presLayoutVars>
          <dgm:chMax val="0"/>
          <dgm:chPref val="0"/>
          <dgm:bulletEnabled val="1"/>
        </dgm:presLayoutVars>
      </dgm:prSet>
      <dgm:spPr/>
    </dgm:pt>
    <dgm:pt modelId="{E5584E27-ACFA-D945-93EC-32DF7E7CE2C5}" type="pres">
      <dgm:prSet presAssocID="{EE60C352-F3E3-4969-9051-E0FB32060928}" presName="quad4" presStyleLbl="node1" presStyleIdx="3" presStyleCnt="4">
        <dgm:presLayoutVars>
          <dgm:chMax val="0"/>
          <dgm:chPref val="0"/>
          <dgm:bulletEnabled val="1"/>
        </dgm:presLayoutVars>
      </dgm:prSet>
      <dgm:spPr/>
    </dgm:pt>
  </dgm:ptLst>
  <dgm:cxnLst>
    <dgm:cxn modelId="{185FBA06-96F3-3845-909C-2DCFD408143F}" type="presOf" srcId="{A7B26814-F079-421C-BBBB-2C19CD7404E3}" destId="{36190448-369B-E64D-A1E4-7E5F846CC61C}" srcOrd="0" destOrd="0" presId="urn:microsoft.com/office/officeart/2005/8/layout/matrix3"/>
    <dgm:cxn modelId="{A1D01120-CD80-654F-B2AD-80981BE5FF7F}" type="presOf" srcId="{07BE00D5-1079-4890-845B-83DCDB4F070A}" destId="{E5584E27-ACFA-D945-93EC-32DF7E7CE2C5}" srcOrd="0" destOrd="0" presId="urn:microsoft.com/office/officeart/2005/8/layout/matrix3"/>
    <dgm:cxn modelId="{F5379058-26DA-4AF9-985F-91FEC7B3DD41}" srcId="{EE60C352-F3E3-4969-9051-E0FB32060928}" destId="{F3A7DDDC-A949-43AD-9809-5697750F24DD}" srcOrd="0" destOrd="0" parTransId="{18D299FE-7C96-4639-A03A-96F4B9D21418}" sibTransId="{955106CD-A320-4529-BD24-C91798FE16FF}"/>
    <dgm:cxn modelId="{835B7462-2A9E-8148-BE7C-2DE5ADD6508E}" type="presOf" srcId="{1839914C-6B61-4DE0-9282-FAF904E54412}" destId="{F956D965-28DB-C743-8CFF-7F1A8F5B71A9}" srcOrd="0" destOrd="0" presId="urn:microsoft.com/office/officeart/2005/8/layout/matrix3"/>
    <dgm:cxn modelId="{284D648F-A680-48D1-B8B4-054A9E91FE0C}" srcId="{EE60C352-F3E3-4969-9051-E0FB32060928}" destId="{A7B26814-F079-421C-BBBB-2C19CD7404E3}" srcOrd="1" destOrd="0" parTransId="{8C49F491-B5DB-4B80-9591-978DBAC21572}" sibTransId="{8F0E6F3B-CF6A-4577-A329-57C6021EF449}"/>
    <dgm:cxn modelId="{6490D09B-C671-ED48-A78E-7B15C0A2A8A0}" type="presOf" srcId="{F3A7DDDC-A949-43AD-9809-5697750F24DD}" destId="{EF1FD91D-5083-1540-B8C5-956B1EEF1DF3}" srcOrd="0" destOrd="0" presId="urn:microsoft.com/office/officeart/2005/8/layout/matrix3"/>
    <dgm:cxn modelId="{C44092A4-CA22-4F6D-9DCA-F6060A82EABA}" srcId="{EE60C352-F3E3-4969-9051-E0FB32060928}" destId="{07BE00D5-1079-4890-845B-83DCDB4F070A}" srcOrd="3" destOrd="0" parTransId="{F8719951-7AA4-41F2-92BB-C18B6513BB66}" sibTransId="{3586347B-2864-4511-B4E5-A33532BCEA9C}"/>
    <dgm:cxn modelId="{C4B085C8-2B91-4AC4-A720-78EBE4C7B666}" srcId="{EE60C352-F3E3-4969-9051-E0FB32060928}" destId="{1839914C-6B61-4DE0-9282-FAF904E54412}" srcOrd="2" destOrd="0" parTransId="{1D90172F-8C14-4535-9675-256E839CD401}" sibTransId="{61E60812-436C-4D8A-BD93-CC9EEE07A23D}"/>
    <dgm:cxn modelId="{2B1578CD-39D0-7948-B2C8-971346B9D6C3}" type="presOf" srcId="{EE60C352-F3E3-4969-9051-E0FB32060928}" destId="{E3E64916-87B9-B647-A1F5-0E400FCCF88F}" srcOrd="0" destOrd="0" presId="urn:microsoft.com/office/officeart/2005/8/layout/matrix3"/>
    <dgm:cxn modelId="{6E01DB1B-2FF1-544F-B88D-E6D834192453}" type="presParOf" srcId="{E3E64916-87B9-B647-A1F5-0E400FCCF88F}" destId="{193BD4CF-8347-D545-8CCA-0A63AD7F3167}" srcOrd="0" destOrd="0" presId="urn:microsoft.com/office/officeart/2005/8/layout/matrix3"/>
    <dgm:cxn modelId="{8308892E-43FC-734E-9460-2C1D229BB5CE}" type="presParOf" srcId="{E3E64916-87B9-B647-A1F5-0E400FCCF88F}" destId="{EF1FD91D-5083-1540-B8C5-956B1EEF1DF3}" srcOrd="1" destOrd="0" presId="urn:microsoft.com/office/officeart/2005/8/layout/matrix3"/>
    <dgm:cxn modelId="{BD628869-9967-FF46-BA5A-BE4DDA1D3E9E}" type="presParOf" srcId="{E3E64916-87B9-B647-A1F5-0E400FCCF88F}" destId="{36190448-369B-E64D-A1E4-7E5F846CC61C}" srcOrd="2" destOrd="0" presId="urn:microsoft.com/office/officeart/2005/8/layout/matrix3"/>
    <dgm:cxn modelId="{590E4E7C-BDF7-1E4C-B464-6B09D899C9DE}" type="presParOf" srcId="{E3E64916-87B9-B647-A1F5-0E400FCCF88F}" destId="{F956D965-28DB-C743-8CFF-7F1A8F5B71A9}" srcOrd="3" destOrd="0" presId="urn:microsoft.com/office/officeart/2005/8/layout/matrix3"/>
    <dgm:cxn modelId="{54B21EEC-9801-F84C-8BDD-A3715CA52A1A}" type="presParOf" srcId="{E3E64916-87B9-B647-A1F5-0E400FCCF88F}" destId="{E5584E27-ACFA-D945-93EC-32DF7E7CE2C5}"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69D94D-D36D-4113-980C-9DA7C525C3B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A417B4D-FA68-41C4-8A33-FD06381F75B7}">
      <dgm:prSet/>
      <dgm:spPr/>
      <dgm:t>
        <a:bodyPr/>
        <a:lstStyle/>
        <a:p>
          <a:r>
            <a:rPr lang="en-GB"/>
            <a:t>Increase social media usage</a:t>
          </a:r>
          <a:endParaRPr lang="en-US"/>
        </a:p>
      </dgm:t>
    </dgm:pt>
    <dgm:pt modelId="{6371DAC5-FAE5-44F3-851E-100ED28E2162}" type="parTrans" cxnId="{62B4BC34-45EA-4C74-9207-689281DCE53E}">
      <dgm:prSet/>
      <dgm:spPr/>
      <dgm:t>
        <a:bodyPr/>
        <a:lstStyle/>
        <a:p>
          <a:endParaRPr lang="en-US"/>
        </a:p>
      </dgm:t>
    </dgm:pt>
    <dgm:pt modelId="{A1431E5E-2196-4BB2-AA24-A050D66A8E0D}" type="sibTrans" cxnId="{62B4BC34-45EA-4C74-9207-689281DCE53E}">
      <dgm:prSet/>
      <dgm:spPr/>
      <dgm:t>
        <a:bodyPr/>
        <a:lstStyle/>
        <a:p>
          <a:endParaRPr lang="en-US"/>
        </a:p>
      </dgm:t>
    </dgm:pt>
    <dgm:pt modelId="{BA4F7F59-2213-4D66-90F5-A1EAC0A97DC2}">
      <dgm:prSet/>
      <dgm:spPr/>
      <dgm:t>
        <a:bodyPr/>
        <a:lstStyle/>
        <a:p>
          <a:r>
            <a:rPr lang="en-GB" dirty="0"/>
            <a:t>4P’s of marketing</a:t>
          </a:r>
          <a:endParaRPr lang="en-US" dirty="0"/>
        </a:p>
      </dgm:t>
    </dgm:pt>
    <dgm:pt modelId="{38E5E7FE-2B20-4C5A-BB80-F930140D095D}" type="parTrans" cxnId="{2543BFFA-F710-48FB-8DFF-22BC7107A71A}">
      <dgm:prSet/>
      <dgm:spPr/>
      <dgm:t>
        <a:bodyPr/>
        <a:lstStyle/>
        <a:p>
          <a:endParaRPr lang="en-US"/>
        </a:p>
      </dgm:t>
    </dgm:pt>
    <dgm:pt modelId="{05F3B2BE-CD26-44F8-9566-C388BA3D613A}" type="sibTrans" cxnId="{2543BFFA-F710-48FB-8DFF-22BC7107A71A}">
      <dgm:prSet/>
      <dgm:spPr/>
      <dgm:t>
        <a:bodyPr/>
        <a:lstStyle/>
        <a:p>
          <a:endParaRPr lang="en-US"/>
        </a:p>
      </dgm:t>
    </dgm:pt>
    <dgm:pt modelId="{A380BE2F-9AF8-4405-98ED-D7749F6CA09E}">
      <dgm:prSet/>
      <dgm:spPr/>
      <dgm:t>
        <a:bodyPr/>
        <a:lstStyle/>
        <a:p>
          <a:r>
            <a:rPr lang="en-US" dirty="0"/>
            <a:t>Marketing Plan</a:t>
          </a:r>
        </a:p>
      </dgm:t>
    </dgm:pt>
    <dgm:pt modelId="{31CD2670-C0AE-4EDF-8CCC-DD6653D845F3}" type="sibTrans" cxnId="{E2DC45BA-4A87-46EE-AAEE-A8969F9096CB}">
      <dgm:prSet/>
      <dgm:spPr/>
      <dgm:t>
        <a:bodyPr/>
        <a:lstStyle/>
        <a:p>
          <a:endParaRPr lang="en-US"/>
        </a:p>
      </dgm:t>
    </dgm:pt>
    <dgm:pt modelId="{A53564AB-25D9-4C0F-96C0-AF7AFE981069}" type="parTrans" cxnId="{E2DC45BA-4A87-46EE-AAEE-A8969F9096CB}">
      <dgm:prSet/>
      <dgm:spPr/>
      <dgm:t>
        <a:bodyPr/>
        <a:lstStyle/>
        <a:p>
          <a:endParaRPr lang="en-US"/>
        </a:p>
      </dgm:t>
    </dgm:pt>
    <dgm:pt modelId="{45DB8AE1-6F1C-4762-9B17-9F04AB786FE4}">
      <dgm:prSet/>
      <dgm:spPr/>
      <dgm:t>
        <a:bodyPr/>
        <a:lstStyle/>
        <a:p>
          <a:r>
            <a:rPr lang="en-US" dirty="0"/>
            <a:t>Marketing Environment</a:t>
          </a:r>
        </a:p>
      </dgm:t>
    </dgm:pt>
    <dgm:pt modelId="{96C036A6-DB9D-4DAF-A560-2D17190497E5}" type="sibTrans" cxnId="{472C3559-92D3-47AF-BAEE-F11D9FE0DFB1}">
      <dgm:prSet/>
      <dgm:spPr/>
      <dgm:t>
        <a:bodyPr/>
        <a:lstStyle/>
        <a:p>
          <a:endParaRPr lang="en-US"/>
        </a:p>
      </dgm:t>
    </dgm:pt>
    <dgm:pt modelId="{81DA3FCE-8AF7-4A3D-A65B-99E5B0EBA6DA}" type="parTrans" cxnId="{472C3559-92D3-47AF-BAEE-F11D9FE0DFB1}">
      <dgm:prSet/>
      <dgm:spPr/>
      <dgm:t>
        <a:bodyPr/>
        <a:lstStyle/>
        <a:p>
          <a:endParaRPr lang="en-US"/>
        </a:p>
      </dgm:t>
    </dgm:pt>
    <dgm:pt modelId="{C33DD692-0ED4-4E3D-A204-EAC9559CCC2B}">
      <dgm:prSet/>
      <dgm:spPr/>
      <dgm:t>
        <a:bodyPr/>
        <a:lstStyle/>
        <a:p>
          <a:r>
            <a:rPr lang="en-US" dirty="0"/>
            <a:t>Evaluate marketing strategies </a:t>
          </a:r>
        </a:p>
      </dgm:t>
    </dgm:pt>
    <dgm:pt modelId="{3755C889-54D3-4138-B604-67B650706B1A}" type="sibTrans" cxnId="{0AE3BDB1-E3CB-4073-9A69-C7BBDB66DAA1}">
      <dgm:prSet/>
      <dgm:spPr/>
      <dgm:t>
        <a:bodyPr/>
        <a:lstStyle/>
        <a:p>
          <a:endParaRPr lang="en-US"/>
        </a:p>
      </dgm:t>
    </dgm:pt>
    <dgm:pt modelId="{104B52B3-701B-4FB2-A02A-83F69A564362}" type="parTrans" cxnId="{0AE3BDB1-E3CB-4073-9A69-C7BBDB66DAA1}">
      <dgm:prSet/>
      <dgm:spPr/>
      <dgm:t>
        <a:bodyPr/>
        <a:lstStyle/>
        <a:p>
          <a:endParaRPr lang="en-US"/>
        </a:p>
      </dgm:t>
    </dgm:pt>
    <dgm:pt modelId="{840031D2-070B-D04E-91F5-8F95D5DEF054}" type="pres">
      <dgm:prSet presAssocID="{5769D94D-D36D-4113-980C-9DA7C525C3B0}" presName="linear" presStyleCnt="0">
        <dgm:presLayoutVars>
          <dgm:animLvl val="lvl"/>
          <dgm:resizeHandles val="exact"/>
        </dgm:presLayoutVars>
      </dgm:prSet>
      <dgm:spPr/>
    </dgm:pt>
    <dgm:pt modelId="{56DD310C-CC08-7643-A08A-AF54BA7E4259}" type="pres">
      <dgm:prSet presAssocID="{7A417B4D-FA68-41C4-8A33-FD06381F75B7}" presName="parentText" presStyleLbl="node1" presStyleIdx="0" presStyleCnt="5">
        <dgm:presLayoutVars>
          <dgm:chMax val="0"/>
          <dgm:bulletEnabled val="1"/>
        </dgm:presLayoutVars>
      </dgm:prSet>
      <dgm:spPr/>
    </dgm:pt>
    <dgm:pt modelId="{7B95C46E-F12F-E845-8994-6F2F23154E27}" type="pres">
      <dgm:prSet presAssocID="{A1431E5E-2196-4BB2-AA24-A050D66A8E0D}" presName="spacer" presStyleCnt="0"/>
      <dgm:spPr/>
    </dgm:pt>
    <dgm:pt modelId="{9B7BAFBC-4F80-E74B-8EA0-3DADD860F99E}" type="pres">
      <dgm:prSet presAssocID="{BA4F7F59-2213-4D66-90F5-A1EAC0A97DC2}" presName="parentText" presStyleLbl="node1" presStyleIdx="1" presStyleCnt="5">
        <dgm:presLayoutVars>
          <dgm:chMax val="0"/>
          <dgm:bulletEnabled val="1"/>
        </dgm:presLayoutVars>
      </dgm:prSet>
      <dgm:spPr/>
    </dgm:pt>
    <dgm:pt modelId="{91E355DC-305A-984B-8B2E-70ECE827D4BB}" type="pres">
      <dgm:prSet presAssocID="{05F3B2BE-CD26-44F8-9566-C388BA3D613A}" presName="spacer" presStyleCnt="0"/>
      <dgm:spPr/>
    </dgm:pt>
    <dgm:pt modelId="{C564DCD5-1547-D74A-A164-44B109BAF25D}" type="pres">
      <dgm:prSet presAssocID="{C33DD692-0ED4-4E3D-A204-EAC9559CCC2B}" presName="parentText" presStyleLbl="node1" presStyleIdx="2" presStyleCnt="5" custLinFactNeighborX="905" custLinFactNeighborY="20838">
        <dgm:presLayoutVars>
          <dgm:chMax val="0"/>
          <dgm:bulletEnabled val="1"/>
        </dgm:presLayoutVars>
      </dgm:prSet>
      <dgm:spPr/>
    </dgm:pt>
    <dgm:pt modelId="{C0E779C7-4B18-BF43-961C-7D07CE641211}" type="pres">
      <dgm:prSet presAssocID="{3755C889-54D3-4138-B604-67B650706B1A}" presName="spacer" presStyleCnt="0"/>
      <dgm:spPr/>
    </dgm:pt>
    <dgm:pt modelId="{D56229C3-56A2-AE4D-A312-74896BA3323E}" type="pres">
      <dgm:prSet presAssocID="{A380BE2F-9AF8-4405-98ED-D7749F6CA09E}" presName="parentText" presStyleLbl="node1" presStyleIdx="3" presStyleCnt="5" custLinFactNeighborX="-198" custLinFactNeighborY="-52506">
        <dgm:presLayoutVars>
          <dgm:chMax val="0"/>
          <dgm:bulletEnabled val="1"/>
        </dgm:presLayoutVars>
      </dgm:prSet>
      <dgm:spPr/>
    </dgm:pt>
    <dgm:pt modelId="{88AB6041-790F-E24C-851A-0140C28DD2FA}" type="pres">
      <dgm:prSet presAssocID="{31CD2670-C0AE-4EDF-8CCC-DD6653D845F3}" presName="spacer" presStyleCnt="0"/>
      <dgm:spPr/>
    </dgm:pt>
    <dgm:pt modelId="{9C44C622-EA4B-564B-B388-0B808841AE47}" type="pres">
      <dgm:prSet presAssocID="{45DB8AE1-6F1C-4762-9B17-9F04AB786FE4}" presName="parentText" presStyleLbl="node1" presStyleIdx="4" presStyleCnt="5">
        <dgm:presLayoutVars>
          <dgm:chMax val="0"/>
          <dgm:bulletEnabled val="1"/>
        </dgm:presLayoutVars>
      </dgm:prSet>
      <dgm:spPr/>
    </dgm:pt>
  </dgm:ptLst>
  <dgm:cxnLst>
    <dgm:cxn modelId="{C68CFD08-119E-FC4F-AAA3-4FBF3FB09AE5}" type="presOf" srcId="{C33DD692-0ED4-4E3D-A204-EAC9559CCC2B}" destId="{C564DCD5-1547-D74A-A164-44B109BAF25D}" srcOrd="0" destOrd="0" presId="urn:microsoft.com/office/officeart/2005/8/layout/vList2"/>
    <dgm:cxn modelId="{6715700D-A854-7F4B-9764-1878A1692400}" type="presOf" srcId="{A380BE2F-9AF8-4405-98ED-D7749F6CA09E}" destId="{D56229C3-56A2-AE4D-A312-74896BA3323E}" srcOrd="0" destOrd="0" presId="urn:microsoft.com/office/officeart/2005/8/layout/vList2"/>
    <dgm:cxn modelId="{62B4BC34-45EA-4C74-9207-689281DCE53E}" srcId="{5769D94D-D36D-4113-980C-9DA7C525C3B0}" destId="{7A417B4D-FA68-41C4-8A33-FD06381F75B7}" srcOrd="0" destOrd="0" parTransId="{6371DAC5-FAE5-44F3-851E-100ED28E2162}" sibTransId="{A1431E5E-2196-4BB2-AA24-A050D66A8E0D}"/>
    <dgm:cxn modelId="{D827F24D-BEF1-3241-8B33-B54F529BD972}" type="presOf" srcId="{5769D94D-D36D-4113-980C-9DA7C525C3B0}" destId="{840031D2-070B-D04E-91F5-8F95D5DEF054}" srcOrd="0" destOrd="0" presId="urn:microsoft.com/office/officeart/2005/8/layout/vList2"/>
    <dgm:cxn modelId="{472C3559-92D3-47AF-BAEE-F11D9FE0DFB1}" srcId="{5769D94D-D36D-4113-980C-9DA7C525C3B0}" destId="{45DB8AE1-6F1C-4762-9B17-9F04AB786FE4}" srcOrd="4" destOrd="0" parTransId="{81DA3FCE-8AF7-4A3D-A65B-99E5B0EBA6DA}" sibTransId="{96C036A6-DB9D-4DAF-A560-2D17190497E5}"/>
    <dgm:cxn modelId="{F34D0BA2-1B39-A641-A861-1F622FC81813}" type="presOf" srcId="{45DB8AE1-6F1C-4762-9B17-9F04AB786FE4}" destId="{9C44C622-EA4B-564B-B388-0B808841AE47}" srcOrd="0" destOrd="0" presId="urn:microsoft.com/office/officeart/2005/8/layout/vList2"/>
    <dgm:cxn modelId="{0AE3BDB1-E3CB-4073-9A69-C7BBDB66DAA1}" srcId="{5769D94D-D36D-4113-980C-9DA7C525C3B0}" destId="{C33DD692-0ED4-4E3D-A204-EAC9559CCC2B}" srcOrd="2" destOrd="0" parTransId="{104B52B3-701B-4FB2-A02A-83F69A564362}" sibTransId="{3755C889-54D3-4138-B604-67B650706B1A}"/>
    <dgm:cxn modelId="{E2DC45BA-4A87-46EE-AAEE-A8969F9096CB}" srcId="{5769D94D-D36D-4113-980C-9DA7C525C3B0}" destId="{A380BE2F-9AF8-4405-98ED-D7749F6CA09E}" srcOrd="3" destOrd="0" parTransId="{A53564AB-25D9-4C0F-96C0-AF7AFE981069}" sibTransId="{31CD2670-C0AE-4EDF-8CCC-DD6653D845F3}"/>
    <dgm:cxn modelId="{5318B2E6-8C59-7D4C-88B9-8756E60D93A5}" type="presOf" srcId="{7A417B4D-FA68-41C4-8A33-FD06381F75B7}" destId="{56DD310C-CC08-7643-A08A-AF54BA7E4259}" srcOrd="0" destOrd="0" presId="urn:microsoft.com/office/officeart/2005/8/layout/vList2"/>
    <dgm:cxn modelId="{A84A53EF-301D-B646-B94E-BE62AFE91258}" type="presOf" srcId="{BA4F7F59-2213-4D66-90F5-A1EAC0A97DC2}" destId="{9B7BAFBC-4F80-E74B-8EA0-3DADD860F99E}" srcOrd="0" destOrd="0" presId="urn:microsoft.com/office/officeart/2005/8/layout/vList2"/>
    <dgm:cxn modelId="{2543BFFA-F710-48FB-8DFF-22BC7107A71A}" srcId="{5769D94D-D36D-4113-980C-9DA7C525C3B0}" destId="{BA4F7F59-2213-4D66-90F5-A1EAC0A97DC2}" srcOrd="1" destOrd="0" parTransId="{38E5E7FE-2B20-4C5A-BB80-F930140D095D}" sibTransId="{05F3B2BE-CD26-44F8-9566-C388BA3D613A}"/>
    <dgm:cxn modelId="{4FED2868-4ECC-654D-9B59-BC268D61E25B}" type="presParOf" srcId="{840031D2-070B-D04E-91F5-8F95D5DEF054}" destId="{56DD310C-CC08-7643-A08A-AF54BA7E4259}" srcOrd="0" destOrd="0" presId="urn:microsoft.com/office/officeart/2005/8/layout/vList2"/>
    <dgm:cxn modelId="{02E147C9-74BF-5746-8676-9D37280F3245}" type="presParOf" srcId="{840031D2-070B-D04E-91F5-8F95D5DEF054}" destId="{7B95C46E-F12F-E845-8994-6F2F23154E27}" srcOrd="1" destOrd="0" presId="urn:microsoft.com/office/officeart/2005/8/layout/vList2"/>
    <dgm:cxn modelId="{55971B4D-068A-7F4C-A2F0-0E0E98B62A93}" type="presParOf" srcId="{840031D2-070B-D04E-91F5-8F95D5DEF054}" destId="{9B7BAFBC-4F80-E74B-8EA0-3DADD860F99E}" srcOrd="2" destOrd="0" presId="urn:microsoft.com/office/officeart/2005/8/layout/vList2"/>
    <dgm:cxn modelId="{77406D68-B668-D343-8AB3-5329777598FD}" type="presParOf" srcId="{840031D2-070B-D04E-91F5-8F95D5DEF054}" destId="{91E355DC-305A-984B-8B2E-70ECE827D4BB}" srcOrd="3" destOrd="0" presId="urn:microsoft.com/office/officeart/2005/8/layout/vList2"/>
    <dgm:cxn modelId="{FCC317F8-6269-6240-A345-1A3EF0B9D301}" type="presParOf" srcId="{840031D2-070B-D04E-91F5-8F95D5DEF054}" destId="{C564DCD5-1547-D74A-A164-44B109BAF25D}" srcOrd="4" destOrd="0" presId="urn:microsoft.com/office/officeart/2005/8/layout/vList2"/>
    <dgm:cxn modelId="{16CD7DAA-A351-5B42-90B6-85D7A227B01D}" type="presParOf" srcId="{840031D2-070B-D04E-91F5-8F95D5DEF054}" destId="{C0E779C7-4B18-BF43-961C-7D07CE641211}" srcOrd="5" destOrd="0" presId="urn:microsoft.com/office/officeart/2005/8/layout/vList2"/>
    <dgm:cxn modelId="{031ABB9A-6D35-CE47-BA77-2D4A62F2DD38}" type="presParOf" srcId="{840031D2-070B-D04E-91F5-8F95D5DEF054}" destId="{D56229C3-56A2-AE4D-A312-74896BA3323E}" srcOrd="6" destOrd="0" presId="urn:microsoft.com/office/officeart/2005/8/layout/vList2"/>
    <dgm:cxn modelId="{185E0BCA-9085-0447-B5B5-5852D733EE17}" type="presParOf" srcId="{840031D2-070B-D04E-91F5-8F95D5DEF054}" destId="{88AB6041-790F-E24C-851A-0140C28DD2FA}" srcOrd="7" destOrd="0" presId="urn:microsoft.com/office/officeart/2005/8/layout/vList2"/>
    <dgm:cxn modelId="{57EF19E7-29D2-784C-B8A9-15112AFBD02E}" type="presParOf" srcId="{840031D2-070B-D04E-91F5-8F95D5DEF054}" destId="{9C44C622-EA4B-564B-B388-0B808841AE47}"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039388-8B73-4C12-A70B-C0439C6EE22E}">
      <dsp:nvSpPr>
        <dsp:cNvPr id="0" name=""/>
        <dsp:cNvSpPr/>
      </dsp:nvSpPr>
      <dsp:spPr>
        <a:xfrm>
          <a:off x="0" y="4098"/>
          <a:ext cx="6391275" cy="8730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0B1B2-23FF-446D-9F26-72D37AEC5861}">
      <dsp:nvSpPr>
        <dsp:cNvPr id="0" name=""/>
        <dsp:cNvSpPr/>
      </dsp:nvSpPr>
      <dsp:spPr>
        <a:xfrm>
          <a:off x="264107" y="200542"/>
          <a:ext cx="480194" cy="480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2388321-2287-469F-94F1-AE29B44707EA}">
      <dsp:nvSpPr>
        <dsp:cNvPr id="0" name=""/>
        <dsp:cNvSpPr/>
      </dsp:nvSpPr>
      <dsp:spPr>
        <a:xfrm>
          <a:off x="1008409" y="4098"/>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US" sz="1600" kern="1200"/>
            <a:t>Analyze the marketing strategies for a successful gym </a:t>
          </a:r>
        </a:p>
      </dsp:txBody>
      <dsp:txXfrm>
        <a:off x="1008409" y="4098"/>
        <a:ext cx="5382865" cy="873081"/>
      </dsp:txXfrm>
    </dsp:sp>
    <dsp:sp modelId="{3AF600D2-ACE7-48BF-A5CE-B1B7E224E09F}">
      <dsp:nvSpPr>
        <dsp:cNvPr id="0" name=""/>
        <dsp:cNvSpPr/>
      </dsp:nvSpPr>
      <dsp:spPr>
        <a:xfrm>
          <a:off x="0" y="1095450"/>
          <a:ext cx="6391275" cy="8730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89EC09-DEDB-4A23-89FD-7E3DA1BF08C7}">
      <dsp:nvSpPr>
        <dsp:cNvPr id="0" name=""/>
        <dsp:cNvSpPr/>
      </dsp:nvSpPr>
      <dsp:spPr>
        <a:xfrm>
          <a:off x="264107" y="1291894"/>
          <a:ext cx="480194" cy="480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FFEE0F-EC95-4DC9-AE08-ABEF1FA6D9C6}">
      <dsp:nvSpPr>
        <dsp:cNvPr id="0" name=""/>
        <dsp:cNvSpPr/>
      </dsp:nvSpPr>
      <dsp:spPr>
        <a:xfrm>
          <a:off x="1008409" y="1095450"/>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US" sz="1600" kern="1200"/>
            <a:t>Assess the environment of the health club using SWOT analysis</a:t>
          </a:r>
        </a:p>
      </dsp:txBody>
      <dsp:txXfrm>
        <a:off x="1008409" y="1095450"/>
        <a:ext cx="5382865" cy="873081"/>
      </dsp:txXfrm>
    </dsp:sp>
    <dsp:sp modelId="{54809117-94AB-4828-A240-6F1B011A6F20}">
      <dsp:nvSpPr>
        <dsp:cNvPr id="0" name=""/>
        <dsp:cNvSpPr/>
      </dsp:nvSpPr>
      <dsp:spPr>
        <a:xfrm>
          <a:off x="0" y="2186802"/>
          <a:ext cx="6391275" cy="87308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57C18A-B12F-4053-8A8D-7E048547DF32}">
      <dsp:nvSpPr>
        <dsp:cNvPr id="0" name=""/>
        <dsp:cNvSpPr/>
      </dsp:nvSpPr>
      <dsp:spPr>
        <a:xfrm>
          <a:off x="264107" y="2383246"/>
          <a:ext cx="480194" cy="4801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7671A2D-1F51-4947-A7A2-8F9A0FF4DD90}">
      <dsp:nvSpPr>
        <dsp:cNvPr id="0" name=""/>
        <dsp:cNvSpPr/>
      </dsp:nvSpPr>
      <dsp:spPr>
        <a:xfrm>
          <a:off x="1008409" y="2186802"/>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US" sz="1600" kern="1200"/>
            <a:t>Consider the structure, personnel and cost offered by other gyms </a:t>
          </a:r>
        </a:p>
      </dsp:txBody>
      <dsp:txXfrm>
        <a:off x="1008409" y="2186802"/>
        <a:ext cx="5382865" cy="873081"/>
      </dsp:txXfrm>
    </dsp:sp>
    <dsp:sp modelId="{174D7E0F-847F-4E68-B689-852788840FA4}">
      <dsp:nvSpPr>
        <dsp:cNvPr id="0" name=""/>
        <dsp:cNvSpPr/>
      </dsp:nvSpPr>
      <dsp:spPr>
        <a:xfrm>
          <a:off x="0" y="3278154"/>
          <a:ext cx="6391275" cy="87308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1A1B73-7782-4025-A45D-7B8FE7543A77}">
      <dsp:nvSpPr>
        <dsp:cNvPr id="0" name=""/>
        <dsp:cNvSpPr/>
      </dsp:nvSpPr>
      <dsp:spPr>
        <a:xfrm>
          <a:off x="264107" y="3474597"/>
          <a:ext cx="480194" cy="4801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D9165B-0832-4A5C-B87B-A52FFFA0F8C5}">
      <dsp:nvSpPr>
        <dsp:cNvPr id="0" name=""/>
        <dsp:cNvSpPr/>
      </dsp:nvSpPr>
      <dsp:spPr>
        <a:xfrm>
          <a:off x="1008409" y="3278154"/>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US" sz="1600" kern="1200"/>
            <a:t>Evaluate the needs of clients who frequent health clubs </a:t>
          </a:r>
        </a:p>
      </dsp:txBody>
      <dsp:txXfrm>
        <a:off x="1008409" y="3278154"/>
        <a:ext cx="5382865" cy="873081"/>
      </dsp:txXfrm>
    </dsp:sp>
    <dsp:sp modelId="{B83E1326-0FA6-46EA-B5FD-9D3019528D9C}">
      <dsp:nvSpPr>
        <dsp:cNvPr id="0" name=""/>
        <dsp:cNvSpPr/>
      </dsp:nvSpPr>
      <dsp:spPr>
        <a:xfrm>
          <a:off x="0" y="4369506"/>
          <a:ext cx="6391275" cy="87308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2D5A3D-5691-42EB-8B6A-A5F790104397}">
      <dsp:nvSpPr>
        <dsp:cNvPr id="0" name=""/>
        <dsp:cNvSpPr/>
      </dsp:nvSpPr>
      <dsp:spPr>
        <a:xfrm>
          <a:off x="264107" y="4565949"/>
          <a:ext cx="480194" cy="4801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B99729-80F9-4605-BFBB-A62819D24962}">
      <dsp:nvSpPr>
        <dsp:cNvPr id="0" name=""/>
        <dsp:cNvSpPr/>
      </dsp:nvSpPr>
      <dsp:spPr>
        <a:xfrm>
          <a:off x="1008409" y="4369506"/>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711200">
            <a:lnSpc>
              <a:spcPct val="90000"/>
            </a:lnSpc>
            <a:spcBef>
              <a:spcPct val="0"/>
            </a:spcBef>
            <a:spcAft>
              <a:spcPct val="35000"/>
            </a:spcAft>
            <a:buNone/>
          </a:pPr>
          <a:r>
            <a:rPr lang="en-US" sz="1600" kern="1200"/>
            <a:t>Provide the necessary recommendations on how Killay health club can improve their marketing strategies    </a:t>
          </a:r>
        </a:p>
      </dsp:txBody>
      <dsp:txXfrm>
        <a:off x="1008409" y="4369506"/>
        <a:ext cx="5382865" cy="8730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790121-0348-4204-BB33-FC13873550B3}">
      <dsp:nvSpPr>
        <dsp:cNvPr id="0" name=""/>
        <dsp:cNvSpPr/>
      </dsp:nvSpPr>
      <dsp:spPr>
        <a:xfrm>
          <a:off x="0" y="2177"/>
          <a:ext cx="6391275" cy="1103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E01C65-27A8-44BC-B5AF-948ADE6998B7}">
      <dsp:nvSpPr>
        <dsp:cNvPr id="0" name=""/>
        <dsp:cNvSpPr/>
      </dsp:nvSpPr>
      <dsp:spPr>
        <a:xfrm>
          <a:off x="333853" y="250498"/>
          <a:ext cx="607006" cy="60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C01660F-9BC5-4C16-8548-545B597D1C1E}">
      <dsp:nvSpPr>
        <dsp:cNvPr id="0" name=""/>
        <dsp:cNvSpPr/>
      </dsp:nvSpPr>
      <dsp:spPr>
        <a:xfrm>
          <a:off x="1274714" y="2177"/>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889000">
            <a:lnSpc>
              <a:spcPct val="90000"/>
            </a:lnSpc>
            <a:spcBef>
              <a:spcPct val="0"/>
            </a:spcBef>
            <a:spcAft>
              <a:spcPct val="35000"/>
            </a:spcAft>
            <a:buNone/>
          </a:pPr>
          <a:r>
            <a:rPr lang="en-GB" sz="2000" b="0" i="0" kern="1200"/>
            <a:t>The main strengths include location, cost effectiveness and well trained instructors</a:t>
          </a:r>
          <a:endParaRPr lang="en-US" sz="2000" kern="1200"/>
        </a:p>
      </dsp:txBody>
      <dsp:txXfrm>
        <a:off x="1274714" y="2177"/>
        <a:ext cx="5116560" cy="1103648"/>
      </dsp:txXfrm>
    </dsp:sp>
    <dsp:sp modelId="{B816808C-0204-407A-A9D0-21ECE69ECAE2}">
      <dsp:nvSpPr>
        <dsp:cNvPr id="0" name=""/>
        <dsp:cNvSpPr/>
      </dsp:nvSpPr>
      <dsp:spPr>
        <a:xfrm>
          <a:off x="0" y="1381738"/>
          <a:ext cx="6391275" cy="11036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2FBF2-AEA1-47D8-B203-4398EE040844}">
      <dsp:nvSpPr>
        <dsp:cNvPr id="0" name=""/>
        <dsp:cNvSpPr/>
      </dsp:nvSpPr>
      <dsp:spPr>
        <a:xfrm>
          <a:off x="333853" y="1630059"/>
          <a:ext cx="607006" cy="60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7D26C2-FA94-48CA-B231-2965E0AA107A}">
      <dsp:nvSpPr>
        <dsp:cNvPr id="0" name=""/>
        <dsp:cNvSpPr/>
      </dsp:nvSpPr>
      <dsp:spPr>
        <a:xfrm>
          <a:off x="1274714" y="1381738"/>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889000">
            <a:lnSpc>
              <a:spcPct val="90000"/>
            </a:lnSpc>
            <a:spcBef>
              <a:spcPct val="0"/>
            </a:spcBef>
            <a:spcAft>
              <a:spcPct val="35000"/>
            </a:spcAft>
            <a:buNone/>
          </a:pPr>
          <a:r>
            <a:rPr lang="en-GB" sz="2000" b="0" i="0" kern="1200"/>
            <a:t>Weaknesses include lack of experience and inadequate funds</a:t>
          </a:r>
          <a:endParaRPr lang="en-US" sz="2000" kern="1200"/>
        </a:p>
      </dsp:txBody>
      <dsp:txXfrm>
        <a:off x="1274714" y="1381738"/>
        <a:ext cx="5116560" cy="1103648"/>
      </dsp:txXfrm>
    </dsp:sp>
    <dsp:sp modelId="{80FACA79-A406-45DE-871F-CAFA0A462951}">
      <dsp:nvSpPr>
        <dsp:cNvPr id="0" name=""/>
        <dsp:cNvSpPr/>
      </dsp:nvSpPr>
      <dsp:spPr>
        <a:xfrm>
          <a:off x="0" y="2761299"/>
          <a:ext cx="6391275" cy="11036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F06A0-86BA-4D7C-94B3-2730E768EDDD}">
      <dsp:nvSpPr>
        <dsp:cNvPr id="0" name=""/>
        <dsp:cNvSpPr/>
      </dsp:nvSpPr>
      <dsp:spPr>
        <a:xfrm>
          <a:off x="333853" y="3009620"/>
          <a:ext cx="607006" cy="6070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73B332-09EE-4B50-8AB3-8BFCDB4346F7}">
      <dsp:nvSpPr>
        <dsp:cNvPr id="0" name=""/>
        <dsp:cNvSpPr/>
      </dsp:nvSpPr>
      <dsp:spPr>
        <a:xfrm>
          <a:off x="1274714" y="2761299"/>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889000">
            <a:lnSpc>
              <a:spcPct val="90000"/>
            </a:lnSpc>
            <a:spcBef>
              <a:spcPct val="0"/>
            </a:spcBef>
            <a:spcAft>
              <a:spcPct val="35000"/>
            </a:spcAft>
            <a:buNone/>
          </a:pPr>
          <a:r>
            <a:rPr lang="en-GB" sz="2000" b="0" i="0" kern="1200"/>
            <a:t>Opportunities include a ready market, operating hours and the location</a:t>
          </a:r>
          <a:endParaRPr lang="en-US" sz="2000" kern="1200"/>
        </a:p>
      </dsp:txBody>
      <dsp:txXfrm>
        <a:off x="1274714" y="2761299"/>
        <a:ext cx="5116560" cy="1103648"/>
      </dsp:txXfrm>
    </dsp:sp>
    <dsp:sp modelId="{24979CE4-0107-45FB-A6B3-185EEAD9730E}">
      <dsp:nvSpPr>
        <dsp:cNvPr id="0" name=""/>
        <dsp:cNvSpPr/>
      </dsp:nvSpPr>
      <dsp:spPr>
        <a:xfrm>
          <a:off x="0" y="4140860"/>
          <a:ext cx="6391275" cy="11036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03FE79-B316-4D1D-8A9F-C89FBB0A4262}">
      <dsp:nvSpPr>
        <dsp:cNvPr id="0" name=""/>
        <dsp:cNvSpPr/>
      </dsp:nvSpPr>
      <dsp:spPr>
        <a:xfrm>
          <a:off x="333853" y="4389181"/>
          <a:ext cx="607006" cy="6070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B6FC69-A556-4082-8780-89BFC0F9D754}">
      <dsp:nvSpPr>
        <dsp:cNvPr id="0" name=""/>
        <dsp:cNvSpPr/>
      </dsp:nvSpPr>
      <dsp:spPr>
        <a:xfrm>
          <a:off x="1274714" y="4140860"/>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889000">
            <a:lnSpc>
              <a:spcPct val="90000"/>
            </a:lnSpc>
            <a:spcBef>
              <a:spcPct val="0"/>
            </a:spcBef>
            <a:spcAft>
              <a:spcPct val="35000"/>
            </a:spcAft>
            <a:buNone/>
          </a:pPr>
          <a:r>
            <a:rPr lang="en-GB" sz="2000" b="0" i="0" kern="1200"/>
            <a:t>Threats include unfavourable government policy and increased competition from other gyms</a:t>
          </a:r>
          <a:endParaRPr lang="en-US" sz="2000" kern="1200"/>
        </a:p>
      </dsp:txBody>
      <dsp:txXfrm>
        <a:off x="1274714" y="4140860"/>
        <a:ext cx="5116560" cy="11036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DE6935-6C96-1E44-ACC1-DFDE0EDEC107}">
      <dsp:nvSpPr>
        <dsp:cNvPr id="0" name=""/>
        <dsp:cNvSpPr/>
      </dsp:nvSpPr>
      <dsp:spPr>
        <a:xfrm>
          <a:off x="0" y="651668"/>
          <a:ext cx="6391275" cy="719549"/>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a:t>Programs offered by other gyms</a:t>
          </a:r>
          <a:endParaRPr lang="en-US" sz="3000" kern="1200"/>
        </a:p>
      </dsp:txBody>
      <dsp:txXfrm>
        <a:off x="35125" y="686793"/>
        <a:ext cx="6321025" cy="649299"/>
      </dsp:txXfrm>
    </dsp:sp>
    <dsp:sp modelId="{90BCBF21-F950-B045-8B8A-1AF8EE58E5A6}">
      <dsp:nvSpPr>
        <dsp:cNvPr id="0" name=""/>
        <dsp:cNvSpPr/>
      </dsp:nvSpPr>
      <dsp:spPr>
        <a:xfrm>
          <a:off x="0" y="1457618"/>
          <a:ext cx="6391275" cy="719549"/>
        </a:xfrm>
        <a:prstGeom prst="roundRect">
          <a:avLst/>
        </a:prstGeom>
        <a:solidFill>
          <a:schemeClr val="accent5">
            <a:hueOff val="609606"/>
            <a:satOff val="-4861"/>
            <a:lumOff val="-367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a:t>Enough and latest equipment</a:t>
          </a:r>
          <a:endParaRPr lang="en-US" sz="3000" kern="1200"/>
        </a:p>
      </dsp:txBody>
      <dsp:txXfrm>
        <a:off x="35125" y="1492743"/>
        <a:ext cx="6321025" cy="649299"/>
      </dsp:txXfrm>
    </dsp:sp>
    <dsp:sp modelId="{52CDEF71-5762-DB47-8853-B541D86B7689}">
      <dsp:nvSpPr>
        <dsp:cNvPr id="0" name=""/>
        <dsp:cNvSpPr/>
      </dsp:nvSpPr>
      <dsp:spPr>
        <a:xfrm>
          <a:off x="0" y="2263568"/>
          <a:ext cx="6391275" cy="719549"/>
        </a:xfrm>
        <a:prstGeom prst="roundRect">
          <a:avLst/>
        </a:prstGeom>
        <a:solidFill>
          <a:schemeClr val="accent5">
            <a:hueOff val="1219212"/>
            <a:satOff val="-9721"/>
            <a:lumOff val="-73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a:t>Adequate personnel </a:t>
          </a:r>
          <a:endParaRPr lang="en-US" sz="3000" kern="1200"/>
        </a:p>
      </dsp:txBody>
      <dsp:txXfrm>
        <a:off x="35125" y="2298693"/>
        <a:ext cx="6321025" cy="649299"/>
      </dsp:txXfrm>
    </dsp:sp>
    <dsp:sp modelId="{B616AC07-2654-7743-827E-04322D2DAA90}">
      <dsp:nvSpPr>
        <dsp:cNvPr id="0" name=""/>
        <dsp:cNvSpPr/>
      </dsp:nvSpPr>
      <dsp:spPr>
        <a:xfrm>
          <a:off x="0" y="3069518"/>
          <a:ext cx="6391275" cy="719549"/>
        </a:xfrm>
        <a:prstGeom prst="roundRect">
          <a:avLst/>
        </a:prstGeom>
        <a:solidFill>
          <a:schemeClr val="accent5">
            <a:hueOff val="1828819"/>
            <a:satOff val="-14582"/>
            <a:lumOff val="-110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a:t>Facilities present</a:t>
          </a:r>
          <a:endParaRPr lang="en-US" sz="3000" kern="1200"/>
        </a:p>
      </dsp:txBody>
      <dsp:txXfrm>
        <a:off x="35125" y="3104643"/>
        <a:ext cx="6321025" cy="649299"/>
      </dsp:txXfrm>
    </dsp:sp>
    <dsp:sp modelId="{27FA1D3E-809B-EC49-B42F-4D35C8595B10}">
      <dsp:nvSpPr>
        <dsp:cNvPr id="0" name=""/>
        <dsp:cNvSpPr/>
      </dsp:nvSpPr>
      <dsp:spPr>
        <a:xfrm>
          <a:off x="0" y="3875468"/>
          <a:ext cx="6391275" cy="719549"/>
        </a:xfrm>
        <a:prstGeom prst="roundRect">
          <a:avLst/>
        </a:prstGeom>
        <a:solidFill>
          <a:schemeClr val="accent5">
            <a:hueOff val="2438425"/>
            <a:satOff val="-19443"/>
            <a:lumOff val="-147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a:t>Varying costs </a:t>
          </a:r>
          <a:endParaRPr lang="en-US" sz="3000" kern="1200"/>
        </a:p>
      </dsp:txBody>
      <dsp:txXfrm>
        <a:off x="35125" y="3910593"/>
        <a:ext cx="6321025" cy="6492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B01404-5B3F-43D0-9FDA-0006061B4C15}">
      <dsp:nvSpPr>
        <dsp:cNvPr id="0" name=""/>
        <dsp:cNvSpPr/>
      </dsp:nvSpPr>
      <dsp:spPr>
        <a:xfrm>
          <a:off x="585598" y="533524"/>
          <a:ext cx="1247171" cy="124717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5937BA-3CE0-462B-8914-C690E39FA560}">
      <dsp:nvSpPr>
        <dsp:cNvPr id="0" name=""/>
        <dsp:cNvSpPr/>
      </dsp:nvSpPr>
      <dsp:spPr>
        <a:xfrm>
          <a:off x="851389" y="799314"/>
          <a:ext cx="715590" cy="7155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72413D5-0C92-4D4B-B5FA-2A19E24BC68C}">
      <dsp:nvSpPr>
        <dsp:cNvPr id="0" name=""/>
        <dsp:cNvSpPr/>
      </dsp:nvSpPr>
      <dsp:spPr>
        <a:xfrm>
          <a:off x="186912"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Motivation</a:t>
          </a:r>
          <a:endParaRPr lang="en-US" sz="1700" kern="1200"/>
        </a:p>
      </dsp:txBody>
      <dsp:txXfrm>
        <a:off x="186912" y="2169158"/>
        <a:ext cx="2044543" cy="720000"/>
      </dsp:txXfrm>
    </dsp:sp>
    <dsp:sp modelId="{99028A84-D438-4377-9629-B684C9E873A4}">
      <dsp:nvSpPr>
        <dsp:cNvPr id="0" name=""/>
        <dsp:cNvSpPr/>
      </dsp:nvSpPr>
      <dsp:spPr>
        <a:xfrm>
          <a:off x="2987936" y="533524"/>
          <a:ext cx="1247171" cy="124717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9484B3-1C03-472F-AFD7-8733D6469BE9}">
      <dsp:nvSpPr>
        <dsp:cNvPr id="0" name=""/>
        <dsp:cNvSpPr/>
      </dsp:nvSpPr>
      <dsp:spPr>
        <a:xfrm>
          <a:off x="3253727" y="799314"/>
          <a:ext cx="715590" cy="7155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5DC1501-888E-4178-BEFB-C0236131FAA8}">
      <dsp:nvSpPr>
        <dsp:cNvPr id="0" name=""/>
        <dsp:cNvSpPr/>
      </dsp:nvSpPr>
      <dsp:spPr>
        <a:xfrm>
          <a:off x="2589250"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Interact with like minded individuals</a:t>
          </a:r>
          <a:endParaRPr lang="en-US" sz="1700" kern="1200"/>
        </a:p>
      </dsp:txBody>
      <dsp:txXfrm>
        <a:off x="2589250" y="2169158"/>
        <a:ext cx="2044543" cy="720000"/>
      </dsp:txXfrm>
    </dsp:sp>
    <dsp:sp modelId="{25363002-1EBC-4D39-B4C1-A34F3C234846}">
      <dsp:nvSpPr>
        <dsp:cNvPr id="0" name=""/>
        <dsp:cNvSpPr/>
      </dsp:nvSpPr>
      <dsp:spPr>
        <a:xfrm>
          <a:off x="5390274" y="533524"/>
          <a:ext cx="1247171" cy="124717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CB9524-844D-4371-9D45-CA25FC55E4E6}">
      <dsp:nvSpPr>
        <dsp:cNvPr id="0" name=""/>
        <dsp:cNvSpPr/>
      </dsp:nvSpPr>
      <dsp:spPr>
        <a:xfrm>
          <a:off x="5656065" y="799314"/>
          <a:ext cx="715590" cy="7155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1B0EBF-73EB-4054-8676-FF822AEA9D98}">
      <dsp:nvSpPr>
        <dsp:cNvPr id="0" name=""/>
        <dsp:cNvSpPr/>
      </dsp:nvSpPr>
      <dsp:spPr>
        <a:xfrm>
          <a:off x="4991589"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Weights and equipment</a:t>
          </a:r>
          <a:endParaRPr lang="en-US" sz="1700" kern="1200"/>
        </a:p>
      </dsp:txBody>
      <dsp:txXfrm>
        <a:off x="4991589" y="2169158"/>
        <a:ext cx="2044543" cy="720000"/>
      </dsp:txXfrm>
    </dsp:sp>
    <dsp:sp modelId="{1C57FDB0-7E23-453D-97CB-1AA8153DD022}">
      <dsp:nvSpPr>
        <dsp:cNvPr id="0" name=""/>
        <dsp:cNvSpPr/>
      </dsp:nvSpPr>
      <dsp:spPr>
        <a:xfrm>
          <a:off x="7792613" y="533524"/>
          <a:ext cx="1247171" cy="124717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686906-2C6C-45C4-AFCA-7F749BDE8EF1}">
      <dsp:nvSpPr>
        <dsp:cNvPr id="0" name=""/>
        <dsp:cNvSpPr/>
      </dsp:nvSpPr>
      <dsp:spPr>
        <a:xfrm>
          <a:off x="8058403" y="799314"/>
          <a:ext cx="715590" cy="7155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14DF9CD-7A99-4712-9BC5-2F60E8B29F1C}">
      <dsp:nvSpPr>
        <dsp:cNvPr id="0" name=""/>
        <dsp:cNvSpPr/>
      </dsp:nvSpPr>
      <dsp:spPr>
        <a:xfrm>
          <a:off x="7393927"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Trainers</a:t>
          </a:r>
          <a:endParaRPr lang="en-US" sz="1700" kern="1200"/>
        </a:p>
      </dsp:txBody>
      <dsp:txXfrm>
        <a:off x="7393927" y="2169158"/>
        <a:ext cx="2044543"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BD4CF-8347-D545-8CCA-0A63AD7F3167}">
      <dsp:nvSpPr>
        <dsp:cNvPr id="0" name=""/>
        <dsp:cNvSpPr/>
      </dsp:nvSpPr>
      <dsp:spPr>
        <a:xfrm>
          <a:off x="594033" y="0"/>
          <a:ext cx="4928728" cy="492872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1FD91D-5083-1540-B8C5-956B1EEF1DF3}">
      <dsp:nvSpPr>
        <dsp:cNvPr id="0" name=""/>
        <dsp:cNvSpPr/>
      </dsp:nvSpPr>
      <dsp:spPr>
        <a:xfrm>
          <a:off x="1062262" y="468229"/>
          <a:ext cx="1922203" cy="1922203"/>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Price</a:t>
          </a:r>
          <a:endParaRPr lang="en-US" sz="2400" kern="1200"/>
        </a:p>
      </dsp:txBody>
      <dsp:txXfrm>
        <a:off x="1156096" y="562063"/>
        <a:ext cx="1734535" cy="1734535"/>
      </dsp:txXfrm>
    </dsp:sp>
    <dsp:sp modelId="{36190448-369B-E64D-A1E4-7E5F846CC61C}">
      <dsp:nvSpPr>
        <dsp:cNvPr id="0" name=""/>
        <dsp:cNvSpPr/>
      </dsp:nvSpPr>
      <dsp:spPr>
        <a:xfrm>
          <a:off x="3132328" y="468229"/>
          <a:ext cx="1922203" cy="1922203"/>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Place</a:t>
          </a:r>
          <a:endParaRPr lang="en-US" sz="2400" kern="1200"/>
        </a:p>
      </dsp:txBody>
      <dsp:txXfrm>
        <a:off x="3226162" y="562063"/>
        <a:ext cx="1734535" cy="1734535"/>
      </dsp:txXfrm>
    </dsp:sp>
    <dsp:sp modelId="{F956D965-28DB-C743-8CFF-7F1A8F5B71A9}">
      <dsp:nvSpPr>
        <dsp:cNvPr id="0" name=""/>
        <dsp:cNvSpPr/>
      </dsp:nvSpPr>
      <dsp:spPr>
        <a:xfrm>
          <a:off x="1062262" y="2538294"/>
          <a:ext cx="1922203" cy="1922203"/>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Promotion</a:t>
          </a:r>
          <a:endParaRPr lang="en-US" sz="2400" kern="1200"/>
        </a:p>
      </dsp:txBody>
      <dsp:txXfrm>
        <a:off x="1156096" y="2632128"/>
        <a:ext cx="1734535" cy="1734535"/>
      </dsp:txXfrm>
    </dsp:sp>
    <dsp:sp modelId="{E5584E27-ACFA-D945-93EC-32DF7E7CE2C5}">
      <dsp:nvSpPr>
        <dsp:cNvPr id="0" name=""/>
        <dsp:cNvSpPr/>
      </dsp:nvSpPr>
      <dsp:spPr>
        <a:xfrm>
          <a:off x="3132328" y="2538294"/>
          <a:ext cx="1922203" cy="1922203"/>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product</a:t>
          </a:r>
          <a:endParaRPr lang="en-US" sz="2400" kern="1200"/>
        </a:p>
      </dsp:txBody>
      <dsp:txXfrm>
        <a:off x="3226162" y="2632128"/>
        <a:ext cx="1734535" cy="17345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DD310C-CC08-7643-A08A-AF54BA7E4259}">
      <dsp:nvSpPr>
        <dsp:cNvPr id="0" name=""/>
        <dsp:cNvSpPr/>
      </dsp:nvSpPr>
      <dsp:spPr>
        <a:xfrm>
          <a:off x="0" y="454500"/>
          <a:ext cx="6391275" cy="791505"/>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Increase social media usage</a:t>
          </a:r>
          <a:endParaRPr lang="en-US" sz="3300" kern="1200"/>
        </a:p>
      </dsp:txBody>
      <dsp:txXfrm>
        <a:off x="38638" y="493138"/>
        <a:ext cx="6313999" cy="714229"/>
      </dsp:txXfrm>
    </dsp:sp>
    <dsp:sp modelId="{9B7BAFBC-4F80-E74B-8EA0-3DADD860F99E}">
      <dsp:nvSpPr>
        <dsp:cNvPr id="0" name=""/>
        <dsp:cNvSpPr/>
      </dsp:nvSpPr>
      <dsp:spPr>
        <a:xfrm>
          <a:off x="0" y="1341045"/>
          <a:ext cx="6391275" cy="791505"/>
        </a:xfrm>
        <a:prstGeom prst="roundRect">
          <a:avLst/>
        </a:prstGeom>
        <a:solidFill>
          <a:schemeClr val="accent2">
            <a:hueOff val="-4941430"/>
            <a:satOff val="22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4P’s of marketing</a:t>
          </a:r>
          <a:endParaRPr lang="en-US" sz="3300" kern="1200" dirty="0"/>
        </a:p>
      </dsp:txBody>
      <dsp:txXfrm>
        <a:off x="38638" y="1379683"/>
        <a:ext cx="6313999" cy="714229"/>
      </dsp:txXfrm>
    </dsp:sp>
    <dsp:sp modelId="{C564DCD5-1547-D74A-A164-44B109BAF25D}">
      <dsp:nvSpPr>
        <dsp:cNvPr id="0" name=""/>
        <dsp:cNvSpPr/>
      </dsp:nvSpPr>
      <dsp:spPr>
        <a:xfrm>
          <a:off x="0" y="2247395"/>
          <a:ext cx="6391275" cy="791505"/>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Evaluate marketing strategies </a:t>
          </a:r>
        </a:p>
      </dsp:txBody>
      <dsp:txXfrm>
        <a:off x="38638" y="2286033"/>
        <a:ext cx="6313999" cy="714229"/>
      </dsp:txXfrm>
    </dsp:sp>
    <dsp:sp modelId="{D56229C3-56A2-AE4D-A312-74896BA3323E}">
      <dsp:nvSpPr>
        <dsp:cNvPr id="0" name=""/>
        <dsp:cNvSpPr/>
      </dsp:nvSpPr>
      <dsp:spPr>
        <a:xfrm>
          <a:off x="0" y="3064234"/>
          <a:ext cx="6391275" cy="791505"/>
        </a:xfrm>
        <a:prstGeom prst="roundRect">
          <a:avLst/>
        </a:prstGeom>
        <a:solidFill>
          <a:schemeClr val="accent2">
            <a:hueOff val="-14824290"/>
            <a:satOff val="67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Marketing Plan</a:t>
          </a:r>
        </a:p>
      </dsp:txBody>
      <dsp:txXfrm>
        <a:off x="38638" y="3102872"/>
        <a:ext cx="6313999" cy="714229"/>
      </dsp:txXfrm>
    </dsp:sp>
    <dsp:sp modelId="{9C44C622-EA4B-564B-B388-0B808841AE47}">
      <dsp:nvSpPr>
        <dsp:cNvPr id="0" name=""/>
        <dsp:cNvSpPr/>
      </dsp:nvSpPr>
      <dsp:spPr>
        <a:xfrm>
          <a:off x="0" y="4000681"/>
          <a:ext cx="6391275" cy="791505"/>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Marketing Environment</a:t>
          </a:r>
        </a:p>
      </dsp:txBody>
      <dsp:txXfrm>
        <a:off x="38638" y="4039319"/>
        <a:ext cx="6313999" cy="71422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07A582-9B7A-4700-A063-99F6BBB570C0}" type="datetimeFigureOut">
              <a:rPr lang="en-GB" smtClean="0"/>
              <a:t>01/06/2020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D8DBF4-FFAD-481E-A739-E1F4E90F8D2D}" type="slidenum">
              <a:rPr lang="en-GB" smtClean="0"/>
              <a:t>‹#›</a:t>
            </a:fld>
            <a:endParaRPr lang="en-GB"/>
          </a:p>
        </p:txBody>
      </p:sp>
    </p:spTree>
    <p:extLst>
      <p:ext uri="{BB962C8B-B14F-4D97-AF65-F5344CB8AC3E}">
        <p14:creationId xmlns:p14="http://schemas.microsoft.com/office/powerpoint/2010/main" val="4216430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D8DBF4-FFAD-481E-A739-E1F4E90F8D2D}" type="slidenum">
              <a:rPr lang="en-GB" smtClean="0"/>
              <a:t>1</a:t>
            </a:fld>
            <a:endParaRPr lang="en-GB"/>
          </a:p>
        </p:txBody>
      </p:sp>
    </p:spTree>
    <p:extLst>
      <p:ext uri="{BB962C8B-B14F-4D97-AF65-F5344CB8AC3E}">
        <p14:creationId xmlns:p14="http://schemas.microsoft.com/office/powerpoint/2010/main" val="2631963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in study is Killay health and Fitness Club. It is located in Killay, Swansea, Wales. It was established in 2017. apart from the gym, it also has a spa that consists of a beauty area. It also offers anti-wrinkle treatments and dermal fillers. Ever since its establishment, it has been growing, but slowly. It also has the latest equipment and two fitness instructors. Being in the highly competitive fitness industry, the organisation seeks to come up with ways that can propel it into growth. </a:t>
            </a:r>
          </a:p>
          <a:p>
            <a:endParaRPr lang="en-GB" dirty="0"/>
          </a:p>
        </p:txBody>
      </p:sp>
      <p:sp>
        <p:nvSpPr>
          <p:cNvPr id="4" name="Slide Number Placeholder 3"/>
          <p:cNvSpPr>
            <a:spLocks noGrp="1"/>
          </p:cNvSpPr>
          <p:nvPr>
            <p:ph type="sldNum" sz="quarter" idx="5"/>
          </p:nvPr>
        </p:nvSpPr>
        <p:spPr/>
        <p:txBody>
          <a:bodyPr/>
          <a:lstStyle/>
          <a:p>
            <a:fld id="{F2D8DBF4-FFAD-481E-A739-E1F4E90F8D2D}" type="slidenum">
              <a:rPr lang="en-GB" smtClean="0"/>
              <a:t>2</a:t>
            </a:fld>
            <a:endParaRPr lang="en-GB"/>
          </a:p>
        </p:txBody>
      </p:sp>
    </p:spTree>
    <p:extLst>
      <p:ext uri="{BB962C8B-B14F-4D97-AF65-F5344CB8AC3E}">
        <p14:creationId xmlns:p14="http://schemas.microsoft.com/office/powerpoint/2010/main" val="4156507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fitness industry is highly competitive. For clubs to grow in the competitive market, they need to come up with effective business plans. The business plans lay out the goals of the business and how to achieve them, for instance, by adopting a new marketing strategy. The plan also comes in handy when making new decisions when faced with various issues. According to </a:t>
            </a:r>
            <a:r>
              <a:rPr lang="en-US" sz="1200" kern="1200" dirty="0" err="1">
                <a:solidFill>
                  <a:schemeClr val="tx1"/>
                </a:solidFill>
                <a:effectLst/>
                <a:latin typeface="+mn-lt"/>
                <a:ea typeface="+mn-ea"/>
                <a:cs typeface="+mn-cs"/>
              </a:rPr>
              <a:t>Alexandris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Douka</a:t>
            </a:r>
            <a:r>
              <a:rPr lang="en-US" sz="1200" kern="1200" dirty="0">
                <a:solidFill>
                  <a:schemeClr val="tx1"/>
                </a:solidFill>
                <a:effectLst/>
                <a:latin typeface="+mn-lt"/>
                <a:ea typeface="+mn-ea"/>
                <a:cs typeface="+mn-cs"/>
              </a:rPr>
              <a:t>, Papadopoulos, and </a:t>
            </a:r>
            <a:r>
              <a:rPr lang="en-US" sz="1200" kern="1200" dirty="0" err="1">
                <a:solidFill>
                  <a:schemeClr val="tx1"/>
                </a:solidFill>
                <a:effectLst/>
                <a:latin typeface="+mn-lt"/>
                <a:ea typeface="+mn-ea"/>
                <a:cs typeface="+mn-cs"/>
              </a:rPr>
              <a:t>Kaltsatoe</a:t>
            </a:r>
            <a:r>
              <a:rPr lang="en-US" sz="1200" kern="1200" dirty="0">
                <a:solidFill>
                  <a:schemeClr val="tx1"/>
                </a:solidFill>
                <a:effectLst/>
                <a:latin typeface="+mn-lt"/>
                <a:ea typeface="+mn-ea"/>
                <a:cs typeface="+mn-cs"/>
              </a:rPr>
              <a:t> (2008), </a:t>
            </a:r>
            <a:r>
              <a:rPr lang="en-GB" sz="1200" kern="1200" dirty="0">
                <a:solidFill>
                  <a:schemeClr val="tx1"/>
                </a:solidFill>
                <a:effectLst/>
                <a:latin typeface="+mn-lt"/>
                <a:ea typeface="+mn-ea"/>
                <a:cs typeface="+mn-cs"/>
              </a:rPr>
              <a:t>the business plan helps establish a business that is </a:t>
            </a:r>
            <a:r>
              <a:rPr lang="en-US" sz="1200" kern="1200" dirty="0">
                <a:solidFill>
                  <a:schemeClr val="tx1"/>
                </a:solidFill>
                <a:effectLst/>
                <a:latin typeface="+mn-lt"/>
                <a:ea typeface="+mn-ea"/>
                <a:cs typeface="+mn-cs"/>
              </a:rPr>
              <a:t>trustworthy, understandable also attractive to clients. Failure to have a business plan disadvantages the organization in many ways. Sherman (2019) suggests that the lack of a business plan reduces the competitive ability of the organization, hence loses clients to other businesses, leading to a loss of market share.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need to keep reviewing their business plans to cater for new developments in the industry. While </a:t>
            </a:r>
            <a:r>
              <a:rPr lang="en-US" sz="1200" kern="1200" dirty="0" err="1">
                <a:solidFill>
                  <a:schemeClr val="tx1"/>
                </a:solidFill>
                <a:effectLst/>
                <a:latin typeface="+mn-lt"/>
                <a:ea typeface="+mn-ea"/>
                <a:cs typeface="+mn-cs"/>
              </a:rPr>
              <a:t>Killay</a:t>
            </a:r>
            <a:r>
              <a:rPr lang="en-US" sz="1200" kern="1200" dirty="0">
                <a:solidFill>
                  <a:schemeClr val="tx1"/>
                </a:solidFill>
                <a:effectLst/>
                <a:latin typeface="+mn-lt"/>
                <a:ea typeface="+mn-ea"/>
                <a:cs typeface="+mn-cs"/>
              </a:rPr>
              <a:t> health and fitness club has a business plan, it needs to conduct further research to determine areas it can improve.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2D8DBF4-FFAD-481E-A739-E1F4E90F8D2D}" type="slidenum">
              <a:rPr lang="en-GB" smtClean="0"/>
              <a:t>3</a:t>
            </a:fld>
            <a:endParaRPr lang="en-GB"/>
          </a:p>
        </p:txBody>
      </p:sp>
    </p:spTree>
    <p:extLst>
      <p:ext uri="{BB962C8B-B14F-4D97-AF65-F5344CB8AC3E}">
        <p14:creationId xmlns:p14="http://schemas.microsoft.com/office/powerpoint/2010/main" val="3969338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coronavirus pandemic has affected the project in several ways. To begin with, the majority of the health and clubs were closed following the government directive to close all gyms. There is also restricted movement. As a result, the majority of the information was sourced online. Online information is limited, especially on the structure, personnel, and costs associated with other gyms. A significant number of gyms are yet to develop their websites, while others offer just a few details.</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2D8DBF4-FFAD-481E-A739-E1F4E90F8D2D}" type="slidenum">
              <a:rPr lang="en-GB" smtClean="0"/>
              <a:t>4</a:t>
            </a:fld>
            <a:endParaRPr lang="en-GB"/>
          </a:p>
        </p:txBody>
      </p:sp>
    </p:spTree>
    <p:extLst>
      <p:ext uri="{BB962C8B-B14F-4D97-AF65-F5344CB8AC3E}">
        <p14:creationId xmlns:p14="http://schemas.microsoft.com/office/powerpoint/2010/main" val="31983230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come up with an effective marketing plan, this project seeks to analyse and determine the marketing strategies that are used by successful gyms. Reviewing such strategies can help Killay health and fitness club come up with additional marketing strategies that they can include in their business plan. The project also seeks to determine the environment of the business using SWOT analysis. Doing so is essential in helping the business to build on what they do, address the limitations, come up with ways to minimise risks, and also exploit the available opportunities. Also, the project seeks to compare the structure, personnel, and costs offered by other gyms to find areas that Killay health and fitness club can improve on. It is also essential in coming up with ways to increase its competitive ability.</a:t>
            </a:r>
          </a:p>
          <a:p>
            <a:r>
              <a:rPr lang="en-GB" sz="1200" kern="1200" dirty="0">
                <a:solidFill>
                  <a:schemeClr val="tx1"/>
                </a:solidFill>
                <a:effectLst/>
                <a:latin typeface="+mn-lt"/>
                <a:ea typeface="+mn-ea"/>
                <a:cs typeface="+mn-cs"/>
              </a:rPr>
              <a:t>Additionally, since client experience is critical for attracting new clients and retaining existing ones, the project will evaluate the needs of clients. This will provide crucial information that will enable Killay health and fitness club to satisfy the needs of the clients in a better manner, therefore improving customer experience.  After conducting the above research, the project will conclude by providing the necessary recommendations Killay health and fitness club can adopt to improve its marketing strategies that will enhance the growth of the business</a:t>
            </a:r>
          </a:p>
          <a:p>
            <a:endParaRPr lang="en-GB" dirty="0"/>
          </a:p>
        </p:txBody>
      </p:sp>
      <p:sp>
        <p:nvSpPr>
          <p:cNvPr id="4" name="Slide Number Placeholder 3"/>
          <p:cNvSpPr>
            <a:spLocks noGrp="1"/>
          </p:cNvSpPr>
          <p:nvPr>
            <p:ph type="sldNum" sz="quarter" idx="5"/>
          </p:nvPr>
        </p:nvSpPr>
        <p:spPr/>
        <p:txBody>
          <a:bodyPr/>
          <a:lstStyle/>
          <a:p>
            <a:fld id="{F2D8DBF4-FFAD-481E-A739-E1F4E90F8D2D}" type="slidenum">
              <a:rPr lang="en-GB" smtClean="0"/>
              <a:t>5</a:t>
            </a:fld>
            <a:endParaRPr lang="en-GB"/>
          </a:p>
        </p:txBody>
      </p:sp>
    </p:spTree>
    <p:extLst>
      <p:ext uri="{BB962C8B-B14F-4D97-AF65-F5344CB8AC3E}">
        <p14:creationId xmlns:p14="http://schemas.microsoft.com/office/powerpoint/2010/main" val="3552478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a:t>
            </a:r>
            <a:r>
              <a:rPr lang="en-GB" sz="1200" kern="1200" dirty="0" err="1">
                <a:solidFill>
                  <a:schemeClr val="tx1"/>
                </a:solidFill>
                <a:effectLst/>
                <a:latin typeface="+mn-lt"/>
                <a:ea typeface="+mn-ea"/>
                <a:cs typeface="+mn-cs"/>
              </a:rPr>
              <a:t>Dalgic</a:t>
            </a:r>
            <a:r>
              <a:rPr lang="en-GB" sz="1200" kern="1200" dirty="0">
                <a:solidFill>
                  <a:schemeClr val="tx1"/>
                </a:solidFill>
                <a:effectLst/>
                <a:latin typeface="+mn-lt"/>
                <a:ea typeface="+mn-ea"/>
                <a:cs typeface="+mn-cs"/>
              </a:rPr>
              <a:t> (1998), niche marketing involves targeting a group of persons with similar characteristics. For instance, ladies and over weight individuals who are trying to shed excess weight. Some health clubs such as curves and little gym have grown achieved substantial growth through Niche marketing. Successful gyms also have user-friendly websites. A good example is Soul Cycle. The sites are easy to navigate, and they are also appealing to the eye. The big clubs have also incorporated social media marketing to a large extent. Such clubs also capitalise on gaining good online ratings. Having a good online rating, especially in trusted internet providers such as google, increases the trustworthiness of the organisation.  </a:t>
            </a:r>
          </a:p>
          <a:p>
            <a:r>
              <a:rPr lang="en-GB" sz="1200" kern="1200" dirty="0">
                <a:solidFill>
                  <a:schemeClr val="tx1"/>
                </a:solidFill>
                <a:effectLst/>
                <a:latin typeface="+mn-lt"/>
                <a:ea typeface="+mn-ea"/>
                <a:cs typeface="+mn-cs"/>
              </a:rPr>
              <a:t> </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2D8DBF4-FFAD-481E-A739-E1F4E90F8D2D}" type="slidenum">
              <a:rPr lang="en-GB" smtClean="0"/>
              <a:t>6</a:t>
            </a:fld>
            <a:endParaRPr lang="en-GB"/>
          </a:p>
        </p:txBody>
      </p:sp>
    </p:spTree>
    <p:extLst>
      <p:ext uri="{BB962C8B-B14F-4D97-AF65-F5344CB8AC3E}">
        <p14:creationId xmlns:p14="http://schemas.microsoft.com/office/powerpoint/2010/main" val="540077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location of the gym is a significant strength for Killay health club. It is located in a residential area, meaning a large client base. Additionally, other businesses are close by; hence clients don’t need to travel long distances to access the facility. Furthermore, it is relatively cost-effective. Also, the gym has well-trained instructors who offer exemplary customer service. Among the weaknesses, the health club faces include lack of experience, given that it is a relatively new establishment.</a:t>
            </a:r>
          </a:p>
          <a:p>
            <a:r>
              <a:rPr lang="en-GB" sz="1200" kern="1200" dirty="0">
                <a:solidFill>
                  <a:schemeClr val="tx1"/>
                </a:solidFill>
                <a:effectLst/>
                <a:latin typeface="+mn-lt"/>
                <a:ea typeface="+mn-ea"/>
                <a:cs typeface="+mn-cs"/>
              </a:rPr>
              <a:t>Additionally, it lacks adequate funds to conduct improvements within the facility, for instance, buying the latest equipment. Such weaknesses reduce the quality of service offered to clients. The opportunities the organization has include a ready market, given that it is located in a residential area. It is also flexible in the operating hours, hence clients can access the gym at their convenience. Lastly, the main threats the organization faces include competition from new gyms as well as the established ones. Additionally, there is unfavourable government policy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2D8DBF4-FFAD-481E-A739-E1F4E90F8D2D}" type="slidenum">
              <a:rPr lang="en-GB" smtClean="0"/>
              <a:t>7</a:t>
            </a:fld>
            <a:endParaRPr lang="en-GB"/>
          </a:p>
        </p:txBody>
      </p:sp>
    </p:spTree>
    <p:extLst>
      <p:ext uri="{BB962C8B-B14F-4D97-AF65-F5344CB8AC3E}">
        <p14:creationId xmlns:p14="http://schemas.microsoft.com/office/powerpoint/2010/main" val="34819298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programs offered by Killay health and fitness club include Kettlebell, spin workouts, </a:t>
            </a:r>
            <a:r>
              <a:rPr lang="en-GB" sz="1200" kern="1200" dirty="0" err="1">
                <a:solidFill>
                  <a:schemeClr val="tx1"/>
                </a:solidFill>
                <a:effectLst/>
                <a:latin typeface="+mn-lt"/>
                <a:ea typeface="+mn-ea"/>
                <a:cs typeface="+mn-cs"/>
              </a:rPr>
              <a:t>bootclub</a:t>
            </a:r>
            <a:r>
              <a:rPr lang="en-GB" sz="1200" kern="1200" dirty="0">
                <a:solidFill>
                  <a:schemeClr val="tx1"/>
                </a:solidFill>
                <a:effectLst/>
                <a:latin typeface="+mn-lt"/>
                <a:ea typeface="+mn-ea"/>
                <a:cs typeface="+mn-cs"/>
              </a:rPr>
              <a:t>, boxercise, </a:t>
            </a:r>
            <a:r>
              <a:rPr lang="en-GB" sz="1200" kern="1200" dirty="0" err="1">
                <a:solidFill>
                  <a:schemeClr val="tx1"/>
                </a:solidFill>
                <a:effectLst/>
                <a:latin typeface="+mn-lt"/>
                <a:ea typeface="+mn-ea"/>
                <a:cs typeface="+mn-cs"/>
              </a:rPr>
              <a:t>trx</a:t>
            </a:r>
            <a:r>
              <a:rPr lang="en-GB" sz="1200" kern="1200" dirty="0">
                <a:solidFill>
                  <a:schemeClr val="tx1"/>
                </a:solidFill>
                <a:effectLst/>
                <a:latin typeface="+mn-lt"/>
                <a:ea typeface="+mn-ea"/>
                <a:cs typeface="+mn-cs"/>
              </a:rPr>
              <a:t>, and yoga. Other clubs, for instance, </a:t>
            </a:r>
            <a:r>
              <a:rPr lang="en-US" sz="1200" kern="1200" dirty="0">
                <a:solidFill>
                  <a:schemeClr val="tx1"/>
                </a:solidFill>
                <a:effectLst/>
                <a:latin typeface="+mn-lt"/>
                <a:ea typeface="+mn-ea"/>
                <a:cs typeface="+mn-cs"/>
              </a:rPr>
              <a:t>Village Gym (2020), offer dance, aerobics, core, cycle, combat, and hit classes. </a:t>
            </a:r>
            <a:r>
              <a:rPr lang="en-US" sz="1200" kern="1200" dirty="0" err="1">
                <a:solidFill>
                  <a:schemeClr val="tx1"/>
                </a:solidFill>
                <a:effectLst/>
                <a:latin typeface="+mn-lt"/>
                <a:ea typeface="+mn-ea"/>
                <a:cs typeface="+mn-cs"/>
              </a:rPr>
              <a:t>Xcercise</a:t>
            </a:r>
            <a:r>
              <a:rPr lang="en-US" sz="1200" kern="1200" dirty="0">
                <a:solidFill>
                  <a:schemeClr val="tx1"/>
                </a:solidFill>
                <a:effectLst/>
                <a:latin typeface="+mn-lt"/>
                <a:ea typeface="+mn-ea"/>
                <a:cs typeface="+mn-cs"/>
              </a:rPr>
              <a:t> for less (2020) has the following courses </a:t>
            </a:r>
            <a:r>
              <a:rPr lang="en-US" sz="1200" kern="1200" dirty="0" err="1">
                <a:solidFill>
                  <a:schemeClr val="tx1"/>
                </a:solidFill>
                <a:effectLst/>
                <a:latin typeface="+mn-lt"/>
                <a:ea typeface="+mn-ea"/>
                <a:cs typeface="+mn-cs"/>
              </a:rPr>
              <a:t>zumba</a:t>
            </a:r>
            <a:r>
              <a:rPr lang="en-US" sz="1200" kern="1200" dirty="0">
                <a:solidFill>
                  <a:schemeClr val="tx1"/>
                </a:solidFill>
                <a:effectLst/>
                <a:latin typeface="+mn-lt"/>
                <a:ea typeface="+mn-ea"/>
                <a:cs typeface="+mn-cs"/>
              </a:rPr>
              <a:t>, yoga, and les mills body bump, boxing, spinning, </a:t>
            </a:r>
            <a:r>
              <a:rPr lang="en-US" sz="1200" kern="1200" dirty="0" err="1">
                <a:solidFill>
                  <a:schemeClr val="tx1"/>
                </a:solidFill>
                <a:effectLst/>
                <a:latin typeface="+mn-lt"/>
                <a:ea typeface="+mn-ea"/>
                <a:cs typeface="+mn-cs"/>
              </a:rPr>
              <a:t>trx</a:t>
            </a:r>
            <a:r>
              <a:rPr lang="en-US" sz="1200" kern="1200" dirty="0">
                <a:solidFill>
                  <a:schemeClr val="tx1"/>
                </a:solidFill>
                <a:effectLst/>
                <a:latin typeface="+mn-lt"/>
                <a:ea typeface="+mn-ea"/>
                <a:cs typeface="+mn-cs"/>
              </a:rPr>
              <a:t>, machines, and a functional area. They also have the latest equipment that is enough to cater for all the gym patrons. All the gyms reviewed have adequate fitness instructors and support staff, just like </a:t>
            </a:r>
            <a:r>
              <a:rPr lang="en-US" sz="1200" kern="1200" dirty="0" err="1">
                <a:solidFill>
                  <a:schemeClr val="tx1"/>
                </a:solidFill>
                <a:effectLst/>
                <a:latin typeface="+mn-lt"/>
                <a:ea typeface="+mn-ea"/>
                <a:cs typeface="+mn-cs"/>
              </a:rPr>
              <a:t>Killay</a:t>
            </a:r>
            <a:r>
              <a:rPr lang="en-US" sz="1200" kern="1200" dirty="0">
                <a:solidFill>
                  <a:schemeClr val="tx1"/>
                </a:solidFill>
                <a:effectLst/>
                <a:latin typeface="+mn-lt"/>
                <a:ea typeface="+mn-ea"/>
                <a:cs typeface="+mn-cs"/>
              </a:rPr>
              <a:t> Health and Fitness club. They also have all the necessary facilities such as changing rooms. The main difference is that </a:t>
            </a:r>
            <a:r>
              <a:rPr lang="en-US" sz="1200" kern="1200" dirty="0" err="1">
                <a:solidFill>
                  <a:schemeClr val="tx1"/>
                </a:solidFill>
                <a:effectLst/>
                <a:latin typeface="+mn-lt"/>
                <a:ea typeface="+mn-ea"/>
                <a:cs typeface="+mn-cs"/>
              </a:rPr>
              <a:t>Killay</a:t>
            </a:r>
            <a:r>
              <a:rPr lang="en-US" sz="1200" kern="1200" dirty="0">
                <a:solidFill>
                  <a:schemeClr val="tx1"/>
                </a:solidFill>
                <a:effectLst/>
                <a:latin typeface="+mn-lt"/>
                <a:ea typeface="+mn-ea"/>
                <a:cs typeface="+mn-cs"/>
              </a:rPr>
              <a:t> health and fitness club does not offer free parking while others such as The Gym group (2020) offer clients a 20% discount off parking at the NCP Orchard Street while </a:t>
            </a:r>
            <a:r>
              <a:rPr lang="en-US" sz="1200" kern="1200" dirty="0" err="1">
                <a:solidFill>
                  <a:schemeClr val="tx1"/>
                </a:solidFill>
                <a:effectLst/>
                <a:latin typeface="+mn-lt"/>
                <a:ea typeface="+mn-ea"/>
                <a:cs typeface="+mn-cs"/>
              </a:rPr>
              <a:t>Xcercise</a:t>
            </a:r>
            <a:r>
              <a:rPr lang="en-US" sz="1200" kern="1200" dirty="0">
                <a:solidFill>
                  <a:schemeClr val="tx1"/>
                </a:solidFill>
                <a:effectLst/>
                <a:latin typeface="+mn-lt"/>
                <a:ea typeface="+mn-ea"/>
                <a:cs typeface="+mn-cs"/>
              </a:rPr>
              <a:t> for less offers free parking.</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Regarding the costs, </a:t>
            </a:r>
            <a:r>
              <a:rPr lang="en-GB" sz="1200" kern="1200" dirty="0">
                <a:solidFill>
                  <a:schemeClr val="tx1"/>
                </a:solidFill>
                <a:effectLst/>
                <a:latin typeface="+mn-lt"/>
                <a:ea typeface="+mn-ea"/>
                <a:cs typeface="+mn-cs"/>
              </a:rPr>
              <a:t>Killay health, and fitness club, on average, charges £32 for a monthly subscription. Some gyms cost far much less, for instance, The Gym Group (2020) that costs £ 19.98 a month and TPTS Fitness club (2020) that costs £ 15 a month. There are also more expensive gyms such as Anytime Fitness (2020) that costs </a:t>
            </a:r>
            <a:r>
              <a:rPr lang="en-US" sz="1200" kern="1200" dirty="0">
                <a:solidFill>
                  <a:schemeClr val="tx1"/>
                </a:solidFill>
                <a:effectLst/>
                <a:latin typeface="+mn-lt"/>
                <a:ea typeface="+mn-ea"/>
                <a:cs typeface="+mn-cs"/>
              </a:rPr>
              <a:t>£32.2-£46a month and Village gym (2020) that charges about £34.83 a month. </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F2D8DBF4-FFAD-481E-A739-E1F4E90F8D2D}" type="slidenum">
              <a:rPr lang="en-GB" smtClean="0"/>
              <a:t>8</a:t>
            </a:fld>
            <a:endParaRPr lang="en-GB"/>
          </a:p>
        </p:txBody>
      </p:sp>
    </p:spTree>
    <p:extLst>
      <p:ext uri="{BB962C8B-B14F-4D97-AF65-F5344CB8AC3E}">
        <p14:creationId xmlns:p14="http://schemas.microsoft.com/office/powerpoint/2010/main" val="14659845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Havard Health Publishing (2010) shows that </a:t>
            </a:r>
            <a:r>
              <a:rPr lang="en-GB" sz="1200" kern="1200" dirty="0">
                <a:solidFill>
                  <a:schemeClr val="tx1"/>
                </a:solidFill>
                <a:effectLst/>
                <a:latin typeface="+mn-lt"/>
                <a:ea typeface="+mn-ea"/>
                <a:cs typeface="+mn-cs"/>
              </a:rPr>
              <a:t>a significant percentage of people go to clubs in search of motivation. Others go to clubs so that they can interact with like-minded individuals.  Such interactions can be a source of motivation  also a support system; therefore, they are vital in achieving fitness goals. Other people go to health clubs so that they can access weights and equipment that is necessary for achieving individual fitness goals. A significant number of people also visit gyms so that they can find someone who can guide them on their fitness journey. According to the </a:t>
            </a:r>
            <a:r>
              <a:rPr lang="en-US" sz="1200" kern="1200" dirty="0">
                <a:solidFill>
                  <a:schemeClr val="tx1"/>
                </a:solidFill>
                <a:effectLst/>
                <a:latin typeface="+mn-lt"/>
                <a:ea typeface="+mn-ea"/>
                <a:cs typeface="+mn-cs"/>
              </a:rPr>
              <a:t>Australian Institute of Fitness (2020), fitness</a:t>
            </a:r>
            <a:r>
              <a:rPr lang="en-GB" sz="1200" kern="1200" dirty="0">
                <a:solidFill>
                  <a:schemeClr val="tx1"/>
                </a:solidFill>
                <a:effectLst/>
                <a:latin typeface="+mn-lt"/>
                <a:ea typeface="+mn-ea"/>
                <a:cs typeface="+mn-cs"/>
              </a:rPr>
              <a:t> instructors address the needs of such individuals, advising them on the best workouts, the right diet, and how they can live a healthier lifestyle </a:t>
            </a:r>
          </a:p>
          <a:p>
            <a:r>
              <a:rPr lang="en-GB" sz="1200" kern="1200" dirty="0">
                <a:solidFill>
                  <a:schemeClr val="tx1"/>
                </a:solidFill>
                <a:effectLst/>
                <a:latin typeface="+mn-lt"/>
                <a:ea typeface="+mn-ea"/>
                <a:cs typeface="+mn-cs"/>
              </a:rPr>
              <a:t> </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2D8DBF4-FFAD-481E-A739-E1F4E90F8D2D}" type="slidenum">
              <a:rPr lang="en-GB" smtClean="0"/>
              <a:t>9</a:t>
            </a:fld>
            <a:endParaRPr lang="en-GB"/>
          </a:p>
        </p:txBody>
      </p:sp>
    </p:spTree>
    <p:extLst>
      <p:ext uri="{BB962C8B-B14F-4D97-AF65-F5344CB8AC3E}">
        <p14:creationId xmlns:p14="http://schemas.microsoft.com/office/powerpoint/2010/main" val="36873037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Mayuri (2020), prices determine the profitability and acceptability of the product. The prices offered should be in line with the product offered.  Organisations should also factor in what the clients can afford, and the profit margin they need. It should, therefore, chargeless to increase its competitive ability. The second P is for place. Killay health and fitness club have an advantage in that it is located in a strategic location that has a lot of potential clients. It is also easily accessible and secure. The third P is for promotion. According to Cravens and Piercy (2006), promotion </a:t>
            </a:r>
            <a:r>
              <a:rPr lang="en-US" sz="1200" kern="1200" dirty="0">
                <a:solidFill>
                  <a:schemeClr val="tx1"/>
                </a:solidFill>
                <a:effectLst/>
                <a:latin typeface="+mn-lt"/>
                <a:ea typeface="+mn-ea"/>
                <a:cs typeface="+mn-cs"/>
              </a:rPr>
              <a:t>includes all the efforts that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undertakes to make sure that its products or services are well known to the consumers among the promotion strategies used include advertising, personal selling, public relations, and sales promotion. While </a:t>
            </a:r>
            <a:r>
              <a:rPr lang="en-US" sz="1200" kern="1200" dirty="0" err="1">
                <a:solidFill>
                  <a:schemeClr val="tx1"/>
                </a:solidFill>
                <a:effectLst/>
                <a:latin typeface="+mn-lt"/>
                <a:ea typeface="+mn-ea"/>
                <a:cs typeface="+mn-cs"/>
              </a:rPr>
              <a:t>Killay</a:t>
            </a:r>
            <a:r>
              <a:rPr lang="en-US" sz="1200" kern="1200" dirty="0">
                <a:solidFill>
                  <a:schemeClr val="tx1"/>
                </a:solidFill>
                <a:effectLst/>
                <a:latin typeface="+mn-lt"/>
                <a:ea typeface="+mn-ea"/>
                <a:cs typeface="+mn-cs"/>
              </a:rPr>
              <a:t> health and fitness club uses social media to promote its products, it should also use print media, radio, and television to reach more people.  The last P is for the product that represents the actual goods or services that an organization offers to its consumers. According to Tracy (2004),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should ensure that the product provided satisfies all the needs of the consumers. </a:t>
            </a:r>
            <a:r>
              <a:rPr lang="en-US" sz="1200" kern="1200" dirty="0" err="1">
                <a:solidFill>
                  <a:schemeClr val="tx1"/>
                </a:solidFill>
                <a:effectLst/>
                <a:latin typeface="+mn-lt"/>
                <a:ea typeface="+mn-ea"/>
                <a:cs typeface="+mn-cs"/>
              </a:rPr>
              <a:t>Killay</a:t>
            </a:r>
            <a:r>
              <a:rPr lang="en-US" sz="1200" kern="1200" dirty="0">
                <a:solidFill>
                  <a:schemeClr val="tx1"/>
                </a:solidFill>
                <a:effectLst/>
                <a:latin typeface="+mn-lt"/>
                <a:ea typeface="+mn-ea"/>
                <a:cs typeface="+mn-cs"/>
              </a:rPr>
              <a:t> Health &amp; Fitness Club has done all it can to deliver perfect products and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services to the clients which is a clear indication that the Club is on the right track</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to gain a competitive advantage.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2D8DBF4-FFAD-481E-A739-E1F4E90F8D2D}" type="slidenum">
              <a:rPr lang="en-GB" smtClean="0"/>
              <a:t>10</a:t>
            </a:fld>
            <a:endParaRPr lang="en-GB"/>
          </a:p>
        </p:txBody>
      </p:sp>
    </p:spTree>
    <p:extLst>
      <p:ext uri="{BB962C8B-B14F-4D97-AF65-F5344CB8AC3E}">
        <p14:creationId xmlns:p14="http://schemas.microsoft.com/office/powerpoint/2010/main" val="32209244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most crucial measure the organisation can take it revamping the use of social media to market their products. Using social media to market products is the new norm and failing to embrace it can spell doom for the organization.  Among the measures, it can take include posting frequently and gathering more followers, </a:t>
            </a:r>
            <a:r>
              <a:rPr lang="en-US" sz="1200" kern="1200" dirty="0">
                <a:solidFill>
                  <a:schemeClr val="tx1"/>
                </a:solidFill>
                <a:effectLst/>
                <a:latin typeface="+mn-lt"/>
                <a:ea typeface="+mn-ea"/>
                <a:cs typeface="+mn-cs"/>
              </a:rPr>
              <a:t>Offering online classes and educating individuals can set the business apart. It will attract new clients and help retain the existing ones</a:t>
            </a:r>
            <a:r>
              <a:rPr lang="en-GB" sz="1200"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It will also put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on a growth trajectory since the clients gained through such efforts are most likely to enroll for membership once the coronavirus pandemic passes.</a:t>
            </a:r>
            <a:r>
              <a:rPr lang="en-GB" dirty="0">
                <a:effectLst/>
              </a:rPr>
              <a:t> </a:t>
            </a:r>
          </a:p>
          <a:p>
            <a:r>
              <a:rPr lang="en-GB" sz="1200" kern="1200" dirty="0">
                <a:solidFill>
                  <a:schemeClr val="tx1"/>
                </a:solidFill>
                <a:effectLst/>
                <a:latin typeface="+mn-lt"/>
                <a:ea typeface="+mn-ea"/>
                <a:cs typeface="+mn-cs"/>
              </a:rPr>
              <a:t> Regarding the 4P’s of marketing, the organisation should reduce the price to make it more affordable. It should also conduct more promotional strategies, such as using television and radio stations, to reach more people. In the internal environment of the health club, the main area that is needed to work on is the weaknesses that reduce its competitive ability. That can include taking a loan and hiring more experienced staff. The management should also consider opening the business 24 hours a day to take advantage of the ready market available at night. To eliminate the threats, the business should ensure strict compliance with the law  also conduct intense marketing campaigns to ensure it is well known, hence beating the upcoming competition.</a:t>
            </a:r>
          </a:p>
          <a:p>
            <a:r>
              <a:rPr lang="en-US" sz="1200" kern="1200" dirty="0">
                <a:solidFill>
                  <a:schemeClr val="tx1"/>
                </a:solidFill>
                <a:effectLst/>
                <a:latin typeface="+mn-lt"/>
                <a:ea typeface="+mn-ea"/>
                <a:cs typeface="+mn-cs"/>
              </a:rPr>
              <a:t>After adopting the various marketing strategies,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should then come up with a matrix to evaluate its effectiveness. </a:t>
            </a:r>
            <a:r>
              <a:rPr lang="en-GB" sz="1200" kern="1200" dirty="0">
                <a:solidFill>
                  <a:schemeClr val="tx1"/>
                </a:solidFill>
                <a:effectLst/>
                <a:latin typeface="+mn-lt"/>
                <a:ea typeface="+mn-ea"/>
                <a:cs typeface="+mn-cs"/>
              </a:rPr>
              <a:t>the evaluation matrix would be </a:t>
            </a:r>
            <a:r>
              <a:rPr lang="en-GB" sz="1200" kern="1200" dirty="0" err="1">
                <a:solidFill>
                  <a:schemeClr val="tx1"/>
                </a:solidFill>
                <a:effectLst/>
                <a:latin typeface="+mn-lt"/>
                <a:ea typeface="+mn-ea"/>
                <a:cs typeface="+mn-cs"/>
              </a:rPr>
              <a:t>initated</a:t>
            </a:r>
            <a:r>
              <a:rPr lang="en-GB" sz="1200" kern="1200" dirty="0">
                <a:solidFill>
                  <a:schemeClr val="tx1"/>
                </a:solidFill>
                <a:effectLst/>
                <a:latin typeface="+mn-lt"/>
                <a:ea typeface="+mn-ea"/>
                <a:cs typeface="+mn-cs"/>
              </a:rPr>
              <a:t> to come up with a way of assessing success of the social media marketing. This should be done on each and every strategy </a:t>
            </a:r>
            <a:r>
              <a:rPr lang="en-GB" sz="1200" kern="1200" dirty="0" err="1">
                <a:solidFill>
                  <a:schemeClr val="tx1"/>
                </a:solidFill>
                <a:effectLst/>
                <a:latin typeface="+mn-lt"/>
                <a:ea typeface="+mn-ea"/>
                <a:cs typeface="+mn-cs"/>
              </a:rPr>
              <a:t>initated</a:t>
            </a:r>
            <a:r>
              <a:rPr lang="en-GB" sz="1200" kern="1200" dirty="0">
                <a:solidFill>
                  <a:schemeClr val="tx1"/>
                </a:solidFill>
                <a:effectLst/>
                <a:latin typeface="+mn-lt"/>
                <a:ea typeface="+mn-ea"/>
                <a:cs typeface="+mn-cs"/>
              </a:rPr>
              <a:t> in the club. The social media marketing for example can make use of the likes, comments, shares and other reviews to measure the extent of success of the strategies.</a:t>
            </a:r>
            <a:r>
              <a:rPr lang="en-GB" dirty="0">
                <a:effectLst/>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marketing plan should also be reviewed frequently since the marketing environment is continuously evolving. This is very important since the factors that may change include client needs, the competitive strategies pursued by other businesses, and external factors such as new technologies. These business plans would allow the club to come up with the best customer service that would outshine the other fitness clubs especially through the Covid-19 pandemic.</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2D8DBF4-FFAD-481E-A739-E1F4E90F8D2D}" type="slidenum">
              <a:rPr lang="en-GB" smtClean="0"/>
              <a:t>11</a:t>
            </a:fld>
            <a:endParaRPr lang="en-GB"/>
          </a:p>
        </p:txBody>
      </p:sp>
    </p:spTree>
    <p:extLst>
      <p:ext uri="{BB962C8B-B14F-4D97-AF65-F5344CB8AC3E}">
        <p14:creationId xmlns:p14="http://schemas.microsoft.com/office/powerpoint/2010/main" val="17639974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8A87A34-81AB-432B-8DAE-1953F412C126}" type="datetimeFigureOut">
              <a:rPr lang="en-US" smtClean="0"/>
              <a:t>6/1/20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7416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50848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73031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6/1/20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7107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6/1/20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09504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6/1/20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92006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6/1/20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42780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82414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90586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39855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019219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674675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6/1/20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88351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t>6/1/20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68129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t>6/1/20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89999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8A87A34-81AB-432B-8DAE-1953F412C126}" type="datetimeFigureOut">
              <a:rPr lang="en-US" smtClean="0"/>
              <a:t>6/1/20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827963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8A87A34-81AB-432B-8DAE-1953F412C126}" type="datetimeFigureOut">
              <a:rPr lang="en-US" smtClean="0"/>
              <a:t>6/1/20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04434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8A87A34-81AB-432B-8DAE-1953F412C126}" type="datetimeFigureOut">
              <a:rPr lang="en-US" smtClean="0"/>
              <a:pPr/>
              <a:t>6/1/20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7502410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4.emf"/><Relationship Id="rId4" Type="http://schemas.openxmlformats.org/officeDocument/2006/relationships/package" Target="../embeddings/Microsoft_Word_Document.docx"/></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eg"/><Relationship Id="rId7" Type="http://schemas.openxmlformats.org/officeDocument/2006/relationships/diagramColors" Target="../diagrams/colors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p:cNvSpPr>
            <a:spLocks noGrp="1"/>
          </p:cNvSpPr>
          <p:nvPr>
            <p:ph type="ctrTitle"/>
          </p:nvPr>
        </p:nvSpPr>
        <p:spPr>
          <a:xfrm>
            <a:off x="836247" y="1085549"/>
            <a:ext cx="3430947" cy="4686903"/>
          </a:xfrm>
        </p:spPr>
        <p:txBody>
          <a:bodyPr vert="horz" lIns="91440" tIns="45720" rIns="91440" bIns="45720" rtlCol="0" anchor="ctr">
            <a:normAutofit/>
          </a:bodyPr>
          <a:lstStyle/>
          <a:p>
            <a:pPr algn="r"/>
            <a:r>
              <a:rPr lang="en-US" sz="3600" cap="none">
                <a:solidFill>
                  <a:schemeClr val="tx1"/>
                </a:solidFill>
              </a:rPr>
              <a:t>Consultancy Project</a:t>
            </a:r>
          </a:p>
        </p:txBody>
      </p:sp>
      <p:cxnSp>
        <p:nvCxnSpPr>
          <p:cNvPr id="27" name="Straight Connector 2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5041399" y="1085549"/>
            <a:ext cx="5579707" cy="4686903"/>
          </a:xfrm>
        </p:spPr>
        <p:txBody>
          <a:bodyPr vert="horz" lIns="91440" tIns="45720" rIns="91440" bIns="45720" rtlCol="0" anchor="ctr">
            <a:normAutofit/>
          </a:bodyPr>
          <a:lstStyle/>
          <a:p>
            <a:pPr>
              <a:buFont typeface="Wingdings 3" charset="2"/>
              <a:buChar char=""/>
            </a:pPr>
            <a:endParaRPr lang="en-US" cap="none" dirty="0">
              <a:solidFill>
                <a:schemeClr val="tx1"/>
              </a:solidFill>
            </a:endParaRPr>
          </a:p>
          <a:p>
            <a:pPr>
              <a:buFont typeface="Wingdings 3" charset="2"/>
              <a:buChar char=""/>
            </a:pPr>
            <a:r>
              <a:rPr lang="en-US" cap="none" dirty="0">
                <a:solidFill>
                  <a:schemeClr val="tx1"/>
                </a:solidFill>
              </a:rPr>
              <a:t>Name: Saghar Abed</a:t>
            </a:r>
          </a:p>
          <a:p>
            <a:pPr>
              <a:buFont typeface="Wingdings 3" charset="2"/>
              <a:buChar char=""/>
            </a:pPr>
            <a:r>
              <a:rPr lang="en-US" cap="none" dirty="0">
                <a:solidFill>
                  <a:schemeClr val="tx1"/>
                </a:solidFill>
              </a:rPr>
              <a:t>Marketing strategy for </a:t>
            </a:r>
            <a:r>
              <a:rPr lang="en-US" cap="none" dirty="0" err="1">
                <a:solidFill>
                  <a:schemeClr val="tx1"/>
                </a:solidFill>
              </a:rPr>
              <a:t>Killay</a:t>
            </a:r>
            <a:r>
              <a:rPr lang="en-US" cap="none" dirty="0">
                <a:solidFill>
                  <a:schemeClr val="tx1"/>
                </a:solidFill>
              </a:rPr>
              <a:t> health club </a:t>
            </a:r>
          </a:p>
          <a:p>
            <a:pPr>
              <a:buFont typeface="Wingdings 3" charset="2"/>
              <a:buChar char=""/>
            </a:pPr>
            <a:endParaRPr lang="en-US" cap="none" dirty="0">
              <a:solidFill>
                <a:schemeClr val="tx1"/>
              </a:solidFill>
            </a:endParaRPr>
          </a:p>
        </p:txBody>
      </p:sp>
    </p:spTree>
    <p:extLst>
      <p:ext uri="{BB962C8B-B14F-4D97-AF65-F5344CB8AC3E}">
        <p14:creationId xmlns:p14="http://schemas.microsoft.com/office/powerpoint/2010/main" val="347750362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2" name="Rectangle 71">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Oval 72">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4" name="Oval 73">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5" name="Oval 74">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6" name="Oval 75">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7" name="Oval 76">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8"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9"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0"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82" name="Rectangle 81">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86"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88"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4C2AA40C-1AE2-4AAE-8C3D-AE81FAEDA79C}"/>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cap="none">
                <a:solidFill>
                  <a:srgbClr val="FFFFFF"/>
                </a:solidFill>
              </a:rPr>
              <a:t>Industry Background</a:t>
            </a:r>
          </a:p>
        </p:txBody>
      </p:sp>
      <p:pic>
        <p:nvPicPr>
          <p:cNvPr id="2050" name="Picture 2" descr="Killay health and fitness club (@KillayClub) | Twitter"/>
          <p:cNvPicPr>
            <a:picLocks noChangeAspect="1" noChangeArrowheads="1"/>
          </p:cNvPicPr>
          <p:nvPr/>
        </p:nvPicPr>
        <p:blipFill rotWithShape="1">
          <a:blip r:embed="rId4">
            <a:extLst>
              <a:ext uri="{28A0092B-C50C-407E-A947-70E740481C1C}">
                <a14:useLocalDpi xmlns:a14="http://schemas.microsoft.com/office/drawing/2010/main" val="0"/>
              </a:ext>
            </a:extLst>
          </a:blip>
          <a:srcRect l="6654" r="9762" b="2"/>
          <a:stretch/>
        </p:blipFill>
        <p:spPr bwMode="auto">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a:noFill/>
          <a:extLst>
            <a:ext uri="{909E8E84-426E-40DD-AFC4-6F175D3DCCD1}">
              <a14:hiddenFill xmlns:a14="http://schemas.microsoft.com/office/drawing/2010/main">
                <a:solidFill>
                  <a:srgbClr val="FFFFFF"/>
                </a:solidFill>
              </a14:hiddenFill>
            </a:ext>
          </a:extLst>
        </p:spPr>
      </p:pic>
      <p:sp>
        <p:nvSpPr>
          <p:cNvPr id="90" name="Rectangle 89">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2" name="Oval 91">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4" name="Oval 93">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D8B2AFC-94E9-4049-A20E-A6AFA3A49DAB}"/>
              </a:ext>
            </a:extLst>
          </p:cNvPr>
          <p:cNvSpPr>
            <a:spLocks noGrp="1"/>
          </p:cNvSpPr>
          <p:nvPr>
            <p:ph sz="half" idx="1"/>
          </p:nvPr>
        </p:nvSpPr>
        <p:spPr>
          <a:xfrm>
            <a:off x="639098" y="2418735"/>
            <a:ext cx="6072776" cy="3811740"/>
          </a:xfrm>
        </p:spPr>
        <p:txBody>
          <a:bodyPr vert="horz" lIns="91440" tIns="45720" rIns="91440" bIns="45720" rtlCol="0" anchor="ctr">
            <a:normAutofit/>
          </a:bodyPr>
          <a:lstStyle/>
          <a:p>
            <a:r>
              <a:rPr lang="en-US">
                <a:solidFill>
                  <a:srgbClr val="FFFFFF"/>
                </a:solidFill>
              </a:rPr>
              <a:t>The business is located in Killay, Swansea</a:t>
            </a:r>
          </a:p>
          <a:p>
            <a:r>
              <a:rPr lang="en-US">
                <a:solidFill>
                  <a:srgbClr val="FFFFFF"/>
                </a:solidFill>
              </a:rPr>
              <a:t>Established in 2017</a:t>
            </a:r>
          </a:p>
          <a:p>
            <a:r>
              <a:rPr lang="en-US">
                <a:solidFill>
                  <a:srgbClr val="FFFFFF"/>
                </a:solidFill>
              </a:rPr>
              <a:t>It also has a beauty area</a:t>
            </a:r>
          </a:p>
          <a:p>
            <a:r>
              <a:rPr lang="en-US">
                <a:solidFill>
                  <a:srgbClr val="FFFFFF"/>
                </a:solidFill>
              </a:rPr>
              <a:t>It has a slow growth rate</a:t>
            </a:r>
          </a:p>
        </p:txBody>
      </p:sp>
    </p:spTree>
    <p:extLst>
      <p:ext uri="{BB962C8B-B14F-4D97-AF65-F5344CB8AC3E}">
        <p14:creationId xmlns:p14="http://schemas.microsoft.com/office/powerpoint/2010/main" val="289616091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3" name="Rectangle 22">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7" name="Freeform: Shape 26">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9"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ABE4831-14B3-461F-9254-5BA30BA5AAEC}"/>
              </a:ext>
            </a:extLst>
          </p:cNvPr>
          <p:cNvSpPr>
            <a:spLocks noGrp="1"/>
          </p:cNvSpPr>
          <p:nvPr>
            <p:ph type="title"/>
          </p:nvPr>
        </p:nvSpPr>
        <p:spPr>
          <a:xfrm>
            <a:off x="1154955" y="973668"/>
            <a:ext cx="2942210" cy="1020232"/>
          </a:xfrm>
        </p:spPr>
        <p:txBody>
          <a:bodyPr vert="horz" lIns="91440" tIns="45720" rIns="91440" bIns="45720" rtlCol="0" anchor="ctr">
            <a:normAutofit/>
          </a:bodyPr>
          <a:lstStyle/>
          <a:p>
            <a:pPr>
              <a:lnSpc>
                <a:spcPct val="90000"/>
              </a:lnSpc>
            </a:pPr>
            <a:r>
              <a:rPr lang="en-US" sz="3300" cap="none">
                <a:solidFill>
                  <a:schemeClr val="tx1"/>
                </a:solidFill>
              </a:rPr>
              <a:t>Project Justification</a:t>
            </a:r>
          </a:p>
        </p:txBody>
      </p:sp>
      <p:pic>
        <p:nvPicPr>
          <p:cNvPr id="7" name="Picture 6"/>
          <p:cNvPicPr>
            <a:picLocks noChangeAspect="1"/>
          </p:cNvPicPr>
          <p:nvPr/>
        </p:nvPicPr>
        <p:blipFill rotWithShape="1">
          <a:blip r:embed="rId4"/>
          <a:srcRect l="7963" r="622" b="-2"/>
          <a:stretch/>
        </p:blipFill>
        <p:spPr>
          <a:xfrm>
            <a:off x="5194607" y="803751"/>
            <a:ext cx="6391533" cy="5250498"/>
          </a:xfrm>
          <a:prstGeom prst="rect">
            <a:avLst/>
          </a:prstGeom>
        </p:spPr>
      </p:pic>
      <p:sp>
        <p:nvSpPr>
          <p:cNvPr id="31" name="Rectangle 30">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3" name="Oval 32">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5" name="Oval 34">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88C335F-B59D-49C4-9D2B-4B1FBB71E5F9}"/>
              </a:ext>
            </a:extLst>
          </p:cNvPr>
          <p:cNvSpPr>
            <a:spLocks noGrp="1"/>
          </p:cNvSpPr>
          <p:nvPr>
            <p:ph sz="half" idx="1"/>
          </p:nvPr>
        </p:nvSpPr>
        <p:spPr>
          <a:xfrm>
            <a:off x="1154955" y="2120900"/>
            <a:ext cx="3133726" cy="3898900"/>
          </a:xfrm>
        </p:spPr>
        <p:txBody>
          <a:bodyPr vert="horz" lIns="91440" tIns="45720" rIns="91440" bIns="45720" rtlCol="0">
            <a:normAutofit/>
          </a:bodyPr>
          <a:lstStyle/>
          <a:p>
            <a:pPr>
              <a:lnSpc>
                <a:spcPct val="90000"/>
              </a:lnSpc>
            </a:pPr>
            <a:r>
              <a:rPr lang="en-US">
                <a:solidFill>
                  <a:schemeClr val="tx1"/>
                </a:solidFill>
              </a:rPr>
              <a:t>Fitness and health club industry highly competitive</a:t>
            </a:r>
          </a:p>
          <a:p>
            <a:pPr>
              <a:lnSpc>
                <a:spcPct val="90000"/>
              </a:lnSpc>
            </a:pPr>
            <a:r>
              <a:rPr lang="en-US">
                <a:solidFill>
                  <a:schemeClr val="tx1"/>
                </a:solidFill>
              </a:rPr>
              <a:t>Fitness clubs need to come up with a business plan</a:t>
            </a:r>
          </a:p>
          <a:p>
            <a:pPr>
              <a:lnSpc>
                <a:spcPct val="90000"/>
              </a:lnSpc>
            </a:pPr>
            <a:r>
              <a:rPr lang="en-US">
                <a:solidFill>
                  <a:schemeClr val="tx1"/>
                </a:solidFill>
              </a:rPr>
              <a:t>Importance of business plan </a:t>
            </a:r>
          </a:p>
          <a:p>
            <a:pPr>
              <a:lnSpc>
                <a:spcPct val="90000"/>
              </a:lnSpc>
            </a:pPr>
            <a:r>
              <a:rPr lang="en-US">
                <a:solidFill>
                  <a:schemeClr val="tx1"/>
                </a:solidFill>
              </a:rPr>
              <a:t>Limitations of lacking a business plan</a:t>
            </a:r>
          </a:p>
          <a:p>
            <a:pPr>
              <a:lnSpc>
                <a:spcPct val="90000"/>
              </a:lnSpc>
            </a:pPr>
            <a:r>
              <a:rPr lang="en-US">
                <a:solidFill>
                  <a:schemeClr val="tx1"/>
                </a:solidFill>
              </a:rPr>
              <a:t>Killay health and fitness club needs to review its business plan</a:t>
            </a:r>
          </a:p>
        </p:txBody>
      </p:sp>
      <p:sp>
        <p:nvSpPr>
          <p:cNvPr id="37"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17940315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22280-D1E7-488F-873A-24E88B8A9F02}"/>
              </a:ext>
            </a:extLst>
          </p:cNvPr>
          <p:cNvSpPr>
            <a:spLocks noGrp="1"/>
          </p:cNvSpPr>
          <p:nvPr>
            <p:ph type="title"/>
          </p:nvPr>
        </p:nvSpPr>
        <p:spPr/>
        <p:txBody>
          <a:bodyPr/>
          <a:lstStyle/>
          <a:p>
            <a:r>
              <a:rPr lang="en-GB" cap="none" dirty="0">
                <a:latin typeface="Times New Roman" panose="02020603050405020304" pitchFamily="18" charset="0"/>
                <a:cs typeface="Times New Roman" panose="02020603050405020304" pitchFamily="18" charset="0"/>
              </a:rPr>
              <a:t>Project Plan</a:t>
            </a:r>
          </a:p>
        </p:txBody>
      </p:sp>
      <p:sp>
        <p:nvSpPr>
          <p:cNvPr id="3" name="Content Placeholder 2">
            <a:extLst>
              <a:ext uri="{FF2B5EF4-FFF2-40B4-BE49-F238E27FC236}">
                <a16:creationId xmlns:a16="http://schemas.microsoft.com/office/drawing/2014/main" id="{34963FBB-D49B-4BE7-B1FF-3230358153B9}"/>
              </a:ext>
            </a:extLst>
          </p:cNvPr>
          <p:cNvSpPr>
            <a:spLocks noGrp="1"/>
          </p:cNvSpPr>
          <p:nvPr>
            <p:ph idx="1"/>
          </p:nvPr>
        </p:nvSpPr>
        <p:spPr/>
        <p:txBody>
          <a:bodyPr>
            <a:normAutofit/>
          </a:bodyPr>
          <a:lstStyle/>
          <a:p>
            <a:r>
              <a:rPr lang="en-GB" sz="2000" dirty="0">
                <a:latin typeface="Times New Roman" panose="02020603050405020304" pitchFamily="18" charset="0"/>
                <a:cs typeface="Times New Roman" panose="02020603050405020304" pitchFamily="18" charset="0"/>
              </a:rPr>
              <a:t>Gantt Chart</a:t>
            </a:r>
          </a:p>
        </p:txBody>
      </p:sp>
      <p:graphicFrame>
        <p:nvGraphicFramePr>
          <p:cNvPr id="4" name="Object 3">
            <a:extLst>
              <a:ext uri="{FF2B5EF4-FFF2-40B4-BE49-F238E27FC236}">
                <a16:creationId xmlns:a16="http://schemas.microsoft.com/office/drawing/2014/main" id="{56D11FBA-88A4-4B8C-A857-515EE9C00166}"/>
              </a:ext>
            </a:extLst>
          </p:cNvPr>
          <p:cNvGraphicFramePr>
            <a:graphicFrameLocks noChangeAspect="1"/>
          </p:cNvGraphicFramePr>
          <p:nvPr>
            <p:extLst>
              <p:ext uri="{D42A27DB-BD31-4B8C-83A1-F6EECF244321}">
                <p14:modId xmlns:p14="http://schemas.microsoft.com/office/powerpoint/2010/main" val="1274906908"/>
              </p:ext>
            </p:extLst>
          </p:nvPr>
        </p:nvGraphicFramePr>
        <p:xfrm>
          <a:off x="3219451" y="2274887"/>
          <a:ext cx="7410450" cy="3964595"/>
        </p:xfrm>
        <a:graphic>
          <a:graphicData uri="http://schemas.openxmlformats.org/presentationml/2006/ole">
            <mc:AlternateContent xmlns:mc="http://schemas.openxmlformats.org/markup-compatibility/2006">
              <mc:Choice xmlns:v="urn:schemas-microsoft-com:vml" Requires="v">
                <p:oleObj spid="_x0000_s1153" name="Document" r:id="rId4" imgW="6388841" imgH="4090416" progId="Word.Document.12">
                  <p:embed/>
                </p:oleObj>
              </mc:Choice>
              <mc:Fallback>
                <p:oleObj name="Document" r:id="rId4" imgW="6388841" imgH="4090416" progId="Word.Document.12">
                  <p:embed/>
                  <p:pic>
                    <p:nvPicPr>
                      <p:cNvPr id="0" name=""/>
                      <p:cNvPicPr/>
                      <p:nvPr/>
                    </p:nvPicPr>
                    <p:blipFill>
                      <a:blip r:embed="rId5"/>
                      <a:stretch>
                        <a:fillRect/>
                      </a:stretch>
                    </p:blipFill>
                    <p:spPr>
                      <a:xfrm>
                        <a:off x="3219451" y="2274887"/>
                        <a:ext cx="7410450" cy="3964595"/>
                      </a:xfrm>
                      <a:prstGeom prst="rect">
                        <a:avLst/>
                      </a:prstGeom>
                    </p:spPr>
                  </p:pic>
                </p:oleObj>
              </mc:Fallback>
            </mc:AlternateContent>
          </a:graphicData>
        </a:graphic>
      </p:graphicFrame>
    </p:spTree>
    <p:extLst>
      <p:ext uri="{BB962C8B-B14F-4D97-AF65-F5344CB8AC3E}">
        <p14:creationId xmlns:p14="http://schemas.microsoft.com/office/powerpoint/2010/main" val="1294330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973667"/>
            <a:ext cx="2942210" cy="4833745"/>
          </a:xfrm>
        </p:spPr>
        <p:txBody>
          <a:bodyPr>
            <a:normAutofit/>
          </a:bodyPr>
          <a:lstStyle/>
          <a:p>
            <a:r>
              <a:rPr lang="en-GB" cap="none">
                <a:solidFill>
                  <a:srgbClr val="EBEBEB"/>
                </a:solidFill>
                <a:latin typeface="Times New Roman" panose="02020603050405020304" pitchFamily="18" charset="0"/>
                <a:cs typeface="Times New Roman" panose="02020603050405020304" pitchFamily="18" charset="0"/>
              </a:rPr>
              <a:t>Objectives</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B143B03-9F50-48DC-A190-AF7C6BF6247A}"/>
              </a:ext>
            </a:extLst>
          </p:cNvPr>
          <p:cNvGraphicFramePr>
            <a:graphicFrameLocks noGrp="1"/>
          </p:cNvGraphicFramePr>
          <p:nvPr>
            <p:ph idx="1"/>
            <p:extLst>
              <p:ext uri="{D42A27DB-BD31-4B8C-83A1-F6EECF244321}">
                <p14:modId xmlns:p14="http://schemas.microsoft.com/office/powerpoint/2010/main" val="416352998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86388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5" name="Freeform: Shape 24">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7"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1154955" y="973668"/>
            <a:ext cx="2942210" cy="1020232"/>
          </a:xfrm>
        </p:spPr>
        <p:txBody>
          <a:bodyPr vert="horz" lIns="91440" tIns="45720" rIns="91440" bIns="45720" rtlCol="0" anchor="ctr">
            <a:normAutofit/>
          </a:bodyPr>
          <a:lstStyle/>
          <a:p>
            <a:pPr>
              <a:lnSpc>
                <a:spcPct val="90000"/>
              </a:lnSpc>
            </a:pPr>
            <a:r>
              <a:rPr lang="en-US" sz="2000" cap="none">
                <a:solidFill>
                  <a:schemeClr val="tx1"/>
                </a:solidFill>
              </a:rPr>
              <a:t>Marketing Strategies For Successful Gyms</a:t>
            </a:r>
          </a:p>
        </p:txBody>
      </p:sp>
      <p:pic>
        <p:nvPicPr>
          <p:cNvPr id="5" name="Picture 4"/>
          <p:cNvPicPr>
            <a:picLocks noChangeAspect="1"/>
          </p:cNvPicPr>
          <p:nvPr/>
        </p:nvPicPr>
        <p:blipFill rotWithShape="1">
          <a:blip r:embed="rId4"/>
          <a:srcRect l="9039" r="26748"/>
          <a:stretch/>
        </p:blipFill>
        <p:spPr>
          <a:xfrm>
            <a:off x="5194607" y="803751"/>
            <a:ext cx="6391533" cy="5250498"/>
          </a:xfrm>
          <a:prstGeom prst="rect">
            <a:avLst/>
          </a:prstGeom>
        </p:spPr>
      </p:pic>
      <p:sp>
        <p:nvSpPr>
          <p:cNvPr id="29" name="Rectangle 28">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1" name="Oval 30">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3" name="Oval 32">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sz="half" idx="1"/>
          </p:nvPr>
        </p:nvSpPr>
        <p:spPr>
          <a:xfrm>
            <a:off x="1154955" y="2120900"/>
            <a:ext cx="3133726" cy="3898900"/>
          </a:xfrm>
        </p:spPr>
        <p:txBody>
          <a:bodyPr vert="horz" lIns="91440" tIns="45720" rIns="91440" bIns="45720" rtlCol="0">
            <a:normAutofit/>
          </a:bodyPr>
          <a:lstStyle/>
          <a:p>
            <a:r>
              <a:rPr lang="en-US">
                <a:solidFill>
                  <a:schemeClr val="tx1"/>
                </a:solidFill>
              </a:rPr>
              <a:t>Niche marketing</a:t>
            </a:r>
          </a:p>
          <a:p>
            <a:r>
              <a:rPr lang="en-US">
                <a:solidFill>
                  <a:schemeClr val="tx1"/>
                </a:solidFill>
              </a:rPr>
              <a:t>Creating user friendly websites</a:t>
            </a:r>
          </a:p>
          <a:p>
            <a:r>
              <a:rPr lang="en-US">
                <a:solidFill>
                  <a:schemeClr val="tx1"/>
                </a:solidFill>
              </a:rPr>
              <a:t>Social media marketing</a:t>
            </a:r>
          </a:p>
          <a:p>
            <a:r>
              <a:rPr lang="en-US">
                <a:solidFill>
                  <a:schemeClr val="tx1"/>
                </a:solidFill>
              </a:rPr>
              <a:t>Online ratings</a:t>
            </a:r>
          </a:p>
          <a:p>
            <a:pPr marL="0" indent="0"/>
            <a:endParaRPr lang="en-US">
              <a:solidFill>
                <a:schemeClr val="tx1"/>
              </a:solidFill>
            </a:endParaRPr>
          </a:p>
          <a:p>
            <a:endParaRPr lang="en-US">
              <a:solidFill>
                <a:schemeClr val="tx1"/>
              </a:solidFill>
            </a:endParaRPr>
          </a:p>
        </p:txBody>
      </p:sp>
      <p:sp>
        <p:nvSpPr>
          <p:cNvPr id="35"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284008024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973667"/>
            <a:ext cx="2942210" cy="4833745"/>
          </a:xfrm>
        </p:spPr>
        <p:txBody>
          <a:bodyPr>
            <a:normAutofit/>
          </a:bodyPr>
          <a:lstStyle/>
          <a:p>
            <a:r>
              <a:rPr lang="en-GB">
                <a:solidFill>
                  <a:srgbClr val="EBEBEB"/>
                </a:solidFill>
                <a:latin typeface="Times New Roman" panose="02020603050405020304" pitchFamily="18" charset="0"/>
                <a:cs typeface="Times New Roman" panose="02020603050405020304" pitchFamily="18" charset="0"/>
              </a:rPr>
              <a:t>Swot </a:t>
            </a:r>
            <a:r>
              <a:rPr lang="en-GB" cap="none">
                <a:solidFill>
                  <a:srgbClr val="EBEBEB"/>
                </a:solidFill>
                <a:latin typeface="Times New Roman" panose="02020603050405020304" pitchFamily="18" charset="0"/>
                <a:cs typeface="Times New Roman" panose="02020603050405020304" pitchFamily="18" charset="0"/>
              </a:rPr>
              <a:t>Analysis of the Club</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4" name="Content Placeholder 2">
            <a:extLst>
              <a:ext uri="{FF2B5EF4-FFF2-40B4-BE49-F238E27FC236}">
                <a16:creationId xmlns:a16="http://schemas.microsoft.com/office/drawing/2014/main" id="{B43CCB34-E165-41BA-A367-C27968CBC9A3}"/>
              </a:ext>
            </a:extLst>
          </p:cNvPr>
          <p:cNvGraphicFramePr>
            <a:graphicFrameLocks noGrp="1"/>
          </p:cNvGraphicFramePr>
          <p:nvPr>
            <p:ph idx="1"/>
            <p:extLst>
              <p:ext uri="{D42A27DB-BD31-4B8C-83A1-F6EECF244321}">
                <p14:modId xmlns:p14="http://schemas.microsoft.com/office/powerpoint/2010/main" val="287202325"/>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64114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294B6304-B0A3-4C06-8688-667DC037DC93}"/>
              </a:ext>
            </a:extLst>
          </p:cNvPr>
          <p:cNvSpPr>
            <a:spLocks noGrp="1"/>
          </p:cNvSpPr>
          <p:nvPr>
            <p:ph type="title"/>
          </p:nvPr>
        </p:nvSpPr>
        <p:spPr>
          <a:xfrm>
            <a:off x="1154955" y="973667"/>
            <a:ext cx="2942210" cy="4833745"/>
          </a:xfrm>
        </p:spPr>
        <p:txBody>
          <a:bodyPr>
            <a:normAutofit/>
          </a:bodyPr>
          <a:lstStyle/>
          <a:p>
            <a:r>
              <a:rPr lang="en-US" cap="none">
                <a:solidFill>
                  <a:srgbClr val="EBEBEB"/>
                </a:solidFill>
              </a:rPr>
              <a:t>The Structure, Personnel, and Price Offered by Other Gyms</a:t>
            </a:r>
            <a:endParaRPr lang="en-GB" cap="none">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035C1247-6041-4C75-929B-FD55587BB506}"/>
              </a:ext>
            </a:extLst>
          </p:cNvPr>
          <p:cNvGraphicFramePr>
            <a:graphicFrameLocks noGrp="1"/>
          </p:cNvGraphicFramePr>
          <p:nvPr>
            <p:ph idx="1"/>
            <p:extLst>
              <p:ext uri="{D42A27DB-BD31-4B8C-83A1-F6EECF244321}">
                <p14:modId xmlns:p14="http://schemas.microsoft.com/office/powerpoint/2010/main" val="4197061344"/>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68693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title"/>
          </p:nvPr>
        </p:nvSpPr>
        <p:spPr>
          <a:xfrm>
            <a:off x="1154954" y="973668"/>
            <a:ext cx="8761413" cy="706964"/>
          </a:xfrm>
        </p:spPr>
        <p:txBody>
          <a:bodyPr>
            <a:normAutofit/>
          </a:bodyPr>
          <a:lstStyle/>
          <a:p>
            <a:r>
              <a:rPr lang="en-GB" cap="none">
                <a:solidFill>
                  <a:srgbClr val="FFFFFF"/>
                </a:solidFill>
                <a:latin typeface="Times New Roman" panose="02020603050405020304" pitchFamily="18" charset="0"/>
                <a:cs typeface="Times New Roman" panose="02020603050405020304" pitchFamily="18" charset="0"/>
              </a:rPr>
              <a:t>Needs of Clients </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6ECDA9A-39A4-4B2B-8F13-F0887741AAE7}"/>
              </a:ext>
            </a:extLst>
          </p:cNvPr>
          <p:cNvGraphicFramePr>
            <a:graphicFrameLocks noGrp="1"/>
          </p:cNvGraphicFramePr>
          <p:nvPr>
            <p:ph idx="1"/>
            <p:extLst>
              <p:ext uri="{D42A27DB-BD31-4B8C-83A1-F6EECF244321}">
                <p14:modId xmlns:p14="http://schemas.microsoft.com/office/powerpoint/2010/main" val="4149799106"/>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9102481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000C36E-AAFD-4188-BB55-FAE4A8272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CB6D4A-4ADE-4BAF-BB67-7E9E8AB2C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43043" y="402165"/>
            <a:ext cx="673865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2065753A-F15B-43F6-B811-03D54342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9519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219AED55-7F29-4A42-9B4E-43EA0551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635522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3394EDF3-F539-40F8-9354-FE0288582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51206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Oval 18">
            <a:extLst>
              <a:ext uri="{FF2B5EF4-FFF2-40B4-BE49-F238E27FC236}">
                <a16:creationId xmlns:a16="http://schemas.microsoft.com/office/drawing/2014/main" id="{25236E71-242B-4CE7-96BC-B66F91F9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81884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a:extLst>
              <a:ext uri="{FF2B5EF4-FFF2-40B4-BE49-F238E27FC236}">
                <a16:creationId xmlns:a16="http://schemas.microsoft.com/office/drawing/2014/main" id="{683A5930-ABB0-4C7A-8E96-AB945DFB0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C7C593BE-6DBD-407E-80B2-6ACFB7CBB117}"/>
              </a:ext>
            </a:extLst>
          </p:cNvPr>
          <p:cNvSpPr>
            <a:spLocks noGrp="1"/>
          </p:cNvSpPr>
          <p:nvPr>
            <p:ph type="title"/>
          </p:nvPr>
        </p:nvSpPr>
        <p:spPr>
          <a:xfrm>
            <a:off x="8471239" y="973667"/>
            <a:ext cx="2942210" cy="4833745"/>
          </a:xfrm>
        </p:spPr>
        <p:txBody>
          <a:bodyPr>
            <a:normAutofit/>
          </a:bodyPr>
          <a:lstStyle/>
          <a:p>
            <a:r>
              <a:rPr lang="en-GB">
                <a:solidFill>
                  <a:srgbClr val="EBEBEB"/>
                </a:solidFill>
              </a:rPr>
              <a:t>4p’s of analysis</a:t>
            </a:r>
          </a:p>
        </p:txBody>
      </p:sp>
      <p:sp>
        <p:nvSpPr>
          <p:cNvPr id="23" name="Rectangle 22">
            <a:extLst>
              <a:ext uri="{FF2B5EF4-FFF2-40B4-BE49-F238E27FC236}">
                <a16:creationId xmlns:a16="http://schemas.microsoft.com/office/drawing/2014/main" id="{33E51D9F-DA72-49DE-9183-76B062B38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21D9E4D-E6A5-4A59-84D0-DFDF0855819A}"/>
              </a:ext>
            </a:extLst>
          </p:cNvPr>
          <p:cNvGraphicFramePr>
            <a:graphicFrameLocks noGrp="1"/>
          </p:cNvGraphicFramePr>
          <p:nvPr>
            <p:ph idx="1"/>
            <p:extLst>
              <p:ext uri="{D42A27DB-BD31-4B8C-83A1-F6EECF244321}">
                <p14:modId xmlns:p14="http://schemas.microsoft.com/office/powerpoint/2010/main" val="4222097687"/>
              </p:ext>
            </p:extLst>
          </p:nvPr>
        </p:nvGraphicFramePr>
        <p:xfrm>
          <a:off x="964907" y="973667"/>
          <a:ext cx="6116795" cy="49287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7036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973667"/>
            <a:ext cx="2942210" cy="4833745"/>
          </a:xfrm>
        </p:spPr>
        <p:txBody>
          <a:bodyPr>
            <a:normAutofit/>
          </a:bodyPr>
          <a:lstStyle/>
          <a:p>
            <a:r>
              <a:rPr lang="en-GB" sz="2800" cap="none">
                <a:solidFill>
                  <a:srgbClr val="EBEBEB"/>
                </a:solidFill>
                <a:latin typeface="Times New Roman" panose="02020603050405020304" pitchFamily="18" charset="0"/>
                <a:cs typeface="Times New Roman" panose="02020603050405020304" pitchFamily="18" charset="0"/>
              </a:rPr>
              <a:t>Recommendations</a:t>
            </a:r>
            <a:endParaRPr lang="en-GB" sz="2800">
              <a:solidFill>
                <a:srgbClr val="EBEBEB"/>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827648A-141D-41A9-BA17-41202DBCD03C}"/>
              </a:ext>
            </a:extLst>
          </p:cNvPr>
          <p:cNvGraphicFramePr>
            <a:graphicFrameLocks noGrp="1"/>
          </p:cNvGraphicFramePr>
          <p:nvPr>
            <p:ph idx="1"/>
            <p:extLst>
              <p:ext uri="{D42A27DB-BD31-4B8C-83A1-F6EECF244321}">
                <p14:modId xmlns:p14="http://schemas.microsoft.com/office/powerpoint/2010/main" val="90219493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175193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2289</Words>
  <Application>Microsoft Macintosh PowerPoint</Application>
  <PresentationFormat>Widescreen</PresentationFormat>
  <Paragraphs>92</Paragraphs>
  <Slides>11</Slides>
  <Notes>11</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11</vt:i4>
      </vt:variant>
    </vt:vector>
  </HeadingPairs>
  <TitlesOfParts>
    <vt:vector size="18" baseType="lpstr">
      <vt:lpstr>Arial</vt:lpstr>
      <vt:lpstr>Calibri</vt:lpstr>
      <vt:lpstr>Century Gothic</vt:lpstr>
      <vt:lpstr>Times New Roman</vt:lpstr>
      <vt:lpstr>Wingdings 3</vt:lpstr>
      <vt:lpstr>Ion Boardroom</vt:lpstr>
      <vt:lpstr>Document</vt:lpstr>
      <vt:lpstr>Consultancy Project</vt:lpstr>
      <vt:lpstr>Industry Background</vt:lpstr>
      <vt:lpstr>Project Justification</vt:lpstr>
      <vt:lpstr>Project Plan</vt:lpstr>
      <vt:lpstr>Objectives</vt:lpstr>
      <vt:lpstr>Marketing Strategies For Successful Gyms</vt:lpstr>
      <vt:lpstr>Swot Analysis of the Club</vt:lpstr>
      <vt:lpstr>The Structure, Personnel, and Price Offered by Other Gyms</vt:lpstr>
      <vt:lpstr>Needs of Clients </vt:lpstr>
      <vt:lpstr>4p’s of analysis</vt:lpstr>
      <vt:lpstr>Recommendations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Project</dc:title>
  <dc:creator>Saghar Abed (1707252)</dc:creator>
  <cp:lastModifiedBy>Saghar Abed (1707252)</cp:lastModifiedBy>
  <cp:revision>6</cp:revision>
  <dcterms:created xsi:type="dcterms:W3CDTF">2020-06-01T10:20:52Z</dcterms:created>
  <dcterms:modified xsi:type="dcterms:W3CDTF">2020-06-01T16:20:03Z</dcterms:modified>
</cp:coreProperties>
</file>