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277" r:id="rId2"/>
    <p:sldId id="319" r:id="rId3"/>
    <p:sldId id="320" r:id="rId4"/>
    <p:sldId id="288" r:id="rId5"/>
    <p:sldId id="289" r:id="rId6"/>
    <p:sldId id="291" r:id="rId7"/>
    <p:sldId id="290" r:id="rId8"/>
    <p:sldId id="321" r:id="rId9"/>
    <p:sldId id="292" r:id="rId10"/>
    <p:sldId id="293" r:id="rId11"/>
    <p:sldId id="294" r:id="rId12"/>
    <p:sldId id="295" r:id="rId13"/>
    <p:sldId id="296" r:id="rId14"/>
    <p:sldId id="297" r:id="rId15"/>
    <p:sldId id="322" r:id="rId16"/>
    <p:sldId id="299" r:id="rId17"/>
    <p:sldId id="298" r:id="rId18"/>
    <p:sldId id="323" r:id="rId19"/>
    <p:sldId id="324" r:id="rId20"/>
    <p:sldId id="300" r:id="rId21"/>
    <p:sldId id="310" r:id="rId22"/>
    <p:sldId id="315" r:id="rId23"/>
    <p:sldId id="316" r:id="rId24"/>
    <p:sldId id="318" r:id="rId25"/>
    <p:sldId id="311" r:id="rId26"/>
    <p:sldId id="317" r:id="rId27"/>
    <p:sldId id="312" r:id="rId28"/>
    <p:sldId id="314" r:id="rId29"/>
    <p:sldId id="313" r:id="rId30"/>
    <p:sldId id="305" r:id="rId31"/>
    <p:sldId id="307" r:id="rId32"/>
    <p:sldId id="278" r:id="rId33"/>
    <p:sldId id="308" r:id="rId34"/>
    <p:sldId id="301" r:id="rId35"/>
    <p:sldId id="303" r:id="rId36"/>
    <p:sldId id="309" r:id="rId3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82" autoAdjust="0"/>
    <p:restoredTop sz="94576" autoAdjust="0"/>
  </p:normalViewPr>
  <p:slideViewPr>
    <p:cSldViewPr>
      <p:cViewPr varScale="1">
        <p:scale>
          <a:sx n="63" d="100"/>
          <a:sy n="63" d="100"/>
        </p:scale>
        <p:origin x="12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defRPr>
            </a:lvl1pPr>
            <a:lvl2pPr marL="742950" indent="-285750" eaLnBrk="0" hangingPunct="0">
              <a:defRPr>
                <a:solidFill>
                  <a:schemeClr val="tx1"/>
                </a:solidFill>
                <a:latin typeface="Verdana" panose="020B0604030504040204" pitchFamily="34" charset="0"/>
              </a:defRPr>
            </a:lvl2pPr>
            <a:lvl3pPr marL="1143000" indent="-228600" eaLnBrk="0" hangingPunct="0">
              <a:defRPr>
                <a:solidFill>
                  <a:schemeClr val="tx1"/>
                </a:solidFill>
                <a:latin typeface="Verdana" panose="020B0604030504040204" pitchFamily="34" charset="0"/>
              </a:defRPr>
            </a:lvl3pPr>
            <a:lvl4pPr marL="1600200" indent="-228600" eaLnBrk="0" hangingPunct="0">
              <a:defRPr>
                <a:solidFill>
                  <a:schemeClr val="tx1"/>
                </a:solidFill>
                <a:latin typeface="Verdana" panose="020B0604030504040204" pitchFamily="34" charset="0"/>
              </a:defRPr>
            </a:lvl4pPr>
            <a:lvl5pPr marL="2057400" indent="-228600" eaLnBrk="0" hangingPunct="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1" hangingPunct="1"/>
            <a:fld id="{8B52714E-5184-4A7A-9254-4A266E2A2BC5}" type="slidenum">
              <a:rPr lang="en-US" altLang="en-US">
                <a:solidFill>
                  <a:srgbClr val="000000"/>
                </a:solidFill>
                <a:latin typeface="Arial" panose="020B0604020202020204" pitchFamily="34" charset="0"/>
              </a:rPr>
              <a:pPr eaLnBrk="1" hangingPunct="1"/>
              <a:t>7</a:t>
            </a:fld>
            <a:endParaRPr lang="en-US" altLang="en-US">
              <a:solidFill>
                <a:srgbClr val="000000"/>
              </a:solidFill>
              <a:latin typeface="Arial" panose="020B0604020202020204" pitchFamily="34" charset="0"/>
            </a:endParaRPr>
          </a:p>
        </p:txBody>
      </p:sp>
    </p:spTree>
    <p:extLst>
      <p:ext uri="{BB962C8B-B14F-4D97-AF65-F5344CB8AC3E}">
        <p14:creationId xmlns:p14="http://schemas.microsoft.com/office/powerpoint/2010/main" val="2107831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06/10/2026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06/10/2026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06/10/2026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06/10/2026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06/10/2026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erriam-webster.com/dictionary/theor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acc.dau.mil/CommunityBrowser.aspx?id=294584"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br>
              <a:rPr lang="en-GB" dirty="0"/>
            </a:br>
            <a:r>
              <a:rPr lang="en-GB" b="1" dirty="0">
                <a:highlight>
                  <a:srgbClr val="FFFF00"/>
                </a:highlight>
              </a:rPr>
              <a:t>LCLM 4003</a:t>
            </a:r>
            <a:endParaRPr lang="en-GB" altLang="en-US" dirty="0">
              <a:highlight>
                <a:srgbClr val="FFFF00"/>
              </a:highlight>
            </a:endParaRPr>
          </a:p>
        </p:txBody>
      </p:sp>
      <p:sp>
        <p:nvSpPr>
          <p:cNvPr id="6147" name="Subtitle 4"/>
          <p:cNvSpPr>
            <a:spLocks noGrp="1"/>
          </p:cNvSpPr>
          <p:nvPr>
            <p:ph type="subTitle" idx="1"/>
          </p:nvPr>
        </p:nvSpPr>
        <p:spPr>
          <a:xfrm>
            <a:off x="1370013" y="2133600"/>
            <a:ext cx="6400800" cy="3363913"/>
          </a:xfrm>
        </p:spPr>
        <p:txBody>
          <a:bodyPr/>
          <a:lstStyle/>
          <a:p>
            <a:pPr eaLnBrk="1" hangingPunct="1"/>
            <a:endParaRPr lang="en-GB" altLang="en-US" dirty="0">
              <a:solidFill>
                <a:schemeClr val="tx1"/>
              </a:solidFill>
            </a:endParaRPr>
          </a:p>
          <a:p>
            <a:pPr eaLnBrk="1" hangingPunct="1"/>
            <a:r>
              <a:rPr lang="en-GB" altLang="en-US" dirty="0">
                <a:solidFill>
                  <a:schemeClr val="bg1"/>
                </a:solidFill>
              </a:rPr>
              <a:t>Effective Team Working and Communication </a:t>
            </a:r>
          </a:p>
          <a:p>
            <a:pPr eaLnBrk="1" hangingPunct="1"/>
            <a:r>
              <a:rPr lang="en-GB" altLang="en-US" b="1" dirty="0">
                <a:solidFill>
                  <a:schemeClr val="bg1"/>
                </a:solidFill>
              </a:rPr>
              <a:t>Week 2 - TUCKMAN</a:t>
            </a:r>
          </a:p>
          <a:p>
            <a:pPr eaLnBrk="1" hangingPunct="1"/>
            <a:endParaRPr lang="en-GB" altLang="en-US" dirty="0">
              <a:solidFill>
                <a:schemeClr val="tx1"/>
              </a:solidFill>
            </a:endParaRPr>
          </a:p>
          <a:p>
            <a:pPr eaLnBrk="1" hangingPunct="1"/>
            <a:r>
              <a:rPr lang="en-GB" altLang="en-US" dirty="0">
                <a:solidFill>
                  <a:schemeClr val="tx1"/>
                </a:solidFill>
              </a:rPr>
              <a:t>                            </a:t>
            </a:r>
            <a:endParaRPr lang="en-GB" altLang="en-US" dirty="0">
              <a:solidFill>
                <a:schemeClr val="bg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C57A2-2352-86D5-BAF3-D9BFE16CF7BA}"/>
              </a:ext>
            </a:extLst>
          </p:cNvPr>
          <p:cNvSpPr>
            <a:spLocks noGrp="1"/>
          </p:cNvSpPr>
          <p:nvPr>
            <p:ph type="title"/>
          </p:nvPr>
        </p:nvSpPr>
        <p:spPr/>
        <p:txBody>
          <a:bodyPr/>
          <a:lstStyle/>
          <a:p>
            <a:r>
              <a:rPr lang="en-GB" dirty="0"/>
              <a:t>The THEORY</a:t>
            </a:r>
          </a:p>
        </p:txBody>
      </p:sp>
      <p:sp>
        <p:nvSpPr>
          <p:cNvPr id="3" name="Content Placeholder 2">
            <a:extLst>
              <a:ext uri="{FF2B5EF4-FFF2-40B4-BE49-F238E27FC236}">
                <a16:creationId xmlns:a16="http://schemas.microsoft.com/office/drawing/2014/main" id="{F237909D-8529-68B8-D134-7DAF4F22CC16}"/>
              </a:ext>
            </a:extLst>
          </p:cNvPr>
          <p:cNvSpPr>
            <a:spLocks noGrp="1"/>
          </p:cNvSpPr>
          <p:nvPr>
            <p:ph idx="1"/>
          </p:nvPr>
        </p:nvSpPr>
        <p:spPr/>
        <p:txBody>
          <a:bodyPr/>
          <a:lstStyle/>
          <a:p>
            <a:r>
              <a:rPr lang="en-GB" b="1" dirty="0"/>
              <a:t>What is a THEORY?</a:t>
            </a:r>
          </a:p>
          <a:p>
            <a:pPr>
              <a:lnSpc>
                <a:spcPct val="107000"/>
              </a:lnSpc>
              <a:spcAft>
                <a:spcPts val="800"/>
              </a:spcAft>
            </a:pPr>
            <a:r>
              <a:rPr lang="en-GB" sz="3200" kern="100" spc="30" dirty="0">
                <a:solidFill>
                  <a:srgbClr val="212529"/>
                </a:solidFill>
                <a:effectLst/>
                <a:latin typeface="Open Sans" panose="020B0606030504020204" pitchFamily="34" charset="0"/>
                <a:ea typeface="Aptos" panose="020B0004020202020204" pitchFamily="34" charset="0"/>
                <a:cs typeface="Times New Roman" panose="02020603050405020304" pitchFamily="18" charset="0"/>
              </a:rPr>
              <a:t>A </a:t>
            </a:r>
            <a:r>
              <a:rPr lang="en-GB" sz="3200" u="sng" kern="100" spc="30" dirty="0">
                <a:solidFill>
                  <a:srgbClr val="0074CC"/>
                </a:solidFill>
                <a:effectLst/>
                <a:latin typeface="Open Sans" panose="020B0606030504020204" pitchFamily="34" charset="0"/>
                <a:ea typeface="Aptos" panose="020B0004020202020204" pitchFamily="34" charset="0"/>
                <a:cs typeface="Times New Roman" panose="02020603050405020304" pitchFamily="18" charset="0"/>
                <a:hlinkClick r:id="rId2"/>
              </a:rPr>
              <a:t>theory</a:t>
            </a:r>
            <a:r>
              <a:rPr lang="en-GB" sz="3200" kern="100" spc="30" dirty="0">
                <a:solidFill>
                  <a:srgbClr val="212529"/>
                </a:solidFill>
                <a:effectLst/>
                <a:latin typeface="Open Sans" panose="020B0606030504020204" pitchFamily="34" charset="0"/>
                <a:ea typeface="Aptos" panose="020B0004020202020204" pitchFamily="34" charset="0"/>
                <a:cs typeface="Times New Roman" panose="02020603050405020304" pitchFamily="18" charset="0"/>
              </a:rPr>
              <a:t> is a principle that has been formed as an attempt to explain things. It is stated after research has been done, and data has been analysed.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b="1" dirty="0"/>
          </a:p>
        </p:txBody>
      </p:sp>
      <p:sp>
        <p:nvSpPr>
          <p:cNvPr id="4" name="Date Placeholder 3">
            <a:extLst>
              <a:ext uri="{FF2B5EF4-FFF2-40B4-BE49-F238E27FC236}">
                <a16:creationId xmlns:a16="http://schemas.microsoft.com/office/drawing/2014/main" id="{CB9058AD-23EE-D67D-6DDF-A651F31B8A1D}"/>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7F45804D-4F13-A291-ECAA-4CEB7AA6D73E}"/>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21774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A956-39E9-7192-2AA8-7EDAA6E6549C}"/>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Myriad Pro"/>
                <a:ea typeface="+mj-ea"/>
                <a:cs typeface="+mj-cs"/>
              </a:rPr>
              <a:t>The THEORY and MODELS</a:t>
            </a:r>
            <a:endParaRPr lang="en-GB" dirty="0"/>
          </a:p>
        </p:txBody>
      </p:sp>
      <p:sp>
        <p:nvSpPr>
          <p:cNvPr id="3" name="Content Placeholder 2">
            <a:extLst>
              <a:ext uri="{FF2B5EF4-FFF2-40B4-BE49-F238E27FC236}">
                <a16:creationId xmlns:a16="http://schemas.microsoft.com/office/drawing/2014/main" id="{1B3E6348-E34C-6D77-3131-56E3EE3E2CED}"/>
              </a:ext>
            </a:extLst>
          </p:cNvPr>
          <p:cNvSpPr>
            <a:spLocks noGrp="1"/>
          </p:cNvSpPr>
          <p:nvPr>
            <p:ph idx="1"/>
          </p:nvPr>
        </p:nvSpPr>
        <p:spPr/>
        <p:txBody>
          <a:bodyPr/>
          <a:lstStyle/>
          <a:p>
            <a:r>
              <a:rPr lang="en-GB" sz="3600" dirty="0"/>
              <a:t>Throughout this module we will be looking at Various </a:t>
            </a:r>
            <a:r>
              <a:rPr lang="en-GB" sz="3600" b="1" dirty="0"/>
              <a:t>THEORIES</a:t>
            </a:r>
            <a:r>
              <a:rPr lang="en-GB" sz="3600" dirty="0"/>
              <a:t>, sometimes described as </a:t>
            </a:r>
            <a:r>
              <a:rPr lang="en-GB" sz="3600" b="1" dirty="0"/>
              <a:t>MODELS</a:t>
            </a:r>
            <a:r>
              <a:rPr lang="en-GB" sz="3600" dirty="0"/>
              <a:t>, and we will be using different situations, such as </a:t>
            </a:r>
            <a:r>
              <a:rPr lang="en-GB" sz="3600" b="1" dirty="0"/>
              <a:t>CASE STUDIES</a:t>
            </a:r>
            <a:r>
              <a:rPr lang="en-GB" sz="3600" dirty="0"/>
              <a:t>, which are stories, to see how the Theory/Model apply.</a:t>
            </a:r>
          </a:p>
        </p:txBody>
      </p:sp>
      <p:sp>
        <p:nvSpPr>
          <p:cNvPr id="4" name="Date Placeholder 3">
            <a:extLst>
              <a:ext uri="{FF2B5EF4-FFF2-40B4-BE49-F238E27FC236}">
                <a16:creationId xmlns:a16="http://schemas.microsoft.com/office/drawing/2014/main" id="{D3D517CA-69D4-2B4A-1748-12D34EF36A04}"/>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E23FFAC3-EBF6-E0CF-1260-693E7E40A3FF}"/>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423199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67544" y="355600"/>
            <a:ext cx="8229600" cy="1143000"/>
          </a:xfrm>
        </p:spPr>
        <p:txBody>
          <a:bodyPr/>
          <a:lstStyle/>
          <a:p>
            <a:pPr eaLnBrk="1" hangingPunct="1"/>
            <a:r>
              <a:rPr lang="en-US" altLang="en-US" sz="3200" b="1" dirty="0"/>
              <a:t>Tuckman’s THEORY on Team Development (1965)</a:t>
            </a:r>
            <a:r>
              <a:rPr lang="en-US" altLang="en-US" sz="3200" dirty="0"/>
              <a:t> </a:t>
            </a:r>
            <a:endParaRPr lang="en-GB" altLang="en-US" sz="3200" dirty="0"/>
          </a:p>
        </p:txBody>
      </p:sp>
      <p:pic>
        <p:nvPicPr>
          <p:cNvPr id="6147" name="Picture 5" descr="brucetuckm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2420888"/>
            <a:ext cx="22701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Text Box 6"/>
          <p:cNvSpPr txBox="1">
            <a:spLocks noChangeArrowheads="1"/>
          </p:cNvSpPr>
          <p:nvPr/>
        </p:nvSpPr>
        <p:spPr bwMode="auto">
          <a:xfrm>
            <a:off x="622301" y="1772816"/>
            <a:ext cx="5410200" cy="3016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50000"/>
              </a:spcBef>
              <a:spcAft>
                <a:spcPct val="0"/>
              </a:spcAft>
              <a:buFontTx/>
              <a:buNone/>
            </a:pPr>
            <a:r>
              <a:rPr lang="en-GB" altLang="en-US" sz="2800" b="1" dirty="0">
                <a:solidFill>
                  <a:prstClr val="black"/>
                </a:solidFill>
                <a:latin typeface="+mn-lt"/>
              </a:rPr>
              <a:t>Bruce Tuckman</a:t>
            </a:r>
          </a:p>
          <a:p>
            <a:pPr eaLnBrk="1" fontAlgn="base" hangingPunct="1">
              <a:spcBef>
                <a:spcPct val="50000"/>
              </a:spcBef>
              <a:spcAft>
                <a:spcPct val="0"/>
              </a:spcAft>
              <a:buFontTx/>
              <a:buNone/>
            </a:pPr>
            <a:r>
              <a:rPr lang="en-GB" altLang="en-US" sz="2800" dirty="0">
                <a:solidFill>
                  <a:prstClr val="black"/>
                </a:solidFill>
                <a:latin typeface="+mn-lt"/>
                <a:cs typeface="Times New Roman" pitchFamily="18" charset="0"/>
              </a:rPr>
              <a:t>Professor in Philosophical, Psychological, and Comparative Studies Ohio State University</a:t>
            </a:r>
            <a:r>
              <a:rPr lang="en-GB" altLang="en-US" sz="2800" dirty="0">
                <a:solidFill>
                  <a:prstClr val="black"/>
                </a:solidFill>
                <a:latin typeface="+mn-lt"/>
              </a:rPr>
              <a:t> </a:t>
            </a:r>
            <a:endParaRPr lang="en-GB" altLang="en-US" sz="900" dirty="0">
              <a:solidFill>
                <a:prstClr val="black"/>
              </a:solidFill>
              <a:latin typeface="+mn-lt"/>
            </a:endParaRPr>
          </a:p>
          <a:p>
            <a:pPr eaLnBrk="1" fontAlgn="base" hangingPunct="1">
              <a:spcBef>
                <a:spcPct val="50000"/>
              </a:spcBef>
              <a:spcAft>
                <a:spcPct val="0"/>
              </a:spcAft>
              <a:buFontTx/>
              <a:buNone/>
            </a:pPr>
            <a:r>
              <a:rPr lang="en-GB" altLang="en-US" sz="1600" dirty="0">
                <a:solidFill>
                  <a:prstClr val="black"/>
                </a:solidFill>
                <a:latin typeface="+mn-lt"/>
                <a:cs typeface="Times New Roman" pitchFamily="18" charset="0"/>
              </a:rPr>
              <a:t>Tuckman, B. W. (1965) 'Developmental sequence in small groups',  </a:t>
            </a:r>
            <a:r>
              <a:rPr lang="en-GB" altLang="en-US" sz="1600" i="1" dirty="0">
                <a:solidFill>
                  <a:prstClr val="black"/>
                </a:solidFill>
                <a:latin typeface="+mn-lt"/>
                <a:cs typeface="Times New Roman" pitchFamily="18" charset="0"/>
              </a:rPr>
              <a:t>Psychological Bulletin</a:t>
            </a:r>
            <a:r>
              <a:rPr lang="en-GB" altLang="en-US" sz="1600" dirty="0">
                <a:solidFill>
                  <a:prstClr val="black"/>
                </a:solidFill>
                <a:latin typeface="+mn-lt"/>
                <a:cs typeface="Times New Roman" pitchFamily="18" charset="0"/>
              </a:rPr>
              <a:t>, 63, 384-399.</a:t>
            </a:r>
            <a:endParaRPr lang="en-GB" altLang="en-US" sz="1600" dirty="0">
              <a:solidFill>
                <a:prstClr val="black"/>
              </a:solidFill>
              <a:latin typeface="+mn-lt"/>
            </a:endParaRPr>
          </a:p>
          <a:p>
            <a:pPr eaLnBrk="1" fontAlgn="base" hangingPunct="1">
              <a:spcBef>
                <a:spcPct val="50000"/>
              </a:spcBef>
              <a:spcAft>
                <a:spcPct val="0"/>
              </a:spcAft>
              <a:buFontTx/>
              <a:buNone/>
            </a:pPr>
            <a:endParaRPr lang="en-GB" altLang="en-US" sz="1600" dirty="0">
              <a:solidFill>
                <a:prstClr val="black"/>
              </a:solidFill>
              <a:latin typeface="Arial" pitchFamily="34" charset="0"/>
              <a:cs typeface="Arial" pitchFamily="34" charset="0"/>
            </a:endParaRPr>
          </a:p>
        </p:txBody>
      </p:sp>
      <p:pic>
        <p:nvPicPr>
          <p:cNvPr id="6149"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2186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0" y="428625"/>
            <a:ext cx="8401050" cy="1143000"/>
          </a:xfrm>
        </p:spPr>
        <p:txBody>
          <a:bodyPr/>
          <a:lstStyle/>
          <a:p>
            <a:pPr eaLnBrk="1" hangingPunct="1">
              <a:defRPr/>
            </a:pPr>
            <a:r>
              <a:rPr lang="en-GB" sz="3600" b="1" dirty="0">
                <a:effectLst>
                  <a:outerShdw blurRad="38100" dist="38100" dir="2700000" algn="tl">
                    <a:srgbClr val="C0C0C0"/>
                  </a:outerShdw>
                </a:effectLst>
                <a:latin typeface="Arial" panose="020B0604020202020204" pitchFamily="34" charset="0"/>
                <a:cs typeface="Arial" panose="020B0604020202020204" pitchFamily="34" charset="0"/>
              </a:rPr>
              <a:t>  Stages Teams Go Through</a:t>
            </a:r>
          </a:p>
        </p:txBody>
      </p:sp>
      <p:sp>
        <p:nvSpPr>
          <p:cNvPr id="19459" name="Text Box 3"/>
          <p:cNvSpPr txBox="1">
            <a:spLocks noChangeArrowheads="1"/>
          </p:cNvSpPr>
          <p:nvPr/>
        </p:nvSpPr>
        <p:spPr bwMode="auto">
          <a:xfrm>
            <a:off x="609600" y="4876800"/>
            <a:ext cx="2667000" cy="598488"/>
          </a:xfrm>
          <a:prstGeom prst="rect">
            <a:avLst/>
          </a:prstGeom>
          <a:solidFill>
            <a:schemeClr val="bg1"/>
          </a:solidFill>
          <a:ln w="19050">
            <a:solidFill>
              <a:schemeClr val="tx1"/>
            </a:solidFill>
            <a:miter lim="800000"/>
            <a:headEnd type="none" w="sm" len="sm"/>
            <a:tailEnd type="none" w="sm" len="sm"/>
          </a:ln>
        </p:spPr>
        <p:txBody>
          <a:bodyPr lIns="90000" tIns="46800" rIns="90000" bIns="46800" anchor="b">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fontAlgn="base">
              <a:spcBef>
                <a:spcPct val="50000"/>
              </a:spcBef>
              <a:spcAft>
                <a:spcPct val="0"/>
              </a:spcAft>
              <a:buFontTx/>
              <a:buNone/>
            </a:pPr>
            <a:r>
              <a:rPr lang="en-GB" altLang="en-US">
                <a:solidFill>
                  <a:prstClr val="black"/>
                </a:solidFill>
                <a:latin typeface="Times New Roman" pitchFamily="18" charset="0"/>
                <a:cs typeface="Arial" pitchFamily="34" charset="0"/>
              </a:rPr>
              <a:t>Forming</a:t>
            </a:r>
          </a:p>
        </p:txBody>
      </p:sp>
      <p:sp>
        <p:nvSpPr>
          <p:cNvPr id="19460" name="Text Box 4"/>
          <p:cNvSpPr txBox="1">
            <a:spLocks noChangeArrowheads="1"/>
          </p:cNvSpPr>
          <p:nvPr/>
        </p:nvSpPr>
        <p:spPr bwMode="auto">
          <a:xfrm>
            <a:off x="2438400" y="4267200"/>
            <a:ext cx="2667000" cy="598488"/>
          </a:xfrm>
          <a:prstGeom prst="rect">
            <a:avLst/>
          </a:prstGeom>
          <a:solidFill>
            <a:schemeClr val="bg1"/>
          </a:solidFill>
          <a:ln w="19050">
            <a:solidFill>
              <a:schemeClr val="tx1"/>
            </a:solidFill>
            <a:miter lim="800000"/>
            <a:headEnd type="none" w="sm" len="sm"/>
            <a:tailEnd type="none" w="sm" len="sm"/>
          </a:ln>
        </p:spPr>
        <p:txBody>
          <a:bodyPr lIns="90000" tIns="46800" rIns="90000" bIns="46800" anchor="b">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fontAlgn="base">
              <a:spcBef>
                <a:spcPct val="50000"/>
              </a:spcBef>
              <a:spcAft>
                <a:spcPct val="0"/>
              </a:spcAft>
              <a:buFontTx/>
              <a:buNone/>
            </a:pPr>
            <a:r>
              <a:rPr lang="en-GB" altLang="en-US">
                <a:solidFill>
                  <a:prstClr val="black"/>
                </a:solidFill>
                <a:latin typeface="Times New Roman" pitchFamily="18" charset="0"/>
                <a:cs typeface="Arial" pitchFamily="34" charset="0"/>
              </a:rPr>
              <a:t>Storming</a:t>
            </a:r>
          </a:p>
        </p:txBody>
      </p:sp>
      <p:sp>
        <p:nvSpPr>
          <p:cNvPr id="19461" name="Text Box 5"/>
          <p:cNvSpPr txBox="1">
            <a:spLocks noChangeArrowheads="1"/>
          </p:cNvSpPr>
          <p:nvPr/>
        </p:nvSpPr>
        <p:spPr bwMode="auto">
          <a:xfrm>
            <a:off x="4267200" y="3657600"/>
            <a:ext cx="2667000" cy="598488"/>
          </a:xfrm>
          <a:prstGeom prst="rect">
            <a:avLst/>
          </a:prstGeom>
          <a:solidFill>
            <a:schemeClr val="bg1"/>
          </a:solidFill>
          <a:ln w="19050">
            <a:solidFill>
              <a:schemeClr val="tx1"/>
            </a:solidFill>
            <a:miter lim="800000"/>
            <a:headEnd type="none" w="sm" len="sm"/>
            <a:tailEnd type="none" w="sm" len="sm"/>
          </a:ln>
        </p:spPr>
        <p:txBody>
          <a:bodyPr lIns="90000" tIns="46800" rIns="90000" bIns="46800" anchor="b">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fontAlgn="base">
              <a:spcBef>
                <a:spcPct val="50000"/>
              </a:spcBef>
              <a:spcAft>
                <a:spcPct val="0"/>
              </a:spcAft>
              <a:buFontTx/>
              <a:buNone/>
            </a:pPr>
            <a:r>
              <a:rPr lang="en-GB" altLang="en-US" dirty="0">
                <a:solidFill>
                  <a:prstClr val="black"/>
                </a:solidFill>
                <a:latin typeface="Times New Roman" pitchFamily="18" charset="0"/>
                <a:cs typeface="Arial" pitchFamily="34" charset="0"/>
              </a:rPr>
              <a:t>Norming</a:t>
            </a:r>
          </a:p>
        </p:txBody>
      </p:sp>
      <p:sp>
        <p:nvSpPr>
          <p:cNvPr id="19462" name="Text Box 6"/>
          <p:cNvSpPr txBox="1">
            <a:spLocks noChangeArrowheads="1"/>
          </p:cNvSpPr>
          <p:nvPr/>
        </p:nvSpPr>
        <p:spPr bwMode="auto">
          <a:xfrm>
            <a:off x="6096000" y="3048000"/>
            <a:ext cx="2667000" cy="598488"/>
          </a:xfrm>
          <a:prstGeom prst="rect">
            <a:avLst/>
          </a:prstGeom>
          <a:solidFill>
            <a:schemeClr val="bg1"/>
          </a:solidFill>
          <a:ln w="19050">
            <a:solidFill>
              <a:schemeClr val="tx1"/>
            </a:solidFill>
            <a:miter lim="800000"/>
            <a:headEnd type="none" w="sm" len="sm"/>
            <a:tailEnd type="none" w="sm" len="sm"/>
          </a:ln>
        </p:spPr>
        <p:txBody>
          <a:bodyPr lIns="90000" tIns="46800" rIns="90000" bIns="46800" anchor="b">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fontAlgn="base">
              <a:spcBef>
                <a:spcPct val="50000"/>
              </a:spcBef>
              <a:spcAft>
                <a:spcPct val="0"/>
              </a:spcAft>
              <a:buFontTx/>
              <a:buNone/>
            </a:pPr>
            <a:r>
              <a:rPr lang="en-GB" altLang="en-US" dirty="0">
                <a:solidFill>
                  <a:prstClr val="black"/>
                </a:solidFill>
                <a:latin typeface="Times New Roman" pitchFamily="18" charset="0"/>
                <a:cs typeface="Arial" pitchFamily="34" charset="0"/>
              </a:rPr>
              <a:t>Performing</a:t>
            </a:r>
          </a:p>
        </p:txBody>
      </p:sp>
      <p:sp>
        <p:nvSpPr>
          <p:cNvPr id="19463" name="Line 7"/>
          <p:cNvSpPr>
            <a:spLocks noChangeShapeType="1"/>
          </p:cNvSpPr>
          <p:nvPr/>
        </p:nvSpPr>
        <p:spPr bwMode="auto">
          <a:xfrm flipV="1">
            <a:off x="609600" y="3048000"/>
            <a:ext cx="5486400" cy="1828800"/>
          </a:xfrm>
          <a:prstGeom prst="line">
            <a:avLst/>
          </a:prstGeom>
          <a:noFill/>
          <a:ln w="38100">
            <a:solidFill>
              <a:srgbClr val="000080"/>
            </a:solidFill>
            <a:round/>
            <a:headEnd type="none" w="sm" len="sm"/>
            <a:tailEnd type="none" w="sm" len="sm"/>
          </a:ln>
          <a:extLst>
            <a:ext uri="{909E8E84-426E-40DD-AFC4-6F175D3DCCD1}">
              <a14:hiddenFill xmlns:a14="http://schemas.microsoft.com/office/drawing/2010/main">
                <a:noFill/>
              </a14:hiddenFill>
            </a:ext>
          </a:extLst>
        </p:spPr>
        <p:txBody>
          <a:bodyPr lIns="90000" tIns="46800" rIns="90000" bIns="46800" anchor="b"/>
          <a:lstStyle/>
          <a:p>
            <a:pPr fontAlgn="base">
              <a:spcBef>
                <a:spcPct val="0"/>
              </a:spcBef>
              <a:spcAft>
                <a:spcPct val="0"/>
              </a:spcAft>
            </a:pPr>
            <a:endParaRPr lang="en-GB">
              <a:solidFill>
                <a:prstClr val="black"/>
              </a:solidFill>
              <a:latin typeface="Arial" pitchFamily="34" charset="0"/>
              <a:cs typeface="Arial" pitchFamily="34" charset="0"/>
            </a:endParaRPr>
          </a:p>
        </p:txBody>
      </p:sp>
      <p:pic>
        <p:nvPicPr>
          <p:cNvPr id="717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3538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946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946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94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94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animBg="1" autoUpdateAnimBg="0"/>
      <p:bldP spid="19460" grpId="0" animBg="1" autoUpdateAnimBg="0"/>
      <p:bldP spid="19461" grpId="0" animBg="1" autoUpdateAnimBg="0"/>
      <p:bldP spid="19462" grpId="0" animBg="1" autoUpdateAnimBg="0"/>
      <p:bldP spid="1946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Discussion</a:t>
            </a:r>
          </a:p>
        </p:txBody>
      </p:sp>
      <p:sp>
        <p:nvSpPr>
          <p:cNvPr id="3" name="Content Placeholder 2"/>
          <p:cNvSpPr>
            <a:spLocks noGrp="1"/>
          </p:cNvSpPr>
          <p:nvPr>
            <p:ph idx="1"/>
          </p:nvPr>
        </p:nvSpPr>
        <p:spPr/>
        <p:txBody>
          <a:bodyPr/>
          <a:lstStyle/>
          <a:p>
            <a:r>
              <a:rPr lang="en-GB" altLang="en-US" dirty="0"/>
              <a:t>What happens when people first meet as a team? How do they behave?</a:t>
            </a:r>
            <a:endParaRPr lang="en-US" altLang="en-US" dirty="0"/>
          </a:p>
          <a:p>
            <a:endParaRPr lang="en-GB" dirty="0"/>
          </a:p>
        </p:txBody>
      </p:sp>
      <p:sp>
        <p:nvSpPr>
          <p:cNvPr id="4" name="Slide Number Placeholder 3"/>
          <p:cNvSpPr>
            <a:spLocks noGrp="1"/>
          </p:cNvSpPr>
          <p:nvPr>
            <p:ph type="sldNum" sz="quarter" idx="12"/>
          </p:nvPr>
        </p:nvSpPr>
        <p:spPr/>
        <p:txBody>
          <a:bodyPr/>
          <a:lstStyle/>
          <a:p>
            <a:pPr>
              <a:defRPr/>
            </a:pPr>
            <a:fld id="{CE2131B3-134D-48C0-98FA-B480184AB2A0}" type="slidenum">
              <a:rPr lang="en-GB" smtClean="0">
                <a:solidFill>
                  <a:prstClr val="black">
                    <a:tint val="75000"/>
                  </a:prstClr>
                </a:solidFill>
              </a:rPr>
              <a:pPr>
                <a:defRPr/>
              </a:pPr>
              <a:t>6</a:t>
            </a:fld>
            <a:endParaRPr lang="en-GB">
              <a:solidFill>
                <a:prstClr val="black">
                  <a:tint val="75000"/>
                </a:prstClr>
              </a:solidFill>
            </a:endParaRPr>
          </a:p>
        </p:txBody>
      </p:sp>
    </p:spTree>
    <p:extLst>
      <p:ext uri="{BB962C8B-B14F-4D97-AF65-F5344CB8AC3E}">
        <p14:creationId xmlns:p14="http://schemas.microsoft.com/office/powerpoint/2010/main" val="137287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580926"/>
          </a:xfrm>
        </p:spPr>
        <p:txBody>
          <a:bodyPr>
            <a:normAutofit fontScale="90000"/>
          </a:bodyPr>
          <a:lstStyle/>
          <a:p>
            <a:pPr fontAlgn="auto">
              <a:spcAft>
                <a:spcPts val="0"/>
              </a:spcAft>
              <a:defRPr/>
            </a:pPr>
            <a:r>
              <a:rPr lang="en-GB" dirty="0">
                <a:solidFill>
                  <a:schemeClr val="tx1">
                    <a:lumMod val="95000"/>
                    <a:lumOff val="5000"/>
                  </a:schemeClr>
                </a:solidFill>
                <a:latin typeface="Arial Rounded MT Bold" panose="020F0704030504030204" pitchFamily="34" charset="0"/>
              </a:rPr>
              <a:t>Bruce Tuckman’s stages of </a:t>
            </a:r>
            <a:br>
              <a:rPr lang="en-GB" dirty="0">
                <a:solidFill>
                  <a:schemeClr val="tx1">
                    <a:lumMod val="95000"/>
                    <a:lumOff val="5000"/>
                  </a:schemeClr>
                </a:solidFill>
                <a:latin typeface="Arial Rounded MT Bold" panose="020F0704030504030204" pitchFamily="34" charset="0"/>
              </a:rPr>
            </a:br>
            <a:r>
              <a:rPr lang="en-GB" dirty="0">
                <a:solidFill>
                  <a:schemeClr val="tx1">
                    <a:lumMod val="95000"/>
                    <a:lumOff val="5000"/>
                  </a:schemeClr>
                </a:solidFill>
                <a:latin typeface="Arial Rounded MT Bold" panose="020F0704030504030204" pitchFamily="34" charset="0"/>
              </a:rPr>
              <a:t>team formation</a:t>
            </a:r>
            <a:endParaRPr lang="en-US" dirty="0">
              <a:solidFill>
                <a:schemeClr val="tx1">
                  <a:lumMod val="95000"/>
                  <a:lumOff val="5000"/>
                </a:schemeClr>
              </a:solidFill>
              <a:latin typeface="Arial Rounded MT Bold" panose="020F0704030504030204" pitchFamily="34" charset="0"/>
            </a:endParaRPr>
          </a:p>
        </p:txBody>
      </p:sp>
      <p:sp>
        <p:nvSpPr>
          <p:cNvPr id="12291" name="Content Placeholder 2"/>
          <p:cNvSpPr>
            <a:spLocks noGrp="1"/>
          </p:cNvSpPr>
          <p:nvPr>
            <p:ph idx="1"/>
          </p:nvPr>
        </p:nvSpPr>
        <p:spPr>
          <a:xfrm>
            <a:off x="457200" y="1772816"/>
            <a:ext cx="8229600" cy="4353347"/>
          </a:xfrm>
        </p:spPr>
        <p:txBody>
          <a:bodyPr/>
          <a:lstStyle/>
          <a:p>
            <a:r>
              <a:rPr lang="en-GB" altLang="en-US" b="1" dirty="0">
                <a:solidFill>
                  <a:srgbClr val="FF0000"/>
                </a:solidFill>
              </a:rPr>
              <a:t>Forming</a:t>
            </a:r>
          </a:p>
          <a:p>
            <a:endParaRPr lang="en-US" altLang="en-US" dirty="0"/>
          </a:p>
        </p:txBody>
      </p:sp>
      <p:sp>
        <p:nvSpPr>
          <p:cNvPr id="5" name="Rectangle 10"/>
          <p:cNvSpPr>
            <a:spLocks noChangeArrowheads="1"/>
          </p:cNvSpPr>
          <p:nvPr/>
        </p:nvSpPr>
        <p:spPr bwMode="auto">
          <a:xfrm>
            <a:off x="450850" y="2362200"/>
            <a:ext cx="8042275" cy="414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Verdana" panose="020B0604030504040204" pitchFamily="34" charset="0"/>
              </a:defRPr>
            </a:lvl1pPr>
            <a:lvl2pPr marL="1054100" indent="-285750" eaLnBrk="0" hangingPunct="0">
              <a:defRPr>
                <a:solidFill>
                  <a:schemeClr val="tx1"/>
                </a:solidFill>
                <a:latin typeface="Verdana" panose="020B0604030504040204" pitchFamily="34" charset="0"/>
              </a:defRPr>
            </a:lvl2pPr>
            <a:lvl3pPr marL="1143000" indent="-228600" eaLnBrk="0" hangingPunct="0">
              <a:defRPr>
                <a:solidFill>
                  <a:schemeClr val="tx1"/>
                </a:solidFill>
                <a:latin typeface="Verdana" panose="020B0604030504040204" pitchFamily="34" charset="0"/>
              </a:defRPr>
            </a:lvl3pPr>
            <a:lvl4pPr marL="1600200" indent="-228600" eaLnBrk="0" hangingPunct="0">
              <a:defRPr>
                <a:solidFill>
                  <a:schemeClr val="tx1"/>
                </a:solidFill>
                <a:latin typeface="Verdana" panose="020B0604030504040204" pitchFamily="34" charset="0"/>
              </a:defRPr>
            </a:lvl4pPr>
            <a:lvl5pPr marL="2057400" indent="-228600" eaLnBrk="0" hangingPunct="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Team members meet for the first time</a:t>
            </a:r>
          </a:p>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Relationships have not yet formed</a:t>
            </a:r>
          </a:p>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are “weighing” each other up</a:t>
            </a:r>
          </a:p>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wonder what is expected of them and how to behave</a:t>
            </a:r>
          </a:p>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Communications will be formal and perhaps brief</a:t>
            </a:r>
          </a:p>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Introductions will be important</a:t>
            </a:r>
          </a:p>
          <a:p>
            <a:pPr lvl="1" algn="just"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Outgoing characters may dominate</a:t>
            </a:r>
          </a:p>
          <a:p>
            <a:pPr lvl="1" eaLnBrk="1" fontAlgn="base" hangingPunct="1">
              <a:spcBef>
                <a:spcPct val="20000"/>
              </a:spcBef>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There is a need for some formal leadership</a:t>
            </a:r>
            <a:r>
              <a:rPr lang="en-GB" altLang="en-US" b="1" dirty="0">
                <a:solidFill>
                  <a:prstClr val="white"/>
                </a:solidFill>
                <a:latin typeface="Arial" panose="020B0604020202020204" pitchFamily="34" charset="0"/>
              </a:rPr>
              <a:t> </a:t>
            </a:r>
          </a:p>
          <a:p>
            <a:pPr lvl="1" eaLnBrk="1" fontAlgn="base" hangingPunct="1">
              <a:spcBef>
                <a:spcPct val="20000"/>
              </a:spcBef>
              <a:spcAft>
                <a:spcPct val="0"/>
              </a:spcAft>
              <a:buClr>
                <a:srgbClr val="FF0000"/>
              </a:buClr>
              <a:buFontTx/>
              <a:buChar char="–"/>
            </a:pPr>
            <a:endParaRPr lang="en-GB" altLang="en-US" b="1" dirty="0">
              <a:solidFill>
                <a:prstClr val="white"/>
              </a:solidFill>
              <a:latin typeface="Arial" panose="020B0604020202020204" pitchFamily="34" charset="0"/>
            </a:endParaRP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12381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774D9-D6EB-6570-36EF-AAEA200A3A13}"/>
              </a:ext>
            </a:extLst>
          </p:cNvPr>
          <p:cNvSpPr>
            <a:spLocks noGrp="1"/>
          </p:cNvSpPr>
          <p:nvPr>
            <p:ph type="title"/>
          </p:nvPr>
        </p:nvSpPr>
        <p:spPr>
          <a:xfrm>
            <a:off x="457200" y="274638"/>
            <a:ext cx="8229600" cy="706090"/>
          </a:xfrm>
        </p:spPr>
        <p:txBody>
          <a:bodyPr/>
          <a:lstStyle/>
          <a:p>
            <a:r>
              <a:rPr lang="en-GB" dirty="0"/>
              <a:t>Discussion</a:t>
            </a:r>
          </a:p>
        </p:txBody>
      </p:sp>
      <p:sp>
        <p:nvSpPr>
          <p:cNvPr id="3" name="Content Placeholder 2">
            <a:extLst>
              <a:ext uri="{FF2B5EF4-FFF2-40B4-BE49-F238E27FC236}">
                <a16:creationId xmlns:a16="http://schemas.microsoft.com/office/drawing/2014/main" id="{4CA61D83-769B-6C92-9359-BC2084728F5C}"/>
              </a:ext>
            </a:extLst>
          </p:cNvPr>
          <p:cNvSpPr>
            <a:spLocks noGrp="1"/>
          </p:cNvSpPr>
          <p:nvPr>
            <p:ph idx="1"/>
          </p:nvPr>
        </p:nvSpPr>
        <p:spPr>
          <a:xfrm>
            <a:off x="323528" y="980728"/>
            <a:ext cx="8640960" cy="4752528"/>
          </a:xfrm>
        </p:spPr>
        <p:txBody>
          <a:bodyPr/>
          <a:lstStyle/>
          <a:p>
            <a:r>
              <a:rPr lang="en-GB" sz="2400" dirty="0"/>
              <a:t>The team meets for the first time. Omar introduced the project idea. Some of the members (Priya and Alex) were very happy about the project and promised their contributions to the project. Unfortunately, Omar was challenged by Lena that the project must be aligned with the module assessment criteria. She further argues that they don’t have to sacrifice academic quality. Hannah supported her view. </a:t>
            </a:r>
          </a:p>
          <a:p>
            <a:r>
              <a:rPr lang="en-GB" sz="2400" dirty="0"/>
              <a:t>Kenji thanks the members for their initial thoughts and urges them to find a space and introduce themselves properly</a:t>
            </a:r>
          </a:p>
          <a:p>
            <a:r>
              <a:rPr lang="en-GB" sz="2400" dirty="0"/>
              <a:t>How do you think the team members should behave?</a:t>
            </a:r>
          </a:p>
        </p:txBody>
      </p:sp>
      <p:sp>
        <p:nvSpPr>
          <p:cNvPr id="4" name="Date Placeholder 3">
            <a:extLst>
              <a:ext uri="{FF2B5EF4-FFF2-40B4-BE49-F238E27FC236}">
                <a16:creationId xmlns:a16="http://schemas.microsoft.com/office/drawing/2014/main" id="{517DC667-BD7C-C42D-BD9D-A698DC5D71DC}"/>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0EA4C316-1583-88B7-562A-109BA6E218A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872755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17513" y="608013"/>
            <a:ext cx="8001000" cy="576262"/>
          </a:xfrm>
        </p:spPr>
        <p:txBody>
          <a:bodyPr/>
          <a:lstStyle/>
          <a:p>
            <a:pPr eaLnBrk="1" hangingPunct="1">
              <a:defRPr/>
            </a:pPr>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Storming</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195" name="Rectangle 3"/>
          <p:cNvSpPr>
            <a:spLocks noGrp="1" noChangeArrowheads="1"/>
          </p:cNvSpPr>
          <p:nvPr>
            <p:ph type="body" idx="1"/>
          </p:nvPr>
        </p:nvSpPr>
        <p:spPr>
          <a:xfrm>
            <a:off x="488157" y="1628800"/>
            <a:ext cx="7859712" cy="4525962"/>
          </a:xfrm>
        </p:spPr>
        <p:txBody>
          <a:bodyPr/>
          <a:lstStyle/>
          <a:p>
            <a:pPr eaLnBrk="1" hangingPunct="1">
              <a:buFont typeface="Wingdings" pitchFamily="2" charset="2"/>
              <a:buNone/>
            </a:pPr>
            <a:endParaRPr lang="en-US" altLang="en-US" sz="800" dirty="0">
              <a:latin typeface="Arial" pitchFamily="34" charset="0"/>
              <a:cs typeface="Arial" pitchFamily="34" charset="0"/>
            </a:endParaRPr>
          </a:p>
          <a:p>
            <a:pPr eaLnBrk="1" hangingPunct="1">
              <a:buFont typeface="Wingdings" pitchFamily="2" charset="2"/>
              <a:buNone/>
            </a:pPr>
            <a:r>
              <a:rPr lang="en-GB" altLang="en-US" dirty="0">
                <a:latin typeface="Arial" pitchFamily="34" charset="0"/>
                <a:cs typeface="Arial" pitchFamily="34" charset="0"/>
              </a:rPr>
              <a:t>    </a:t>
            </a:r>
          </a:p>
        </p:txBody>
      </p:sp>
      <p:pic>
        <p:nvPicPr>
          <p:cNvPr id="922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7"/>
          <p:cNvSpPr txBox="1">
            <a:spLocks noChangeArrowheads="1"/>
          </p:cNvSpPr>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90538" indent="-490538">
              <a:lnSpc>
                <a:spcPct val="90000"/>
              </a:lnSpc>
              <a:buClr>
                <a:srgbClr val="FF5050"/>
              </a:buClr>
            </a:pPr>
            <a:r>
              <a:rPr lang="en-GB" altLang="en-US" sz="2400" dirty="0">
                <a:solidFill>
                  <a:srgbClr val="FF0000"/>
                </a:solidFill>
              </a:rPr>
              <a:t>Forming</a:t>
            </a:r>
          </a:p>
          <a:p>
            <a:pPr marL="490538" indent="-490538">
              <a:lnSpc>
                <a:spcPct val="90000"/>
              </a:lnSpc>
              <a:buClr>
                <a:srgbClr val="FF5050"/>
              </a:buClr>
            </a:pPr>
            <a:r>
              <a:rPr lang="en-GB" altLang="en-US" b="1" dirty="0">
                <a:solidFill>
                  <a:srgbClr val="FF0000"/>
                </a:solidFill>
              </a:rPr>
              <a:t>Storming</a:t>
            </a:r>
          </a:p>
          <a:p>
            <a:pPr lvl="1" algn="just" eaLnBrk="1" hangingPunct="1">
              <a:buClr>
                <a:srgbClr val="FF5050"/>
              </a:buClr>
              <a:buFontTx/>
              <a:buChar char="–"/>
            </a:pPr>
            <a:r>
              <a:rPr lang="en-GB" altLang="en-US" b="1" dirty="0">
                <a:latin typeface="Arial" panose="020B0604020202020204" pitchFamily="34" charset="0"/>
                <a:cs typeface="Times New Roman" panose="02020603050405020304" pitchFamily="18" charset="0"/>
              </a:rPr>
              <a:t>Team members are competing for position</a:t>
            </a:r>
          </a:p>
          <a:p>
            <a:pPr lvl="1" eaLnBrk="1" hangingPunct="1">
              <a:buClr>
                <a:srgbClr val="FF5050"/>
              </a:buClr>
              <a:buFontTx/>
              <a:buChar char="–"/>
            </a:pPr>
            <a:r>
              <a:rPr lang="en-GB" altLang="en-US" b="1" dirty="0">
                <a:latin typeface="Arial" panose="020B0604020202020204" pitchFamily="34" charset="0"/>
                <a:cs typeface="Times New Roman" panose="02020603050405020304" pitchFamily="18" charset="0"/>
              </a:rPr>
              <a:t>Conflict occurs whilst sorting out roles and responsibilities</a:t>
            </a:r>
          </a:p>
          <a:p>
            <a:pPr lvl="1" eaLnBrk="1" hangingPunct="1">
              <a:buClr>
                <a:srgbClr val="FF5050"/>
              </a:buClr>
              <a:buFontTx/>
              <a:buChar char="–"/>
            </a:pPr>
            <a:r>
              <a:rPr lang="en-GB" altLang="en-US" b="1" dirty="0">
                <a:latin typeface="Arial" panose="020B0604020202020204" pitchFamily="34" charset="0"/>
                <a:cs typeface="Times New Roman" panose="02020603050405020304" pitchFamily="18" charset="0"/>
              </a:rPr>
              <a:t>Team members may resist the task at an emotional level</a:t>
            </a:r>
            <a:r>
              <a:rPr lang="en-GB" altLang="en-US" sz="2000" b="1" dirty="0">
                <a:latin typeface="Arial" panose="020B0604020202020204" pitchFamily="34" charset="0"/>
              </a:rPr>
              <a:t> </a:t>
            </a:r>
          </a:p>
          <a:p>
            <a:pPr lvl="1" eaLnBrk="1" hangingPunct="1">
              <a:buClr>
                <a:srgbClr val="FF5050"/>
              </a:buClr>
              <a:buFontTx/>
              <a:buChar char="–"/>
            </a:pPr>
            <a:r>
              <a:rPr lang="en-GB" altLang="en-US" b="1" dirty="0">
                <a:latin typeface="Arial" panose="020B0604020202020204" pitchFamily="34" charset="0"/>
              </a:rPr>
              <a:t>People challenge each other</a:t>
            </a:r>
          </a:p>
          <a:p>
            <a:pPr marL="490538" indent="-490538">
              <a:lnSpc>
                <a:spcPct val="90000"/>
              </a:lnSpc>
              <a:buClr>
                <a:srgbClr val="FF5050"/>
              </a:buClr>
            </a:pPr>
            <a:endParaRPr lang="en-GB" altLang="en-US" b="1" dirty="0">
              <a:solidFill>
                <a:srgbClr val="FF0000"/>
              </a:solidFill>
            </a:endParaRPr>
          </a:p>
        </p:txBody>
      </p:sp>
    </p:spTree>
    <p:extLst>
      <p:ext uri="{BB962C8B-B14F-4D97-AF65-F5344CB8AC3E}">
        <p14:creationId xmlns:p14="http://schemas.microsoft.com/office/powerpoint/2010/main" val="383903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Discussion</a:t>
            </a:r>
          </a:p>
        </p:txBody>
      </p:sp>
      <p:sp>
        <p:nvSpPr>
          <p:cNvPr id="3" name="Content Placeholder 2"/>
          <p:cNvSpPr>
            <a:spLocks noGrp="1"/>
          </p:cNvSpPr>
          <p:nvPr>
            <p:ph idx="1"/>
          </p:nvPr>
        </p:nvSpPr>
        <p:spPr>
          <a:xfrm>
            <a:off x="457200" y="1484784"/>
            <a:ext cx="8229600" cy="5174035"/>
          </a:xfrm>
        </p:spPr>
        <p:txBody>
          <a:bodyPr/>
          <a:lstStyle/>
          <a:p>
            <a:r>
              <a:rPr lang="en-US" altLang="en-US" sz="2400" dirty="0"/>
              <a:t>What is happening now?</a:t>
            </a:r>
          </a:p>
          <a:p>
            <a:r>
              <a:rPr lang="en-US" altLang="en-US" sz="2400" dirty="0"/>
              <a:t>Omar asks the group to vote on the theoretical framework due to time. However, Lena refuses to accept Omar’s view and argues that speed should not dictate quality. Kenji spoke to both Omar and Lena and asked to strike a balance so that the project can move on, whatever the group decides he will support. Priya asks them to compromise and offers her suggestion on how this can work. Alex also backs Priya with his contribution. The group members compromise with each other.</a:t>
            </a:r>
          </a:p>
          <a:p>
            <a:endParaRPr lang="en-GB" dirty="0"/>
          </a:p>
        </p:txBody>
      </p:sp>
      <p:sp>
        <p:nvSpPr>
          <p:cNvPr id="4" name="Slide Number Placeholder 3"/>
          <p:cNvSpPr>
            <a:spLocks noGrp="1"/>
          </p:cNvSpPr>
          <p:nvPr>
            <p:ph type="sldNum" sz="quarter" idx="12"/>
          </p:nvPr>
        </p:nvSpPr>
        <p:spPr/>
        <p:txBody>
          <a:bodyPr/>
          <a:lstStyle/>
          <a:p>
            <a:pPr>
              <a:defRPr/>
            </a:pPr>
            <a:fld id="{CE2131B3-134D-48C0-98FA-B480184AB2A0}" type="slidenum">
              <a:rPr lang="en-GB" smtClean="0">
                <a:solidFill>
                  <a:prstClr val="black">
                    <a:tint val="75000"/>
                  </a:prstClr>
                </a:solidFill>
              </a:rPr>
              <a:pPr>
                <a:defRPr/>
              </a:pPr>
              <a:t>10</a:t>
            </a:fld>
            <a:endParaRPr lang="en-GB">
              <a:solidFill>
                <a:prstClr val="black">
                  <a:tint val="75000"/>
                </a:prstClr>
              </a:solidFill>
            </a:endParaRPr>
          </a:p>
        </p:txBody>
      </p:sp>
    </p:spTree>
    <p:extLst>
      <p:ext uri="{BB962C8B-B14F-4D97-AF65-F5344CB8AC3E}">
        <p14:creationId xmlns:p14="http://schemas.microsoft.com/office/powerpoint/2010/main" val="868232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Norming</a:t>
            </a:r>
            <a:endParaRPr lang="en-GB" altLang="en-US" sz="3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024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6"/>
          <p:cNvSpPr>
            <a:spLocks noGrp="1" noChangeArrowheads="1"/>
          </p:cNvSpPr>
          <p:nvPr>
            <p:ph idx="1"/>
          </p:nvPr>
        </p:nvSpPr>
        <p:spPr/>
        <p:txBody>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b="1" dirty="0">
                <a:solidFill>
                  <a:srgbClr val="FF0000"/>
                </a:solidFill>
              </a:rPr>
              <a:t>Norming</a:t>
            </a:r>
          </a:p>
          <a:p>
            <a:pPr lvl="1" algn="just" eaLnBrk="1" hangingPunct="1">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Co-operation develops</a:t>
            </a:r>
          </a:p>
          <a:p>
            <a:pPr lvl="1" algn="just" eaLnBrk="1" hangingPunct="1">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The team’s “norms” are developed</a:t>
            </a:r>
          </a:p>
          <a:p>
            <a:pPr lvl="1" algn="just" eaLnBrk="1" hangingPunct="1">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Conflicts are settled</a:t>
            </a:r>
          </a:p>
          <a:p>
            <a:pPr lvl="1" algn="just" eaLnBrk="1" hangingPunct="1">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Views are exchanged</a:t>
            </a:r>
            <a:r>
              <a:rPr lang="en-GB" altLang="en-US" b="1" dirty="0">
                <a:solidFill>
                  <a:srgbClr val="FF0000"/>
                </a:solidFill>
                <a:latin typeface="Arial" panose="020B0604020202020204" pitchFamily="34" charset="0"/>
                <a:cs typeface="Times New Roman" panose="02020603050405020304" pitchFamily="18" charset="0"/>
              </a:rPr>
              <a:t> </a:t>
            </a:r>
          </a:p>
          <a:p>
            <a:pPr marL="490538" indent="-490538">
              <a:buClr>
                <a:srgbClr val="FF5050"/>
              </a:buClr>
            </a:pPr>
            <a:endParaRPr lang="en-GB" altLang="en-US" b="1" dirty="0">
              <a:solidFill>
                <a:srgbClr val="FF0000"/>
              </a:solidFill>
            </a:endParaRPr>
          </a:p>
        </p:txBody>
      </p:sp>
    </p:spTree>
    <p:extLst>
      <p:ext uri="{BB962C8B-B14F-4D97-AF65-F5344CB8AC3E}">
        <p14:creationId xmlns:p14="http://schemas.microsoft.com/office/powerpoint/2010/main" val="1442848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Discussion</a:t>
            </a:r>
          </a:p>
        </p:txBody>
      </p:sp>
      <p:sp>
        <p:nvSpPr>
          <p:cNvPr id="3" name="Content Placeholder 2"/>
          <p:cNvSpPr>
            <a:spLocks noGrp="1"/>
          </p:cNvSpPr>
          <p:nvPr>
            <p:ph idx="1"/>
          </p:nvPr>
        </p:nvSpPr>
        <p:spPr/>
        <p:txBody>
          <a:bodyPr/>
          <a:lstStyle/>
          <a:p>
            <a:r>
              <a:rPr lang="en-GB" altLang="en-US" dirty="0"/>
              <a:t>How would the people in the team be feeling now?</a:t>
            </a:r>
            <a:endParaRPr lang="en-US" altLang="en-US" dirty="0"/>
          </a:p>
          <a:p>
            <a:endParaRPr lang="en-GB" dirty="0"/>
          </a:p>
        </p:txBody>
      </p:sp>
      <p:sp>
        <p:nvSpPr>
          <p:cNvPr id="4" name="Slide Number Placeholder 3"/>
          <p:cNvSpPr>
            <a:spLocks noGrp="1"/>
          </p:cNvSpPr>
          <p:nvPr>
            <p:ph type="sldNum" sz="quarter" idx="12"/>
          </p:nvPr>
        </p:nvSpPr>
        <p:spPr/>
        <p:txBody>
          <a:bodyPr/>
          <a:lstStyle/>
          <a:p>
            <a:pPr>
              <a:defRPr/>
            </a:pPr>
            <a:fld id="{CE2131B3-134D-48C0-98FA-B480184AB2A0}" type="slidenum">
              <a:rPr lang="en-GB" smtClean="0">
                <a:solidFill>
                  <a:prstClr val="black">
                    <a:tint val="75000"/>
                  </a:prstClr>
                </a:solidFill>
              </a:rPr>
              <a:pPr>
                <a:defRPr/>
              </a:pPr>
              <a:t>12</a:t>
            </a:fld>
            <a:endParaRPr lang="en-GB">
              <a:solidFill>
                <a:prstClr val="black">
                  <a:tint val="75000"/>
                </a:prstClr>
              </a:solidFill>
            </a:endParaRPr>
          </a:p>
        </p:txBody>
      </p:sp>
    </p:spTree>
    <p:extLst>
      <p:ext uri="{BB962C8B-B14F-4D97-AF65-F5344CB8AC3E}">
        <p14:creationId xmlns:p14="http://schemas.microsoft.com/office/powerpoint/2010/main" val="3114088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56066" y="97453"/>
            <a:ext cx="8229600" cy="1143000"/>
          </a:xfrm>
        </p:spPr>
        <p:txBody>
          <a:bodyPr/>
          <a:lstStyle/>
          <a:p>
            <a:pPr eaLnBrk="1" hangingPunct="1">
              <a:defRPr/>
            </a:pPr>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Performing</a:t>
            </a:r>
            <a:endParaRPr lang="en-GB" altLang="en-US" sz="3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0243" name="Rectangle 3"/>
          <p:cNvSpPr>
            <a:spLocks noGrp="1" noChangeArrowheads="1"/>
          </p:cNvSpPr>
          <p:nvPr>
            <p:ph type="body" idx="1"/>
          </p:nvPr>
        </p:nvSpPr>
        <p:spPr>
          <a:xfrm>
            <a:off x="539552" y="1124744"/>
            <a:ext cx="7715250" cy="4525963"/>
          </a:xfrm>
        </p:spPr>
        <p:txBody>
          <a:bodyPr/>
          <a:lstStyle/>
          <a:p>
            <a:pPr marL="490538" indent="-490538">
              <a:buClr>
                <a:srgbClr val="FF5050"/>
              </a:buClr>
            </a:pPr>
            <a:r>
              <a:rPr lang="en-GB" altLang="en-US" sz="2000" dirty="0">
                <a:solidFill>
                  <a:srgbClr val="FF0000"/>
                </a:solidFill>
              </a:rPr>
              <a:t>Forming</a:t>
            </a:r>
            <a:endParaRPr lang="en-GB" altLang="en-US" sz="1100" dirty="0">
              <a:solidFill>
                <a:srgbClr val="FF0000"/>
              </a:solidFill>
            </a:endParaRPr>
          </a:p>
          <a:p>
            <a:pPr marL="490538" indent="-490538">
              <a:buClr>
                <a:srgbClr val="FF5050"/>
              </a:buClr>
            </a:pPr>
            <a:r>
              <a:rPr lang="en-GB" altLang="en-US" sz="2000" dirty="0">
                <a:solidFill>
                  <a:srgbClr val="FF0000"/>
                </a:solidFill>
              </a:rPr>
              <a:t>Storming</a:t>
            </a:r>
            <a:endParaRPr lang="en-GB" altLang="en-US" sz="1100" dirty="0">
              <a:solidFill>
                <a:srgbClr val="FF0000"/>
              </a:solidFill>
            </a:endParaRPr>
          </a:p>
          <a:p>
            <a:pPr marL="490538" indent="-490538">
              <a:buClr>
                <a:srgbClr val="FF5050"/>
              </a:buClr>
            </a:pPr>
            <a:r>
              <a:rPr lang="en-GB" altLang="en-US" sz="2000" dirty="0">
                <a:solidFill>
                  <a:srgbClr val="FF0000"/>
                </a:solidFill>
              </a:rPr>
              <a:t>Norming</a:t>
            </a:r>
            <a:endParaRPr lang="en-GB" altLang="en-US" sz="1100" dirty="0">
              <a:solidFill>
                <a:srgbClr val="FF0000"/>
              </a:solidFill>
            </a:endParaRPr>
          </a:p>
          <a:p>
            <a:pPr marL="490538" indent="-490538">
              <a:buClr>
                <a:srgbClr val="FF5050"/>
              </a:buClr>
            </a:pPr>
            <a:r>
              <a:rPr lang="en-GB" altLang="en-US" sz="3600" b="1" dirty="0">
                <a:solidFill>
                  <a:srgbClr val="FF0000"/>
                </a:solidFill>
              </a:rPr>
              <a:t>Performing</a:t>
            </a:r>
            <a:endParaRPr lang="en-GB" altLang="en-US" b="1" dirty="0"/>
          </a:p>
          <a:p>
            <a:pPr lvl="1" algn="just" eaLnBrk="1" hangingPunct="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Teamwork is achieved</a:t>
            </a:r>
          </a:p>
          <a:p>
            <a:pPr lvl="1" algn="just" eaLnBrk="1" hangingPunct="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Roles are flexible and fully supported</a:t>
            </a:r>
          </a:p>
          <a:p>
            <a:pPr lvl="1" algn="just" eaLnBrk="1" hangingPunct="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Solutions are found and implemented</a:t>
            </a:r>
          </a:p>
          <a:p>
            <a:pPr lvl="1" eaLnBrk="1" hangingPunct="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Excellence is achieved in standards of working</a:t>
            </a:r>
          </a:p>
          <a:p>
            <a:pPr lvl="1" eaLnBrk="1" hangingPunct="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External leadership is minimised as team self-manages</a:t>
            </a:r>
            <a:r>
              <a:rPr lang="en-GB" altLang="en-US" sz="2400" b="1" dirty="0">
                <a:latin typeface="Arial" panose="020B0604020202020204" pitchFamily="34" charset="0"/>
              </a:rPr>
              <a:t> </a:t>
            </a:r>
          </a:p>
          <a:p>
            <a:pPr lvl="1" algn="just" eaLnBrk="1" hangingPunct="1">
              <a:lnSpc>
                <a:spcPct val="90000"/>
              </a:lnSpc>
              <a:buClr>
                <a:srgbClr val="FF5050"/>
              </a:buClr>
              <a:buFontTx/>
              <a:buChar char="–"/>
            </a:pPr>
            <a:endParaRPr lang="en-GB" altLang="en-US" sz="2800" i="1" dirty="0">
              <a:latin typeface="Arial" charset="0"/>
              <a:cs typeface="Arial" charset="0"/>
            </a:endParaRPr>
          </a:p>
        </p:txBody>
      </p:sp>
      <p:pic>
        <p:nvPicPr>
          <p:cNvPr id="1126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2811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Discussion</a:t>
            </a:r>
          </a:p>
        </p:txBody>
      </p:sp>
      <p:sp>
        <p:nvSpPr>
          <p:cNvPr id="3" name="Content Placeholder 2"/>
          <p:cNvSpPr>
            <a:spLocks noGrp="1"/>
          </p:cNvSpPr>
          <p:nvPr>
            <p:ph idx="1"/>
          </p:nvPr>
        </p:nvSpPr>
        <p:spPr>
          <a:xfrm>
            <a:off x="323528" y="2012949"/>
            <a:ext cx="8229600" cy="4525963"/>
          </a:xfrm>
        </p:spPr>
        <p:txBody>
          <a:bodyPr/>
          <a:lstStyle/>
          <a:p>
            <a:r>
              <a:rPr lang="en-GB" altLang="en-US" dirty="0"/>
              <a:t>How would members of the team be feeling now?</a:t>
            </a:r>
            <a:endParaRPr lang="en-US" altLang="en-US" dirty="0"/>
          </a:p>
          <a:p>
            <a:endParaRPr lang="en-GB" dirty="0"/>
          </a:p>
        </p:txBody>
      </p:sp>
      <p:sp>
        <p:nvSpPr>
          <p:cNvPr id="4" name="Slide Number Placeholder 3"/>
          <p:cNvSpPr>
            <a:spLocks noGrp="1"/>
          </p:cNvSpPr>
          <p:nvPr>
            <p:ph type="sldNum" sz="quarter" idx="12"/>
          </p:nvPr>
        </p:nvSpPr>
        <p:spPr/>
        <p:txBody>
          <a:bodyPr/>
          <a:lstStyle/>
          <a:p>
            <a:pPr>
              <a:defRPr/>
            </a:pPr>
            <a:fld id="{CE2131B3-134D-48C0-98FA-B480184AB2A0}" type="slidenum">
              <a:rPr lang="en-GB" smtClean="0">
                <a:solidFill>
                  <a:prstClr val="black">
                    <a:tint val="75000"/>
                  </a:prstClr>
                </a:solidFill>
              </a:rPr>
              <a:pPr>
                <a:defRPr/>
              </a:pPr>
              <a:t>14</a:t>
            </a:fld>
            <a:endParaRPr lang="en-GB">
              <a:solidFill>
                <a:prstClr val="black">
                  <a:tint val="75000"/>
                </a:prstClr>
              </a:solidFill>
            </a:endParaRPr>
          </a:p>
        </p:txBody>
      </p:sp>
    </p:spTree>
    <p:extLst>
      <p:ext uri="{BB962C8B-B14F-4D97-AF65-F5344CB8AC3E}">
        <p14:creationId xmlns:p14="http://schemas.microsoft.com/office/powerpoint/2010/main" val="549605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FD6E5-5163-4197-A85E-14EDD55679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FB16AF7-3E7B-8C2C-AC9A-E6CBF659C77A}"/>
              </a:ext>
            </a:extLst>
          </p:cNvPr>
          <p:cNvSpPr>
            <a:spLocks noGrp="1"/>
          </p:cNvSpPr>
          <p:nvPr>
            <p:ph idx="1"/>
          </p:nvPr>
        </p:nvSpPr>
        <p:spPr/>
        <p:txBody>
          <a:bodyPr/>
          <a:lstStyle/>
          <a:p>
            <a:r>
              <a:rPr lang="en-GB" b="1" dirty="0"/>
              <a:t>Confident</a:t>
            </a:r>
          </a:p>
          <a:p>
            <a:r>
              <a:rPr lang="en-GB" b="1" dirty="0"/>
              <a:t>Elated</a:t>
            </a:r>
          </a:p>
          <a:p>
            <a:r>
              <a:rPr lang="en-GB" b="1" dirty="0"/>
              <a:t>Self-esteem is high</a:t>
            </a:r>
          </a:p>
          <a:p>
            <a:r>
              <a:rPr lang="en-GB" b="1" dirty="0"/>
              <a:t>Morale is High</a:t>
            </a:r>
          </a:p>
          <a:p>
            <a:r>
              <a:rPr lang="en-GB" b="1" dirty="0"/>
              <a:t>Team Spirit is high</a:t>
            </a:r>
          </a:p>
        </p:txBody>
      </p:sp>
      <p:sp>
        <p:nvSpPr>
          <p:cNvPr id="4" name="Date Placeholder 3">
            <a:extLst>
              <a:ext uri="{FF2B5EF4-FFF2-40B4-BE49-F238E27FC236}">
                <a16:creationId xmlns:a16="http://schemas.microsoft.com/office/drawing/2014/main" id="{A48A47EE-BB86-E30D-33AF-FAB7589343A4}"/>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4CC3B78F-2435-0D32-7F9A-5F00BA8DBB5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490612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Rounded MT Bold" panose="020F0704030504030204" pitchFamily="34" charset="0"/>
              </a:rPr>
              <a:t>Discussion</a:t>
            </a:r>
          </a:p>
        </p:txBody>
      </p:sp>
      <p:sp>
        <p:nvSpPr>
          <p:cNvPr id="3" name="Content Placeholder 2"/>
          <p:cNvSpPr>
            <a:spLocks noGrp="1"/>
          </p:cNvSpPr>
          <p:nvPr>
            <p:ph idx="1"/>
          </p:nvPr>
        </p:nvSpPr>
        <p:spPr>
          <a:xfrm>
            <a:off x="323528" y="2012949"/>
            <a:ext cx="8229600" cy="4525963"/>
          </a:xfrm>
        </p:spPr>
        <p:txBody>
          <a:bodyPr/>
          <a:lstStyle/>
          <a:p>
            <a:r>
              <a:rPr lang="en-GB" altLang="en-US" dirty="0"/>
              <a:t>How would members of the team be feeling now?</a:t>
            </a:r>
            <a:endParaRPr lang="en-US" altLang="en-US" dirty="0"/>
          </a:p>
          <a:p>
            <a:endParaRPr lang="en-GB" dirty="0"/>
          </a:p>
        </p:txBody>
      </p:sp>
      <p:sp>
        <p:nvSpPr>
          <p:cNvPr id="4" name="Slide Number Placeholder 3"/>
          <p:cNvSpPr>
            <a:spLocks noGrp="1"/>
          </p:cNvSpPr>
          <p:nvPr>
            <p:ph type="sldNum" sz="quarter" idx="12"/>
          </p:nvPr>
        </p:nvSpPr>
        <p:spPr/>
        <p:txBody>
          <a:bodyPr/>
          <a:lstStyle/>
          <a:p>
            <a:pPr>
              <a:defRPr/>
            </a:pPr>
            <a:fld id="{CE2131B3-134D-48C0-98FA-B480184AB2A0}" type="slidenum">
              <a:rPr lang="en-GB" smtClean="0">
                <a:solidFill>
                  <a:prstClr val="black">
                    <a:tint val="75000"/>
                  </a:prstClr>
                </a:solidFill>
              </a:rPr>
              <a:pPr>
                <a:defRPr/>
              </a:pPr>
              <a:t>16</a:t>
            </a:fld>
            <a:endParaRPr lang="en-GB">
              <a:solidFill>
                <a:prstClr val="black">
                  <a:tint val="75000"/>
                </a:prstClr>
              </a:solidFill>
            </a:endParaRPr>
          </a:p>
        </p:txBody>
      </p:sp>
    </p:spTree>
    <p:extLst>
      <p:ext uri="{BB962C8B-B14F-4D97-AF65-F5344CB8AC3E}">
        <p14:creationId xmlns:p14="http://schemas.microsoft.com/office/powerpoint/2010/main" val="942906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Dorming or Adjourning </a:t>
            </a:r>
          </a:p>
        </p:txBody>
      </p:sp>
      <p:sp>
        <p:nvSpPr>
          <p:cNvPr id="13318" name="Rectangle 6"/>
          <p:cNvSpPr>
            <a:spLocks noGrp="1" noChangeArrowheads="1"/>
          </p:cNvSpPr>
          <p:nvPr>
            <p:ph type="body" sz="half" idx="2"/>
          </p:nvPr>
        </p:nvSpPr>
        <p:spPr>
          <a:xfrm>
            <a:off x="827584" y="1600200"/>
            <a:ext cx="7859216" cy="4525963"/>
          </a:xfrm>
        </p:spPr>
        <p:txBody>
          <a:bodyPr/>
          <a:lstStyle/>
          <a:p>
            <a:pPr marL="490538" indent="-490538">
              <a:buClr>
                <a:srgbClr val="FF5050"/>
              </a:buClr>
            </a:pPr>
            <a:r>
              <a:rPr lang="en-GB" altLang="en-US" sz="2000" dirty="0">
                <a:solidFill>
                  <a:srgbClr val="FF0000"/>
                </a:solidFill>
              </a:rPr>
              <a:t>Forming</a:t>
            </a:r>
            <a:endParaRPr lang="en-GB" altLang="en-US" sz="1100" dirty="0">
              <a:solidFill>
                <a:srgbClr val="FF0000"/>
              </a:solidFill>
            </a:endParaRPr>
          </a:p>
          <a:p>
            <a:pPr marL="490538" indent="-490538">
              <a:buClr>
                <a:srgbClr val="FF5050"/>
              </a:buClr>
            </a:pPr>
            <a:r>
              <a:rPr lang="en-GB" altLang="en-US" sz="2000" dirty="0">
                <a:solidFill>
                  <a:srgbClr val="FF0000"/>
                </a:solidFill>
              </a:rPr>
              <a:t>Storming</a:t>
            </a:r>
            <a:endParaRPr lang="en-GB" altLang="en-US" sz="1100" dirty="0">
              <a:solidFill>
                <a:srgbClr val="FF0000"/>
              </a:solidFill>
            </a:endParaRPr>
          </a:p>
          <a:p>
            <a:pPr marL="490538" indent="-490538">
              <a:buClr>
                <a:srgbClr val="FF5050"/>
              </a:buClr>
            </a:pPr>
            <a:r>
              <a:rPr lang="en-GB" altLang="en-US" sz="2000" dirty="0">
                <a:solidFill>
                  <a:srgbClr val="FF0000"/>
                </a:solidFill>
              </a:rPr>
              <a:t>Norming</a:t>
            </a:r>
            <a:endParaRPr lang="en-GB" altLang="en-US" sz="1100" dirty="0">
              <a:solidFill>
                <a:srgbClr val="FF0000"/>
              </a:solidFill>
            </a:endParaRPr>
          </a:p>
          <a:p>
            <a:pPr marL="490538" indent="-490538">
              <a:buClr>
                <a:srgbClr val="FF5050"/>
              </a:buClr>
            </a:pPr>
            <a:r>
              <a:rPr lang="en-GB" altLang="en-US" sz="2000" dirty="0">
                <a:solidFill>
                  <a:srgbClr val="FF0000"/>
                </a:solidFill>
              </a:rPr>
              <a:t>Performing</a:t>
            </a:r>
          </a:p>
          <a:p>
            <a:pPr marL="490538" indent="-490538">
              <a:buClr>
                <a:srgbClr val="FF5050"/>
              </a:buClr>
            </a:pPr>
            <a:r>
              <a:rPr lang="en-GB" altLang="en-US" sz="3200" b="1" dirty="0">
                <a:solidFill>
                  <a:srgbClr val="FF0000"/>
                </a:solidFill>
              </a:rPr>
              <a:t>Adjourning</a:t>
            </a:r>
          </a:p>
          <a:p>
            <a:pPr marL="490538" indent="-490538">
              <a:buClr>
                <a:srgbClr val="FF5050"/>
              </a:buClr>
            </a:pPr>
            <a:endParaRPr lang="en-GB" altLang="en-US" sz="3200" b="1" dirty="0">
              <a:solidFill>
                <a:srgbClr val="FF0000"/>
              </a:solidFill>
            </a:endParaRPr>
          </a:p>
          <a:p>
            <a:pPr marL="490538" indent="-490538">
              <a:buClr>
                <a:srgbClr val="FF5050"/>
              </a:buClr>
            </a:pPr>
            <a:endParaRPr lang="en-GB" altLang="en-US" sz="3200" b="1" dirty="0">
              <a:solidFill>
                <a:srgbClr val="FF0000"/>
              </a:solidFill>
            </a:endParaRPr>
          </a:p>
          <a:p>
            <a:pPr marL="490538" indent="-490538">
              <a:buClr>
                <a:srgbClr val="FF5050"/>
              </a:buClr>
            </a:pPr>
            <a:endParaRPr lang="en-GB" altLang="en-US" sz="3200" b="1" dirty="0">
              <a:solidFill>
                <a:srgbClr val="FF0000"/>
              </a:solidFill>
            </a:endParaRPr>
          </a:p>
          <a:p>
            <a:pPr lvl="1" algn="just" eaLnBrk="1" hangingPunct="1">
              <a:lnSpc>
                <a:spcPct val="90000"/>
              </a:lnSpc>
              <a:buClr>
                <a:srgbClr val="FF5050"/>
              </a:buClr>
              <a:buFontTx/>
              <a:buChar char="–"/>
            </a:pPr>
            <a:r>
              <a:rPr lang="en-GB" altLang="en-US" sz="2800" b="1" dirty="0"/>
              <a:t>bittersweet sense of accomplishment</a:t>
            </a:r>
            <a:r>
              <a:rPr lang="en-US" altLang="en-US" sz="2800" b="1" dirty="0"/>
              <a:t> </a:t>
            </a:r>
            <a:endParaRPr lang="en-GB" altLang="en-US" sz="2800" b="1" dirty="0">
              <a:latin typeface="Arial" panose="020B0604020202020204" pitchFamily="34" charset="0"/>
              <a:cs typeface="Times New Roman" panose="02020603050405020304" pitchFamily="18" charset="0"/>
            </a:endParaRPr>
          </a:p>
          <a:p>
            <a:pPr lvl="1" algn="just" eaLnBrk="1" hangingPunct="1">
              <a:lnSpc>
                <a:spcPct val="90000"/>
              </a:lnSpc>
              <a:buClr>
                <a:srgbClr val="FF5050"/>
              </a:buClr>
              <a:buFontTx/>
              <a:buChar char="–"/>
            </a:pPr>
            <a:r>
              <a:rPr lang="en-GB" altLang="en-US" sz="2800" b="1" dirty="0"/>
              <a:t>reluctance to say good-bye</a:t>
            </a:r>
            <a:r>
              <a:rPr lang="en-US" altLang="en-US" sz="2800" b="1" dirty="0"/>
              <a:t> </a:t>
            </a:r>
            <a:endParaRPr lang="en-GB" altLang="en-US" sz="2800" b="1" dirty="0">
              <a:latin typeface="Arial" panose="020B0604020202020204" pitchFamily="34" charset="0"/>
              <a:cs typeface="Times New Roman" panose="02020603050405020304" pitchFamily="18" charset="0"/>
            </a:endParaRPr>
          </a:p>
          <a:p>
            <a:pPr lvl="1" algn="just" eaLnBrk="1" hangingPunct="1">
              <a:lnSpc>
                <a:spcPct val="90000"/>
              </a:lnSpc>
              <a:buClr>
                <a:srgbClr val="FF5050"/>
              </a:buClr>
              <a:buFontTx/>
              <a:buChar char="–"/>
            </a:pPr>
            <a:r>
              <a:rPr lang="en-GB" altLang="en-US" sz="2800" b="1" dirty="0"/>
              <a:t>Many personal relationships formed </a:t>
            </a:r>
          </a:p>
          <a:p>
            <a:pPr eaLnBrk="1" hangingPunct="1">
              <a:buFont typeface="Wingdings" pitchFamily="2" charset="2"/>
              <a:buNone/>
            </a:pPr>
            <a:endParaRPr lang="en-GB" altLang="en-US" sz="3200" b="1" dirty="0">
              <a:latin typeface="Arial" pitchFamily="34" charset="0"/>
              <a:cs typeface="Arial" pitchFamily="34" charset="0"/>
            </a:endParaRPr>
          </a:p>
        </p:txBody>
      </p:sp>
      <p:pic>
        <p:nvPicPr>
          <p:cNvPr id="1229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8448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901A-18DE-1031-C6EE-FCFA085122B0}"/>
              </a:ext>
            </a:extLst>
          </p:cNvPr>
          <p:cNvSpPr>
            <a:spLocks noGrp="1"/>
          </p:cNvSpPr>
          <p:nvPr>
            <p:ph type="title"/>
          </p:nvPr>
        </p:nvSpPr>
        <p:spPr/>
        <p:txBody>
          <a:bodyPr/>
          <a:lstStyle/>
          <a:p>
            <a:r>
              <a:rPr lang="en-GB" dirty="0"/>
              <a:t>ADJOURNING/MOURNING</a:t>
            </a:r>
          </a:p>
        </p:txBody>
      </p:sp>
      <p:sp>
        <p:nvSpPr>
          <p:cNvPr id="3" name="Content Placeholder 2">
            <a:extLst>
              <a:ext uri="{FF2B5EF4-FFF2-40B4-BE49-F238E27FC236}">
                <a16:creationId xmlns:a16="http://schemas.microsoft.com/office/drawing/2014/main" id="{2724108E-2A06-05AB-552D-A383C5A15881}"/>
              </a:ext>
            </a:extLst>
          </p:cNvPr>
          <p:cNvSpPr>
            <a:spLocks noGrp="1"/>
          </p:cNvSpPr>
          <p:nvPr>
            <p:ph idx="1"/>
          </p:nvPr>
        </p:nvSpPr>
        <p:spPr/>
        <p:txBody>
          <a:bodyPr/>
          <a:lstStyle/>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r>
              <a:rPr kumimoji="0" lang="en-GB" altLang="en-US" sz="2800" b="1" i="0" u="none" strike="noStrike" kern="1200" cap="none" spc="0" normalizeH="0" baseline="0" noProof="0" dirty="0">
                <a:ln>
                  <a:noFill/>
                </a:ln>
                <a:solidFill>
                  <a:prstClr val="black"/>
                </a:solidFill>
                <a:effectLst/>
                <a:uLnTx/>
                <a:uFillTx/>
                <a:latin typeface="Myriad Pro"/>
                <a:ea typeface="+mn-ea"/>
                <a:cs typeface="+mn-cs"/>
              </a:rPr>
              <a:t>The team has achieved its objective and  must now break up.</a:t>
            </a: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endParaRPr kumimoji="0" lang="en-GB" altLang="en-US" sz="2800" b="1" i="0" u="none" strike="noStrike" kern="1200" cap="none" spc="0" normalizeH="0" baseline="0" noProof="0" dirty="0">
              <a:ln>
                <a:noFill/>
              </a:ln>
              <a:solidFill>
                <a:prstClr val="black"/>
              </a:solidFill>
              <a:effectLst/>
              <a:uLnTx/>
              <a:uFillTx/>
              <a:latin typeface="Myriad Pro"/>
              <a:ea typeface="+mn-ea"/>
              <a:cs typeface="+mn-cs"/>
            </a:endParaRP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r>
              <a:rPr lang="en-GB" altLang="en-US" b="1" dirty="0">
                <a:solidFill>
                  <a:prstClr val="black"/>
                </a:solidFill>
                <a:latin typeface="Myriad Pro"/>
              </a:rPr>
              <a:t>How do they feel?</a:t>
            </a:r>
            <a:endParaRPr kumimoji="0" lang="en-GB" altLang="en-US" sz="2800" b="1" i="0" u="none" strike="noStrike" kern="1200" cap="none" spc="0" normalizeH="0" baseline="0" noProof="0" dirty="0">
              <a:ln>
                <a:noFill/>
              </a:ln>
              <a:solidFill>
                <a:prstClr val="black"/>
              </a:solidFill>
              <a:effectLst/>
              <a:uLnTx/>
              <a:uFillTx/>
              <a:latin typeface="Myriad Pro"/>
              <a:ea typeface="+mn-ea"/>
              <a:cs typeface="+mn-cs"/>
            </a:endParaRP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endParaRPr lang="en-GB" altLang="en-US" b="1" dirty="0">
              <a:solidFill>
                <a:prstClr val="black"/>
              </a:solidFill>
              <a:latin typeface="Myriad Pro"/>
            </a:endParaRPr>
          </a:p>
          <a:p>
            <a:endParaRPr lang="en-GB" dirty="0"/>
          </a:p>
        </p:txBody>
      </p:sp>
      <p:sp>
        <p:nvSpPr>
          <p:cNvPr id="4" name="Date Placeholder 3">
            <a:extLst>
              <a:ext uri="{FF2B5EF4-FFF2-40B4-BE49-F238E27FC236}">
                <a16:creationId xmlns:a16="http://schemas.microsoft.com/office/drawing/2014/main" id="{BF5D1BF7-F2E4-2D4B-50A8-010B6E1DEF67}"/>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52C163D0-76CB-3FB8-C3DA-73E082D0349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690976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B540B-0998-96C0-B855-DB73613C526E}"/>
              </a:ext>
            </a:extLst>
          </p:cNvPr>
          <p:cNvSpPr>
            <a:spLocks noGrp="1"/>
          </p:cNvSpPr>
          <p:nvPr>
            <p:ph type="title"/>
          </p:nvPr>
        </p:nvSpPr>
        <p:spPr/>
        <p:txBody>
          <a:bodyPr/>
          <a:lstStyle/>
          <a:p>
            <a:r>
              <a:rPr lang="en-GB" dirty="0"/>
              <a:t>Adjourning/Mourning</a:t>
            </a:r>
          </a:p>
        </p:txBody>
      </p:sp>
      <p:sp>
        <p:nvSpPr>
          <p:cNvPr id="3" name="Content Placeholder 2">
            <a:extLst>
              <a:ext uri="{FF2B5EF4-FFF2-40B4-BE49-F238E27FC236}">
                <a16:creationId xmlns:a16="http://schemas.microsoft.com/office/drawing/2014/main" id="{803AD559-8193-7FF1-217A-A0F9E03EC501}"/>
              </a:ext>
            </a:extLst>
          </p:cNvPr>
          <p:cNvSpPr>
            <a:spLocks noGrp="1"/>
          </p:cNvSpPr>
          <p:nvPr>
            <p:ph idx="1"/>
          </p:nvPr>
        </p:nvSpPr>
        <p:spPr/>
        <p:txBody>
          <a:bodyPr/>
          <a:lstStyle/>
          <a:p>
            <a:r>
              <a:rPr lang="en-GB" altLang="en-US" b="1" dirty="0">
                <a:solidFill>
                  <a:prstClr val="black"/>
                </a:solidFill>
              </a:rPr>
              <a:t>Many personal relationships have been formed but they must now say goodbye</a:t>
            </a:r>
          </a:p>
          <a:p>
            <a:r>
              <a:rPr lang="en-GB" dirty="0"/>
              <a:t>There is:</a:t>
            </a: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r>
              <a:rPr kumimoji="0" lang="en-GB" altLang="en-US" sz="2800" b="1" i="0" u="none" strike="noStrike" kern="1200" cap="none" spc="0" normalizeH="0" baseline="0" noProof="0" dirty="0">
                <a:ln>
                  <a:noFill/>
                </a:ln>
                <a:solidFill>
                  <a:prstClr val="black"/>
                </a:solidFill>
                <a:effectLst/>
                <a:uLnTx/>
                <a:uFillTx/>
                <a:latin typeface="Myriad Pro"/>
                <a:ea typeface="+mn-ea"/>
                <a:cs typeface="+mn-cs"/>
              </a:rPr>
              <a:t>A bittersweet sense of accomplishment</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endPar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Times New Roman" panose="02020603050405020304" pitchFamily="18" charset="0"/>
            </a:endParaRP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r>
              <a:rPr kumimoji="0" lang="en-GB" altLang="en-US" sz="2800" b="1" i="0" u="none" strike="noStrike" kern="1200" cap="none" spc="0" normalizeH="0" baseline="0" noProof="0" dirty="0">
                <a:ln>
                  <a:noFill/>
                </a:ln>
                <a:solidFill>
                  <a:prstClr val="black"/>
                </a:solidFill>
                <a:effectLst/>
                <a:uLnTx/>
                <a:uFillTx/>
                <a:latin typeface="Myriad Pro"/>
                <a:ea typeface="+mn-ea"/>
                <a:cs typeface="+mn-cs"/>
              </a:rPr>
              <a:t>A reluctance to say good-bye</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endPar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Times New Roman" panose="02020603050405020304" pitchFamily="18" charset="0"/>
            </a:endParaRP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r>
              <a:rPr kumimoji="0" lang="en-GB" altLang="en-US" sz="2800" b="1" i="0" u="none" strike="noStrike" kern="1200" cap="none" spc="0" normalizeH="0" baseline="0" noProof="0" dirty="0">
                <a:ln>
                  <a:noFill/>
                </a:ln>
                <a:solidFill>
                  <a:prstClr val="black"/>
                </a:solidFill>
                <a:effectLst/>
                <a:uLnTx/>
                <a:uFillTx/>
                <a:latin typeface="Myriad Pro"/>
                <a:ea typeface="+mn-ea"/>
                <a:cs typeface="+mn-cs"/>
              </a:rPr>
              <a:t>They Make promises to keep in touch</a:t>
            </a:r>
          </a:p>
          <a:p>
            <a:pPr marL="742950" marR="0" lvl="1" indent="-285750" algn="just" defTabSz="914400" rtl="0" eaLnBrk="1" fontAlgn="base" latinLnBrk="0" hangingPunct="1">
              <a:lnSpc>
                <a:spcPct val="90000"/>
              </a:lnSpc>
              <a:spcBef>
                <a:spcPct val="20000"/>
              </a:spcBef>
              <a:spcAft>
                <a:spcPct val="0"/>
              </a:spcAft>
              <a:buClr>
                <a:srgbClr val="FF5050"/>
              </a:buClr>
              <a:buSzTx/>
              <a:buFontTx/>
              <a:buChar char="–"/>
              <a:tabLst/>
              <a:defRPr/>
            </a:pPr>
            <a:r>
              <a:rPr kumimoji="0" lang="en-GB" altLang="en-US" sz="2800" b="1" i="0" u="none" strike="noStrike" kern="1200" cap="none" spc="0" normalizeH="0" baseline="0" noProof="0" dirty="0">
                <a:ln>
                  <a:noFill/>
                </a:ln>
                <a:solidFill>
                  <a:prstClr val="black"/>
                </a:solidFill>
                <a:effectLst/>
                <a:uLnTx/>
                <a:uFillTx/>
                <a:latin typeface="Myriad Pro"/>
                <a:ea typeface="+mn-ea"/>
                <a:cs typeface="+mn-cs"/>
              </a:rPr>
              <a:t>A sense of Loss</a:t>
            </a:r>
          </a:p>
          <a:p>
            <a:endParaRPr lang="en-GB" dirty="0"/>
          </a:p>
        </p:txBody>
      </p:sp>
      <p:sp>
        <p:nvSpPr>
          <p:cNvPr id="4" name="Date Placeholder 3">
            <a:extLst>
              <a:ext uri="{FF2B5EF4-FFF2-40B4-BE49-F238E27FC236}">
                <a16:creationId xmlns:a16="http://schemas.microsoft.com/office/drawing/2014/main" id="{B82C952B-E8B6-38B7-CFE8-20C705498909}"/>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AF0D844C-90D9-2C98-DF93-21C3F7975CE8}"/>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729907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294967295"/>
          </p:nvPr>
        </p:nvSpPr>
        <p:spPr/>
        <p:txBody>
          <a:bodyPr/>
          <a:lstStyle/>
          <a:p>
            <a:pPr>
              <a:defRPr/>
            </a:pPr>
            <a:fld id="{8DF77AFD-A41A-4CB7-BEE0-92CF4A7EC71A}" type="slidenum">
              <a:rPr lang="en-GB" smtClean="0">
                <a:solidFill>
                  <a:prstClr val="black">
                    <a:tint val="75000"/>
                  </a:prstClr>
                </a:solidFill>
              </a:rPr>
              <a:pPr>
                <a:defRPr/>
              </a:pPr>
              <a:t>20</a:t>
            </a:fld>
            <a:endParaRPr lang="en-GB">
              <a:solidFill>
                <a:prstClr val="black">
                  <a:tint val="75000"/>
                </a:prstClr>
              </a:solidFill>
            </a:endParaRPr>
          </a:p>
        </p:txBody>
      </p:sp>
      <p:pic>
        <p:nvPicPr>
          <p:cNvPr id="13315" name="Picture 2" descr="http://ts2.mm.bing.net/th?id=H.4929034512173845&amp;pid=15.1">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913" y="198438"/>
            <a:ext cx="6408737" cy="62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0121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AF16-1397-44E7-A9B8-71498F5212D1}"/>
              </a:ext>
            </a:extLst>
          </p:cNvPr>
          <p:cNvSpPr>
            <a:spLocks noGrp="1"/>
          </p:cNvSpPr>
          <p:nvPr>
            <p:ph type="title"/>
          </p:nvPr>
        </p:nvSpPr>
        <p:spPr/>
        <p:txBody>
          <a:bodyPr/>
          <a:lstStyle/>
          <a:p>
            <a:r>
              <a:rPr lang="en-GB" u="sng" dirty="0"/>
              <a:t>LIMITATIONS</a:t>
            </a:r>
          </a:p>
        </p:txBody>
      </p:sp>
      <p:sp>
        <p:nvSpPr>
          <p:cNvPr id="3" name="Content Placeholder 2">
            <a:extLst>
              <a:ext uri="{FF2B5EF4-FFF2-40B4-BE49-F238E27FC236}">
                <a16:creationId xmlns:a16="http://schemas.microsoft.com/office/drawing/2014/main" id="{8A6CAD2C-40B2-4EED-AC1B-39F5CBE28B01}"/>
              </a:ext>
            </a:extLst>
          </p:cNvPr>
          <p:cNvSpPr>
            <a:spLocks noGrp="1"/>
          </p:cNvSpPr>
          <p:nvPr>
            <p:ph idx="1"/>
          </p:nvPr>
        </p:nvSpPr>
        <p:spPr/>
        <p:txBody>
          <a:bodyPr/>
          <a:lstStyle/>
          <a:p>
            <a:r>
              <a:rPr lang="en-GB" dirty="0"/>
              <a:t>1. </a:t>
            </a:r>
            <a:r>
              <a:rPr lang="en-GB" i="1" dirty="0"/>
              <a:t>Do teams always go through Tuckman’s stages?</a:t>
            </a:r>
            <a:r>
              <a:rPr lang="en-GB" dirty="0"/>
              <a:t> </a:t>
            </a:r>
          </a:p>
        </p:txBody>
      </p:sp>
      <p:sp>
        <p:nvSpPr>
          <p:cNvPr id="4" name="Date Placeholder 3">
            <a:extLst>
              <a:ext uri="{FF2B5EF4-FFF2-40B4-BE49-F238E27FC236}">
                <a16:creationId xmlns:a16="http://schemas.microsoft.com/office/drawing/2014/main" id="{7BE86E99-F26B-4F68-B58D-1757FED3CCD4}"/>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E543B368-9045-4AB0-A015-B9E57F94446B}"/>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425926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LIMITATIONS</a:t>
            </a:r>
            <a:endParaRPr lang="en-GB" dirty="0"/>
          </a:p>
        </p:txBody>
      </p:sp>
      <p:sp>
        <p:nvSpPr>
          <p:cNvPr id="3" name="Content Placeholder 2"/>
          <p:cNvSpPr>
            <a:spLocks noGrp="1"/>
          </p:cNvSpPr>
          <p:nvPr>
            <p:ph idx="1"/>
          </p:nvPr>
        </p:nvSpPr>
        <p:spPr/>
        <p:txBody>
          <a:bodyPr/>
          <a:lstStyle/>
          <a:p>
            <a:r>
              <a:rPr lang="en-GB" dirty="0"/>
              <a:t>Tuckman doesn’t give any time frame, but others think that a significant number of teams stall at stages 1 and 2 and never reach stage 3.</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7703344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LIMITATIONS</a:t>
            </a:r>
            <a:br>
              <a:rPr lang="en-GB" u="sng" dirty="0"/>
            </a:br>
            <a:endParaRPr lang="en-GB" dirty="0"/>
          </a:p>
        </p:txBody>
      </p:sp>
      <p:sp>
        <p:nvSpPr>
          <p:cNvPr id="3" name="Content Placeholder 2"/>
          <p:cNvSpPr>
            <a:spLocks noGrp="1"/>
          </p:cNvSpPr>
          <p:nvPr>
            <p:ph idx="1"/>
          </p:nvPr>
        </p:nvSpPr>
        <p:spPr/>
        <p:txBody>
          <a:bodyPr/>
          <a:lstStyle/>
          <a:p>
            <a:endParaRPr lang="en-GB" dirty="0"/>
          </a:p>
          <a:p>
            <a:r>
              <a:rPr lang="en-GB" dirty="0"/>
              <a:t>How long would it take a team of 13/14 to reach stage 3?</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05693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a:t>
            </a:r>
          </a:p>
        </p:txBody>
      </p:sp>
      <p:sp>
        <p:nvSpPr>
          <p:cNvPr id="3" name="Content Placeholder 2"/>
          <p:cNvSpPr>
            <a:spLocks noGrp="1"/>
          </p:cNvSpPr>
          <p:nvPr>
            <p:ph idx="1"/>
          </p:nvPr>
        </p:nvSpPr>
        <p:spPr/>
        <p:txBody>
          <a:bodyPr/>
          <a:lstStyle/>
          <a:p>
            <a:r>
              <a:rPr lang="en-GB" dirty="0"/>
              <a:t>Tuckman’s stages of group development particularly apply to relatively small groups (3 to 12 people) so it is not entirely clear how group dynamics would evolve in larger groups.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206356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BACA-2CE7-4F56-9FA0-7A2CBE8D333A}"/>
              </a:ext>
            </a:extLst>
          </p:cNvPr>
          <p:cNvSpPr>
            <a:spLocks noGrp="1"/>
          </p:cNvSpPr>
          <p:nvPr>
            <p:ph type="title"/>
          </p:nvPr>
        </p:nvSpPr>
        <p:spPr/>
        <p:txBody>
          <a:bodyPr/>
          <a:lstStyle/>
          <a:p>
            <a:r>
              <a:rPr lang="en-GB" u="sng" dirty="0"/>
              <a:t>LIMITATIONS</a:t>
            </a:r>
          </a:p>
        </p:txBody>
      </p:sp>
      <p:sp>
        <p:nvSpPr>
          <p:cNvPr id="3" name="Content Placeholder 2">
            <a:extLst>
              <a:ext uri="{FF2B5EF4-FFF2-40B4-BE49-F238E27FC236}">
                <a16:creationId xmlns:a16="http://schemas.microsoft.com/office/drawing/2014/main" id="{495202C4-94B9-417D-AEA4-D9B15E2B5732}"/>
              </a:ext>
            </a:extLst>
          </p:cNvPr>
          <p:cNvSpPr>
            <a:spLocks noGrp="1"/>
          </p:cNvSpPr>
          <p:nvPr>
            <p:ph idx="1"/>
          </p:nvPr>
        </p:nvSpPr>
        <p:spPr/>
        <p:txBody>
          <a:bodyPr/>
          <a:lstStyle/>
          <a:p>
            <a:r>
              <a:rPr lang="en-GB" i="1" dirty="0"/>
              <a:t>How long does it take for a team to move from one stage to the next</a:t>
            </a:r>
            <a:r>
              <a:rPr lang="en-GB" dirty="0"/>
              <a:t>? </a:t>
            </a:r>
          </a:p>
          <a:p>
            <a:endParaRPr lang="en-GB" dirty="0"/>
          </a:p>
        </p:txBody>
      </p:sp>
      <p:sp>
        <p:nvSpPr>
          <p:cNvPr id="4" name="Date Placeholder 3">
            <a:extLst>
              <a:ext uri="{FF2B5EF4-FFF2-40B4-BE49-F238E27FC236}">
                <a16:creationId xmlns:a16="http://schemas.microsoft.com/office/drawing/2014/main" id="{ED0A635C-9252-4230-B420-5F5E44EDC2E6}"/>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B2474930-0CB2-4929-8383-00855A0FAD7C}"/>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4206844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LIMITATIONS</a:t>
            </a:r>
            <a:endParaRPr lang="en-GB" dirty="0"/>
          </a:p>
        </p:txBody>
      </p:sp>
      <p:sp>
        <p:nvSpPr>
          <p:cNvPr id="3" name="Content Placeholder 2"/>
          <p:cNvSpPr>
            <a:spLocks noGrp="1"/>
          </p:cNvSpPr>
          <p:nvPr>
            <p:ph idx="1"/>
          </p:nvPr>
        </p:nvSpPr>
        <p:spPr/>
        <p:txBody>
          <a:bodyPr/>
          <a:lstStyle/>
          <a:p>
            <a:r>
              <a:rPr lang="en-GB" dirty="0"/>
              <a:t>Sometimes it is unclear when a team proceeds to the next stage. TUCKMAN does not provide any advice on the time frame that is required for each of the stages.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423239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E27B-B59D-4220-BFD2-F2EDD5B24E7A}"/>
              </a:ext>
            </a:extLst>
          </p:cNvPr>
          <p:cNvSpPr>
            <a:spLocks noGrp="1"/>
          </p:cNvSpPr>
          <p:nvPr>
            <p:ph type="title"/>
          </p:nvPr>
        </p:nvSpPr>
        <p:spPr/>
        <p:txBody>
          <a:bodyPr/>
          <a:lstStyle/>
          <a:p>
            <a:r>
              <a:rPr lang="en-GB" u="sng" dirty="0"/>
              <a:t>LIMITATIONS</a:t>
            </a:r>
          </a:p>
        </p:txBody>
      </p:sp>
      <p:sp>
        <p:nvSpPr>
          <p:cNvPr id="3" name="Content Placeholder 2">
            <a:extLst>
              <a:ext uri="{FF2B5EF4-FFF2-40B4-BE49-F238E27FC236}">
                <a16:creationId xmlns:a16="http://schemas.microsoft.com/office/drawing/2014/main" id="{983CBB23-1961-4A3D-8B00-0F921B8013BE}"/>
              </a:ext>
            </a:extLst>
          </p:cNvPr>
          <p:cNvSpPr>
            <a:spLocks noGrp="1"/>
          </p:cNvSpPr>
          <p:nvPr>
            <p:ph idx="1"/>
          </p:nvPr>
        </p:nvSpPr>
        <p:spPr/>
        <p:txBody>
          <a:bodyPr/>
          <a:lstStyle/>
          <a:p>
            <a:pPr marL="0" indent="0">
              <a:buNone/>
            </a:pPr>
            <a:r>
              <a:rPr lang="en-GB" dirty="0"/>
              <a:t>However, Wheelan (2004) suggests that it takes about six months for a team to get to the performing phase and that not all groups make it to this stage but get stuck at one of the earlier stages.</a:t>
            </a:r>
          </a:p>
        </p:txBody>
      </p:sp>
      <p:sp>
        <p:nvSpPr>
          <p:cNvPr id="4" name="Date Placeholder 3">
            <a:extLst>
              <a:ext uri="{FF2B5EF4-FFF2-40B4-BE49-F238E27FC236}">
                <a16:creationId xmlns:a16="http://schemas.microsoft.com/office/drawing/2014/main" id="{87FBCAE1-4564-4A5F-9E88-7221E8F46D08}"/>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6442D55A-87FF-4E66-AF43-89A810FF4757}"/>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036973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LIMITATIONS</a:t>
            </a:r>
            <a:endParaRPr lang="en-GB" dirty="0"/>
          </a:p>
        </p:txBody>
      </p:sp>
      <p:sp>
        <p:nvSpPr>
          <p:cNvPr id="3" name="Content Placeholder 2"/>
          <p:cNvSpPr>
            <a:spLocks noGrp="1"/>
          </p:cNvSpPr>
          <p:nvPr>
            <p:ph idx="1"/>
          </p:nvPr>
        </p:nvSpPr>
        <p:spPr/>
        <p:txBody>
          <a:bodyPr/>
          <a:lstStyle/>
          <a:p>
            <a:r>
              <a:rPr lang="en-GB" dirty="0"/>
              <a:t>What does Tuckman say about Team Roles and Leadership?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243659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48AD-0BF7-40EC-9C88-7E33908A9A63}"/>
              </a:ext>
            </a:extLst>
          </p:cNvPr>
          <p:cNvSpPr>
            <a:spLocks noGrp="1"/>
          </p:cNvSpPr>
          <p:nvPr>
            <p:ph type="title"/>
          </p:nvPr>
        </p:nvSpPr>
        <p:spPr/>
        <p:txBody>
          <a:bodyPr/>
          <a:lstStyle/>
          <a:p>
            <a:r>
              <a:rPr lang="en-GB" u="sng" dirty="0"/>
              <a:t>LIMITATIONS</a:t>
            </a:r>
          </a:p>
        </p:txBody>
      </p:sp>
      <p:sp>
        <p:nvSpPr>
          <p:cNvPr id="3" name="Content Placeholder 2">
            <a:extLst>
              <a:ext uri="{FF2B5EF4-FFF2-40B4-BE49-F238E27FC236}">
                <a16:creationId xmlns:a16="http://schemas.microsoft.com/office/drawing/2014/main" id="{450AA4AA-33C6-4AF1-AB85-888D987CA650}"/>
              </a:ext>
            </a:extLst>
          </p:cNvPr>
          <p:cNvSpPr>
            <a:spLocks noGrp="1"/>
          </p:cNvSpPr>
          <p:nvPr>
            <p:ph idx="1"/>
          </p:nvPr>
        </p:nvSpPr>
        <p:spPr/>
        <p:txBody>
          <a:bodyPr/>
          <a:lstStyle/>
          <a:p>
            <a:r>
              <a:rPr lang="en-GB" sz="4000" dirty="0"/>
              <a:t>Tuckman does not address the question of </a:t>
            </a:r>
            <a:r>
              <a:rPr lang="en-GB" sz="4000" i="1" dirty="0"/>
              <a:t>team roles </a:t>
            </a:r>
            <a:r>
              <a:rPr lang="en-GB" sz="4000" dirty="0"/>
              <a:t>or </a:t>
            </a:r>
            <a:r>
              <a:rPr lang="en-GB" sz="4000" i="1" dirty="0"/>
              <a:t>leadership,</a:t>
            </a:r>
            <a:r>
              <a:rPr lang="en-GB" sz="4000" dirty="0"/>
              <a:t> all of which could affect the development of a team.</a:t>
            </a:r>
          </a:p>
        </p:txBody>
      </p:sp>
      <p:sp>
        <p:nvSpPr>
          <p:cNvPr id="4" name="Date Placeholder 3">
            <a:extLst>
              <a:ext uri="{FF2B5EF4-FFF2-40B4-BE49-F238E27FC236}">
                <a16:creationId xmlns:a16="http://schemas.microsoft.com/office/drawing/2014/main" id="{7BCC1CA3-496D-47A5-B0DE-21544FD162D4}"/>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E98A29F1-2079-4498-93B6-68894C74D745}"/>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412919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1A9C-9FB2-4A70-A158-7E6ACEA9DA13}"/>
              </a:ext>
            </a:extLst>
          </p:cNvPr>
          <p:cNvSpPr>
            <a:spLocks noGrp="1"/>
          </p:cNvSpPr>
          <p:nvPr>
            <p:ph type="title"/>
          </p:nvPr>
        </p:nvSpPr>
        <p:spPr>
          <a:xfrm>
            <a:off x="457200" y="274638"/>
            <a:ext cx="8229600" cy="5242594"/>
          </a:xfrm>
        </p:spPr>
        <p:txBody>
          <a:bodyPr/>
          <a:lstStyle/>
          <a:p>
            <a:r>
              <a:rPr lang="en-GB" dirty="0"/>
              <a:t>Revision</a:t>
            </a:r>
            <a:br>
              <a:rPr lang="en-GB" dirty="0"/>
            </a:br>
            <a:br>
              <a:rPr lang="en-GB" dirty="0"/>
            </a:br>
            <a:r>
              <a:rPr lang="en-GB" i="1" dirty="0"/>
              <a:t>What have you learnt today?</a:t>
            </a:r>
            <a:br>
              <a:rPr lang="en-GB" i="1" dirty="0"/>
            </a:br>
            <a:endParaRPr lang="en-GB" i="1" dirty="0"/>
          </a:p>
        </p:txBody>
      </p:sp>
      <p:sp>
        <p:nvSpPr>
          <p:cNvPr id="3" name="Date Placeholder 2">
            <a:extLst>
              <a:ext uri="{FF2B5EF4-FFF2-40B4-BE49-F238E27FC236}">
                <a16:creationId xmlns:a16="http://schemas.microsoft.com/office/drawing/2014/main" id="{10E006DA-4766-4A15-BB96-03BF0AFBA75E}"/>
              </a:ext>
            </a:extLst>
          </p:cNvPr>
          <p:cNvSpPr>
            <a:spLocks noGrp="1"/>
          </p:cNvSpPr>
          <p:nvPr>
            <p:ph type="dt" sz="half" idx="10"/>
          </p:nvPr>
        </p:nvSpPr>
        <p:spPr/>
        <p:txBody>
          <a:bodyPr/>
          <a:lstStyle/>
          <a:p>
            <a:pPr>
              <a:defRPr/>
            </a:pPr>
            <a:fld id="{D58B45E6-64D3-4C5F-BDB6-A1B894EEEA29}" type="datetime1">
              <a:rPr lang="en-GB" altLang="en-US" smtClean="0"/>
              <a:pPr>
                <a:defRPr/>
              </a:pPr>
              <a:t>06/10/2026</a:t>
            </a:fld>
            <a:endParaRPr lang="en-GB" altLang="en-US"/>
          </a:p>
        </p:txBody>
      </p:sp>
      <p:sp>
        <p:nvSpPr>
          <p:cNvPr id="4" name="Slide Number Placeholder 3">
            <a:extLst>
              <a:ext uri="{FF2B5EF4-FFF2-40B4-BE49-F238E27FC236}">
                <a16:creationId xmlns:a16="http://schemas.microsoft.com/office/drawing/2014/main" id="{F9008242-59D2-4F3B-8509-6F033E81A280}"/>
              </a:ext>
            </a:extLst>
          </p:cNvPr>
          <p:cNvSpPr>
            <a:spLocks noGrp="1"/>
          </p:cNvSpPr>
          <p:nvPr>
            <p:ph type="sldNum" sz="quarter" idx="11"/>
          </p:nvPr>
        </p:nvSpPr>
        <p:spPr/>
        <p:txBody>
          <a:bodyPr/>
          <a:lstStyle/>
          <a:p>
            <a:pPr>
              <a:defRPr/>
            </a:pPr>
            <a:fld id="{FAF5663D-1B9D-48C8-BD8E-835F92F174D7}" type="slidenum">
              <a:rPr lang="en-GB" altLang="en-US" smtClean="0"/>
              <a:pPr>
                <a:defRPr/>
              </a:pPr>
              <a:t>30</a:t>
            </a:fld>
            <a:endParaRPr lang="en-GB" altLang="en-US"/>
          </a:p>
        </p:txBody>
      </p:sp>
    </p:spTree>
    <p:extLst>
      <p:ext uri="{BB962C8B-B14F-4D97-AF65-F5344CB8AC3E}">
        <p14:creationId xmlns:p14="http://schemas.microsoft.com/office/powerpoint/2010/main" val="781499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AE15F-0AE8-4A2F-A5A2-94D284423D0D}"/>
              </a:ext>
            </a:extLst>
          </p:cNvPr>
          <p:cNvSpPr>
            <a:spLocks noGrp="1"/>
          </p:cNvSpPr>
          <p:nvPr>
            <p:ph type="title"/>
          </p:nvPr>
        </p:nvSpPr>
        <p:spPr>
          <a:xfrm>
            <a:off x="457200" y="260648"/>
            <a:ext cx="8229600" cy="5184576"/>
          </a:xfrm>
        </p:spPr>
        <p:txBody>
          <a:bodyPr/>
          <a:lstStyle/>
          <a:p>
            <a:r>
              <a:rPr lang="en-GB" u="sng" dirty="0"/>
              <a:t>A Team is</a:t>
            </a:r>
            <a:r>
              <a:rPr lang="en-GB" dirty="0"/>
              <a:t>: </a:t>
            </a:r>
            <a:r>
              <a:rPr lang="en-GB" b="1" dirty="0"/>
              <a:t>A group of people working collaboratively to achieve a goal</a:t>
            </a:r>
            <a:r>
              <a:rPr lang="en-GB" dirty="0"/>
              <a:t>.</a:t>
            </a:r>
          </a:p>
        </p:txBody>
      </p:sp>
      <p:sp>
        <p:nvSpPr>
          <p:cNvPr id="3" name="Date Placeholder 2">
            <a:extLst>
              <a:ext uri="{FF2B5EF4-FFF2-40B4-BE49-F238E27FC236}">
                <a16:creationId xmlns:a16="http://schemas.microsoft.com/office/drawing/2014/main" id="{5A68AF28-6577-4519-9B88-BF165B97C3FF}"/>
              </a:ext>
            </a:extLst>
          </p:cNvPr>
          <p:cNvSpPr>
            <a:spLocks noGrp="1"/>
          </p:cNvSpPr>
          <p:nvPr>
            <p:ph type="dt" sz="half" idx="10"/>
          </p:nvPr>
        </p:nvSpPr>
        <p:spPr/>
        <p:txBody>
          <a:bodyPr/>
          <a:lstStyle/>
          <a:p>
            <a:pPr>
              <a:defRPr/>
            </a:pPr>
            <a:fld id="{D58B45E6-64D3-4C5F-BDB6-A1B894EEEA29}" type="datetime1">
              <a:rPr lang="en-GB" altLang="en-US" smtClean="0"/>
              <a:pPr>
                <a:defRPr/>
              </a:pPr>
              <a:t>06/10/2026</a:t>
            </a:fld>
            <a:endParaRPr lang="en-GB" altLang="en-US"/>
          </a:p>
        </p:txBody>
      </p:sp>
      <p:sp>
        <p:nvSpPr>
          <p:cNvPr id="4" name="Slide Number Placeholder 3">
            <a:extLst>
              <a:ext uri="{FF2B5EF4-FFF2-40B4-BE49-F238E27FC236}">
                <a16:creationId xmlns:a16="http://schemas.microsoft.com/office/drawing/2014/main" id="{2D99C898-96E2-473C-BE56-99199AA2D0D0}"/>
              </a:ext>
            </a:extLst>
          </p:cNvPr>
          <p:cNvSpPr>
            <a:spLocks noGrp="1"/>
          </p:cNvSpPr>
          <p:nvPr>
            <p:ph type="sldNum" sz="quarter" idx="11"/>
          </p:nvPr>
        </p:nvSpPr>
        <p:spPr/>
        <p:txBody>
          <a:bodyPr/>
          <a:lstStyle/>
          <a:p>
            <a:pPr>
              <a:defRPr/>
            </a:pPr>
            <a:fld id="{FAF5663D-1B9D-48C8-BD8E-835F92F174D7}" type="slidenum">
              <a:rPr lang="en-GB" altLang="en-US" smtClean="0"/>
              <a:pPr>
                <a:defRPr/>
              </a:pPr>
              <a:t>31</a:t>
            </a:fld>
            <a:endParaRPr lang="en-GB" altLang="en-US"/>
          </a:p>
        </p:txBody>
      </p:sp>
    </p:spTree>
    <p:extLst>
      <p:ext uri="{BB962C8B-B14F-4D97-AF65-F5344CB8AC3E}">
        <p14:creationId xmlns:p14="http://schemas.microsoft.com/office/powerpoint/2010/main" val="3876819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 – How much do you know about TUCKMAN’s THEORY?</a:t>
            </a:r>
          </a:p>
        </p:txBody>
      </p:sp>
      <p:sp>
        <p:nvSpPr>
          <p:cNvPr id="3" name="Content Placeholder 2"/>
          <p:cNvSpPr>
            <a:spLocks noGrp="1"/>
          </p:cNvSpPr>
          <p:nvPr>
            <p:ph idx="1"/>
          </p:nvPr>
        </p:nvSpPr>
        <p:spPr>
          <a:xfrm>
            <a:off x="395536" y="1916832"/>
            <a:ext cx="8229600" cy="3917032"/>
          </a:xfrm>
        </p:spPr>
        <p:txBody>
          <a:bodyPr/>
          <a:lstStyle/>
          <a:p>
            <a:endParaRPr lang="en-GB" dirty="0"/>
          </a:p>
          <a:p>
            <a:endParaRPr lang="en-GB" dirty="0"/>
          </a:p>
          <a:p>
            <a:r>
              <a:rPr lang="en-GB" dirty="0"/>
              <a:t>Q1. </a:t>
            </a:r>
            <a:r>
              <a:rPr lang="en-GB" b="1" i="1" dirty="0"/>
              <a:t>In this stage of Tuckman's Model, people feel strange, they don’t know what to do. They may be confused. The leader plays the dominant role</a:t>
            </a:r>
            <a:r>
              <a:rPr lang="en-GB" dirty="0"/>
              <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463149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05BB-002F-41F9-9912-146E208567D0}"/>
              </a:ext>
            </a:extLst>
          </p:cNvPr>
          <p:cNvSpPr>
            <a:spLocks noGrp="1"/>
          </p:cNvSpPr>
          <p:nvPr>
            <p:ph type="title"/>
          </p:nvPr>
        </p:nvSpPr>
        <p:spPr/>
        <p:txBody>
          <a:bodyPr/>
          <a:lstStyle/>
          <a:p>
            <a:br>
              <a:rPr lang="en-GB" dirty="0"/>
            </a:br>
            <a:br>
              <a:rPr lang="en-GB" dirty="0"/>
            </a:br>
            <a:br>
              <a:rPr lang="en-GB" dirty="0"/>
            </a:br>
            <a:br>
              <a:rPr lang="en-GB" dirty="0"/>
            </a:br>
            <a:br>
              <a:rPr lang="en-GB" dirty="0"/>
            </a:br>
            <a:r>
              <a:rPr lang="en-GB" dirty="0"/>
              <a:t>Q2:</a:t>
            </a:r>
            <a:r>
              <a:rPr lang="en-GB" b="1" i="1" dirty="0"/>
              <a:t>During this stage of Tuckman's Model, teammates are more supportive of each other and able to disagree without arguing, and appreciate each other's strengths.</a:t>
            </a:r>
          </a:p>
        </p:txBody>
      </p:sp>
      <p:sp>
        <p:nvSpPr>
          <p:cNvPr id="3" name="Date Placeholder 2">
            <a:extLst>
              <a:ext uri="{FF2B5EF4-FFF2-40B4-BE49-F238E27FC236}">
                <a16:creationId xmlns:a16="http://schemas.microsoft.com/office/drawing/2014/main" id="{A08C5BD6-8378-47B0-AF35-B1EE57A081F2}"/>
              </a:ext>
            </a:extLst>
          </p:cNvPr>
          <p:cNvSpPr>
            <a:spLocks noGrp="1"/>
          </p:cNvSpPr>
          <p:nvPr>
            <p:ph type="dt" sz="half" idx="10"/>
          </p:nvPr>
        </p:nvSpPr>
        <p:spPr/>
        <p:txBody>
          <a:bodyPr/>
          <a:lstStyle/>
          <a:p>
            <a:pPr>
              <a:defRPr/>
            </a:pPr>
            <a:fld id="{D58B45E6-64D3-4C5F-BDB6-A1B894EEEA29}" type="datetime1">
              <a:rPr lang="en-GB" altLang="en-US" smtClean="0"/>
              <a:pPr>
                <a:defRPr/>
              </a:pPr>
              <a:t>06/10/2026</a:t>
            </a:fld>
            <a:endParaRPr lang="en-GB" altLang="en-US"/>
          </a:p>
        </p:txBody>
      </p:sp>
      <p:sp>
        <p:nvSpPr>
          <p:cNvPr id="4" name="Slide Number Placeholder 3">
            <a:extLst>
              <a:ext uri="{FF2B5EF4-FFF2-40B4-BE49-F238E27FC236}">
                <a16:creationId xmlns:a16="http://schemas.microsoft.com/office/drawing/2014/main" id="{E49D3711-89EA-40F0-9F2E-3BBB54DFA031}"/>
              </a:ext>
            </a:extLst>
          </p:cNvPr>
          <p:cNvSpPr>
            <a:spLocks noGrp="1"/>
          </p:cNvSpPr>
          <p:nvPr>
            <p:ph type="sldNum" sz="quarter" idx="11"/>
          </p:nvPr>
        </p:nvSpPr>
        <p:spPr/>
        <p:txBody>
          <a:bodyPr/>
          <a:lstStyle/>
          <a:p>
            <a:pPr>
              <a:defRPr/>
            </a:pPr>
            <a:fld id="{FAF5663D-1B9D-48C8-BD8E-835F92F174D7}" type="slidenum">
              <a:rPr lang="en-GB" altLang="en-US" smtClean="0"/>
              <a:pPr>
                <a:defRPr/>
              </a:pPr>
              <a:t>33</a:t>
            </a:fld>
            <a:endParaRPr lang="en-GB" altLang="en-US"/>
          </a:p>
        </p:txBody>
      </p:sp>
    </p:spTree>
    <p:extLst>
      <p:ext uri="{BB962C8B-B14F-4D97-AF65-F5344CB8AC3E}">
        <p14:creationId xmlns:p14="http://schemas.microsoft.com/office/powerpoint/2010/main" val="2451356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1EBB0-2DF5-4C7E-9742-D13AC6D7F9E0}"/>
              </a:ext>
            </a:extLst>
          </p:cNvPr>
          <p:cNvSpPr>
            <a:spLocks noGrp="1"/>
          </p:cNvSpPr>
          <p:nvPr>
            <p:ph type="title"/>
          </p:nvPr>
        </p:nvSpPr>
        <p:spPr>
          <a:xfrm>
            <a:off x="395536" y="260648"/>
            <a:ext cx="8229600" cy="1143000"/>
          </a:xfrm>
        </p:spPr>
        <p:txBody>
          <a:bodyPr/>
          <a:lstStyle/>
          <a:p>
            <a:r>
              <a:rPr lang="en-GB" dirty="0"/>
              <a:t>QUIZ – Q3. </a:t>
            </a:r>
            <a:r>
              <a:rPr lang="en-GB" sz="3200" b="1" i="1" dirty="0"/>
              <a:t>Which of Tuckman’s Stages is shown in the picture?</a:t>
            </a:r>
          </a:p>
        </p:txBody>
      </p:sp>
      <p:pic>
        <p:nvPicPr>
          <p:cNvPr id="7" name="Content Placeholder 6">
            <a:extLst>
              <a:ext uri="{FF2B5EF4-FFF2-40B4-BE49-F238E27FC236}">
                <a16:creationId xmlns:a16="http://schemas.microsoft.com/office/drawing/2014/main" id="{86CD145A-303C-4450-A951-A519498597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28800"/>
            <a:ext cx="3990975" cy="3390900"/>
          </a:xfrm>
        </p:spPr>
      </p:pic>
      <p:sp>
        <p:nvSpPr>
          <p:cNvPr id="4" name="Date Placeholder 3">
            <a:extLst>
              <a:ext uri="{FF2B5EF4-FFF2-40B4-BE49-F238E27FC236}">
                <a16:creationId xmlns:a16="http://schemas.microsoft.com/office/drawing/2014/main" id="{EBB9858A-C122-4B4E-986A-D1EA7AFB0AFA}"/>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B37F5036-286D-4F8A-99E2-DE5D69DC9A39}"/>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graphicFrame>
        <p:nvGraphicFramePr>
          <p:cNvPr id="3" name="Table 2">
            <a:extLst>
              <a:ext uri="{FF2B5EF4-FFF2-40B4-BE49-F238E27FC236}">
                <a16:creationId xmlns:a16="http://schemas.microsoft.com/office/drawing/2014/main" id="{9956DD6E-AC21-48B5-B55C-107CD1BD229C}"/>
              </a:ext>
            </a:extLst>
          </p:cNvPr>
          <p:cNvGraphicFramePr>
            <a:graphicFrameLocks noGrp="1"/>
          </p:cNvGraphicFramePr>
          <p:nvPr>
            <p:extLst>
              <p:ext uri="{D42A27DB-BD31-4B8C-83A1-F6EECF244321}">
                <p14:modId xmlns:p14="http://schemas.microsoft.com/office/powerpoint/2010/main" val="1649729042"/>
              </p:ext>
            </p:extLst>
          </p:nvPr>
        </p:nvGraphicFramePr>
        <p:xfrm>
          <a:off x="3923928" y="2924944"/>
          <a:ext cx="2232248" cy="702365"/>
        </p:xfrm>
        <a:graphic>
          <a:graphicData uri="http://schemas.openxmlformats.org/drawingml/2006/table">
            <a:tbl>
              <a:tblPr/>
              <a:tblGrid>
                <a:gridCol w="2232248">
                  <a:extLst>
                    <a:ext uri="{9D8B030D-6E8A-4147-A177-3AD203B41FA5}">
                      <a16:colId xmlns:a16="http://schemas.microsoft.com/office/drawing/2014/main" val="164469765"/>
                    </a:ext>
                  </a:extLst>
                </a:gridCol>
              </a:tblGrid>
              <a:tr h="702365">
                <a:tc>
                  <a:txBody>
                    <a:bodyPr/>
                    <a:lstStyle/>
                    <a:p>
                      <a:r>
                        <a:rPr lang="en-GB" dirty="0"/>
                        <a:t>I want to be leader.</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277590262"/>
                  </a:ext>
                </a:extLst>
              </a:tr>
            </a:tbl>
          </a:graphicData>
        </a:graphic>
      </p:graphicFrame>
      <p:graphicFrame>
        <p:nvGraphicFramePr>
          <p:cNvPr id="6" name="Table 5">
            <a:extLst>
              <a:ext uri="{FF2B5EF4-FFF2-40B4-BE49-F238E27FC236}">
                <a16:creationId xmlns:a16="http://schemas.microsoft.com/office/drawing/2014/main" id="{3F3E4B7B-7F05-46D5-8068-EF35A9170FE1}"/>
              </a:ext>
            </a:extLst>
          </p:cNvPr>
          <p:cNvGraphicFramePr>
            <a:graphicFrameLocks noGrp="1"/>
          </p:cNvGraphicFramePr>
          <p:nvPr>
            <p:extLst>
              <p:ext uri="{D42A27DB-BD31-4B8C-83A1-F6EECF244321}">
                <p14:modId xmlns:p14="http://schemas.microsoft.com/office/powerpoint/2010/main" val="2903548519"/>
              </p:ext>
            </p:extLst>
          </p:nvPr>
        </p:nvGraphicFramePr>
        <p:xfrm>
          <a:off x="1691680" y="5022574"/>
          <a:ext cx="1740633" cy="640080"/>
        </p:xfrm>
        <a:graphic>
          <a:graphicData uri="http://schemas.openxmlformats.org/drawingml/2006/table">
            <a:tbl>
              <a:tblPr/>
              <a:tblGrid>
                <a:gridCol w="1740633">
                  <a:extLst>
                    <a:ext uri="{9D8B030D-6E8A-4147-A177-3AD203B41FA5}">
                      <a16:colId xmlns:a16="http://schemas.microsoft.com/office/drawing/2014/main" val="1742551403"/>
                    </a:ext>
                  </a:extLst>
                </a:gridCol>
              </a:tblGrid>
              <a:tr h="384313">
                <a:tc>
                  <a:txBody>
                    <a:bodyPr/>
                    <a:lstStyle/>
                    <a:p>
                      <a:r>
                        <a:rPr lang="en-GB" dirty="0"/>
                        <a:t>You’re not listening</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045966089"/>
                  </a:ext>
                </a:extLst>
              </a:tr>
            </a:tbl>
          </a:graphicData>
        </a:graphic>
      </p:graphicFrame>
    </p:spTree>
    <p:extLst>
      <p:ext uri="{BB962C8B-B14F-4D97-AF65-F5344CB8AC3E}">
        <p14:creationId xmlns:p14="http://schemas.microsoft.com/office/powerpoint/2010/main" val="3076647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04D1D-7893-4110-8B98-97C83DBF1B9F}"/>
              </a:ext>
            </a:extLst>
          </p:cNvPr>
          <p:cNvSpPr>
            <a:spLocks noGrp="1"/>
          </p:cNvSpPr>
          <p:nvPr>
            <p:ph type="title"/>
          </p:nvPr>
        </p:nvSpPr>
        <p:spPr>
          <a:xfrm>
            <a:off x="251520" y="1052736"/>
            <a:ext cx="8229600" cy="1143000"/>
          </a:xfrm>
        </p:spPr>
        <p:txBody>
          <a:bodyPr/>
          <a:lstStyle/>
          <a:p>
            <a:br>
              <a:rPr lang="en-GB" dirty="0"/>
            </a:br>
            <a:br>
              <a:rPr lang="en-GB" dirty="0"/>
            </a:br>
            <a:br>
              <a:rPr lang="en-GB" dirty="0"/>
            </a:br>
            <a:br>
              <a:rPr lang="en-GB" dirty="0"/>
            </a:br>
            <a:br>
              <a:rPr lang="en-GB" dirty="0"/>
            </a:br>
            <a:r>
              <a:rPr lang="en-GB" dirty="0"/>
              <a:t>QUIZ – Q4. </a:t>
            </a:r>
            <a:br>
              <a:rPr lang="en-GB" dirty="0"/>
            </a:br>
            <a:r>
              <a:rPr lang="en-GB" b="1" i="1" dirty="0"/>
              <a:t>Team members respect each other. They are confident, cooperative and trust each other.</a:t>
            </a:r>
            <a:br>
              <a:rPr lang="en-GB" b="1" i="1" dirty="0"/>
            </a:br>
            <a:r>
              <a:rPr lang="en-GB" b="1" i="1" dirty="0"/>
              <a:t>What stage is this?</a:t>
            </a:r>
            <a:br>
              <a:rPr lang="en-GB" b="1" i="1" dirty="0"/>
            </a:br>
            <a:br>
              <a:rPr lang="en-GB" dirty="0"/>
            </a:br>
            <a:endParaRPr lang="en-GB" dirty="0"/>
          </a:p>
        </p:txBody>
      </p:sp>
      <p:sp>
        <p:nvSpPr>
          <p:cNvPr id="4" name="Date Placeholder 3">
            <a:extLst>
              <a:ext uri="{FF2B5EF4-FFF2-40B4-BE49-F238E27FC236}">
                <a16:creationId xmlns:a16="http://schemas.microsoft.com/office/drawing/2014/main" id="{5B511B07-EC75-4CCA-AAB1-049446E3FF33}"/>
              </a:ext>
            </a:extLst>
          </p:cNvPr>
          <p:cNvSpPr>
            <a:spLocks noGrp="1"/>
          </p:cNvSpPr>
          <p:nvPr>
            <p:ph type="dt" sz="half" idx="10"/>
          </p:nvPr>
        </p:nvSpPr>
        <p:spPr/>
        <p:txBody>
          <a:bodyPr/>
          <a:lstStyle/>
          <a:p>
            <a:pPr>
              <a:defRPr/>
            </a:pPr>
            <a:fld id="{2303D31F-598B-47EE-BA37-93F097A3D676}" type="datetime1">
              <a:rPr lang="en-GB" altLang="en-US" smtClean="0"/>
              <a:pPr>
                <a:defRPr/>
              </a:pPr>
              <a:t>06/10/2026</a:t>
            </a:fld>
            <a:endParaRPr lang="en-GB" altLang="en-US"/>
          </a:p>
        </p:txBody>
      </p:sp>
      <p:sp>
        <p:nvSpPr>
          <p:cNvPr id="5" name="Slide Number Placeholder 4">
            <a:extLst>
              <a:ext uri="{FF2B5EF4-FFF2-40B4-BE49-F238E27FC236}">
                <a16:creationId xmlns:a16="http://schemas.microsoft.com/office/drawing/2014/main" id="{B13E1066-8A53-4F48-82AA-5C91915E2489}"/>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
        <p:nvSpPr>
          <p:cNvPr id="7" name="AutoShape 2">
            <a:extLst>
              <a:ext uri="{FF2B5EF4-FFF2-40B4-BE49-F238E27FC236}">
                <a16:creationId xmlns:a16="http://schemas.microsoft.com/office/drawing/2014/main" id="{F526AA1D-8B13-4D77-8184-F5699998E712}"/>
              </a:ext>
            </a:extLst>
          </p:cNvPr>
          <p:cNvSpPr>
            <a:spLocks noChangeAspect="1" noChangeArrowheads="1"/>
          </p:cNvSpPr>
          <p:nvPr/>
        </p:nvSpPr>
        <p:spPr bwMode="auto">
          <a:xfrm flipV="1">
            <a:off x="92075" y="-1436705"/>
            <a:ext cx="304800" cy="655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14440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6C68E-1D79-419F-8656-9714D64C934F}"/>
              </a:ext>
            </a:extLst>
          </p:cNvPr>
          <p:cNvSpPr>
            <a:spLocks noGrp="1"/>
          </p:cNvSpPr>
          <p:nvPr>
            <p:ph type="title"/>
          </p:nvPr>
        </p:nvSpPr>
        <p:spPr>
          <a:xfrm>
            <a:off x="457200" y="274638"/>
            <a:ext cx="8229600" cy="3586410"/>
          </a:xfrm>
        </p:spPr>
        <p:txBody>
          <a:bodyPr/>
          <a:lstStyle/>
          <a:p>
            <a:r>
              <a:rPr lang="en-GB" dirty="0"/>
              <a:t>Quiz – Q5</a:t>
            </a:r>
            <a:br>
              <a:rPr lang="en-GB" dirty="0"/>
            </a:br>
            <a:r>
              <a:rPr lang="en-GB" b="1" i="1" dirty="0"/>
              <a:t>What stage is missing?</a:t>
            </a:r>
            <a:br>
              <a:rPr lang="en-GB" dirty="0"/>
            </a:br>
            <a:endParaRPr lang="en-GB" dirty="0"/>
          </a:p>
        </p:txBody>
      </p:sp>
      <p:sp>
        <p:nvSpPr>
          <p:cNvPr id="3" name="Date Placeholder 2">
            <a:extLst>
              <a:ext uri="{FF2B5EF4-FFF2-40B4-BE49-F238E27FC236}">
                <a16:creationId xmlns:a16="http://schemas.microsoft.com/office/drawing/2014/main" id="{F51A04F4-292F-487B-B0F7-74577836B2AF}"/>
              </a:ext>
            </a:extLst>
          </p:cNvPr>
          <p:cNvSpPr>
            <a:spLocks noGrp="1"/>
          </p:cNvSpPr>
          <p:nvPr>
            <p:ph type="dt" sz="half" idx="10"/>
          </p:nvPr>
        </p:nvSpPr>
        <p:spPr/>
        <p:txBody>
          <a:bodyPr/>
          <a:lstStyle/>
          <a:p>
            <a:pPr>
              <a:defRPr/>
            </a:pPr>
            <a:fld id="{D58B45E6-64D3-4C5F-BDB6-A1B894EEEA29}" type="datetime1">
              <a:rPr lang="en-GB" altLang="en-US" smtClean="0"/>
              <a:pPr>
                <a:defRPr/>
              </a:pPr>
              <a:t>06/10/2026</a:t>
            </a:fld>
            <a:endParaRPr lang="en-GB" altLang="en-US"/>
          </a:p>
        </p:txBody>
      </p:sp>
      <p:sp>
        <p:nvSpPr>
          <p:cNvPr id="4" name="Slide Number Placeholder 3">
            <a:extLst>
              <a:ext uri="{FF2B5EF4-FFF2-40B4-BE49-F238E27FC236}">
                <a16:creationId xmlns:a16="http://schemas.microsoft.com/office/drawing/2014/main" id="{DF084D66-C646-4DFE-9BCF-7BBAE19B3F1E}"/>
              </a:ext>
            </a:extLst>
          </p:cNvPr>
          <p:cNvSpPr>
            <a:spLocks noGrp="1"/>
          </p:cNvSpPr>
          <p:nvPr>
            <p:ph type="sldNum" sz="quarter" idx="11"/>
          </p:nvPr>
        </p:nvSpPr>
        <p:spPr/>
        <p:txBody>
          <a:bodyPr/>
          <a:lstStyle/>
          <a:p>
            <a:pPr>
              <a:defRPr/>
            </a:pPr>
            <a:fld id="{FAF5663D-1B9D-48C8-BD8E-835F92F174D7}" type="slidenum">
              <a:rPr lang="en-GB" altLang="en-US" smtClean="0"/>
              <a:pPr>
                <a:defRPr/>
              </a:pPr>
              <a:t>36</a:t>
            </a:fld>
            <a:endParaRPr lang="en-GB" altLang="en-US"/>
          </a:p>
        </p:txBody>
      </p:sp>
    </p:spTree>
    <p:extLst>
      <p:ext uri="{BB962C8B-B14F-4D97-AF65-F5344CB8AC3E}">
        <p14:creationId xmlns:p14="http://schemas.microsoft.com/office/powerpoint/2010/main" val="23747808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1193</TotalTime>
  <Words>1076</Words>
  <Application>Microsoft Office PowerPoint</Application>
  <PresentationFormat>On-screen Show (4:3)</PresentationFormat>
  <Paragraphs>183</Paragraphs>
  <Slides>36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Aptos</vt:lpstr>
      <vt:lpstr>Arial</vt:lpstr>
      <vt:lpstr>Arial Rounded MT Bold</vt:lpstr>
      <vt:lpstr>Myriad Pro</vt:lpstr>
      <vt:lpstr>Open Sans</vt:lpstr>
      <vt:lpstr>Times New Roman</vt:lpstr>
      <vt:lpstr>Verdana</vt:lpstr>
      <vt:lpstr>Wingdings</vt:lpstr>
      <vt:lpstr>20140311PresentationUWTSDTemplate</vt:lpstr>
      <vt:lpstr> LCLM 4003</vt:lpstr>
      <vt:lpstr>The THEORY</vt:lpstr>
      <vt:lpstr>The THEORY and MODELS</vt:lpstr>
      <vt:lpstr>Tuckman’s THEORY on Team Development (1965) </vt:lpstr>
      <vt:lpstr>  Stages Teams Go Through</vt:lpstr>
      <vt:lpstr>Discussion</vt:lpstr>
      <vt:lpstr>Bruce Tuckman’s stages of  team formation</vt:lpstr>
      <vt:lpstr>Discussion</vt:lpstr>
      <vt:lpstr>Storming</vt:lpstr>
      <vt:lpstr>Discussion</vt:lpstr>
      <vt:lpstr>Norming</vt:lpstr>
      <vt:lpstr>Discussion</vt:lpstr>
      <vt:lpstr>Performing</vt:lpstr>
      <vt:lpstr>Discussion</vt:lpstr>
      <vt:lpstr>PowerPoint Presentation</vt:lpstr>
      <vt:lpstr>Discussion</vt:lpstr>
      <vt:lpstr>Dorming or Adjourning </vt:lpstr>
      <vt:lpstr>ADJOURNING/MOURNING</vt:lpstr>
      <vt:lpstr>Adjourning/Mourning</vt:lpstr>
      <vt:lpstr>PowerPoint Presentation</vt:lpstr>
      <vt:lpstr>LIMITATIONS</vt:lpstr>
      <vt:lpstr>LIMITATIONS</vt:lpstr>
      <vt:lpstr>LIMITATIONS </vt:lpstr>
      <vt:lpstr>LIMITATIONS</vt:lpstr>
      <vt:lpstr>LIMITATIONS</vt:lpstr>
      <vt:lpstr>LIMITATIONS</vt:lpstr>
      <vt:lpstr>LIMITATIONS</vt:lpstr>
      <vt:lpstr>LIMITATIONS</vt:lpstr>
      <vt:lpstr>LIMITATIONS</vt:lpstr>
      <vt:lpstr>Revision  What have you learnt today? </vt:lpstr>
      <vt:lpstr>A Team is: A group of people working collaboratively to achieve a goal.</vt:lpstr>
      <vt:lpstr>QUIZ – How much do you know about TUCKMAN’s THEORY?</vt:lpstr>
      <vt:lpstr>     Q2:During this stage of Tuckman's Model, teammates are more supportive of each other and able to disagree without arguing, and appreciate each other's strengths.</vt:lpstr>
      <vt:lpstr>QUIZ – Q3. Which of Tuckman’s Stages is shown in the picture?</vt:lpstr>
      <vt:lpstr>     QUIZ – Q4.  Team members respect each other. They are confident, cooperative and trust each other. What stage is this?  </vt:lpstr>
      <vt:lpstr>Quiz – Q5 What stage is missing?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Alfred Mensah</cp:lastModifiedBy>
  <cp:revision>96</cp:revision>
  <cp:lastPrinted>2018-07-09T15:27:01Z</cp:lastPrinted>
  <dcterms:created xsi:type="dcterms:W3CDTF">2002-10-07T19:43:58Z</dcterms:created>
  <dcterms:modified xsi:type="dcterms:W3CDTF">2026-10-06T16:50:32Z</dcterms:modified>
</cp:coreProperties>
</file>