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57" r:id="rId7"/>
    <p:sldId id="258" r:id="rId8"/>
    <p:sldId id="259" r:id="rId9"/>
    <p:sldId id="261" r:id="rId10"/>
    <p:sldId id="262" r:id="rId11"/>
    <p:sldId id="263" r:id="rId12"/>
    <p:sldId id="264" r:id="rId13"/>
    <p:sldId id="265" r:id="rId14"/>
    <p:sldId id="266" r:id="rId15"/>
    <p:sldId id="269" r:id="rId16"/>
    <p:sldId id="270" r:id="rId17"/>
    <p:sldId id="267"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630D04-9304-4531-AF6C-33DEEC5F37A7}" v="15" dt="2022-07-15T14:41:06.9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6" d="100"/>
          <a:sy n="66" d="100"/>
        </p:scale>
        <p:origin x="6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A88FD2-14E0-4B24-9780-BB4EA3759C0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FB45E7B-1AFB-4B9D-A2C5-474E658D94BC}">
      <dgm:prSet/>
      <dgm:spPr/>
      <dgm:t>
        <a:bodyPr/>
        <a:lstStyle/>
        <a:p>
          <a:r>
            <a:rPr lang="en-GB" b="1"/>
            <a:t>Name: Mohammad Ilyas</a:t>
          </a:r>
          <a:endParaRPr lang="en-US"/>
        </a:p>
      </dgm:t>
    </dgm:pt>
    <dgm:pt modelId="{03AC46B7-0852-45F3-8738-4E97C0B255E6}" type="parTrans" cxnId="{F920DF4A-B393-4D1D-A3B7-31FD98744F79}">
      <dgm:prSet/>
      <dgm:spPr/>
      <dgm:t>
        <a:bodyPr/>
        <a:lstStyle/>
        <a:p>
          <a:endParaRPr lang="en-US"/>
        </a:p>
      </dgm:t>
    </dgm:pt>
    <dgm:pt modelId="{23CF3A63-A7D1-4189-94F9-D6E397D28289}" type="sibTrans" cxnId="{F920DF4A-B393-4D1D-A3B7-31FD98744F79}">
      <dgm:prSet/>
      <dgm:spPr/>
      <dgm:t>
        <a:bodyPr/>
        <a:lstStyle/>
        <a:p>
          <a:endParaRPr lang="en-US"/>
        </a:p>
      </dgm:t>
    </dgm:pt>
    <dgm:pt modelId="{9667C5E6-6CD1-4557-9D67-246B66121B9B}">
      <dgm:prSet/>
      <dgm:spPr/>
      <dgm:t>
        <a:bodyPr/>
        <a:lstStyle/>
        <a:p>
          <a:r>
            <a:rPr lang="en-GB" b="1"/>
            <a:t>Student Number: 2029045</a:t>
          </a:r>
          <a:endParaRPr lang="en-US"/>
        </a:p>
      </dgm:t>
    </dgm:pt>
    <dgm:pt modelId="{1D15580B-F108-45C5-869B-F225ED41E3A4}" type="parTrans" cxnId="{6A1C8566-D928-453D-9873-A75DC389D4FE}">
      <dgm:prSet/>
      <dgm:spPr/>
      <dgm:t>
        <a:bodyPr/>
        <a:lstStyle/>
        <a:p>
          <a:endParaRPr lang="en-US"/>
        </a:p>
      </dgm:t>
    </dgm:pt>
    <dgm:pt modelId="{982C678B-E3E6-40C1-B3F0-C1353AAF4EFD}" type="sibTrans" cxnId="{6A1C8566-D928-453D-9873-A75DC389D4FE}">
      <dgm:prSet/>
      <dgm:spPr/>
      <dgm:t>
        <a:bodyPr/>
        <a:lstStyle/>
        <a:p>
          <a:endParaRPr lang="en-US"/>
        </a:p>
      </dgm:t>
    </dgm:pt>
    <dgm:pt modelId="{03D4DC36-40A3-454F-B267-EE49F0B540BB}">
      <dgm:prSet/>
      <dgm:spPr/>
      <dgm:t>
        <a:bodyPr/>
        <a:lstStyle/>
        <a:p>
          <a:r>
            <a:rPr lang="en-GB" b="1"/>
            <a:t>Lecturer Name: Besty Jose </a:t>
          </a:r>
          <a:endParaRPr lang="en-US"/>
        </a:p>
      </dgm:t>
    </dgm:pt>
    <dgm:pt modelId="{C0CF4008-E9EB-4A71-922B-FFE0463140F9}" type="parTrans" cxnId="{2BBAF3D6-C182-419F-A0A8-18CCC75CF666}">
      <dgm:prSet/>
      <dgm:spPr/>
      <dgm:t>
        <a:bodyPr/>
        <a:lstStyle/>
        <a:p>
          <a:endParaRPr lang="en-US"/>
        </a:p>
      </dgm:t>
    </dgm:pt>
    <dgm:pt modelId="{64A459F4-6C34-4A0E-A8BC-1EE82DECBF9C}" type="sibTrans" cxnId="{2BBAF3D6-C182-419F-A0A8-18CCC75CF666}">
      <dgm:prSet/>
      <dgm:spPr/>
      <dgm:t>
        <a:bodyPr/>
        <a:lstStyle/>
        <a:p>
          <a:endParaRPr lang="en-US"/>
        </a:p>
      </dgm:t>
    </dgm:pt>
    <dgm:pt modelId="{DBB9641C-8FB6-4EE0-A608-4802612E8CEF}">
      <dgm:prSet/>
      <dgm:spPr/>
      <dgm:t>
        <a:bodyPr/>
        <a:lstStyle/>
        <a:p>
          <a:r>
            <a:rPr lang="en-GB" b="1"/>
            <a:t>Module: Problem solving and decision making</a:t>
          </a:r>
          <a:endParaRPr lang="en-US"/>
        </a:p>
      </dgm:t>
    </dgm:pt>
    <dgm:pt modelId="{82CF6865-92C9-49B2-BB84-7BD08A339270}" type="parTrans" cxnId="{6037AFB6-10B5-4031-A697-37FF1310F880}">
      <dgm:prSet/>
      <dgm:spPr/>
      <dgm:t>
        <a:bodyPr/>
        <a:lstStyle/>
        <a:p>
          <a:endParaRPr lang="en-US"/>
        </a:p>
      </dgm:t>
    </dgm:pt>
    <dgm:pt modelId="{6672F3F4-6AD0-4372-A619-242FB9E6E605}" type="sibTrans" cxnId="{6037AFB6-10B5-4031-A697-37FF1310F880}">
      <dgm:prSet/>
      <dgm:spPr/>
      <dgm:t>
        <a:bodyPr/>
        <a:lstStyle/>
        <a:p>
          <a:endParaRPr lang="en-US"/>
        </a:p>
      </dgm:t>
    </dgm:pt>
    <dgm:pt modelId="{857314B7-5245-4F27-8B28-8D886D9D0DB9}">
      <dgm:prSet/>
      <dgm:spPr/>
      <dgm:t>
        <a:bodyPr/>
        <a:lstStyle/>
        <a:p>
          <a:r>
            <a:rPr lang="en-GB" b="1"/>
            <a:t>Module Code: BMSW_4004</a:t>
          </a:r>
          <a:endParaRPr lang="en-US"/>
        </a:p>
      </dgm:t>
    </dgm:pt>
    <dgm:pt modelId="{96BEF86A-9BCC-45D9-B656-B950C7138CE4}" type="parTrans" cxnId="{3FB87DAB-137B-46BE-856B-350D70C88F9F}">
      <dgm:prSet/>
      <dgm:spPr/>
      <dgm:t>
        <a:bodyPr/>
        <a:lstStyle/>
        <a:p>
          <a:endParaRPr lang="en-US"/>
        </a:p>
      </dgm:t>
    </dgm:pt>
    <dgm:pt modelId="{F756233E-7182-47C1-8938-BEC8253CF55A}" type="sibTrans" cxnId="{3FB87DAB-137B-46BE-856B-350D70C88F9F}">
      <dgm:prSet/>
      <dgm:spPr/>
      <dgm:t>
        <a:bodyPr/>
        <a:lstStyle/>
        <a:p>
          <a:endParaRPr lang="en-US"/>
        </a:p>
      </dgm:t>
    </dgm:pt>
    <dgm:pt modelId="{A679284D-5710-4F77-99D0-33DF491EBFD2}" type="pres">
      <dgm:prSet presAssocID="{A7A88FD2-14E0-4B24-9780-BB4EA3759C05}" presName="linear" presStyleCnt="0">
        <dgm:presLayoutVars>
          <dgm:animLvl val="lvl"/>
          <dgm:resizeHandles val="exact"/>
        </dgm:presLayoutVars>
      </dgm:prSet>
      <dgm:spPr/>
    </dgm:pt>
    <dgm:pt modelId="{7F97856C-E75F-417A-81FB-92A874A6C614}" type="pres">
      <dgm:prSet presAssocID="{9FB45E7B-1AFB-4B9D-A2C5-474E658D94BC}" presName="parentText" presStyleLbl="node1" presStyleIdx="0" presStyleCnt="5">
        <dgm:presLayoutVars>
          <dgm:chMax val="0"/>
          <dgm:bulletEnabled val="1"/>
        </dgm:presLayoutVars>
      </dgm:prSet>
      <dgm:spPr/>
    </dgm:pt>
    <dgm:pt modelId="{312C1DE2-5D02-4ED1-8DD6-0CA975E79D11}" type="pres">
      <dgm:prSet presAssocID="{23CF3A63-A7D1-4189-94F9-D6E397D28289}" presName="spacer" presStyleCnt="0"/>
      <dgm:spPr/>
    </dgm:pt>
    <dgm:pt modelId="{B7BEDD87-6ABC-4438-8322-E40ED927A7AF}" type="pres">
      <dgm:prSet presAssocID="{9667C5E6-6CD1-4557-9D67-246B66121B9B}" presName="parentText" presStyleLbl="node1" presStyleIdx="1" presStyleCnt="5">
        <dgm:presLayoutVars>
          <dgm:chMax val="0"/>
          <dgm:bulletEnabled val="1"/>
        </dgm:presLayoutVars>
      </dgm:prSet>
      <dgm:spPr/>
    </dgm:pt>
    <dgm:pt modelId="{37837EF3-7E4A-4849-B998-EF6FCC4A8B66}" type="pres">
      <dgm:prSet presAssocID="{982C678B-E3E6-40C1-B3F0-C1353AAF4EFD}" presName="spacer" presStyleCnt="0"/>
      <dgm:spPr/>
    </dgm:pt>
    <dgm:pt modelId="{95495C50-7C99-4C0D-85EC-2DF1DF589F5C}" type="pres">
      <dgm:prSet presAssocID="{03D4DC36-40A3-454F-B267-EE49F0B540BB}" presName="parentText" presStyleLbl="node1" presStyleIdx="2" presStyleCnt="5">
        <dgm:presLayoutVars>
          <dgm:chMax val="0"/>
          <dgm:bulletEnabled val="1"/>
        </dgm:presLayoutVars>
      </dgm:prSet>
      <dgm:spPr/>
    </dgm:pt>
    <dgm:pt modelId="{6CDF05A9-EF97-47E8-8694-7BDC3F532AE7}" type="pres">
      <dgm:prSet presAssocID="{64A459F4-6C34-4A0E-A8BC-1EE82DECBF9C}" presName="spacer" presStyleCnt="0"/>
      <dgm:spPr/>
    </dgm:pt>
    <dgm:pt modelId="{A78F33BF-BE05-4EB3-88EE-B56C19ED647F}" type="pres">
      <dgm:prSet presAssocID="{DBB9641C-8FB6-4EE0-A608-4802612E8CEF}" presName="parentText" presStyleLbl="node1" presStyleIdx="3" presStyleCnt="5">
        <dgm:presLayoutVars>
          <dgm:chMax val="0"/>
          <dgm:bulletEnabled val="1"/>
        </dgm:presLayoutVars>
      </dgm:prSet>
      <dgm:spPr/>
    </dgm:pt>
    <dgm:pt modelId="{798AB4B4-23AB-4484-B45B-F9E50C289040}" type="pres">
      <dgm:prSet presAssocID="{6672F3F4-6AD0-4372-A619-242FB9E6E605}" presName="spacer" presStyleCnt="0"/>
      <dgm:spPr/>
    </dgm:pt>
    <dgm:pt modelId="{83D1B2DB-EF0F-438C-AB8A-1E3ADAAC7B53}" type="pres">
      <dgm:prSet presAssocID="{857314B7-5245-4F27-8B28-8D886D9D0DB9}" presName="parentText" presStyleLbl="node1" presStyleIdx="4" presStyleCnt="5">
        <dgm:presLayoutVars>
          <dgm:chMax val="0"/>
          <dgm:bulletEnabled val="1"/>
        </dgm:presLayoutVars>
      </dgm:prSet>
      <dgm:spPr/>
    </dgm:pt>
  </dgm:ptLst>
  <dgm:cxnLst>
    <dgm:cxn modelId="{423CF123-833A-4CB5-905D-ED919AC200AE}" type="presOf" srcId="{9FB45E7B-1AFB-4B9D-A2C5-474E658D94BC}" destId="{7F97856C-E75F-417A-81FB-92A874A6C614}" srcOrd="0" destOrd="0" presId="urn:microsoft.com/office/officeart/2005/8/layout/vList2"/>
    <dgm:cxn modelId="{DB7FF73A-7F15-447A-832B-2BC43218D8F8}" type="presOf" srcId="{DBB9641C-8FB6-4EE0-A608-4802612E8CEF}" destId="{A78F33BF-BE05-4EB3-88EE-B56C19ED647F}" srcOrd="0" destOrd="0" presId="urn:microsoft.com/office/officeart/2005/8/layout/vList2"/>
    <dgm:cxn modelId="{98AF7B65-BE6A-42FD-9CEC-50A2178292B2}" type="presOf" srcId="{9667C5E6-6CD1-4557-9D67-246B66121B9B}" destId="{B7BEDD87-6ABC-4438-8322-E40ED927A7AF}" srcOrd="0" destOrd="0" presId="urn:microsoft.com/office/officeart/2005/8/layout/vList2"/>
    <dgm:cxn modelId="{6A1C8566-D928-453D-9873-A75DC389D4FE}" srcId="{A7A88FD2-14E0-4B24-9780-BB4EA3759C05}" destId="{9667C5E6-6CD1-4557-9D67-246B66121B9B}" srcOrd="1" destOrd="0" parTransId="{1D15580B-F108-45C5-869B-F225ED41E3A4}" sibTransId="{982C678B-E3E6-40C1-B3F0-C1353AAF4EFD}"/>
    <dgm:cxn modelId="{F920DF4A-B393-4D1D-A3B7-31FD98744F79}" srcId="{A7A88FD2-14E0-4B24-9780-BB4EA3759C05}" destId="{9FB45E7B-1AFB-4B9D-A2C5-474E658D94BC}" srcOrd="0" destOrd="0" parTransId="{03AC46B7-0852-45F3-8738-4E97C0B255E6}" sibTransId="{23CF3A63-A7D1-4189-94F9-D6E397D28289}"/>
    <dgm:cxn modelId="{89557D4D-29C7-4449-8FA2-54F08C97D2D5}" type="presOf" srcId="{03D4DC36-40A3-454F-B267-EE49F0B540BB}" destId="{95495C50-7C99-4C0D-85EC-2DF1DF589F5C}" srcOrd="0" destOrd="0" presId="urn:microsoft.com/office/officeart/2005/8/layout/vList2"/>
    <dgm:cxn modelId="{0DE50CA0-88E4-4B6F-BBD7-26B0AB6EA280}" type="presOf" srcId="{A7A88FD2-14E0-4B24-9780-BB4EA3759C05}" destId="{A679284D-5710-4F77-99D0-33DF491EBFD2}" srcOrd="0" destOrd="0" presId="urn:microsoft.com/office/officeart/2005/8/layout/vList2"/>
    <dgm:cxn modelId="{3FB87DAB-137B-46BE-856B-350D70C88F9F}" srcId="{A7A88FD2-14E0-4B24-9780-BB4EA3759C05}" destId="{857314B7-5245-4F27-8B28-8D886D9D0DB9}" srcOrd="4" destOrd="0" parTransId="{96BEF86A-9BCC-45D9-B656-B950C7138CE4}" sibTransId="{F756233E-7182-47C1-8938-BEC8253CF55A}"/>
    <dgm:cxn modelId="{6037AFB6-10B5-4031-A697-37FF1310F880}" srcId="{A7A88FD2-14E0-4B24-9780-BB4EA3759C05}" destId="{DBB9641C-8FB6-4EE0-A608-4802612E8CEF}" srcOrd="3" destOrd="0" parTransId="{82CF6865-92C9-49B2-BB84-7BD08A339270}" sibTransId="{6672F3F4-6AD0-4372-A619-242FB9E6E605}"/>
    <dgm:cxn modelId="{57A68AD5-1DB1-402B-86AE-999B59957A52}" type="presOf" srcId="{857314B7-5245-4F27-8B28-8D886D9D0DB9}" destId="{83D1B2DB-EF0F-438C-AB8A-1E3ADAAC7B53}" srcOrd="0" destOrd="0" presId="urn:microsoft.com/office/officeart/2005/8/layout/vList2"/>
    <dgm:cxn modelId="{2BBAF3D6-C182-419F-A0A8-18CCC75CF666}" srcId="{A7A88FD2-14E0-4B24-9780-BB4EA3759C05}" destId="{03D4DC36-40A3-454F-B267-EE49F0B540BB}" srcOrd="2" destOrd="0" parTransId="{C0CF4008-E9EB-4A71-922B-FFE0463140F9}" sibTransId="{64A459F4-6C34-4A0E-A8BC-1EE82DECBF9C}"/>
    <dgm:cxn modelId="{DE6870E6-BD6A-48F1-BDE4-5CA89BF67A01}" type="presParOf" srcId="{A679284D-5710-4F77-99D0-33DF491EBFD2}" destId="{7F97856C-E75F-417A-81FB-92A874A6C614}" srcOrd="0" destOrd="0" presId="urn:microsoft.com/office/officeart/2005/8/layout/vList2"/>
    <dgm:cxn modelId="{8253F7C8-1E5F-4150-AF11-61C9B5570C96}" type="presParOf" srcId="{A679284D-5710-4F77-99D0-33DF491EBFD2}" destId="{312C1DE2-5D02-4ED1-8DD6-0CA975E79D11}" srcOrd="1" destOrd="0" presId="urn:microsoft.com/office/officeart/2005/8/layout/vList2"/>
    <dgm:cxn modelId="{A261C1DF-5277-495B-804B-A92D678BE94F}" type="presParOf" srcId="{A679284D-5710-4F77-99D0-33DF491EBFD2}" destId="{B7BEDD87-6ABC-4438-8322-E40ED927A7AF}" srcOrd="2" destOrd="0" presId="urn:microsoft.com/office/officeart/2005/8/layout/vList2"/>
    <dgm:cxn modelId="{916AA2F9-717B-4BDE-B53E-90596DF7423D}" type="presParOf" srcId="{A679284D-5710-4F77-99D0-33DF491EBFD2}" destId="{37837EF3-7E4A-4849-B998-EF6FCC4A8B66}" srcOrd="3" destOrd="0" presId="urn:microsoft.com/office/officeart/2005/8/layout/vList2"/>
    <dgm:cxn modelId="{CE80FB5B-F821-4D3B-8F66-E03FF92B9551}" type="presParOf" srcId="{A679284D-5710-4F77-99D0-33DF491EBFD2}" destId="{95495C50-7C99-4C0D-85EC-2DF1DF589F5C}" srcOrd="4" destOrd="0" presId="urn:microsoft.com/office/officeart/2005/8/layout/vList2"/>
    <dgm:cxn modelId="{F25BBBA2-1B55-4065-A757-1A373FB89078}" type="presParOf" srcId="{A679284D-5710-4F77-99D0-33DF491EBFD2}" destId="{6CDF05A9-EF97-47E8-8694-7BDC3F532AE7}" srcOrd="5" destOrd="0" presId="urn:microsoft.com/office/officeart/2005/8/layout/vList2"/>
    <dgm:cxn modelId="{6A509D9B-4A83-486A-AB97-B68EBA598371}" type="presParOf" srcId="{A679284D-5710-4F77-99D0-33DF491EBFD2}" destId="{A78F33BF-BE05-4EB3-88EE-B56C19ED647F}" srcOrd="6" destOrd="0" presId="urn:microsoft.com/office/officeart/2005/8/layout/vList2"/>
    <dgm:cxn modelId="{7AA069D2-8AB3-45A2-8F17-8E2681FAADFC}" type="presParOf" srcId="{A679284D-5710-4F77-99D0-33DF491EBFD2}" destId="{798AB4B4-23AB-4484-B45B-F9E50C289040}" srcOrd="7" destOrd="0" presId="urn:microsoft.com/office/officeart/2005/8/layout/vList2"/>
    <dgm:cxn modelId="{A145970B-6F55-482F-AE3A-24C6E4F0C15E}" type="presParOf" srcId="{A679284D-5710-4F77-99D0-33DF491EBFD2}" destId="{83D1B2DB-EF0F-438C-AB8A-1E3ADAAC7B5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AC078C-486C-448D-8199-F1FBED2B792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2502A64-CF16-4B3A-B706-4BF62EB8DC62}">
      <dgm:prSet/>
      <dgm:spPr/>
      <dgm:t>
        <a:bodyPr/>
        <a:lstStyle/>
        <a:p>
          <a:r>
            <a:rPr lang="en-GB"/>
            <a:t>Plus (+16)</a:t>
          </a:r>
          <a:endParaRPr lang="en-US"/>
        </a:p>
      </dgm:t>
    </dgm:pt>
    <dgm:pt modelId="{D3BE193B-3850-46B4-A6F0-02615C3ED070}" type="parTrans" cxnId="{8E0091A1-9ADD-4994-AD0F-1BD78A6DA5EF}">
      <dgm:prSet/>
      <dgm:spPr/>
      <dgm:t>
        <a:bodyPr/>
        <a:lstStyle/>
        <a:p>
          <a:endParaRPr lang="en-US"/>
        </a:p>
      </dgm:t>
    </dgm:pt>
    <dgm:pt modelId="{69A68FF2-9874-4404-B03D-31F2C33C1956}" type="sibTrans" cxnId="{8E0091A1-9ADD-4994-AD0F-1BD78A6DA5EF}">
      <dgm:prSet/>
      <dgm:spPr/>
      <dgm:t>
        <a:bodyPr/>
        <a:lstStyle/>
        <a:p>
          <a:endParaRPr lang="en-US"/>
        </a:p>
      </dgm:t>
    </dgm:pt>
    <dgm:pt modelId="{09F575B6-3497-4ABF-9A3D-EFCCCFCE4362}">
      <dgm:prSet/>
      <dgm:spPr/>
      <dgm:t>
        <a:bodyPr/>
        <a:lstStyle/>
        <a:p>
          <a:r>
            <a:rPr lang="en-GB"/>
            <a:t>Minus (-16)</a:t>
          </a:r>
          <a:endParaRPr lang="en-US"/>
        </a:p>
      </dgm:t>
    </dgm:pt>
    <dgm:pt modelId="{A5B9564C-863C-4F2F-9571-7CE0F721F0FC}" type="parTrans" cxnId="{E090CE54-929B-4649-8EE7-EDCB102CCE78}">
      <dgm:prSet/>
      <dgm:spPr/>
      <dgm:t>
        <a:bodyPr/>
        <a:lstStyle/>
        <a:p>
          <a:endParaRPr lang="en-US"/>
        </a:p>
      </dgm:t>
    </dgm:pt>
    <dgm:pt modelId="{9F37F6F2-337C-4A01-A65C-1AE27E3990B4}" type="sibTrans" cxnId="{E090CE54-929B-4649-8EE7-EDCB102CCE78}">
      <dgm:prSet/>
      <dgm:spPr/>
      <dgm:t>
        <a:bodyPr/>
        <a:lstStyle/>
        <a:p>
          <a:endParaRPr lang="en-US"/>
        </a:p>
      </dgm:t>
    </dgm:pt>
    <dgm:pt modelId="{58899584-A8ED-4385-BB92-80CABBF1C1FF}">
      <dgm:prSet/>
      <dgm:spPr/>
      <dgm:t>
        <a:bodyPr/>
        <a:lstStyle/>
        <a:p>
          <a:r>
            <a:rPr lang="en-GB"/>
            <a:t>Interesting (+8)</a:t>
          </a:r>
          <a:endParaRPr lang="en-US"/>
        </a:p>
      </dgm:t>
    </dgm:pt>
    <dgm:pt modelId="{65A8ADA1-1F66-44EA-8728-C0ED669FCEF4}" type="parTrans" cxnId="{81FCE8A8-58E8-4548-97C7-E1AC0E469866}">
      <dgm:prSet/>
      <dgm:spPr/>
      <dgm:t>
        <a:bodyPr/>
        <a:lstStyle/>
        <a:p>
          <a:endParaRPr lang="en-US"/>
        </a:p>
      </dgm:t>
    </dgm:pt>
    <dgm:pt modelId="{5BC2E3EE-DBCF-4329-8540-D147AEE5EEB3}" type="sibTrans" cxnId="{81FCE8A8-58E8-4548-97C7-E1AC0E469866}">
      <dgm:prSet/>
      <dgm:spPr/>
      <dgm:t>
        <a:bodyPr/>
        <a:lstStyle/>
        <a:p>
          <a:endParaRPr lang="en-US"/>
        </a:p>
      </dgm:t>
    </dgm:pt>
    <dgm:pt modelId="{3EBDB590-EBD9-4DA4-8628-7C1D700E2F9F}">
      <dgm:prSet/>
      <dgm:spPr/>
      <dgm:t>
        <a:bodyPr/>
        <a:lstStyle/>
        <a:p>
          <a:r>
            <a:rPr lang="en-GB"/>
            <a:t>Total: +8 </a:t>
          </a:r>
          <a:endParaRPr lang="en-US"/>
        </a:p>
      </dgm:t>
    </dgm:pt>
    <dgm:pt modelId="{5BE0B67F-EFD4-4FBC-82E7-D413CB916C19}" type="parTrans" cxnId="{6EA7C0F6-7CE5-4774-9B14-D5DA93F88928}">
      <dgm:prSet/>
      <dgm:spPr/>
      <dgm:t>
        <a:bodyPr/>
        <a:lstStyle/>
        <a:p>
          <a:endParaRPr lang="en-US"/>
        </a:p>
      </dgm:t>
    </dgm:pt>
    <dgm:pt modelId="{8A10862D-6359-4E04-8AEA-62C94EF61103}" type="sibTrans" cxnId="{6EA7C0F6-7CE5-4774-9B14-D5DA93F88928}">
      <dgm:prSet/>
      <dgm:spPr/>
      <dgm:t>
        <a:bodyPr/>
        <a:lstStyle/>
        <a:p>
          <a:endParaRPr lang="en-US"/>
        </a:p>
      </dgm:t>
    </dgm:pt>
    <dgm:pt modelId="{9D15446C-A5FA-4993-B752-14E38E69403E}" type="pres">
      <dgm:prSet presAssocID="{26AC078C-486C-448D-8199-F1FBED2B7925}" presName="hierChild1" presStyleCnt="0">
        <dgm:presLayoutVars>
          <dgm:chPref val="1"/>
          <dgm:dir/>
          <dgm:animOne val="branch"/>
          <dgm:animLvl val="lvl"/>
          <dgm:resizeHandles/>
        </dgm:presLayoutVars>
      </dgm:prSet>
      <dgm:spPr/>
    </dgm:pt>
    <dgm:pt modelId="{C77962FD-3FEC-4F32-8887-AB85AFA94FAA}" type="pres">
      <dgm:prSet presAssocID="{82502A64-CF16-4B3A-B706-4BF62EB8DC62}" presName="hierRoot1" presStyleCnt="0"/>
      <dgm:spPr/>
    </dgm:pt>
    <dgm:pt modelId="{95B3F6EA-3067-4C02-A456-A0E883D169CD}" type="pres">
      <dgm:prSet presAssocID="{82502A64-CF16-4B3A-B706-4BF62EB8DC62}" presName="composite" presStyleCnt="0"/>
      <dgm:spPr/>
    </dgm:pt>
    <dgm:pt modelId="{4B2D8945-7769-46FF-9F65-611AC287C396}" type="pres">
      <dgm:prSet presAssocID="{82502A64-CF16-4B3A-B706-4BF62EB8DC62}" presName="background" presStyleLbl="node0" presStyleIdx="0" presStyleCnt="4"/>
      <dgm:spPr/>
    </dgm:pt>
    <dgm:pt modelId="{01A1379C-4932-4CF7-AB6B-0EB6D94DECC3}" type="pres">
      <dgm:prSet presAssocID="{82502A64-CF16-4B3A-B706-4BF62EB8DC62}" presName="text" presStyleLbl="fgAcc0" presStyleIdx="0" presStyleCnt="4" custLinFactNeighborX="5263" custLinFactNeighborY="-140">
        <dgm:presLayoutVars>
          <dgm:chPref val="3"/>
        </dgm:presLayoutVars>
      </dgm:prSet>
      <dgm:spPr/>
    </dgm:pt>
    <dgm:pt modelId="{BBC4A39F-C72F-441C-B88D-377538EF83BF}" type="pres">
      <dgm:prSet presAssocID="{82502A64-CF16-4B3A-B706-4BF62EB8DC62}" presName="hierChild2" presStyleCnt="0"/>
      <dgm:spPr/>
    </dgm:pt>
    <dgm:pt modelId="{1E00C184-0C7B-42F5-892B-4498B4B4986E}" type="pres">
      <dgm:prSet presAssocID="{09F575B6-3497-4ABF-9A3D-EFCCCFCE4362}" presName="hierRoot1" presStyleCnt="0"/>
      <dgm:spPr/>
    </dgm:pt>
    <dgm:pt modelId="{65BA6946-354B-48BC-8E3C-8C2810DD4CDC}" type="pres">
      <dgm:prSet presAssocID="{09F575B6-3497-4ABF-9A3D-EFCCCFCE4362}" presName="composite" presStyleCnt="0"/>
      <dgm:spPr/>
    </dgm:pt>
    <dgm:pt modelId="{1F2A3589-71A1-44BC-BA46-3F6301FE871A}" type="pres">
      <dgm:prSet presAssocID="{09F575B6-3497-4ABF-9A3D-EFCCCFCE4362}" presName="background" presStyleLbl="node0" presStyleIdx="1" presStyleCnt="4"/>
      <dgm:spPr/>
    </dgm:pt>
    <dgm:pt modelId="{933651AE-3EFA-4963-8799-18949AA942C6}" type="pres">
      <dgm:prSet presAssocID="{09F575B6-3497-4ABF-9A3D-EFCCCFCE4362}" presName="text" presStyleLbl="fgAcc0" presStyleIdx="1" presStyleCnt="4">
        <dgm:presLayoutVars>
          <dgm:chPref val="3"/>
        </dgm:presLayoutVars>
      </dgm:prSet>
      <dgm:spPr/>
    </dgm:pt>
    <dgm:pt modelId="{64E0FA42-C30A-4046-8B2F-17F313B31CA8}" type="pres">
      <dgm:prSet presAssocID="{09F575B6-3497-4ABF-9A3D-EFCCCFCE4362}" presName="hierChild2" presStyleCnt="0"/>
      <dgm:spPr/>
    </dgm:pt>
    <dgm:pt modelId="{A04BF616-A3F7-42C0-A646-AA3D6FDA50E7}" type="pres">
      <dgm:prSet presAssocID="{58899584-A8ED-4385-BB92-80CABBF1C1FF}" presName="hierRoot1" presStyleCnt="0"/>
      <dgm:spPr/>
    </dgm:pt>
    <dgm:pt modelId="{B7F253CF-DCC8-46D9-A911-B3CFB6DE107A}" type="pres">
      <dgm:prSet presAssocID="{58899584-A8ED-4385-BB92-80CABBF1C1FF}" presName="composite" presStyleCnt="0"/>
      <dgm:spPr/>
    </dgm:pt>
    <dgm:pt modelId="{1BD04219-1790-4405-A974-987DEFB5E96B}" type="pres">
      <dgm:prSet presAssocID="{58899584-A8ED-4385-BB92-80CABBF1C1FF}" presName="background" presStyleLbl="node0" presStyleIdx="2" presStyleCnt="4"/>
      <dgm:spPr/>
    </dgm:pt>
    <dgm:pt modelId="{E711354F-BA21-409E-9771-C5D2B17CF368}" type="pres">
      <dgm:prSet presAssocID="{58899584-A8ED-4385-BB92-80CABBF1C1FF}" presName="text" presStyleLbl="fgAcc0" presStyleIdx="2" presStyleCnt="4">
        <dgm:presLayoutVars>
          <dgm:chPref val="3"/>
        </dgm:presLayoutVars>
      </dgm:prSet>
      <dgm:spPr/>
    </dgm:pt>
    <dgm:pt modelId="{1F815C10-DBD9-4B87-887E-C5A7C9699B0C}" type="pres">
      <dgm:prSet presAssocID="{58899584-A8ED-4385-BB92-80CABBF1C1FF}" presName="hierChild2" presStyleCnt="0"/>
      <dgm:spPr/>
    </dgm:pt>
    <dgm:pt modelId="{22D19215-5DDE-4CF3-B70F-7AEE40723D70}" type="pres">
      <dgm:prSet presAssocID="{3EBDB590-EBD9-4DA4-8628-7C1D700E2F9F}" presName="hierRoot1" presStyleCnt="0"/>
      <dgm:spPr/>
    </dgm:pt>
    <dgm:pt modelId="{42702CD7-F67A-469A-9DAD-E06BAE3DF5B0}" type="pres">
      <dgm:prSet presAssocID="{3EBDB590-EBD9-4DA4-8628-7C1D700E2F9F}" presName="composite" presStyleCnt="0"/>
      <dgm:spPr/>
    </dgm:pt>
    <dgm:pt modelId="{4C365510-4065-4AA0-ADD4-B5D230122C44}" type="pres">
      <dgm:prSet presAssocID="{3EBDB590-EBD9-4DA4-8628-7C1D700E2F9F}" presName="background" presStyleLbl="node0" presStyleIdx="3" presStyleCnt="4"/>
      <dgm:spPr/>
    </dgm:pt>
    <dgm:pt modelId="{7BEE4773-57BD-49DC-BF46-4B7AFD202210}" type="pres">
      <dgm:prSet presAssocID="{3EBDB590-EBD9-4DA4-8628-7C1D700E2F9F}" presName="text" presStyleLbl="fgAcc0" presStyleIdx="3" presStyleCnt="4">
        <dgm:presLayoutVars>
          <dgm:chPref val="3"/>
        </dgm:presLayoutVars>
      </dgm:prSet>
      <dgm:spPr/>
    </dgm:pt>
    <dgm:pt modelId="{35F123B1-9951-4C4F-8523-8BFE93D16B04}" type="pres">
      <dgm:prSet presAssocID="{3EBDB590-EBD9-4DA4-8628-7C1D700E2F9F}" presName="hierChild2" presStyleCnt="0"/>
      <dgm:spPr/>
    </dgm:pt>
  </dgm:ptLst>
  <dgm:cxnLst>
    <dgm:cxn modelId="{B812A14D-FFB0-4798-B376-4CD872B1C531}" type="presOf" srcId="{26AC078C-486C-448D-8199-F1FBED2B7925}" destId="{9D15446C-A5FA-4993-B752-14E38E69403E}" srcOrd="0" destOrd="0" presId="urn:microsoft.com/office/officeart/2005/8/layout/hierarchy1"/>
    <dgm:cxn modelId="{E090CE54-929B-4649-8EE7-EDCB102CCE78}" srcId="{26AC078C-486C-448D-8199-F1FBED2B7925}" destId="{09F575B6-3497-4ABF-9A3D-EFCCCFCE4362}" srcOrd="1" destOrd="0" parTransId="{A5B9564C-863C-4F2F-9571-7CE0F721F0FC}" sibTransId="{9F37F6F2-337C-4A01-A65C-1AE27E3990B4}"/>
    <dgm:cxn modelId="{A166FF78-EACC-476E-A8D0-1B90E8E23976}" type="presOf" srcId="{82502A64-CF16-4B3A-B706-4BF62EB8DC62}" destId="{01A1379C-4932-4CF7-AB6B-0EB6D94DECC3}" srcOrd="0" destOrd="0" presId="urn:microsoft.com/office/officeart/2005/8/layout/hierarchy1"/>
    <dgm:cxn modelId="{B967AB92-C3DF-491D-B7AA-FA63BCF7C55F}" type="presOf" srcId="{58899584-A8ED-4385-BB92-80CABBF1C1FF}" destId="{E711354F-BA21-409E-9771-C5D2B17CF368}" srcOrd="0" destOrd="0" presId="urn:microsoft.com/office/officeart/2005/8/layout/hierarchy1"/>
    <dgm:cxn modelId="{8E0091A1-9ADD-4994-AD0F-1BD78A6DA5EF}" srcId="{26AC078C-486C-448D-8199-F1FBED2B7925}" destId="{82502A64-CF16-4B3A-B706-4BF62EB8DC62}" srcOrd="0" destOrd="0" parTransId="{D3BE193B-3850-46B4-A6F0-02615C3ED070}" sibTransId="{69A68FF2-9874-4404-B03D-31F2C33C1956}"/>
    <dgm:cxn modelId="{81FCE8A8-58E8-4548-97C7-E1AC0E469866}" srcId="{26AC078C-486C-448D-8199-F1FBED2B7925}" destId="{58899584-A8ED-4385-BB92-80CABBF1C1FF}" srcOrd="2" destOrd="0" parTransId="{65A8ADA1-1F66-44EA-8728-C0ED669FCEF4}" sibTransId="{5BC2E3EE-DBCF-4329-8540-D147AEE5EEB3}"/>
    <dgm:cxn modelId="{BF767CC5-1E97-43FB-8F63-DB33544C1CBF}" type="presOf" srcId="{3EBDB590-EBD9-4DA4-8628-7C1D700E2F9F}" destId="{7BEE4773-57BD-49DC-BF46-4B7AFD202210}" srcOrd="0" destOrd="0" presId="urn:microsoft.com/office/officeart/2005/8/layout/hierarchy1"/>
    <dgm:cxn modelId="{961108E2-7640-4E51-8B35-4ABBDEFA8EA1}" type="presOf" srcId="{09F575B6-3497-4ABF-9A3D-EFCCCFCE4362}" destId="{933651AE-3EFA-4963-8799-18949AA942C6}" srcOrd="0" destOrd="0" presId="urn:microsoft.com/office/officeart/2005/8/layout/hierarchy1"/>
    <dgm:cxn modelId="{6EA7C0F6-7CE5-4774-9B14-D5DA93F88928}" srcId="{26AC078C-486C-448D-8199-F1FBED2B7925}" destId="{3EBDB590-EBD9-4DA4-8628-7C1D700E2F9F}" srcOrd="3" destOrd="0" parTransId="{5BE0B67F-EFD4-4FBC-82E7-D413CB916C19}" sibTransId="{8A10862D-6359-4E04-8AEA-62C94EF61103}"/>
    <dgm:cxn modelId="{CDCDE2DB-1EEF-4230-8405-88CCC27233A0}" type="presParOf" srcId="{9D15446C-A5FA-4993-B752-14E38E69403E}" destId="{C77962FD-3FEC-4F32-8887-AB85AFA94FAA}" srcOrd="0" destOrd="0" presId="urn:microsoft.com/office/officeart/2005/8/layout/hierarchy1"/>
    <dgm:cxn modelId="{B844492B-A6CE-4088-9D9A-C6A59D2F3E4F}" type="presParOf" srcId="{C77962FD-3FEC-4F32-8887-AB85AFA94FAA}" destId="{95B3F6EA-3067-4C02-A456-A0E883D169CD}" srcOrd="0" destOrd="0" presId="urn:microsoft.com/office/officeart/2005/8/layout/hierarchy1"/>
    <dgm:cxn modelId="{332CFA74-AB61-429E-AFC8-A716878B4CC0}" type="presParOf" srcId="{95B3F6EA-3067-4C02-A456-A0E883D169CD}" destId="{4B2D8945-7769-46FF-9F65-611AC287C396}" srcOrd="0" destOrd="0" presId="urn:microsoft.com/office/officeart/2005/8/layout/hierarchy1"/>
    <dgm:cxn modelId="{0A309BA5-6B15-49B3-9001-03805C0928D0}" type="presParOf" srcId="{95B3F6EA-3067-4C02-A456-A0E883D169CD}" destId="{01A1379C-4932-4CF7-AB6B-0EB6D94DECC3}" srcOrd="1" destOrd="0" presId="urn:microsoft.com/office/officeart/2005/8/layout/hierarchy1"/>
    <dgm:cxn modelId="{5BED7896-298F-4AF5-B3E2-81F896E094A0}" type="presParOf" srcId="{C77962FD-3FEC-4F32-8887-AB85AFA94FAA}" destId="{BBC4A39F-C72F-441C-B88D-377538EF83BF}" srcOrd="1" destOrd="0" presId="urn:microsoft.com/office/officeart/2005/8/layout/hierarchy1"/>
    <dgm:cxn modelId="{45C60999-B641-4DA2-811B-BFA7DBF9286B}" type="presParOf" srcId="{9D15446C-A5FA-4993-B752-14E38E69403E}" destId="{1E00C184-0C7B-42F5-892B-4498B4B4986E}" srcOrd="1" destOrd="0" presId="urn:microsoft.com/office/officeart/2005/8/layout/hierarchy1"/>
    <dgm:cxn modelId="{40AF5011-F84F-4B11-9779-5C2880CF152D}" type="presParOf" srcId="{1E00C184-0C7B-42F5-892B-4498B4B4986E}" destId="{65BA6946-354B-48BC-8E3C-8C2810DD4CDC}" srcOrd="0" destOrd="0" presId="urn:microsoft.com/office/officeart/2005/8/layout/hierarchy1"/>
    <dgm:cxn modelId="{59CDF240-66FF-46FA-8C27-8A51E15C633B}" type="presParOf" srcId="{65BA6946-354B-48BC-8E3C-8C2810DD4CDC}" destId="{1F2A3589-71A1-44BC-BA46-3F6301FE871A}" srcOrd="0" destOrd="0" presId="urn:microsoft.com/office/officeart/2005/8/layout/hierarchy1"/>
    <dgm:cxn modelId="{52425CEF-FC50-41D9-85E7-AD2370D47677}" type="presParOf" srcId="{65BA6946-354B-48BC-8E3C-8C2810DD4CDC}" destId="{933651AE-3EFA-4963-8799-18949AA942C6}" srcOrd="1" destOrd="0" presId="urn:microsoft.com/office/officeart/2005/8/layout/hierarchy1"/>
    <dgm:cxn modelId="{EA2C68DD-8DD9-4A59-A232-91A53F4853EF}" type="presParOf" srcId="{1E00C184-0C7B-42F5-892B-4498B4B4986E}" destId="{64E0FA42-C30A-4046-8B2F-17F313B31CA8}" srcOrd="1" destOrd="0" presId="urn:microsoft.com/office/officeart/2005/8/layout/hierarchy1"/>
    <dgm:cxn modelId="{7EB64F08-A2E4-4A27-8E2E-F8E17B006087}" type="presParOf" srcId="{9D15446C-A5FA-4993-B752-14E38E69403E}" destId="{A04BF616-A3F7-42C0-A646-AA3D6FDA50E7}" srcOrd="2" destOrd="0" presId="urn:microsoft.com/office/officeart/2005/8/layout/hierarchy1"/>
    <dgm:cxn modelId="{712E9CE1-5199-4617-A46D-6AFEC1ED153A}" type="presParOf" srcId="{A04BF616-A3F7-42C0-A646-AA3D6FDA50E7}" destId="{B7F253CF-DCC8-46D9-A911-B3CFB6DE107A}" srcOrd="0" destOrd="0" presId="urn:microsoft.com/office/officeart/2005/8/layout/hierarchy1"/>
    <dgm:cxn modelId="{0151C33E-ADCB-4CE9-841B-6AD0317DB6CE}" type="presParOf" srcId="{B7F253CF-DCC8-46D9-A911-B3CFB6DE107A}" destId="{1BD04219-1790-4405-A974-987DEFB5E96B}" srcOrd="0" destOrd="0" presId="urn:microsoft.com/office/officeart/2005/8/layout/hierarchy1"/>
    <dgm:cxn modelId="{26E7DEFB-516C-4F32-81CF-338798F7305A}" type="presParOf" srcId="{B7F253CF-DCC8-46D9-A911-B3CFB6DE107A}" destId="{E711354F-BA21-409E-9771-C5D2B17CF368}" srcOrd="1" destOrd="0" presId="urn:microsoft.com/office/officeart/2005/8/layout/hierarchy1"/>
    <dgm:cxn modelId="{0BB40F16-0857-43BC-B99C-7D35E9B4DFA6}" type="presParOf" srcId="{A04BF616-A3F7-42C0-A646-AA3D6FDA50E7}" destId="{1F815C10-DBD9-4B87-887E-C5A7C9699B0C}" srcOrd="1" destOrd="0" presId="urn:microsoft.com/office/officeart/2005/8/layout/hierarchy1"/>
    <dgm:cxn modelId="{1F964D0C-C190-4257-8AB6-148200EC1947}" type="presParOf" srcId="{9D15446C-A5FA-4993-B752-14E38E69403E}" destId="{22D19215-5DDE-4CF3-B70F-7AEE40723D70}" srcOrd="3" destOrd="0" presId="urn:microsoft.com/office/officeart/2005/8/layout/hierarchy1"/>
    <dgm:cxn modelId="{4F99004C-0143-486F-89E4-62461FE1038F}" type="presParOf" srcId="{22D19215-5DDE-4CF3-B70F-7AEE40723D70}" destId="{42702CD7-F67A-469A-9DAD-E06BAE3DF5B0}" srcOrd="0" destOrd="0" presId="urn:microsoft.com/office/officeart/2005/8/layout/hierarchy1"/>
    <dgm:cxn modelId="{0481E5B2-C915-4739-A9D3-F9D2A710FE9F}" type="presParOf" srcId="{42702CD7-F67A-469A-9DAD-E06BAE3DF5B0}" destId="{4C365510-4065-4AA0-ADD4-B5D230122C44}" srcOrd="0" destOrd="0" presId="urn:microsoft.com/office/officeart/2005/8/layout/hierarchy1"/>
    <dgm:cxn modelId="{7E8E2192-8788-4ADF-A49A-FABCD2E23E63}" type="presParOf" srcId="{42702CD7-F67A-469A-9DAD-E06BAE3DF5B0}" destId="{7BEE4773-57BD-49DC-BF46-4B7AFD202210}" srcOrd="1" destOrd="0" presId="urn:microsoft.com/office/officeart/2005/8/layout/hierarchy1"/>
    <dgm:cxn modelId="{BEBDE3FA-8827-41D8-A040-58169B7149E7}" type="presParOf" srcId="{22D19215-5DDE-4CF3-B70F-7AEE40723D70}" destId="{35F123B1-9951-4C4F-8523-8BFE93D16B0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7856C-E75F-417A-81FB-92A874A6C614}">
      <dsp:nvSpPr>
        <dsp:cNvPr id="0" name=""/>
        <dsp:cNvSpPr/>
      </dsp:nvSpPr>
      <dsp:spPr>
        <a:xfrm>
          <a:off x="0" y="70050"/>
          <a:ext cx="6628804" cy="9126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Name: Mohammad Ilyas</a:t>
          </a:r>
          <a:endParaRPr lang="en-US" sz="2400" kern="1200"/>
        </a:p>
      </dsp:txBody>
      <dsp:txXfrm>
        <a:off x="44549" y="114599"/>
        <a:ext cx="6539706" cy="823502"/>
      </dsp:txXfrm>
    </dsp:sp>
    <dsp:sp modelId="{B7BEDD87-6ABC-4438-8322-E40ED927A7AF}">
      <dsp:nvSpPr>
        <dsp:cNvPr id="0" name=""/>
        <dsp:cNvSpPr/>
      </dsp:nvSpPr>
      <dsp:spPr>
        <a:xfrm>
          <a:off x="0" y="1051770"/>
          <a:ext cx="6628804" cy="91260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Student Number: 2029045</a:t>
          </a:r>
          <a:endParaRPr lang="en-US" sz="2400" kern="1200"/>
        </a:p>
      </dsp:txBody>
      <dsp:txXfrm>
        <a:off x="44549" y="1096319"/>
        <a:ext cx="6539706" cy="823502"/>
      </dsp:txXfrm>
    </dsp:sp>
    <dsp:sp modelId="{95495C50-7C99-4C0D-85EC-2DF1DF589F5C}">
      <dsp:nvSpPr>
        <dsp:cNvPr id="0" name=""/>
        <dsp:cNvSpPr/>
      </dsp:nvSpPr>
      <dsp:spPr>
        <a:xfrm>
          <a:off x="0" y="2033490"/>
          <a:ext cx="6628804" cy="9126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Lecturer Name: Besty Jose </a:t>
          </a:r>
          <a:endParaRPr lang="en-US" sz="2400" kern="1200"/>
        </a:p>
      </dsp:txBody>
      <dsp:txXfrm>
        <a:off x="44549" y="2078039"/>
        <a:ext cx="6539706" cy="823502"/>
      </dsp:txXfrm>
    </dsp:sp>
    <dsp:sp modelId="{A78F33BF-BE05-4EB3-88EE-B56C19ED647F}">
      <dsp:nvSpPr>
        <dsp:cNvPr id="0" name=""/>
        <dsp:cNvSpPr/>
      </dsp:nvSpPr>
      <dsp:spPr>
        <a:xfrm>
          <a:off x="0" y="3015210"/>
          <a:ext cx="6628804" cy="91260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Module: Problem solving and decision making</a:t>
          </a:r>
          <a:endParaRPr lang="en-US" sz="2400" kern="1200"/>
        </a:p>
      </dsp:txBody>
      <dsp:txXfrm>
        <a:off x="44549" y="3059759"/>
        <a:ext cx="6539706" cy="823502"/>
      </dsp:txXfrm>
    </dsp:sp>
    <dsp:sp modelId="{83D1B2DB-EF0F-438C-AB8A-1E3ADAAC7B53}">
      <dsp:nvSpPr>
        <dsp:cNvPr id="0" name=""/>
        <dsp:cNvSpPr/>
      </dsp:nvSpPr>
      <dsp:spPr>
        <a:xfrm>
          <a:off x="0" y="3996930"/>
          <a:ext cx="6628804" cy="9126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Module Code: BMSW_4004</a:t>
          </a:r>
          <a:endParaRPr lang="en-US" sz="2400" kern="1200"/>
        </a:p>
      </dsp:txBody>
      <dsp:txXfrm>
        <a:off x="44549" y="4041479"/>
        <a:ext cx="6539706" cy="8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D8945-7769-46FF-9F65-611AC287C396}">
      <dsp:nvSpPr>
        <dsp:cNvPr id="0" name=""/>
        <dsp:cNvSpPr/>
      </dsp:nvSpPr>
      <dsp:spPr>
        <a:xfrm>
          <a:off x="108705" y="1299983"/>
          <a:ext cx="2011918" cy="12775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A1379C-4932-4CF7-AB6B-0EB6D94DECC3}">
      <dsp:nvSpPr>
        <dsp:cNvPr id="0" name=""/>
        <dsp:cNvSpPr/>
      </dsp:nvSpPr>
      <dsp:spPr>
        <a:xfrm>
          <a:off x="332251" y="1512352"/>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Plus (+16)</a:t>
          </a:r>
          <a:endParaRPr lang="en-US" sz="2800" kern="1200"/>
        </a:p>
      </dsp:txBody>
      <dsp:txXfrm>
        <a:off x="369670" y="1549771"/>
        <a:ext cx="1937080" cy="1202729"/>
      </dsp:txXfrm>
    </dsp:sp>
    <dsp:sp modelId="{1F2A3589-71A1-44BC-BA46-3F6301FE871A}">
      <dsp:nvSpPr>
        <dsp:cNvPr id="0" name=""/>
        <dsp:cNvSpPr/>
      </dsp:nvSpPr>
      <dsp:spPr>
        <a:xfrm>
          <a:off x="2461828" y="1301772"/>
          <a:ext cx="2011918" cy="12775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3651AE-3EFA-4963-8799-18949AA942C6}">
      <dsp:nvSpPr>
        <dsp:cNvPr id="0" name=""/>
        <dsp:cNvSpPr/>
      </dsp:nvSpPr>
      <dsp:spPr>
        <a:xfrm>
          <a:off x="2685375" y="1514141"/>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Minus (-16)</a:t>
          </a:r>
          <a:endParaRPr lang="en-US" sz="2800" kern="1200"/>
        </a:p>
      </dsp:txBody>
      <dsp:txXfrm>
        <a:off x="2722794" y="1551560"/>
        <a:ext cx="1937080" cy="1202729"/>
      </dsp:txXfrm>
    </dsp:sp>
    <dsp:sp modelId="{1BD04219-1790-4405-A974-987DEFB5E96B}">
      <dsp:nvSpPr>
        <dsp:cNvPr id="0" name=""/>
        <dsp:cNvSpPr/>
      </dsp:nvSpPr>
      <dsp:spPr>
        <a:xfrm>
          <a:off x="4920839" y="1301772"/>
          <a:ext cx="2011918" cy="12775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11354F-BA21-409E-9771-C5D2B17CF368}">
      <dsp:nvSpPr>
        <dsp:cNvPr id="0" name=""/>
        <dsp:cNvSpPr/>
      </dsp:nvSpPr>
      <dsp:spPr>
        <a:xfrm>
          <a:off x="5144386" y="1514141"/>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Interesting (+8)</a:t>
          </a:r>
          <a:endParaRPr lang="en-US" sz="2800" kern="1200"/>
        </a:p>
      </dsp:txBody>
      <dsp:txXfrm>
        <a:off x="5181805" y="1551560"/>
        <a:ext cx="1937080" cy="1202729"/>
      </dsp:txXfrm>
    </dsp:sp>
    <dsp:sp modelId="{4C365510-4065-4AA0-ADD4-B5D230122C44}">
      <dsp:nvSpPr>
        <dsp:cNvPr id="0" name=""/>
        <dsp:cNvSpPr/>
      </dsp:nvSpPr>
      <dsp:spPr>
        <a:xfrm>
          <a:off x="7379850" y="1301772"/>
          <a:ext cx="2011918" cy="12775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EE4773-57BD-49DC-BF46-4B7AFD202210}">
      <dsp:nvSpPr>
        <dsp:cNvPr id="0" name=""/>
        <dsp:cNvSpPr/>
      </dsp:nvSpPr>
      <dsp:spPr>
        <a:xfrm>
          <a:off x="7603397" y="1514141"/>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Total: +8 </a:t>
          </a:r>
          <a:endParaRPr lang="en-US" sz="2800" kern="1200"/>
        </a:p>
      </dsp:txBody>
      <dsp:txXfrm>
        <a:off x="7640816" y="1551560"/>
        <a:ext cx="1937080" cy="12027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479716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257930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4062130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A46454-196F-423A-AF3D-D816624AD72D}"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1799111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A46454-196F-423A-AF3D-D816624AD72D}" type="datetimeFigureOut">
              <a:rPr lang="en-GB" smtClean="0"/>
              <a:t>14/07/2022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332252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A46454-196F-423A-AF3D-D816624AD72D}" type="datetimeFigureOut">
              <a:rPr lang="en-GB" smtClean="0"/>
              <a:t>14/07/2022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2498770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A46454-196F-423A-AF3D-D816624AD72D}" type="datetimeFigureOut">
              <a:rPr lang="en-GB" smtClean="0"/>
              <a:t>14/07/2022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149705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A46454-196F-423A-AF3D-D816624AD72D}"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2448304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A46454-196F-423A-AF3D-D816624AD72D}"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2769641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1216062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47984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4103821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953569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2800551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843810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A46454-196F-423A-AF3D-D816624AD72D}"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D94A25-5550-4027-826A-EAE76813445C}" type="slidenum">
              <a:rPr lang="en-GB" smtClean="0"/>
              <a:t>‹#›</a:t>
            </a:fld>
            <a:endParaRPr lang="en-GB"/>
          </a:p>
        </p:txBody>
      </p:sp>
    </p:spTree>
    <p:extLst>
      <p:ext uri="{BB962C8B-B14F-4D97-AF65-F5344CB8AC3E}">
        <p14:creationId xmlns:p14="http://schemas.microsoft.com/office/powerpoint/2010/main" val="3409003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4A46454-196F-423A-AF3D-D816624AD72D}" type="datetimeFigureOut">
              <a:rPr lang="en-GB" smtClean="0"/>
              <a:t>14/07/2022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0D94A25-5550-4027-826A-EAE76813445C}" type="slidenum">
              <a:rPr lang="en-GB" smtClean="0"/>
              <a:t>‹#›</a:t>
            </a:fld>
            <a:endParaRPr lang="en-GB"/>
          </a:p>
        </p:txBody>
      </p:sp>
    </p:spTree>
    <p:extLst>
      <p:ext uri="{BB962C8B-B14F-4D97-AF65-F5344CB8AC3E}">
        <p14:creationId xmlns:p14="http://schemas.microsoft.com/office/powerpoint/2010/main" val="8401577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174C3-DBD0-F72D-01F2-A6243A5113AB}"/>
              </a:ext>
            </a:extLst>
          </p:cNvPr>
          <p:cNvSpPr>
            <a:spLocks noGrp="1"/>
          </p:cNvSpPr>
          <p:nvPr>
            <p:ph type="ctrTitle"/>
          </p:nvPr>
        </p:nvSpPr>
        <p:spPr>
          <a:xfrm>
            <a:off x="652481" y="1382486"/>
            <a:ext cx="3547581" cy="4093028"/>
          </a:xfrm>
        </p:spPr>
        <p:txBody>
          <a:bodyPr vert="horz" lIns="91440" tIns="45720" rIns="91440" bIns="45720" rtlCol="0" anchor="ctr">
            <a:normAutofit/>
          </a:bodyPr>
          <a:lstStyle/>
          <a:p>
            <a:pPr algn="l"/>
            <a:r>
              <a:rPr lang="en-US" sz="4400" b="1"/>
              <a:t>Problem solving and decision making</a:t>
            </a:r>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6FCC24B0-951E-7A71-4556-3103344E9453}"/>
              </a:ext>
            </a:extLst>
          </p:cNvPr>
          <p:cNvGraphicFramePr/>
          <p:nvPr>
            <p:extLst>
              <p:ext uri="{D42A27DB-BD31-4B8C-83A1-F6EECF244321}">
                <p14:modId xmlns:p14="http://schemas.microsoft.com/office/powerpoint/2010/main" val="189327981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4004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27" name="Straight Connector 2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89CEC3D5-B5ED-3725-4FE4-D903A06B3F7F}"/>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lnSpc>
                <a:spcPct val="90000"/>
              </a:lnSpc>
            </a:pPr>
            <a:br>
              <a:rPr lang="en-US" sz="4600"/>
            </a:br>
            <a:br>
              <a:rPr lang="en-US" sz="4600"/>
            </a:br>
            <a:br>
              <a:rPr lang="en-US" sz="4600"/>
            </a:br>
            <a:r>
              <a:rPr lang="en-US" sz="4600"/>
              <a:t>INTRODUCTION</a:t>
            </a:r>
          </a:p>
        </p:txBody>
      </p:sp>
    </p:spTree>
    <p:extLst>
      <p:ext uri="{BB962C8B-B14F-4D97-AF65-F5344CB8AC3E}">
        <p14:creationId xmlns:p14="http://schemas.microsoft.com/office/powerpoint/2010/main" val="150207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FFF2773-D38D-B8CA-AB83-60C281E494AE}"/>
              </a:ext>
            </a:extLst>
          </p:cNvPr>
          <p:cNvSpPr>
            <a:spLocks noGrp="1"/>
          </p:cNvSpPr>
          <p:nvPr>
            <p:ph type="title"/>
          </p:nvPr>
        </p:nvSpPr>
        <p:spPr>
          <a:xfrm>
            <a:off x="643467" y="816638"/>
            <a:ext cx="3367359" cy="5224724"/>
          </a:xfrm>
        </p:spPr>
        <p:txBody>
          <a:bodyPr anchor="ctr">
            <a:normAutofit/>
          </a:bodyPr>
          <a:lstStyle/>
          <a:p>
            <a:r>
              <a:rPr lang="en-GB" dirty="0"/>
              <a:t>Table of Contents:</a:t>
            </a:r>
          </a:p>
        </p:txBody>
      </p:sp>
      <p:sp>
        <p:nvSpPr>
          <p:cNvPr id="3" name="Content Placeholder 2">
            <a:extLst>
              <a:ext uri="{FF2B5EF4-FFF2-40B4-BE49-F238E27FC236}">
                <a16:creationId xmlns:a16="http://schemas.microsoft.com/office/drawing/2014/main" id="{DAF2979C-AA82-E698-F062-44F26420090E}"/>
              </a:ext>
            </a:extLst>
          </p:cNvPr>
          <p:cNvSpPr>
            <a:spLocks noGrp="1"/>
          </p:cNvSpPr>
          <p:nvPr>
            <p:ph idx="1"/>
          </p:nvPr>
        </p:nvSpPr>
        <p:spPr>
          <a:xfrm>
            <a:off x="4654295" y="816638"/>
            <a:ext cx="4619706" cy="5224724"/>
          </a:xfrm>
        </p:spPr>
        <p:txBody>
          <a:bodyPr anchor="ctr">
            <a:normAutofit/>
          </a:bodyPr>
          <a:lstStyle/>
          <a:p>
            <a:r>
              <a:rPr lang="en-GB" dirty="0"/>
              <a:t>Introduction.</a:t>
            </a:r>
          </a:p>
          <a:p>
            <a:r>
              <a:rPr lang="en-GB" dirty="0"/>
              <a:t>Summary.</a:t>
            </a:r>
          </a:p>
          <a:p>
            <a:r>
              <a:rPr lang="en-GB" dirty="0"/>
              <a:t>Scope.</a:t>
            </a:r>
          </a:p>
          <a:p>
            <a:r>
              <a:rPr lang="en-GB" dirty="0"/>
              <a:t>Who is affected. </a:t>
            </a:r>
          </a:p>
          <a:p>
            <a:r>
              <a:rPr lang="en-GB" dirty="0"/>
              <a:t>How are they affected.</a:t>
            </a:r>
          </a:p>
          <a:p>
            <a:r>
              <a:rPr lang="en-GB" dirty="0"/>
              <a:t>PESTLE Analysis.</a:t>
            </a:r>
          </a:p>
          <a:p>
            <a:r>
              <a:rPr lang="en-GB" dirty="0"/>
              <a:t>Cause and Effect (Fishbone) Diagram.</a:t>
            </a:r>
          </a:p>
          <a:p>
            <a:r>
              <a:rPr lang="en-GB" dirty="0"/>
              <a:t>Evaluation of alternative solutions-BMI</a:t>
            </a:r>
          </a:p>
          <a:p>
            <a:r>
              <a:rPr lang="en-GB" dirty="0"/>
              <a:t>Conclusion. </a:t>
            </a:r>
          </a:p>
          <a:p>
            <a:r>
              <a:rPr lang="en-GB" dirty="0"/>
              <a:t>References.</a:t>
            </a:r>
          </a:p>
        </p:txBody>
      </p:sp>
    </p:spTree>
    <p:extLst>
      <p:ext uri="{BB962C8B-B14F-4D97-AF65-F5344CB8AC3E}">
        <p14:creationId xmlns:p14="http://schemas.microsoft.com/office/powerpoint/2010/main" val="1361027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09003-A04D-0ED5-097A-DA28B5F13904}"/>
              </a:ext>
            </a:extLst>
          </p:cNvPr>
          <p:cNvSpPr>
            <a:spLocks noGrp="1"/>
          </p:cNvSpPr>
          <p:nvPr>
            <p:ph type="title"/>
          </p:nvPr>
        </p:nvSpPr>
        <p:spPr>
          <a:xfrm>
            <a:off x="677334" y="609600"/>
            <a:ext cx="8596668" cy="762000"/>
          </a:xfrm>
        </p:spPr>
        <p:txBody>
          <a:bodyPr/>
          <a:lstStyle/>
          <a:p>
            <a:r>
              <a:rPr lang="en-GB" dirty="0"/>
              <a:t>SUMMARY:</a:t>
            </a:r>
          </a:p>
        </p:txBody>
      </p:sp>
      <p:sp>
        <p:nvSpPr>
          <p:cNvPr id="3" name="Content Placeholder 2">
            <a:extLst>
              <a:ext uri="{FF2B5EF4-FFF2-40B4-BE49-F238E27FC236}">
                <a16:creationId xmlns:a16="http://schemas.microsoft.com/office/drawing/2014/main" id="{6E556221-8A0F-7E75-6E08-17CA7FFEC024}"/>
              </a:ext>
            </a:extLst>
          </p:cNvPr>
          <p:cNvSpPr>
            <a:spLocks noGrp="1"/>
          </p:cNvSpPr>
          <p:nvPr>
            <p:ph idx="1"/>
          </p:nvPr>
        </p:nvSpPr>
        <p:spPr>
          <a:xfrm>
            <a:off x="677334" y="1296989"/>
            <a:ext cx="8596668" cy="3880773"/>
          </a:xfrm>
        </p:spPr>
        <p:txBody>
          <a:bodyPr/>
          <a:lstStyle/>
          <a:p>
            <a:pPr marL="0" indent="0">
              <a:lnSpc>
                <a:spcPct val="150000"/>
              </a:lnSpc>
              <a:buNone/>
            </a:pPr>
            <a:r>
              <a:rPr lang="en-GB" dirty="0">
                <a:latin typeface="Arial" panose="020B0604020202020204" pitchFamily="34" charset="0"/>
                <a:cs typeface="Arial" panose="020B0604020202020204" pitchFamily="34" charset="0"/>
              </a:rPr>
              <a:t>In this presentation. I am going to explain the case study which have been made on the staff shortages the NHS is been facing. This report has been made to solve this problem and to make NHS a better place for the patients. Furthermore, Scope on the report of case study will be explained and who’s affected or how are they affected will be presented with the help of PESTLE analysis and fishbone diagram. However, Conclusion and referenced will be added at the last.</a:t>
            </a:r>
          </a:p>
        </p:txBody>
      </p:sp>
    </p:spTree>
    <p:extLst>
      <p:ext uri="{BB962C8B-B14F-4D97-AF65-F5344CB8AC3E}">
        <p14:creationId xmlns:p14="http://schemas.microsoft.com/office/powerpoint/2010/main" val="2510558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208D3-46C0-BA97-75F6-90FC7AB00F3B}"/>
              </a:ext>
            </a:extLst>
          </p:cNvPr>
          <p:cNvSpPr>
            <a:spLocks noGrp="1"/>
          </p:cNvSpPr>
          <p:nvPr>
            <p:ph type="title"/>
          </p:nvPr>
        </p:nvSpPr>
        <p:spPr>
          <a:xfrm>
            <a:off x="677334" y="609600"/>
            <a:ext cx="8596668" cy="762000"/>
          </a:xfrm>
        </p:spPr>
        <p:txBody>
          <a:bodyPr/>
          <a:lstStyle/>
          <a:p>
            <a:r>
              <a:rPr lang="en-GB" dirty="0"/>
              <a:t>Scope:</a:t>
            </a:r>
          </a:p>
        </p:txBody>
      </p:sp>
      <p:sp>
        <p:nvSpPr>
          <p:cNvPr id="3" name="Content Placeholder 2">
            <a:extLst>
              <a:ext uri="{FF2B5EF4-FFF2-40B4-BE49-F238E27FC236}">
                <a16:creationId xmlns:a16="http://schemas.microsoft.com/office/drawing/2014/main" id="{FCCC3EFF-EB81-C2FB-A6AC-EBE7708D1A77}"/>
              </a:ext>
            </a:extLst>
          </p:cNvPr>
          <p:cNvSpPr>
            <a:spLocks noGrp="1"/>
          </p:cNvSpPr>
          <p:nvPr>
            <p:ph idx="1"/>
          </p:nvPr>
        </p:nvSpPr>
        <p:spPr>
          <a:xfrm>
            <a:off x="677334" y="1398589"/>
            <a:ext cx="8596668" cy="3880773"/>
          </a:xfrm>
        </p:spPr>
        <p:txBody>
          <a:bodyPr/>
          <a:lstStyle/>
          <a:p>
            <a:pPr>
              <a:lnSpc>
                <a:spcPct val="150000"/>
              </a:lnSpc>
            </a:pPr>
            <a:r>
              <a:rPr lang="en-GB" dirty="0">
                <a:latin typeface="Arial" panose="020B0604020202020204" pitchFamily="34" charset="0"/>
                <a:cs typeface="Arial" panose="020B0604020202020204" pitchFamily="34" charset="0"/>
              </a:rPr>
              <a:t>Provide training and education to new staff.</a:t>
            </a:r>
          </a:p>
          <a:p>
            <a:pPr>
              <a:lnSpc>
                <a:spcPct val="150000"/>
              </a:lnSpc>
            </a:pPr>
            <a:r>
              <a:rPr lang="en-GB" dirty="0">
                <a:latin typeface="Arial" panose="020B0604020202020204" pitchFamily="34" charset="0"/>
                <a:cs typeface="Arial" panose="020B0604020202020204" pitchFamily="34" charset="0"/>
              </a:rPr>
              <a:t>Sponsor international staff.</a:t>
            </a:r>
          </a:p>
          <a:p>
            <a:pPr>
              <a:lnSpc>
                <a:spcPct val="150000"/>
              </a:lnSpc>
            </a:pPr>
            <a:r>
              <a:rPr lang="en-GB" dirty="0">
                <a:latin typeface="Arial" panose="020B0604020202020204" pitchFamily="34" charset="0"/>
                <a:cs typeface="Arial" panose="020B0604020202020204" pitchFamily="34" charset="0"/>
              </a:rPr>
              <a:t>Pay and rewards. </a:t>
            </a:r>
          </a:p>
          <a:p>
            <a:pPr>
              <a:lnSpc>
                <a:spcPct val="150000"/>
              </a:lnSpc>
            </a:pPr>
            <a:r>
              <a:rPr lang="en-GB" dirty="0">
                <a:latin typeface="Arial" panose="020B0604020202020204" pitchFamily="34" charset="0"/>
                <a:cs typeface="Arial" panose="020B0604020202020204" pitchFamily="34" charset="0"/>
              </a:rPr>
              <a:t>Workforce redesign. </a:t>
            </a:r>
          </a:p>
          <a:p>
            <a:pPr>
              <a:lnSpc>
                <a:spcPct val="150000"/>
              </a:lnSpc>
            </a:pPr>
            <a:r>
              <a:rPr lang="en-GB" dirty="0">
                <a:latin typeface="Arial" panose="020B0604020202020204" pitchFamily="34" charset="0"/>
                <a:cs typeface="Arial" panose="020B0604020202020204" pitchFamily="34" charset="0"/>
              </a:rPr>
              <a:t>How to make a NHS a better place to work. </a:t>
            </a:r>
          </a:p>
        </p:txBody>
      </p:sp>
    </p:spTree>
    <p:extLst>
      <p:ext uri="{BB962C8B-B14F-4D97-AF65-F5344CB8AC3E}">
        <p14:creationId xmlns:p14="http://schemas.microsoft.com/office/powerpoint/2010/main" val="2950913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B7BBE9B2-6030-D741-0AA2-FA86CB8B5066}"/>
              </a:ext>
            </a:extLst>
          </p:cNvPr>
          <p:cNvSpPr/>
          <p:nvPr/>
        </p:nvSpPr>
        <p:spPr>
          <a:xfrm>
            <a:off x="3291840" y="1767840"/>
            <a:ext cx="3261360" cy="29260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F3BA55A-0AA9-0C4D-49AF-18081E2DFB10}"/>
              </a:ext>
            </a:extLst>
          </p:cNvPr>
          <p:cNvSpPr txBox="1"/>
          <p:nvPr/>
        </p:nvSpPr>
        <p:spPr>
          <a:xfrm>
            <a:off x="4003040" y="2540000"/>
            <a:ext cx="1798320" cy="954107"/>
          </a:xfrm>
          <a:prstGeom prst="rect">
            <a:avLst/>
          </a:prstGeom>
          <a:noFill/>
        </p:spPr>
        <p:txBody>
          <a:bodyPr wrap="square" rtlCol="0">
            <a:spAutoFit/>
          </a:bodyPr>
          <a:lstStyle/>
          <a:p>
            <a:r>
              <a:rPr lang="en-GB" sz="2800" dirty="0"/>
              <a:t>Who is affected ?</a:t>
            </a:r>
          </a:p>
        </p:txBody>
      </p:sp>
      <p:cxnSp>
        <p:nvCxnSpPr>
          <p:cNvPr id="5" name="Straight Connector 4">
            <a:extLst>
              <a:ext uri="{FF2B5EF4-FFF2-40B4-BE49-F238E27FC236}">
                <a16:creationId xmlns:a16="http://schemas.microsoft.com/office/drawing/2014/main" id="{334FC605-0C22-B185-281F-0EC7A5F33E7E}"/>
              </a:ext>
            </a:extLst>
          </p:cNvPr>
          <p:cNvCxnSpPr/>
          <p:nvPr/>
        </p:nvCxnSpPr>
        <p:spPr>
          <a:xfrm flipV="1">
            <a:off x="6339840" y="1686560"/>
            <a:ext cx="426720" cy="36576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73AFD3C-D1A0-61DD-0EB4-8F81078911D5}"/>
              </a:ext>
            </a:extLst>
          </p:cNvPr>
          <p:cNvCxnSpPr/>
          <p:nvPr/>
        </p:nvCxnSpPr>
        <p:spPr>
          <a:xfrm>
            <a:off x="6339840" y="3911600"/>
            <a:ext cx="345440" cy="3352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DD140F-882A-1B03-A510-D690E814E052}"/>
              </a:ext>
            </a:extLst>
          </p:cNvPr>
          <p:cNvCxnSpPr/>
          <p:nvPr/>
        </p:nvCxnSpPr>
        <p:spPr>
          <a:xfrm>
            <a:off x="5283200" y="4815840"/>
            <a:ext cx="0" cy="52832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5DD19BE-6FA2-D773-ECB5-25CBC237EF04}"/>
              </a:ext>
            </a:extLst>
          </p:cNvPr>
          <p:cNvCxnSpPr/>
          <p:nvPr/>
        </p:nvCxnSpPr>
        <p:spPr>
          <a:xfrm flipH="1">
            <a:off x="3495040" y="4348480"/>
            <a:ext cx="182880" cy="34544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8CC847-D305-4325-8337-17AE9DF3DE9D}"/>
              </a:ext>
            </a:extLst>
          </p:cNvPr>
          <p:cNvCxnSpPr/>
          <p:nvPr/>
        </p:nvCxnSpPr>
        <p:spPr>
          <a:xfrm flipH="1" flipV="1">
            <a:off x="2915920" y="2448560"/>
            <a:ext cx="497840" cy="203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58EC05A-FAA5-64F7-66F6-BD3A0491E5EF}"/>
              </a:ext>
            </a:extLst>
          </p:cNvPr>
          <p:cNvCxnSpPr/>
          <p:nvPr/>
        </p:nvCxnSpPr>
        <p:spPr>
          <a:xfrm flipV="1">
            <a:off x="4897120" y="1320800"/>
            <a:ext cx="0" cy="406400"/>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B003B9CB-9975-7435-3BD3-DA3B367C529D}"/>
              </a:ext>
            </a:extLst>
          </p:cNvPr>
          <p:cNvSpPr txBox="1"/>
          <p:nvPr/>
        </p:nvSpPr>
        <p:spPr>
          <a:xfrm>
            <a:off x="6766560" y="1320800"/>
            <a:ext cx="1178557" cy="369332"/>
          </a:xfrm>
          <a:prstGeom prst="rect">
            <a:avLst/>
          </a:prstGeom>
          <a:noFill/>
        </p:spPr>
        <p:txBody>
          <a:bodyPr wrap="square" rtlCol="0">
            <a:spAutoFit/>
          </a:bodyPr>
          <a:lstStyle/>
          <a:p>
            <a:r>
              <a:rPr lang="en-GB" dirty="0"/>
              <a:t>Patients</a:t>
            </a:r>
          </a:p>
        </p:txBody>
      </p:sp>
      <p:sp>
        <p:nvSpPr>
          <p:cNvPr id="20" name="TextBox 19">
            <a:extLst>
              <a:ext uri="{FF2B5EF4-FFF2-40B4-BE49-F238E27FC236}">
                <a16:creationId xmlns:a16="http://schemas.microsoft.com/office/drawing/2014/main" id="{EBE44AE5-DE8B-2EFB-09D7-96E60C133972}"/>
              </a:ext>
            </a:extLst>
          </p:cNvPr>
          <p:cNvSpPr txBox="1"/>
          <p:nvPr/>
        </p:nvSpPr>
        <p:spPr>
          <a:xfrm>
            <a:off x="6685280" y="4105701"/>
            <a:ext cx="1066793" cy="1169551"/>
          </a:xfrm>
          <a:prstGeom prst="rect">
            <a:avLst/>
          </a:prstGeom>
          <a:noFill/>
        </p:spPr>
        <p:txBody>
          <a:bodyPr wrap="square" rtlCol="0">
            <a:spAutoFit/>
          </a:bodyPr>
          <a:lstStyle/>
          <a:p>
            <a:r>
              <a:rPr lang="en-GB" sz="1400" dirty="0"/>
              <a:t>Care homes (Skills for care 2018b)).</a:t>
            </a:r>
          </a:p>
        </p:txBody>
      </p:sp>
      <p:sp>
        <p:nvSpPr>
          <p:cNvPr id="21" name="TextBox 20">
            <a:extLst>
              <a:ext uri="{FF2B5EF4-FFF2-40B4-BE49-F238E27FC236}">
                <a16:creationId xmlns:a16="http://schemas.microsoft.com/office/drawing/2014/main" id="{42D66A89-94C4-188D-81B7-12962544DE73}"/>
              </a:ext>
            </a:extLst>
          </p:cNvPr>
          <p:cNvSpPr txBox="1"/>
          <p:nvPr/>
        </p:nvSpPr>
        <p:spPr>
          <a:xfrm>
            <a:off x="4958090" y="5344160"/>
            <a:ext cx="1808470" cy="369332"/>
          </a:xfrm>
          <a:prstGeom prst="rect">
            <a:avLst/>
          </a:prstGeom>
          <a:noFill/>
        </p:spPr>
        <p:txBody>
          <a:bodyPr wrap="square" rtlCol="0">
            <a:spAutoFit/>
          </a:bodyPr>
          <a:lstStyle/>
          <a:p>
            <a:r>
              <a:rPr lang="en-GB" dirty="0"/>
              <a:t>GPs</a:t>
            </a:r>
          </a:p>
        </p:txBody>
      </p:sp>
      <p:sp>
        <p:nvSpPr>
          <p:cNvPr id="22" name="TextBox 21">
            <a:extLst>
              <a:ext uri="{FF2B5EF4-FFF2-40B4-BE49-F238E27FC236}">
                <a16:creationId xmlns:a16="http://schemas.microsoft.com/office/drawing/2014/main" id="{AB7B27B9-5F90-6C97-B5ED-3B3726AE31B5}"/>
              </a:ext>
            </a:extLst>
          </p:cNvPr>
          <p:cNvSpPr txBox="1"/>
          <p:nvPr/>
        </p:nvSpPr>
        <p:spPr>
          <a:xfrm>
            <a:off x="4607563" y="1029176"/>
            <a:ext cx="1635756" cy="584775"/>
          </a:xfrm>
          <a:prstGeom prst="rect">
            <a:avLst/>
          </a:prstGeom>
          <a:noFill/>
        </p:spPr>
        <p:txBody>
          <a:bodyPr wrap="square" rtlCol="0">
            <a:spAutoFit/>
          </a:bodyPr>
          <a:lstStyle/>
          <a:p>
            <a:r>
              <a:rPr lang="en-GB" sz="1600" dirty="0"/>
              <a:t>NHS (NHS digital 2018b)</a:t>
            </a:r>
          </a:p>
        </p:txBody>
      </p:sp>
      <p:sp>
        <p:nvSpPr>
          <p:cNvPr id="23" name="TextBox 22">
            <a:extLst>
              <a:ext uri="{FF2B5EF4-FFF2-40B4-BE49-F238E27FC236}">
                <a16:creationId xmlns:a16="http://schemas.microsoft.com/office/drawing/2014/main" id="{9C70AAB1-F05D-FE70-2009-C6F84B4DE6A8}"/>
              </a:ext>
            </a:extLst>
          </p:cNvPr>
          <p:cNvSpPr txBox="1"/>
          <p:nvPr/>
        </p:nvSpPr>
        <p:spPr>
          <a:xfrm>
            <a:off x="2077720" y="2174240"/>
            <a:ext cx="1168400" cy="1169551"/>
          </a:xfrm>
          <a:prstGeom prst="rect">
            <a:avLst/>
          </a:prstGeom>
          <a:noFill/>
        </p:spPr>
        <p:txBody>
          <a:bodyPr wrap="square" rtlCol="0">
            <a:spAutoFit/>
          </a:bodyPr>
          <a:lstStyle/>
          <a:p>
            <a:r>
              <a:rPr lang="en-GB" sz="1400" dirty="0"/>
              <a:t>Nurses. Health education England (2017a)</a:t>
            </a:r>
          </a:p>
        </p:txBody>
      </p:sp>
      <p:sp>
        <p:nvSpPr>
          <p:cNvPr id="24" name="TextBox 23">
            <a:extLst>
              <a:ext uri="{FF2B5EF4-FFF2-40B4-BE49-F238E27FC236}">
                <a16:creationId xmlns:a16="http://schemas.microsoft.com/office/drawing/2014/main" id="{717F42F2-ACEC-779D-AD9B-14D1E8B8396A}"/>
              </a:ext>
            </a:extLst>
          </p:cNvPr>
          <p:cNvSpPr txBox="1"/>
          <p:nvPr/>
        </p:nvSpPr>
        <p:spPr>
          <a:xfrm>
            <a:off x="2822302" y="4645074"/>
            <a:ext cx="1293942" cy="1169551"/>
          </a:xfrm>
          <a:prstGeom prst="rect">
            <a:avLst/>
          </a:prstGeom>
          <a:noFill/>
        </p:spPr>
        <p:txBody>
          <a:bodyPr wrap="square" rtlCol="0">
            <a:spAutoFit/>
          </a:bodyPr>
          <a:lstStyle/>
          <a:p>
            <a:r>
              <a:rPr lang="en-GB" sz="1400" dirty="0"/>
              <a:t>Health Service. Care Quality Commission. (2018), p7</a:t>
            </a:r>
          </a:p>
        </p:txBody>
      </p:sp>
    </p:spTree>
    <p:extLst>
      <p:ext uri="{BB962C8B-B14F-4D97-AF65-F5344CB8AC3E}">
        <p14:creationId xmlns:p14="http://schemas.microsoft.com/office/powerpoint/2010/main" val="318385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5547-DF49-810B-54D1-0CDA34C9C0B7}"/>
              </a:ext>
            </a:extLst>
          </p:cNvPr>
          <p:cNvSpPr>
            <a:spLocks noGrp="1"/>
          </p:cNvSpPr>
          <p:nvPr>
            <p:ph type="title"/>
          </p:nvPr>
        </p:nvSpPr>
        <p:spPr>
          <a:xfrm>
            <a:off x="677334" y="609600"/>
            <a:ext cx="8596668" cy="783771"/>
          </a:xfrm>
        </p:spPr>
        <p:txBody>
          <a:bodyPr/>
          <a:lstStyle/>
          <a:p>
            <a:r>
              <a:rPr lang="en-GB" dirty="0"/>
              <a:t>How are they Affected?</a:t>
            </a:r>
          </a:p>
        </p:txBody>
      </p:sp>
      <p:sp>
        <p:nvSpPr>
          <p:cNvPr id="3" name="Content Placeholder 2">
            <a:extLst>
              <a:ext uri="{FF2B5EF4-FFF2-40B4-BE49-F238E27FC236}">
                <a16:creationId xmlns:a16="http://schemas.microsoft.com/office/drawing/2014/main" id="{A08EB201-7B9F-A445-D5F0-18C5986B1053}"/>
              </a:ext>
            </a:extLst>
          </p:cNvPr>
          <p:cNvSpPr>
            <a:spLocks noGrp="1"/>
          </p:cNvSpPr>
          <p:nvPr>
            <p:ph idx="1"/>
          </p:nvPr>
        </p:nvSpPr>
        <p:spPr>
          <a:xfrm>
            <a:off x="677334" y="1393371"/>
            <a:ext cx="8596668" cy="4702629"/>
          </a:xfrm>
        </p:spPr>
        <p:txBody>
          <a:bodyPr>
            <a:normAutofit/>
          </a:bodyPr>
          <a:lstStyle/>
          <a:p>
            <a:pPr>
              <a:lnSpc>
                <a:spcPct val="150000"/>
              </a:lnSpc>
            </a:pPr>
            <a:r>
              <a:rPr lang="en-GB" dirty="0">
                <a:latin typeface="Arial" panose="020B0604020202020204" pitchFamily="34" charset="0"/>
                <a:cs typeface="Arial" panose="020B0604020202020204" pitchFamily="34" charset="0"/>
              </a:rPr>
              <a:t>GPs over crowded.</a:t>
            </a:r>
          </a:p>
          <a:p>
            <a:pPr>
              <a:lnSpc>
                <a:spcPct val="150000"/>
              </a:lnSpc>
            </a:pPr>
            <a:r>
              <a:rPr lang="en-GB" dirty="0">
                <a:latin typeface="Arial" panose="020B0604020202020204" pitchFamily="34" charset="0"/>
                <a:cs typeface="Arial" panose="020B0604020202020204" pitchFamily="34" charset="0"/>
              </a:rPr>
              <a:t>Long waiting lists.</a:t>
            </a:r>
          </a:p>
          <a:p>
            <a:pPr>
              <a:lnSpc>
                <a:spcPct val="150000"/>
              </a:lnSpc>
            </a:pPr>
            <a:r>
              <a:rPr lang="en-GB" dirty="0">
                <a:latin typeface="Arial" panose="020B0604020202020204" pitchFamily="34" charset="0"/>
                <a:cs typeface="Arial" panose="020B0604020202020204" pitchFamily="34" charset="0"/>
              </a:rPr>
              <a:t>Nurses had to move to EU. NHS England (2019c).</a:t>
            </a:r>
          </a:p>
          <a:p>
            <a:pPr>
              <a:lnSpc>
                <a:spcPct val="150000"/>
              </a:lnSpc>
            </a:pPr>
            <a:r>
              <a:rPr lang="en-GB" dirty="0">
                <a:latin typeface="Arial" panose="020B0604020202020204" pitchFamily="34" charset="0"/>
                <a:cs typeface="Arial" panose="020B0604020202020204" pitchFamily="34" charset="0"/>
              </a:rPr>
              <a:t>Care workers moved to EU because of Brexit. Collins (2018).</a:t>
            </a:r>
          </a:p>
          <a:p>
            <a:pPr>
              <a:lnSpc>
                <a:spcPct val="150000"/>
              </a:lnSpc>
            </a:pPr>
            <a:r>
              <a:rPr lang="en-GB" dirty="0">
                <a:latin typeface="Arial" panose="020B0604020202020204" pitchFamily="34" charset="0"/>
                <a:cs typeface="Arial" panose="020B0604020202020204" pitchFamily="34" charset="0"/>
              </a:rPr>
              <a:t>Care homes ratings became low.</a:t>
            </a:r>
          </a:p>
          <a:p>
            <a:pPr>
              <a:lnSpc>
                <a:spcPct val="150000"/>
              </a:lnSpc>
            </a:pPr>
            <a:r>
              <a:rPr lang="en-GB" dirty="0">
                <a:latin typeface="Arial" panose="020B0604020202020204" pitchFamily="34" charset="0"/>
                <a:cs typeface="Arial" panose="020B0604020202020204" pitchFamily="34" charset="0"/>
              </a:rPr>
              <a:t>Nurses had to suspend their studies. </a:t>
            </a:r>
          </a:p>
          <a:p>
            <a:pPr>
              <a:lnSpc>
                <a:spcPct val="150000"/>
              </a:lnSpc>
            </a:pPr>
            <a:r>
              <a:rPr lang="en-GB" dirty="0">
                <a:latin typeface="Arial" panose="020B0604020202020204" pitchFamily="34" charset="0"/>
                <a:cs typeface="Arial" panose="020B0604020202020204" pitchFamily="34" charset="0"/>
              </a:rPr>
              <a:t>Pay decreased. </a:t>
            </a:r>
          </a:p>
          <a:p>
            <a:pPr>
              <a:lnSpc>
                <a:spcPct val="150000"/>
              </a:lnSpc>
            </a:pPr>
            <a:r>
              <a:rPr lang="en-GB" dirty="0">
                <a:latin typeface="Arial" panose="020B0604020202020204" pitchFamily="34" charset="0"/>
                <a:cs typeface="Arial" panose="020B0604020202020204" pitchFamily="34" charset="0"/>
              </a:rPr>
              <a:t>GP surgeries overcrowded. NHS England (2016).</a:t>
            </a:r>
          </a:p>
          <a:p>
            <a:endParaRPr lang="en-GB" dirty="0"/>
          </a:p>
        </p:txBody>
      </p:sp>
    </p:spTree>
    <p:extLst>
      <p:ext uri="{BB962C8B-B14F-4D97-AF65-F5344CB8AC3E}">
        <p14:creationId xmlns:p14="http://schemas.microsoft.com/office/powerpoint/2010/main" val="3494835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E6F8A38-5BEE-3409-DAB2-DBAC3FE025FD}"/>
              </a:ext>
            </a:extLst>
          </p:cNvPr>
          <p:cNvPicPr>
            <a:picLocks noChangeAspect="1"/>
          </p:cNvPicPr>
          <p:nvPr/>
        </p:nvPicPr>
        <p:blipFill>
          <a:blip r:embed="rId2"/>
          <a:stretch>
            <a:fillRect/>
          </a:stretch>
        </p:blipFill>
        <p:spPr>
          <a:xfrm>
            <a:off x="4458408" y="741680"/>
            <a:ext cx="5356151" cy="5425440"/>
          </a:xfrm>
          <a:prstGeom prst="rect">
            <a:avLst/>
          </a:prstGeom>
        </p:spPr>
      </p:pic>
    </p:spTree>
    <p:extLst>
      <p:ext uri="{BB962C8B-B14F-4D97-AF65-F5344CB8AC3E}">
        <p14:creationId xmlns:p14="http://schemas.microsoft.com/office/powerpoint/2010/main" val="3325955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0" name="Straight Connector 2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0" name="Rectangle 3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0AC54A4-556C-8301-1599-8BCC86241FB3}"/>
              </a:ext>
            </a:extLst>
          </p:cNvPr>
          <p:cNvPicPr>
            <a:picLocks noChangeAspect="1"/>
          </p:cNvPicPr>
          <p:nvPr/>
        </p:nvPicPr>
        <p:blipFill>
          <a:blip r:embed="rId2"/>
          <a:stretch>
            <a:fillRect/>
          </a:stretch>
        </p:blipFill>
        <p:spPr>
          <a:xfrm>
            <a:off x="3937394" y="792480"/>
            <a:ext cx="5806046" cy="5445760"/>
          </a:xfrm>
          <a:prstGeom prst="rect">
            <a:avLst/>
          </a:prstGeom>
        </p:spPr>
      </p:pic>
    </p:spTree>
    <p:extLst>
      <p:ext uri="{BB962C8B-B14F-4D97-AF65-F5344CB8AC3E}">
        <p14:creationId xmlns:p14="http://schemas.microsoft.com/office/powerpoint/2010/main" val="549518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BBB8565-207A-8CB5-86A1-024943F797AB}"/>
              </a:ext>
            </a:extLst>
          </p:cNvPr>
          <p:cNvPicPr>
            <a:picLocks noChangeAspect="1"/>
          </p:cNvPicPr>
          <p:nvPr/>
        </p:nvPicPr>
        <p:blipFill>
          <a:blip r:embed="rId2"/>
          <a:stretch>
            <a:fillRect/>
          </a:stretch>
        </p:blipFill>
        <p:spPr>
          <a:xfrm>
            <a:off x="1126309" y="1211951"/>
            <a:ext cx="9941259" cy="4430472"/>
          </a:xfrm>
          <a:prstGeom prst="rect">
            <a:avLst/>
          </a:prstGeom>
        </p:spPr>
      </p:pic>
    </p:spTree>
    <p:extLst>
      <p:ext uri="{BB962C8B-B14F-4D97-AF65-F5344CB8AC3E}">
        <p14:creationId xmlns:p14="http://schemas.microsoft.com/office/powerpoint/2010/main" val="229858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37EA687-BFA8-F035-3DD7-E0EC8EF41D0E}"/>
              </a:ext>
            </a:extLst>
          </p:cNvPr>
          <p:cNvPicPr>
            <a:picLocks noChangeAspect="1"/>
          </p:cNvPicPr>
          <p:nvPr/>
        </p:nvPicPr>
        <p:blipFill>
          <a:blip r:embed="rId2"/>
          <a:stretch>
            <a:fillRect/>
          </a:stretch>
        </p:blipFill>
        <p:spPr>
          <a:xfrm>
            <a:off x="1782787" y="1131994"/>
            <a:ext cx="8628303" cy="4590386"/>
          </a:xfrm>
          <a:prstGeom prst="rect">
            <a:avLst/>
          </a:prstGeom>
        </p:spPr>
      </p:pic>
      <p:sp>
        <p:nvSpPr>
          <p:cNvPr id="3" name="TextBox 2">
            <a:extLst>
              <a:ext uri="{FF2B5EF4-FFF2-40B4-BE49-F238E27FC236}">
                <a16:creationId xmlns:a16="http://schemas.microsoft.com/office/drawing/2014/main" id="{30C20F8C-5FDF-9058-A6B0-802282E51D55}"/>
              </a:ext>
            </a:extLst>
          </p:cNvPr>
          <p:cNvSpPr txBox="1"/>
          <p:nvPr/>
        </p:nvSpPr>
        <p:spPr>
          <a:xfrm>
            <a:off x="3322320" y="802640"/>
            <a:ext cx="4763558" cy="369332"/>
          </a:xfrm>
          <a:prstGeom prst="rect">
            <a:avLst/>
          </a:prstGeom>
          <a:noFill/>
        </p:spPr>
        <p:txBody>
          <a:bodyPr wrap="square" rtlCol="0">
            <a:spAutoFit/>
          </a:bodyPr>
          <a:lstStyle/>
          <a:p>
            <a:r>
              <a:rPr lang="en-GB" dirty="0"/>
              <a:t>Cause and Effect (Fishbone) Diagram</a:t>
            </a:r>
          </a:p>
        </p:txBody>
      </p:sp>
    </p:spTree>
    <p:extLst>
      <p:ext uri="{BB962C8B-B14F-4D97-AF65-F5344CB8AC3E}">
        <p14:creationId xmlns:p14="http://schemas.microsoft.com/office/powerpoint/2010/main" val="3109627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2"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003E77-40D3-A401-2886-E5688E71B235}"/>
              </a:ext>
            </a:extLst>
          </p:cNvPr>
          <p:cNvPicPr>
            <a:picLocks noChangeAspect="1"/>
          </p:cNvPicPr>
          <p:nvPr/>
        </p:nvPicPr>
        <p:blipFill>
          <a:blip r:embed="rId2"/>
          <a:stretch>
            <a:fillRect/>
          </a:stretch>
        </p:blipFill>
        <p:spPr>
          <a:xfrm>
            <a:off x="1375679" y="488527"/>
            <a:ext cx="9002123" cy="5897880"/>
          </a:xfrm>
          <a:prstGeom prst="rect">
            <a:avLst/>
          </a:prstGeom>
        </p:spPr>
      </p:pic>
      <p:sp>
        <p:nvSpPr>
          <p:cNvPr id="4" name="TextBox 3">
            <a:extLst>
              <a:ext uri="{FF2B5EF4-FFF2-40B4-BE49-F238E27FC236}">
                <a16:creationId xmlns:a16="http://schemas.microsoft.com/office/drawing/2014/main" id="{1E034DA4-4177-20DE-988C-E89F01FFBB42}"/>
              </a:ext>
            </a:extLst>
          </p:cNvPr>
          <p:cNvSpPr txBox="1"/>
          <p:nvPr/>
        </p:nvSpPr>
        <p:spPr>
          <a:xfrm>
            <a:off x="2333626" y="2101586"/>
            <a:ext cx="2316480" cy="3323987"/>
          </a:xfrm>
          <a:prstGeom prst="rect">
            <a:avLst/>
          </a:prstGeom>
          <a:noFill/>
        </p:spPr>
        <p:txBody>
          <a:bodyPr wrap="square" rtlCol="0">
            <a:spAutoFit/>
          </a:bodyPr>
          <a:lstStyle/>
          <a:p>
            <a:r>
              <a:rPr lang="en-GB" sz="1400" dirty="0"/>
              <a:t>Supply International staff. +5</a:t>
            </a:r>
          </a:p>
          <a:p>
            <a:endParaRPr lang="en-GB" sz="1400" dirty="0"/>
          </a:p>
          <a:p>
            <a:r>
              <a:rPr lang="en-GB" sz="1400" dirty="0"/>
              <a:t>Pay in NHS should continue to rise. +5</a:t>
            </a:r>
          </a:p>
          <a:p>
            <a:endParaRPr lang="en-GB" sz="1400" dirty="0"/>
          </a:p>
          <a:p>
            <a:r>
              <a:rPr lang="en-GB" sz="1400" dirty="0"/>
              <a:t>NHS should focus on supporting staff for their career. +3</a:t>
            </a:r>
          </a:p>
          <a:p>
            <a:endParaRPr lang="en-GB" sz="1400" dirty="0"/>
          </a:p>
          <a:p>
            <a:r>
              <a:rPr lang="en-GB" sz="1400" dirty="0"/>
              <a:t>Ease visa restrictions for international staff. +3</a:t>
            </a:r>
          </a:p>
          <a:p>
            <a:endParaRPr lang="en-GB" sz="1400" dirty="0"/>
          </a:p>
          <a:p>
            <a:endParaRPr lang="en-GB" sz="1400" dirty="0"/>
          </a:p>
          <a:p>
            <a:r>
              <a:rPr lang="en-GB" sz="1400" dirty="0"/>
              <a:t>Total: +16</a:t>
            </a:r>
          </a:p>
        </p:txBody>
      </p:sp>
      <p:sp>
        <p:nvSpPr>
          <p:cNvPr id="5" name="TextBox 4">
            <a:extLst>
              <a:ext uri="{FF2B5EF4-FFF2-40B4-BE49-F238E27FC236}">
                <a16:creationId xmlns:a16="http://schemas.microsoft.com/office/drawing/2014/main" id="{306FD85B-A0C7-FA0A-5331-FB8C693CB1F9}"/>
              </a:ext>
            </a:extLst>
          </p:cNvPr>
          <p:cNvSpPr txBox="1"/>
          <p:nvPr/>
        </p:nvSpPr>
        <p:spPr>
          <a:xfrm>
            <a:off x="4787154" y="2007605"/>
            <a:ext cx="2316480" cy="332398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Costs a lot for the training. -5</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Hard to get appointments. -3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Work load. -5</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Waiting list. -3</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Total: -16</a:t>
            </a:r>
          </a:p>
        </p:txBody>
      </p:sp>
      <p:sp>
        <p:nvSpPr>
          <p:cNvPr id="6" name="TextBox 5">
            <a:extLst>
              <a:ext uri="{FF2B5EF4-FFF2-40B4-BE49-F238E27FC236}">
                <a16:creationId xmlns:a16="http://schemas.microsoft.com/office/drawing/2014/main" id="{47D519DB-55CA-DFB4-968A-89E94165CD8C}"/>
              </a:ext>
            </a:extLst>
          </p:cNvPr>
          <p:cNvSpPr txBox="1"/>
          <p:nvPr/>
        </p:nvSpPr>
        <p:spPr>
          <a:xfrm>
            <a:off x="7220150" y="2052294"/>
            <a:ext cx="2231699" cy="375487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is exciting place to work. +5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International staff is more interested in social care work. +3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is adaptable. +5</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GPS are over crowded. -5</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Total: +8</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5984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820A5-F1F7-DD36-D8B2-812607AA7219}"/>
              </a:ext>
            </a:extLst>
          </p:cNvPr>
          <p:cNvSpPr>
            <a:spLocks noGrp="1"/>
          </p:cNvSpPr>
          <p:nvPr>
            <p:ph type="title"/>
          </p:nvPr>
        </p:nvSpPr>
        <p:spPr>
          <a:xfrm>
            <a:off x="1286933" y="609600"/>
            <a:ext cx="10197494" cy="1099457"/>
          </a:xfrm>
        </p:spPr>
        <p:txBody>
          <a:bodyPr>
            <a:normAutofit/>
          </a:bodyPr>
          <a:lstStyle/>
          <a:p>
            <a:r>
              <a:rPr lang="en-GB" dirty="0"/>
              <a:t>Results: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D56AFEE-E40A-FDAE-F66B-7540B9029E79}"/>
              </a:ext>
            </a:extLst>
          </p:cNvPr>
          <p:cNvGraphicFramePr>
            <a:graphicFrameLocks noGrp="1"/>
          </p:cNvGraphicFramePr>
          <p:nvPr>
            <p:ph idx="1"/>
            <p:extLst>
              <p:ext uri="{D42A27DB-BD31-4B8C-83A1-F6EECF244321}">
                <p14:modId xmlns:p14="http://schemas.microsoft.com/office/powerpoint/2010/main" val="4199054437"/>
              </p:ext>
            </p:extLst>
          </p:nvPr>
        </p:nvGraphicFramePr>
        <p:xfrm>
          <a:off x="950048" y="609600"/>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850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F85CC-058C-B9D1-1737-067051E519A6}"/>
              </a:ext>
            </a:extLst>
          </p:cNvPr>
          <p:cNvSpPr>
            <a:spLocks noGrp="1"/>
          </p:cNvSpPr>
          <p:nvPr>
            <p:ph type="title"/>
          </p:nvPr>
        </p:nvSpPr>
        <p:spPr>
          <a:xfrm>
            <a:off x="677334" y="609600"/>
            <a:ext cx="8596668" cy="772160"/>
          </a:xfrm>
        </p:spPr>
        <p:txBody>
          <a:bodyPr/>
          <a:lstStyle/>
          <a:p>
            <a:r>
              <a:rPr lang="en-GB" dirty="0"/>
              <a:t>Conclusion:</a:t>
            </a:r>
          </a:p>
        </p:txBody>
      </p:sp>
      <p:sp>
        <p:nvSpPr>
          <p:cNvPr id="3" name="Content Placeholder 2">
            <a:extLst>
              <a:ext uri="{FF2B5EF4-FFF2-40B4-BE49-F238E27FC236}">
                <a16:creationId xmlns:a16="http://schemas.microsoft.com/office/drawing/2014/main" id="{AF440512-951A-D22F-753A-B65AA8D74A0C}"/>
              </a:ext>
            </a:extLst>
          </p:cNvPr>
          <p:cNvSpPr>
            <a:spLocks noGrp="1"/>
          </p:cNvSpPr>
          <p:nvPr>
            <p:ph idx="1"/>
          </p:nvPr>
        </p:nvSpPr>
        <p:spPr>
          <a:xfrm>
            <a:off x="677334" y="1488613"/>
            <a:ext cx="8596668" cy="3880773"/>
          </a:xfrm>
        </p:spPr>
        <p:txBody>
          <a:bodyPr/>
          <a:lstStyle/>
          <a:p>
            <a:r>
              <a:rPr lang="en-GB" dirty="0"/>
              <a:t>NHS is better place to work. </a:t>
            </a:r>
          </a:p>
          <a:p>
            <a:r>
              <a:rPr lang="en-GB" dirty="0"/>
              <a:t>NHS needs to higher new staff.</a:t>
            </a:r>
          </a:p>
          <a:p>
            <a:r>
              <a:rPr lang="en-GB" dirty="0"/>
              <a:t>Higher international staff. </a:t>
            </a:r>
          </a:p>
          <a:p>
            <a:r>
              <a:rPr lang="en-GB" dirty="0"/>
              <a:t>Increase pay. </a:t>
            </a:r>
          </a:p>
          <a:p>
            <a:r>
              <a:rPr lang="en-GB" dirty="0"/>
              <a:t>Don’t overcrowd GP surgeries. </a:t>
            </a:r>
          </a:p>
          <a:p>
            <a:endParaRPr lang="en-GB" dirty="0"/>
          </a:p>
        </p:txBody>
      </p:sp>
    </p:spTree>
    <p:extLst>
      <p:ext uri="{BB962C8B-B14F-4D97-AF65-F5344CB8AC3E}">
        <p14:creationId xmlns:p14="http://schemas.microsoft.com/office/powerpoint/2010/main" val="1167252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3CA04-B58D-FC9A-C3D8-CE326637FF5C}"/>
              </a:ext>
            </a:extLst>
          </p:cNvPr>
          <p:cNvSpPr>
            <a:spLocks noGrp="1"/>
          </p:cNvSpPr>
          <p:nvPr>
            <p:ph type="title"/>
          </p:nvPr>
        </p:nvSpPr>
        <p:spPr>
          <a:xfrm>
            <a:off x="1333502" y="609600"/>
            <a:ext cx="8596668" cy="1320800"/>
          </a:xfrm>
        </p:spPr>
        <p:txBody>
          <a:bodyPr>
            <a:normAutofit/>
          </a:bodyPr>
          <a:lstStyle/>
          <a:p>
            <a:r>
              <a:rPr lang="en-GB" dirty="0"/>
              <a:t>References:</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938AF52-E052-A323-5773-60CDD6F7DACE}"/>
              </a:ext>
            </a:extLst>
          </p:cNvPr>
          <p:cNvSpPr>
            <a:spLocks noGrp="1"/>
          </p:cNvSpPr>
          <p:nvPr>
            <p:ph idx="1"/>
          </p:nvPr>
        </p:nvSpPr>
        <p:spPr>
          <a:xfrm>
            <a:off x="1435102" y="1296989"/>
            <a:ext cx="8596668" cy="5205411"/>
          </a:xfrm>
        </p:spPr>
        <p:txBody>
          <a:bodyPr>
            <a:normAutofit/>
          </a:bodyPr>
          <a:lstStyle/>
          <a:p>
            <a:pPr>
              <a:lnSpc>
                <a:spcPct val="90000"/>
              </a:lnSpc>
              <a:buFont typeface="+mj-lt"/>
              <a:buAutoNum type="arabicPeriod"/>
            </a:pPr>
            <a:r>
              <a:rPr lang="en-GB" sz="1200" dirty="0"/>
              <a:t>Health Education England (2018). </a:t>
            </a:r>
            <a:r>
              <a:rPr lang="en-GB" sz="1200" dirty="0" err="1"/>
              <a:t>RePAIR</a:t>
            </a:r>
            <a:r>
              <a:rPr lang="en-GB" sz="1200" dirty="0"/>
              <a:t>: reducing pre-registration attrition and improving retention report. London: Health Education England. Available at: www.hee.nhs.uk/our-work/reducing-pre-registration-attrition-improving-retention (accessed on 12 February 2019).</a:t>
            </a:r>
          </a:p>
          <a:p>
            <a:pPr>
              <a:lnSpc>
                <a:spcPct val="90000"/>
              </a:lnSpc>
              <a:buFont typeface="+mj-lt"/>
              <a:buAutoNum type="arabicPeriod"/>
            </a:pPr>
            <a:r>
              <a:rPr lang="en-GB" sz="1200" dirty="0"/>
              <a:t>Skills for Care (2018b). The state of the adult social care sector and workforce in England. Leeds: Skills for Care. Available at: www.skillsforcare.org.uk/NMDS-SCintelligence/Workforce-intelligence/publications/The-state-of-the-adult-social-caresector-and-workforce-in-England.aspx (accessed on 29 October 2018).</a:t>
            </a:r>
          </a:p>
          <a:p>
            <a:pPr>
              <a:lnSpc>
                <a:spcPct val="90000"/>
              </a:lnSpc>
              <a:buFont typeface="+mj-lt"/>
              <a:buAutoNum type="arabicPeriod"/>
            </a:pPr>
            <a:r>
              <a:rPr lang="en-GB" sz="1200" dirty="0"/>
              <a:t>NHS Digital (2018b). ‘Nurse and health visitor joiners and leavers from the NHS’. NHS Digital website. Available at: https://digital.nhs.uk/data-and-information/find-dataand-publications/supplementary-information/2018-supplementary-information-files/ leavers-and-joiners/nurse-and-health-visitor-joiners-and-leavers-from-the-nhs_ah2359 (accessed on 5 March 2019).</a:t>
            </a:r>
          </a:p>
          <a:p>
            <a:pPr>
              <a:lnSpc>
                <a:spcPct val="90000"/>
              </a:lnSpc>
              <a:buFont typeface="+mj-lt"/>
              <a:buAutoNum type="arabicPeriod"/>
            </a:pPr>
            <a:r>
              <a:rPr lang="en-GB" sz="1200" dirty="0"/>
              <a:t>NHS England (2019c). The NHS long term plan. Available at: www.longtermplan.nhs.uk/ publication/</a:t>
            </a:r>
            <a:r>
              <a:rPr lang="en-GB" sz="1200" dirty="0" err="1"/>
              <a:t>nhs</a:t>
            </a:r>
            <a:r>
              <a:rPr lang="en-GB" sz="1200" dirty="0"/>
              <a:t>-long-term-plan/ (accessed on 28 February 2019).</a:t>
            </a:r>
          </a:p>
          <a:p>
            <a:pPr>
              <a:lnSpc>
                <a:spcPct val="90000"/>
              </a:lnSpc>
              <a:buFont typeface="+mj-lt"/>
              <a:buAutoNum type="arabicPeriod"/>
            </a:pPr>
            <a:r>
              <a:rPr lang="en-GB" sz="1200" dirty="0"/>
              <a:t>Collins A (2018). ‘Updated: Government to scrap visa cap for non-EU doctors’. HSJ, 14 June. Available at: www.hsj.co.uk/workforce/updated-government-to-scrap-visacap-for-non-eu-doctors/7022658.article (accessed on 15 October 2018).</a:t>
            </a:r>
          </a:p>
          <a:p>
            <a:pPr>
              <a:lnSpc>
                <a:spcPct val="90000"/>
              </a:lnSpc>
              <a:buFont typeface="+mj-lt"/>
              <a:buAutoNum type="arabicPeriod"/>
            </a:pPr>
            <a:r>
              <a:rPr lang="en-GB" sz="1200" dirty="0"/>
              <a:t>NHS England (2016). General practice forward view. London: NHS England. Available at: www.england.nhs.uk/publication/general-practice-forward-view-gpfv/ (accessed on 29 January 2019).</a:t>
            </a:r>
          </a:p>
          <a:p>
            <a:pPr>
              <a:lnSpc>
                <a:spcPct val="90000"/>
              </a:lnSpc>
              <a:buFont typeface="+mj-lt"/>
              <a:buAutoNum type="arabicPeriod"/>
            </a:pPr>
            <a:r>
              <a:rPr lang="en-GB" sz="1200" dirty="0"/>
              <a:t>Health Education England (2017a). ‘Education funding reforms’. Health Education England website. Available at: www.hee.nhs.uk/our-work/education-funding-reforms (accessed on 30 January 2019).</a:t>
            </a:r>
          </a:p>
          <a:p>
            <a:pPr>
              <a:lnSpc>
                <a:spcPct val="90000"/>
              </a:lnSpc>
              <a:buFont typeface="+mj-lt"/>
              <a:buAutoNum type="arabicPeriod"/>
            </a:pPr>
            <a:r>
              <a:rPr lang="en-GB" sz="1200" dirty="0"/>
              <a:t>Care Quality Commission (2018). The state of health care and adult social care in England 2017/18. London: Care Quality Commission. Available at: www.cqc.org.uk/ publications/major-report/state-care (accessed on 6 November 2018).</a:t>
            </a:r>
          </a:p>
          <a:p>
            <a:pPr>
              <a:lnSpc>
                <a:spcPct val="90000"/>
              </a:lnSpc>
              <a:buFont typeface="+mj-lt"/>
              <a:buAutoNum type="arabicPeriod"/>
            </a:pPr>
            <a:endParaRPr lang="en-GB" sz="12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a:p>
            <a:pPr marL="0" indent="0">
              <a:lnSpc>
                <a:spcPct val="90000"/>
              </a:lnSpc>
              <a:buNone/>
            </a:pPr>
            <a:endParaRPr lang="en-GB" sz="1000" dirty="0"/>
          </a:p>
          <a:p>
            <a:pPr marL="0" indent="0">
              <a:lnSpc>
                <a:spcPct val="90000"/>
              </a:lnSpc>
              <a:buNone/>
            </a:pPr>
            <a:endParaRPr lang="en-GB" sz="1000" dirty="0"/>
          </a:p>
          <a:p>
            <a:pPr>
              <a:lnSpc>
                <a:spcPct val="90000"/>
              </a:lnSpc>
              <a:buFont typeface="+mj-lt"/>
              <a:buAutoNum type="arabicPeriod"/>
            </a:pPr>
            <a:endParaRPr lang="en-GB" sz="1000" dirty="0"/>
          </a:p>
          <a:p>
            <a:pPr>
              <a:lnSpc>
                <a:spcPct val="90000"/>
              </a:lnSpc>
              <a:buFont typeface="+mj-lt"/>
              <a:buAutoNum type="arabicPeriod"/>
            </a:pPr>
            <a:endParaRPr lang="en-GB" sz="1000"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1237498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3" ma:contentTypeDescription="Create a new document." ma:contentTypeScope="" ma:versionID="2e9ce320a1e13380a07793659ed5c0d7">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d781e0cd784f33b99896930298835be1"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F17DF1F-B979-4B5B-89E3-3E9FF4C4FD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5CB779-3D17-45D9-B405-F6A6EBBD3B30}">
  <ds:schemaRefs>
    <ds:schemaRef ds:uri="http://schemas.microsoft.com/sharepoint/v3/contenttype/forms"/>
  </ds:schemaRefs>
</ds:datastoreItem>
</file>

<file path=customXml/itemProps3.xml><?xml version="1.0" encoding="utf-8"?>
<ds:datastoreItem xmlns:ds="http://schemas.openxmlformats.org/officeDocument/2006/customXml" ds:itemID="{59EF40B7-E183-4B63-ADAD-56F2ADDFDB31}">
  <ds:schemaRefs>
    <ds:schemaRef ds:uri="http://www.w3.org/XML/1998/namespace"/>
    <ds:schemaRef ds:uri="http://schemas.microsoft.com/office/2006/documentManagement/types"/>
    <ds:schemaRef ds:uri="http://purl.org/dc/terms/"/>
    <ds:schemaRef ds:uri="http://purl.org/dc/elements/1.1/"/>
    <ds:schemaRef ds:uri="0e7fbce4-8ae7-4085-8b0a-9efa4c7cae6d"/>
    <ds:schemaRef ds:uri="4eb0a523-77d0-454a-93a8-50ca111d3c44"/>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TM02900688[[fn=Facet]]</Template>
  <TotalTime>1443</TotalTime>
  <Words>813</Words>
  <Application>Microsoft Office PowerPoint</Application>
  <PresentationFormat>Widescreen</PresentationFormat>
  <Paragraphs>124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Problem solving and decision making</vt:lpstr>
      <vt:lpstr>   INTRODUCTION</vt:lpstr>
      <vt:lpstr>Table of Contents:</vt:lpstr>
      <vt:lpstr>SUMMARY:</vt:lpstr>
      <vt:lpstr>Scope:</vt:lpstr>
      <vt:lpstr>PowerPoint Presentation</vt:lpstr>
      <vt:lpstr>How are they Affected?</vt:lpstr>
      <vt:lpstr>PowerPoint Presentation</vt:lpstr>
      <vt:lpstr>PowerPoint Presentation</vt:lpstr>
      <vt:lpstr>PowerPoint Presentation</vt:lpstr>
      <vt:lpstr>PowerPoint Presentation</vt:lpstr>
      <vt:lpstr>PowerPoint Presentation</vt:lpstr>
      <vt:lpstr>Results: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Mohammad Ilyas (2029045)</dc:creator>
  <cp:lastModifiedBy>Mohammad Ilyas (2029045)</cp:lastModifiedBy>
  <cp:revision>2</cp:revision>
  <dcterms:created xsi:type="dcterms:W3CDTF">2022-07-14T14:40:43Z</dcterms:created>
  <dcterms:modified xsi:type="dcterms:W3CDTF">2022-07-15T14:43:45Z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