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40293" y="2066779"/>
            <a:ext cx="5480395" cy="1758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Technical Report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Bilal Mohamed Ahmed</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2585" y="4594716"/>
            <a:ext cx="6410325"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t>This report is intended to follow a series of steps in the most accurate and safe way that will help us to carry out our work in the workshop.</a:t>
            </a:r>
          </a:p>
          <a:p>
            <a:pPr>
              <a:spcBef>
                <a:spcPct val="50000"/>
              </a:spcBef>
            </a:pPr>
            <a:r>
              <a:rPr lang="en-GB" sz="2800" dirty="0"/>
              <a:t> For this, a piece of bright mild steel 115x76x6mm was modified with the corresponding methods to meet the specifications and dimensions agreed by the supervisor in command. </a:t>
            </a: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44886" y="10663722"/>
            <a:ext cx="7159964" cy="12291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Location and PPE</a:t>
            </a:r>
          </a:p>
          <a:p>
            <a:pPr>
              <a:spcBef>
                <a:spcPct val="40000"/>
              </a:spcBef>
            </a:pPr>
            <a:r>
              <a:rPr lang="en-GB" sz="2800" dirty="0"/>
              <a:t>This work was carried out in the University of Wales Trinity Saint David workshops.</a:t>
            </a:r>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sz="2800" dirty="0"/>
          </a:p>
          <a:p>
            <a:pPr>
              <a:spcBef>
                <a:spcPct val="40000"/>
              </a:spcBef>
            </a:pPr>
            <a:endParaRPr lang="en-GB" sz="2800" dirty="0"/>
          </a:p>
          <a:p>
            <a:pPr>
              <a:spcBef>
                <a:spcPct val="40000"/>
              </a:spcBef>
            </a:pPr>
            <a:r>
              <a:rPr lang="en-GB" sz="2800" dirty="0"/>
              <a:t>In this workshop is  mandatory the use of safety glasses, safety boots and dust coat, all of this is provided. Relevant health and safety and safe working practice guidelines were referred to from books and websites. </a:t>
            </a:r>
          </a:p>
          <a:p>
            <a:pPr>
              <a:spcBef>
                <a:spcPct val="40000"/>
              </a:spcBef>
            </a:pPr>
            <a:endParaRPr lang="en-GB" dirty="0"/>
          </a:p>
          <a:p>
            <a:pPr>
              <a:spcBef>
                <a:spcPct val="40000"/>
              </a:spcBef>
            </a:pPr>
            <a:endParaRPr lang="en-AU" altLang="en-US" sz="2800" dirty="0"/>
          </a:p>
        </p:txBody>
      </p:sp>
      <p:sp>
        <p:nvSpPr>
          <p:cNvPr id="30" name="Rectangle 29"/>
          <p:cNvSpPr>
            <a:spLocks noChangeArrowheads="1"/>
          </p:cNvSpPr>
          <p:nvPr/>
        </p:nvSpPr>
        <p:spPr bwMode="auto">
          <a:xfrm>
            <a:off x="14638037" y="17248619"/>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62877" y="15456506"/>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196303"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7" name="Picture 36">
            <a:extLst>
              <a:ext uri="{FF2B5EF4-FFF2-40B4-BE49-F238E27FC236}">
                <a16:creationId xmlns:a16="http://schemas.microsoft.com/office/drawing/2014/main" id="{DA10DCEA-00B2-425D-BCEF-70E9FADFB5E5}"/>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9066" y="13238898"/>
            <a:ext cx="6023844" cy="4531754"/>
          </a:xfrm>
          <a:prstGeom prst="rect">
            <a:avLst/>
          </a:prstGeom>
          <a:noFill/>
          <a:ln>
            <a:noFill/>
          </a:ln>
        </p:spPr>
      </p:pic>
      <p:sp>
        <p:nvSpPr>
          <p:cNvPr id="28" name="Rectangle 27">
            <a:extLst>
              <a:ext uri="{FF2B5EF4-FFF2-40B4-BE49-F238E27FC236}">
                <a16:creationId xmlns:a16="http://schemas.microsoft.com/office/drawing/2014/main" id="{3CDBD4D2-1D6C-4FB8-9D02-F980119ABE13}"/>
              </a:ext>
            </a:extLst>
          </p:cNvPr>
          <p:cNvSpPr/>
          <p:nvPr/>
        </p:nvSpPr>
        <p:spPr>
          <a:xfrm>
            <a:off x="1255018" y="17818866"/>
            <a:ext cx="4637039" cy="461665"/>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1. (UWTSD WORKSHOP)</a:t>
            </a:r>
            <a:endParaRPr lang="en-GB" sz="2400" b="1" i="1" cap="small" dirty="0">
              <a:solidFill>
                <a:srgbClr val="44546A"/>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38" name="Straight Connector 37">
            <a:extLst>
              <a:ext uri="{FF2B5EF4-FFF2-40B4-BE49-F238E27FC236}">
                <a16:creationId xmlns:a16="http://schemas.microsoft.com/office/drawing/2014/main" id="{F750E40A-313D-4397-AD2B-B97712F06DAB}"/>
              </a:ext>
            </a:extLst>
          </p:cNvPr>
          <p:cNvCxnSpPr/>
          <p:nvPr/>
        </p:nvCxnSpPr>
        <p:spPr>
          <a:xfrm>
            <a:off x="222301" y="4198518"/>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F0F84516-D18C-470C-8192-6DEE64CE938C}"/>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2447" y="21724536"/>
            <a:ext cx="6000463" cy="4121319"/>
          </a:xfrm>
          <a:prstGeom prst="rect">
            <a:avLst/>
          </a:prstGeom>
          <a:noFill/>
          <a:ln>
            <a:noFill/>
          </a:ln>
        </p:spPr>
      </p:pic>
      <p:sp>
        <p:nvSpPr>
          <p:cNvPr id="33" name="Rectangle 32">
            <a:extLst>
              <a:ext uri="{FF2B5EF4-FFF2-40B4-BE49-F238E27FC236}">
                <a16:creationId xmlns:a16="http://schemas.microsoft.com/office/drawing/2014/main" id="{3B6E24C6-DC29-4099-AD89-DE0727CE1F5C}"/>
              </a:ext>
            </a:extLst>
          </p:cNvPr>
          <p:cNvSpPr/>
          <p:nvPr/>
        </p:nvSpPr>
        <p:spPr>
          <a:xfrm>
            <a:off x="2427076" y="25845862"/>
            <a:ext cx="2095445" cy="461665"/>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2. </a:t>
            </a:r>
            <a:r>
              <a:rPr lang="en-GB" sz="2400" b="1" i="1" cap="small" dirty="0" err="1">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ppe</a:t>
            </a:r>
            <a:endParaRPr lang="en-GB" sz="2400" b="1" i="1" cap="small" dirty="0">
              <a:solidFill>
                <a:srgbClr val="44546A"/>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4" name="Text Box 6">
            <a:extLst>
              <a:ext uri="{FF2B5EF4-FFF2-40B4-BE49-F238E27FC236}">
                <a16:creationId xmlns:a16="http://schemas.microsoft.com/office/drawing/2014/main" id="{B1ED1C6F-C699-4958-8D0D-B700AFDB64AB}"/>
              </a:ext>
            </a:extLst>
          </p:cNvPr>
          <p:cNvSpPr txBox="1">
            <a:spLocks noChangeArrowheads="1"/>
          </p:cNvSpPr>
          <p:nvPr/>
        </p:nvSpPr>
        <p:spPr bwMode="auto">
          <a:xfrm>
            <a:off x="7404850" y="4608863"/>
            <a:ext cx="6410325" cy="23556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Safety Tips</a:t>
            </a:r>
          </a:p>
          <a:p>
            <a:pPr>
              <a:spcBef>
                <a:spcPct val="50000"/>
              </a:spcBef>
            </a:pPr>
            <a:r>
              <a:rPr lang="en-AU" altLang="en-US" sz="2800" b="1" dirty="0"/>
              <a:t>Preparation</a:t>
            </a:r>
          </a:p>
          <a:p>
            <a:r>
              <a:rPr lang="en-GB" sz="2800" dirty="0"/>
              <a:t>To speed up the efficient use of the machines and to stop cutting errors a plan should be made and measurements should be checked before as you cannot add metal back easily (measure twice cut once). (UWTSD, 2019)</a:t>
            </a:r>
          </a:p>
          <a:p>
            <a:pPr>
              <a:spcBef>
                <a:spcPct val="50000"/>
              </a:spcBef>
            </a:pPr>
            <a:r>
              <a:rPr lang="en-GB" sz="2800" b="1" dirty="0"/>
              <a:t>Clean working environment</a:t>
            </a:r>
            <a:endParaRPr lang="en-US" altLang="en-US" sz="2800" b="1" dirty="0"/>
          </a:p>
          <a:p>
            <a:pPr>
              <a:spcBef>
                <a:spcPct val="50000"/>
              </a:spcBef>
            </a:pPr>
            <a:r>
              <a:rPr lang="en-GB" sz="2800" dirty="0"/>
              <a:t>This is important for workshop safety as accidents are caused by mess causing trips or debris entering machines etc. and fabrication mistakes are more likely if you cannot follow the plan because of a hazard led in the workplace. (UWTSD, 2019)</a:t>
            </a:r>
          </a:p>
          <a:p>
            <a:pPr>
              <a:spcBef>
                <a:spcPct val="50000"/>
              </a:spcBef>
            </a:pPr>
            <a:r>
              <a:rPr lang="en-GB" sz="2800" b="1" dirty="0"/>
              <a:t>Communication</a:t>
            </a:r>
          </a:p>
          <a:p>
            <a:pPr>
              <a:spcBef>
                <a:spcPct val="50000"/>
              </a:spcBef>
            </a:pPr>
            <a:r>
              <a:rPr lang="en-GB" sz="2800" dirty="0"/>
              <a:t>It is important to communicate with others in the workshop, so they are not put in danger by anyone’s work and can watch over other people in case of an emergency. (UWTSD, 2019)</a:t>
            </a:r>
          </a:p>
          <a:p>
            <a:pPr>
              <a:spcBef>
                <a:spcPct val="50000"/>
              </a:spcBef>
            </a:pPr>
            <a:r>
              <a:rPr lang="en-GB" sz="2800" b="1" dirty="0"/>
              <a:t>Maintenance</a:t>
            </a:r>
          </a:p>
          <a:p>
            <a:r>
              <a:rPr lang="en-GB" sz="2800" dirty="0"/>
              <a:t>Planed preventative fault maintenance of equipment should be carried out at predetermines intervals. (Holt, 2015)</a:t>
            </a:r>
          </a:p>
          <a:p>
            <a:r>
              <a:rPr lang="en-GB" dirty="0"/>
              <a:t> </a:t>
            </a:r>
          </a:p>
          <a:p>
            <a:r>
              <a:rPr lang="en-GB" sz="2800" b="1" dirty="0"/>
              <a:t>Most limb accidents are cause by </a:t>
            </a:r>
          </a:p>
          <a:p>
            <a:r>
              <a:rPr lang="en-GB" sz="2800" dirty="0"/>
              <a:t>Entanglement with rotating cutters when, loading/unloading components or removing swarf or measuring components. To avoid stay clear of cutter when machines is on. (HSE Books, 2004)</a:t>
            </a:r>
          </a:p>
          <a:p>
            <a:r>
              <a:rPr lang="en-GB" sz="2800" b="1" dirty="0"/>
              <a:t>Other common accidents</a:t>
            </a:r>
          </a:p>
          <a:p>
            <a:r>
              <a:rPr lang="en-GB" sz="2800" dirty="0"/>
              <a:t>Not wearing eye protection when machining, cleaning and removing swarf. Always wear aye protection when near milling machine being operated. (HSE Books 2004)</a:t>
            </a:r>
          </a:p>
          <a:p>
            <a:pPr>
              <a:spcBef>
                <a:spcPct val="50000"/>
              </a:spcBef>
            </a:pPr>
            <a:endParaRPr lang="en-GB" sz="2800" dirty="0"/>
          </a:p>
          <a:p>
            <a:pPr>
              <a:spcBef>
                <a:spcPct val="50000"/>
              </a:spcBef>
            </a:pPr>
            <a:endParaRPr lang="en-US" altLang="en-US" sz="2800" dirty="0"/>
          </a:p>
          <a:p>
            <a:pPr>
              <a:spcBef>
                <a:spcPct val="50000"/>
              </a:spcBef>
            </a:pPr>
            <a:endParaRPr lang="en-US" altLang="en-US" sz="2800" dirty="0"/>
          </a:p>
        </p:txBody>
      </p:sp>
      <p:sp>
        <p:nvSpPr>
          <p:cNvPr id="35" name="Text Box 6">
            <a:extLst>
              <a:ext uri="{FF2B5EF4-FFF2-40B4-BE49-F238E27FC236}">
                <a16:creationId xmlns:a16="http://schemas.microsoft.com/office/drawing/2014/main" id="{F1A2E677-2070-4B52-BF77-C5EFF4EA98FA}"/>
              </a:ext>
            </a:extLst>
          </p:cNvPr>
          <p:cNvSpPr txBox="1">
            <a:spLocks noChangeArrowheads="1"/>
          </p:cNvSpPr>
          <p:nvPr/>
        </p:nvSpPr>
        <p:spPr bwMode="auto">
          <a:xfrm>
            <a:off x="14392902" y="4611450"/>
            <a:ext cx="6410325" cy="16323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Process</a:t>
            </a:r>
          </a:p>
          <a:p>
            <a:pPr lvl="0"/>
            <a:endParaRPr lang="en-GB" dirty="0"/>
          </a:p>
          <a:p>
            <a:pPr lvl="0"/>
            <a:r>
              <a:rPr lang="en-GB" sz="2800" dirty="0"/>
              <a:t>1. Using a square decide on which tow sides will be your datum. (if no sides are square then plate should be machined square on the milling machine) </a:t>
            </a:r>
          </a:p>
          <a:p>
            <a:pPr lvl="0"/>
            <a:r>
              <a:rPr lang="en-GB" sz="2800" dirty="0"/>
              <a:t>2. Mark out from its relevant datum face the following dimensions: 20, 40 and 65mm by using a digital height gauge. </a:t>
            </a:r>
          </a:p>
          <a:p>
            <a:pPr lvl="0"/>
            <a:r>
              <a:rPr lang="en-GB" sz="2800" dirty="0"/>
              <a:t>3. Turn the work through 90 degrees and mark out from its datum face the following dimensions 45, 80, and 110mm </a:t>
            </a:r>
          </a:p>
          <a:p>
            <a:pPr lvl="0"/>
            <a:r>
              <a:rPr lang="en-GB" sz="2800" dirty="0"/>
              <a:t>4. Mark out the positions of the 6mm holes accurately </a:t>
            </a:r>
          </a:p>
          <a:p>
            <a:pPr lvl="0"/>
            <a:endParaRPr lang="en-GB" sz="2800" dirty="0"/>
          </a:p>
          <a:p>
            <a:pPr lvl="0"/>
            <a:endParaRPr lang="en-GB" sz="2800" dirty="0"/>
          </a:p>
          <a:p>
            <a:pPr lvl="0"/>
            <a:endParaRPr lang="en-GB" sz="2800" dirty="0"/>
          </a:p>
          <a:p>
            <a:pPr lvl="0"/>
            <a:endParaRPr lang="en-GB" sz="2800" dirty="0"/>
          </a:p>
          <a:p>
            <a:pPr lvl="0"/>
            <a:endParaRPr lang="en-GB" sz="2800" dirty="0"/>
          </a:p>
          <a:p>
            <a:pPr lvl="0"/>
            <a:endParaRPr lang="en-GB" sz="2800" dirty="0"/>
          </a:p>
          <a:p>
            <a:pPr lvl="0"/>
            <a:endParaRPr lang="en-GB" sz="2800" dirty="0"/>
          </a:p>
          <a:p>
            <a:pPr lvl="0"/>
            <a:endParaRPr lang="en-GB" sz="2800" dirty="0"/>
          </a:p>
          <a:p>
            <a:pPr lvl="0"/>
            <a:endParaRPr lang="en-GB" sz="2800" dirty="0"/>
          </a:p>
          <a:p>
            <a:pPr lvl="0"/>
            <a:r>
              <a:rPr lang="en-GB" sz="2800" dirty="0"/>
              <a:t>5. Centre punch the relief holes and the m6 holes accurately.</a:t>
            </a:r>
          </a:p>
          <a:p>
            <a:r>
              <a:rPr lang="en-GB" sz="2800" dirty="0"/>
              <a:t>6. Drill holes accordingly. (Check drill sizes of threaded holes)</a:t>
            </a:r>
          </a:p>
          <a:p>
            <a:r>
              <a:rPr lang="en-GB" sz="2800" dirty="0"/>
              <a:t>7. Use a milling machine to remove waste to the correct size. </a:t>
            </a:r>
          </a:p>
          <a:p>
            <a:pPr>
              <a:spcBef>
                <a:spcPct val="50000"/>
              </a:spcBef>
            </a:pPr>
            <a:endParaRPr lang="en-GB" sz="2800" dirty="0"/>
          </a:p>
          <a:p>
            <a:pPr>
              <a:spcBef>
                <a:spcPct val="50000"/>
              </a:spcBef>
            </a:pPr>
            <a:endParaRPr lang="en-US" altLang="en-US" sz="2800" dirty="0"/>
          </a:p>
          <a:p>
            <a:pPr>
              <a:spcBef>
                <a:spcPct val="50000"/>
              </a:spcBef>
            </a:pPr>
            <a:endParaRPr lang="en-US" altLang="en-US" sz="2800" dirty="0"/>
          </a:p>
        </p:txBody>
      </p:sp>
      <p:pic>
        <p:nvPicPr>
          <p:cNvPr id="41" name="Picture 40">
            <a:extLst>
              <a:ext uri="{FF2B5EF4-FFF2-40B4-BE49-F238E27FC236}">
                <a16:creationId xmlns:a16="http://schemas.microsoft.com/office/drawing/2014/main" id="{9701B996-83A7-4A2B-8ADC-C6EF5AC5035E}"/>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834102" y="12423170"/>
            <a:ext cx="2445331" cy="3056038"/>
          </a:xfrm>
          <a:prstGeom prst="rect">
            <a:avLst/>
          </a:prstGeom>
          <a:noFill/>
          <a:ln>
            <a:noFill/>
          </a:ln>
        </p:spPr>
      </p:pic>
      <p:pic>
        <p:nvPicPr>
          <p:cNvPr id="42" name="Picture 41">
            <a:extLst>
              <a:ext uri="{FF2B5EF4-FFF2-40B4-BE49-F238E27FC236}">
                <a16:creationId xmlns:a16="http://schemas.microsoft.com/office/drawing/2014/main" id="{AE5788E6-129C-4333-83F8-7D4F5A0D91E1}"/>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6200000">
            <a:off x="17887827" y="12066755"/>
            <a:ext cx="2223770" cy="2963545"/>
          </a:xfrm>
          <a:prstGeom prst="rect">
            <a:avLst/>
          </a:prstGeom>
          <a:noFill/>
          <a:ln>
            <a:noFill/>
          </a:ln>
        </p:spPr>
      </p:pic>
      <p:sp>
        <p:nvSpPr>
          <p:cNvPr id="43" name="Rectangle 42">
            <a:extLst>
              <a:ext uri="{FF2B5EF4-FFF2-40B4-BE49-F238E27FC236}">
                <a16:creationId xmlns:a16="http://schemas.microsoft.com/office/drawing/2014/main" id="{F70F311A-0287-48AC-BEE4-E99095B260F2}"/>
              </a:ext>
            </a:extLst>
          </p:cNvPr>
          <p:cNvSpPr/>
          <p:nvPr/>
        </p:nvSpPr>
        <p:spPr>
          <a:xfrm>
            <a:off x="13905828" y="15585755"/>
            <a:ext cx="4067139" cy="461665"/>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5. dig. height gauge</a:t>
            </a:r>
            <a:endParaRPr lang="en-GB" sz="2400" b="1" i="1" cap="small" dirty="0">
              <a:solidFill>
                <a:srgbClr val="44546A"/>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FF95A640-05DC-4F47-A88D-A6AAC7EE4A1F}"/>
              </a:ext>
            </a:extLst>
          </p:cNvPr>
          <p:cNvSpPr/>
          <p:nvPr/>
        </p:nvSpPr>
        <p:spPr>
          <a:xfrm>
            <a:off x="17789326" y="14725260"/>
            <a:ext cx="2400017" cy="461665"/>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6. marks</a:t>
            </a:r>
            <a:endParaRPr lang="en-GB" sz="2400" b="1" i="1" cap="small" dirty="0">
              <a:solidFill>
                <a:srgbClr val="44546A"/>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6" name="Picture 45">
            <a:extLst>
              <a:ext uri="{FF2B5EF4-FFF2-40B4-BE49-F238E27FC236}">
                <a16:creationId xmlns:a16="http://schemas.microsoft.com/office/drawing/2014/main" id="{87924DA5-E57E-4CB2-819A-E71A271879C8}"/>
              </a:ext>
            </a:extLst>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818883" y="25127893"/>
            <a:ext cx="2150745" cy="2867025"/>
          </a:xfrm>
          <a:prstGeom prst="rect">
            <a:avLst/>
          </a:prstGeom>
          <a:noFill/>
          <a:ln>
            <a:noFill/>
          </a:ln>
        </p:spPr>
      </p:pic>
      <p:pic>
        <p:nvPicPr>
          <p:cNvPr id="47" name="Picture 46">
            <a:extLst>
              <a:ext uri="{FF2B5EF4-FFF2-40B4-BE49-F238E27FC236}">
                <a16:creationId xmlns:a16="http://schemas.microsoft.com/office/drawing/2014/main" id="{B6A2966A-0DC6-4AA5-AE29-1B7CE8A8E236}"/>
              </a:ext>
            </a:extLs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634384" y="25104023"/>
            <a:ext cx="2150745" cy="2890895"/>
          </a:xfrm>
          <a:prstGeom prst="rect">
            <a:avLst/>
          </a:prstGeom>
          <a:noFill/>
          <a:ln>
            <a:noFill/>
          </a:ln>
        </p:spPr>
      </p:pic>
      <p:sp>
        <p:nvSpPr>
          <p:cNvPr id="48" name="Text Box 8">
            <a:extLst>
              <a:ext uri="{FF2B5EF4-FFF2-40B4-BE49-F238E27FC236}">
                <a16:creationId xmlns:a16="http://schemas.microsoft.com/office/drawing/2014/main" id="{E6403AE6-89A9-49F2-BA83-1639B51AF722}"/>
              </a:ext>
            </a:extLst>
          </p:cNvPr>
          <p:cNvSpPr txBox="1">
            <a:spLocks noChangeArrowheads="1"/>
          </p:cNvSpPr>
          <p:nvPr/>
        </p:nvSpPr>
        <p:spPr bwMode="auto">
          <a:xfrm>
            <a:off x="14288087" y="18595617"/>
            <a:ext cx="6483091" cy="6517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a:t>
            </a:r>
          </a:p>
          <a:p>
            <a:r>
              <a:rPr lang="en-GB" sz="2800" dirty="0"/>
              <a:t>The process was carried out following the recommendations of the supervisor in command and maintaining the safety and quality standards.</a:t>
            </a:r>
          </a:p>
          <a:p>
            <a:r>
              <a:rPr lang="en-GB" sz="2800" dirty="0"/>
              <a:t>Therefore, the result is more than satisfactory since it has been a great learning process and the piece correctly complied with the specifications for that day.</a:t>
            </a:r>
          </a:p>
          <a:p>
            <a:pPr>
              <a:spcBef>
                <a:spcPct val="40000"/>
              </a:spcBef>
            </a:pPr>
            <a:endParaRPr lang="en-GB" dirty="0"/>
          </a:p>
          <a:p>
            <a:pPr>
              <a:spcBef>
                <a:spcPct val="40000"/>
              </a:spcBef>
            </a:pPr>
            <a:endParaRPr lang="en-AU" altLang="en-US" sz="2800" dirty="0"/>
          </a:p>
        </p:txBody>
      </p:sp>
      <p:sp>
        <p:nvSpPr>
          <p:cNvPr id="25" name="Rectangle 24">
            <a:extLst>
              <a:ext uri="{FF2B5EF4-FFF2-40B4-BE49-F238E27FC236}">
                <a16:creationId xmlns:a16="http://schemas.microsoft.com/office/drawing/2014/main" id="{8A07C054-AB0B-44BF-8B18-2BD750965617}"/>
              </a:ext>
            </a:extLst>
          </p:cNvPr>
          <p:cNvSpPr/>
          <p:nvPr/>
        </p:nvSpPr>
        <p:spPr>
          <a:xfrm>
            <a:off x="15081168" y="2127134"/>
            <a:ext cx="10690225" cy="1348382"/>
          </a:xfrm>
          <a:prstGeom prst="rect">
            <a:avLst/>
          </a:prstGeom>
        </p:spPr>
        <p:txBody>
          <a:bodyPr>
            <a:spAutoFit/>
          </a:bodyPr>
          <a:lstStyle/>
          <a:p>
            <a:pPr>
              <a:lnSpc>
                <a:spcPct val="110000"/>
              </a:lnSpc>
              <a:spcBef>
                <a:spcPct val="0"/>
              </a:spcBef>
            </a:pPr>
            <a:r>
              <a:rPr lang="en-GB" altLang="en-US" sz="4000" dirty="0">
                <a:solidFill>
                  <a:srgbClr val="002060"/>
                </a:solidFill>
                <a:latin typeface="Calibri" charset="0"/>
                <a:ea typeface="Calibri" charset="0"/>
                <a:cs typeface="Calibri" charset="0"/>
              </a:rPr>
              <a:t>School</a:t>
            </a:r>
            <a:r>
              <a:rPr lang="en-GB" altLang="en-US" sz="4000" dirty="0">
                <a:solidFill>
                  <a:srgbClr val="002060"/>
                </a:solidFill>
                <a:latin typeface="Georgia" charset="0"/>
              </a:rPr>
              <a:t> </a:t>
            </a:r>
            <a:r>
              <a:rPr lang="en-GB" altLang="en-US" sz="4000" i="1" dirty="0">
                <a:solidFill>
                  <a:srgbClr val="002060"/>
                </a:solidFill>
                <a:latin typeface="Georgia" charset="0"/>
              </a:rPr>
              <a:t>of</a:t>
            </a:r>
            <a:r>
              <a:rPr lang="en-GB" altLang="en-US" sz="4000" dirty="0">
                <a:solidFill>
                  <a:srgbClr val="002060"/>
                </a:solidFill>
                <a:latin typeface="Georgia" charset="0"/>
              </a:rPr>
              <a:t> </a:t>
            </a:r>
            <a:r>
              <a:rPr lang="en-GB" altLang="en-US" sz="4000" b="1" dirty="0">
                <a:solidFill>
                  <a:srgbClr val="002060"/>
                </a:solidFill>
                <a:latin typeface="Calibri" charset="0"/>
                <a:ea typeface="Calibri" charset="0"/>
                <a:cs typeface="Calibri" charset="0"/>
              </a:rPr>
              <a:t>Engineering</a:t>
            </a:r>
          </a:p>
          <a:p>
            <a:pPr>
              <a:lnSpc>
                <a:spcPct val="110000"/>
              </a:lnSpc>
              <a:spcBef>
                <a:spcPct val="0"/>
              </a:spcBef>
            </a:pPr>
            <a:r>
              <a:rPr lang="en-GB" altLang="en-US" sz="3600" dirty="0">
                <a:solidFill>
                  <a:srgbClr val="002060"/>
                </a:solidFill>
                <a:latin typeface="Calibri" charset="0"/>
                <a:cs typeface="Calibri" charset="0"/>
              </a:rPr>
              <a:t>BEng Motorsport Engineering</a:t>
            </a:r>
            <a:endParaRPr lang="en-US" altLang="zh-CN" sz="3600" dirty="0">
              <a:solidFill>
                <a:srgbClr val="002060"/>
              </a:solidFill>
              <a:latin typeface="Calibri" charset="0"/>
              <a:cs typeface="Calibri" charset="0"/>
            </a:endParaRPr>
          </a:p>
        </p:txBody>
      </p:sp>
      <p:sp>
        <p:nvSpPr>
          <p:cNvPr id="56" name="Text Box 8">
            <a:extLst>
              <a:ext uri="{FF2B5EF4-FFF2-40B4-BE49-F238E27FC236}">
                <a16:creationId xmlns:a16="http://schemas.microsoft.com/office/drawing/2014/main" id="{0259B87F-2B0F-4D2F-85D1-E30360AC782E}"/>
              </a:ext>
            </a:extLst>
          </p:cNvPr>
          <p:cNvSpPr txBox="1">
            <a:spLocks noChangeArrowheads="1"/>
          </p:cNvSpPr>
          <p:nvPr/>
        </p:nvSpPr>
        <p:spPr bwMode="auto">
          <a:xfrm>
            <a:off x="7394664" y="48432950"/>
            <a:ext cx="2201983" cy="19259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Location and PPE</a:t>
            </a:r>
          </a:p>
          <a:p>
            <a:r>
              <a:rPr lang="en-GB" sz="2800" dirty="0"/>
              <a:t>The process was carried out following the recommendations of the supervisor in command and maintaining the safety and quality standards.</a:t>
            </a:r>
          </a:p>
          <a:p>
            <a:r>
              <a:rPr lang="en-GB" sz="2800" dirty="0"/>
              <a:t>Therefore, the result is more than satisfactory since it has been a great learning process and the piece correctly complied with the specifications for that day.</a:t>
            </a:r>
          </a:p>
          <a:p>
            <a:pPr>
              <a:spcBef>
                <a:spcPct val="40000"/>
              </a:spcBef>
            </a:pPr>
            <a:endParaRPr lang="en-GB" dirty="0"/>
          </a:p>
          <a:p>
            <a:pPr>
              <a:spcBef>
                <a:spcPct val="40000"/>
              </a:spcBef>
            </a:pPr>
            <a:endParaRPr lang="en-AU" altLang="en-US" sz="2800" dirty="0"/>
          </a:p>
        </p:txBody>
      </p:sp>
      <p:sp>
        <p:nvSpPr>
          <p:cNvPr id="51" name="Rectangle 15">
            <a:extLst>
              <a:ext uri="{FF2B5EF4-FFF2-40B4-BE49-F238E27FC236}">
                <a16:creationId xmlns:a16="http://schemas.microsoft.com/office/drawing/2014/main" id="{4985EEE6-F6E8-4FE1-A632-F4815E4FA713}"/>
              </a:ext>
            </a:extLst>
          </p:cNvPr>
          <p:cNvSpPr>
            <a:spLocks noChangeArrowheads="1"/>
          </p:cNvSpPr>
          <p:nvPr/>
        </p:nvSpPr>
        <p:spPr bwMode="auto">
          <a:xfrm>
            <a:off x="14552718" y="26419406"/>
            <a:ext cx="6680935"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R="0" lvl="0" indent="0" defTabSz="673100" eaLnBrk="1" fontAlgn="base" hangingPunct="1">
              <a:lnSpc>
                <a:spcPct val="100000"/>
              </a:lnSpc>
              <a:spcBef>
                <a:spcPct val="0"/>
              </a:spcBef>
              <a:spcAft>
                <a:spcPct val="0"/>
              </a:spcAft>
              <a:buClrTx/>
              <a:buSzTx/>
              <a:buFontTx/>
              <a:buNone/>
              <a:tabLst/>
            </a:pPr>
            <a:r>
              <a:rPr lang="en-GB" altLang="en-US" sz="3600" b="1" dirty="0">
                <a:latin typeface="Arial" charset="0"/>
                <a:ea typeface="ＭＳ Ｐゴシック" charset="-128"/>
              </a:rPr>
              <a:t>References</a:t>
            </a:r>
          </a:p>
          <a:p>
            <a:pPr marR="0" lvl="0" indent="0" defTabSz="673100" eaLnBrk="1" fontAlgn="base" hangingPunct="1">
              <a:lnSpc>
                <a:spcPct val="100000"/>
              </a:lnSpc>
              <a:spcBef>
                <a:spcPct val="0"/>
              </a:spcBef>
              <a:spcAft>
                <a:spcPct val="0"/>
              </a:spcAft>
              <a:buClrTx/>
              <a:buSzTx/>
              <a:buFontTx/>
              <a:buNone/>
              <a:tabLst/>
            </a:pPr>
            <a:r>
              <a:rPr lang="en-GB" altLang="en-US" sz="2000" i="1" dirty="0">
                <a:latin typeface="Arial" charset="0"/>
                <a:ea typeface="ＭＳ Ｐゴシック" charset="-128"/>
              </a:rPr>
              <a:t>Books., H. (2004). Health and safety in engineering Workshops. London: Crown.</a:t>
            </a:r>
          </a:p>
          <a:p>
            <a:pPr marR="0" lvl="0" indent="0" defTabSz="673100" eaLnBrk="1" fontAlgn="base" hangingPunct="1">
              <a:lnSpc>
                <a:spcPct val="100000"/>
              </a:lnSpc>
              <a:spcBef>
                <a:spcPct val="0"/>
              </a:spcBef>
              <a:spcAft>
                <a:spcPct val="0"/>
              </a:spcAft>
              <a:buClrTx/>
              <a:buSzTx/>
              <a:buFontTx/>
              <a:buNone/>
              <a:tabLst/>
            </a:pPr>
            <a:r>
              <a:rPr lang="en-GB" altLang="en-US" sz="2000" i="1" dirty="0">
                <a:latin typeface="Arial" charset="0"/>
                <a:ea typeface="ＭＳ Ｐゴシック" charset="-128"/>
              </a:rPr>
              <a:t>Hold, A. A. (2015). Principles of health and safety at work. Abingdon: Routledge.</a:t>
            </a:r>
          </a:p>
          <a:p>
            <a:pPr marR="0" lvl="0" indent="0" defTabSz="673100" eaLnBrk="1" fontAlgn="base" hangingPunct="1">
              <a:lnSpc>
                <a:spcPct val="100000"/>
              </a:lnSpc>
              <a:spcBef>
                <a:spcPct val="0"/>
              </a:spcBef>
              <a:spcAft>
                <a:spcPct val="0"/>
              </a:spcAft>
              <a:buClrTx/>
              <a:buSzTx/>
              <a:buFontTx/>
              <a:buNone/>
              <a:tabLst/>
            </a:pPr>
            <a:r>
              <a:rPr lang="en-GB" altLang="en-US" sz="2000" i="1" dirty="0">
                <a:latin typeface="Arial" charset="0"/>
                <a:ea typeface="ＭＳ Ｐゴシック" charset="-128"/>
              </a:rPr>
              <a:t>UWTSD. (2019). SAFETY TIPS. Retrieved from Moodle: https://moodle.uwtsd.ac.uk/course/view.php?id=2168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9" name="Rectangle 58">
            <a:extLst>
              <a:ext uri="{FF2B5EF4-FFF2-40B4-BE49-F238E27FC236}">
                <a16:creationId xmlns:a16="http://schemas.microsoft.com/office/drawing/2014/main" id="{F310F2EE-0590-4AEA-A290-FB8A1A21EC15}"/>
              </a:ext>
            </a:extLst>
          </p:cNvPr>
          <p:cNvSpPr/>
          <p:nvPr/>
        </p:nvSpPr>
        <p:spPr>
          <a:xfrm>
            <a:off x="7595966" y="28007202"/>
            <a:ext cx="5620898" cy="461665"/>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3 &amp; 4. drill &amp; milling machine</a:t>
            </a:r>
            <a:endParaRPr lang="en-GB" sz="2400" b="1" i="1" cap="small" dirty="0">
              <a:solidFill>
                <a:srgbClr val="44546A"/>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2" name="Picture 31">
            <a:extLst>
              <a:ext uri="{FF2B5EF4-FFF2-40B4-BE49-F238E27FC236}">
                <a16:creationId xmlns:a16="http://schemas.microsoft.com/office/drawing/2014/main" id="{B82F0144-27D1-459C-8CCC-6F262FE4FCCB}"/>
              </a:ext>
            </a:extLst>
          </p:cNvPr>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16200000">
            <a:off x="15149528" y="23245785"/>
            <a:ext cx="2619039" cy="3703866"/>
          </a:xfrm>
          <a:prstGeom prst="rect">
            <a:avLst/>
          </a:prstGeom>
          <a:noFill/>
          <a:ln>
            <a:noFill/>
          </a:ln>
        </p:spPr>
      </p:pic>
      <p:sp>
        <p:nvSpPr>
          <p:cNvPr id="39" name="Rectangle 38">
            <a:extLst>
              <a:ext uri="{FF2B5EF4-FFF2-40B4-BE49-F238E27FC236}">
                <a16:creationId xmlns:a16="http://schemas.microsoft.com/office/drawing/2014/main" id="{3412AB9B-DB3E-43A4-8251-82B8112CAA5F}"/>
              </a:ext>
            </a:extLst>
          </p:cNvPr>
          <p:cNvSpPr/>
          <p:nvPr/>
        </p:nvSpPr>
        <p:spPr>
          <a:xfrm>
            <a:off x="18555067" y="24598573"/>
            <a:ext cx="2019334" cy="1405513"/>
          </a:xfrm>
          <a:prstGeom prst="rect">
            <a:avLst/>
          </a:prstGeom>
        </p:spPr>
        <p:txBody>
          <a:bodyPr wrap="none">
            <a:spAutoFit/>
          </a:bodyPr>
          <a:lstStyle/>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Figure 7.</a:t>
            </a:r>
          </a:p>
          <a:p>
            <a:pPr algn="ctr">
              <a:spcAft>
                <a:spcPts val="800"/>
              </a:spcAft>
            </a:pPr>
            <a:r>
              <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rPr>
              <a:t> final result</a:t>
            </a:r>
          </a:p>
          <a:p>
            <a:pPr algn="ctr">
              <a:spcAft>
                <a:spcPts val="800"/>
              </a:spcAft>
            </a:pPr>
            <a:endParaRPr lang="en-GB" sz="2400" b="1" i="1" cap="small" dirty="0">
              <a:solidFill>
                <a:srgbClr val="44546A"/>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331</TotalTime>
  <Words>631</Words>
  <Application>Microsoft Office PowerPoint</Application>
  <PresentationFormat>Custom</PresentationFormat>
  <Paragraphs>73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Bilal Mohamed</cp:lastModifiedBy>
  <cp:revision>29</cp:revision>
  <dcterms:created xsi:type="dcterms:W3CDTF">2016-02-25T08:27:32Z</dcterms:created>
  <dcterms:modified xsi:type="dcterms:W3CDTF">2020-02-03T02:49:07Z</dcterms:modified>
</cp:coreProperties>
</file>