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7" r:id="rId5"/>
    <p:sldId id="310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12" r:id="rId14"/>
    <p:sldId id="297" r:id="rId15"/>
    <p:sldId id="298" r:id="rId16"/>
    <p:sldId id="299" r:id="rId17"/>
    <p:sldId id="296" r:id="rId18"/>
    <p:sldId id="300" r:id="rId19"/>
    <p:sldId id="301" r:id="rId20"/>
    <p:sldId id="302" r:id="rId21"/>
    <p:sldId id="303" r:id="rId22"/>
    <p:sldId id="320" r:id="rId23"/>
    <p:sldId id="305" r:id="rId24"/>
    <p:sldId id="306" r:id="rId25"/>
    <p:sldId id="307" r:id="rId26"/>
    <p:sldId id="308" r:id="rId27"/>
    <p:sldId id="309" r:id="rId28"/>
    <p:sldId id="295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179" autoAdjust="0"/>
  </p:normalViewPr>
  <p:slideViewPr>
    <p:cSldViewPr>
      <p:cViewPr varScale="1">
        <p:scale>
          <a:sx n="95" d="100"/>
          <a:sy n="95" d="100"/>
        </p:scale>
        <p:origin x="154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dao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 smtClean="0"/>
              <a:t>1</a:t>
            </a:r>
            <a:r>
              <a:rPr lang="en-GB" sz="1200" dirty="0" smtClean="0"/>
              <a:t>A Dao of Web Design. Available: </a:t>
            </a:r>
            <a:r>
              <a:rPr lang="en-GB" sz="1200" dirty="0" smtClean="0">
                <a:hlinkClick r:id="rId3"/>
              </a:rPr>
              <a:t>http://alistapart.com/article/dao</a:t>
            </a:r>
            <a:r>
              <a:rPr lang="en-GB" sz="1200" dirty="0" smtClean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399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 smtClean="0"/>
              <a:t>1</a:t>
            </a:r>
            <a:r>
              <a:rPr lang="en-GB" sz="1200" dirty="0" smtClean="0"/>
              <a:t>Responsive Web Design with HTML5 and CSS3, 2</a:t>
            </a:r>
            <a:r>
              <a:rPr lang="en-GB" sz="1200" baseline="30000" dirty="0" smtClean="0"/>
              <a:t>nd</a:t>
            </a:r>
            <a:r>
              <a:rPr lang="en-GB" sz="1200" dirty="0" smtClean="0"/>
              <a:t> Edition, </a:t>
            </a:r>
            <a:r>
              <a:rPr lang="en-GB" sz="1200" dirty="0" err="1" smtClean="0"/>
              <a:t>Packt</a:t>
            </a:r>
            <a:r>
              <a:rPr lang="en-GB" sz="1200" dirty="0" smtClean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smtClean="0"/>
              <a:t>Responsive Web Design by Ethan </a:t>
            </a:r>
            <a:r>
              <a:rPr lang="en-GB" sz="1200" dirty="0" err="1" smtClean="0"/>
              <a:t>Marcotte</a:t>
            </a:r>
            <a:r>
              <a:rPr lang="en-GB" sz="1200" dirty="0" smtClean="0"/>
              <a:t>: </a:t>
            </a:r>
            <a:r>
              <a:rPr lang="en-GB" sz="1200" dirty="0" smtClean="0">
                <a:hlinkClick r:id="rId3"/>
              </a:rPr>
              <a:t>http://alistapart.com/article/responsive-web-design</a:t>
            </a:r>
            <a:r>
              <a:rPr lang="en-GB" sz="1200" dirty="0" smtClean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125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shrink-to-fit</a:t>
            </a:r>
            <a:r>
              <a:rPr lang="en-GB" baseline="0" dirty="0" smtClean="0"/>
              <a:t> attribute is added to support Safari browsers. In 2015, iOS 9 was released and with it Apple changed how Safari handled the initial viewport zoom on page load.</a:t>
            </a:r>
          </a:p>
          <a:p>
            <a:endParaRPr lang="en-GB" baseline="0" dirty="0" smtClean="0"/>
          </a:p>
          <a:p>
            <a:r>
              <a:rPr lang="en-GB" baseline="0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https://www.google.com/search?q=html+viewport+shrink-to-fit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https://www.scottohara.me/blog/2018/12/11/shrink-to-fit.html</a:t>
            </a:r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295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https://www.google.com/search?q=html+viewport+shrink-to-fit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https://www.scottohara.me/blog/2018/12/11/shrink-to-fit.html</a:t>
            </a:r>
            <a:endParaRPr lang="en-GB" baseline="0" dirty="0" smtClean="0"/>
          </a:p>
          <a:p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For</a:t>
            </a:r>
            <a:r>
              <a:rPr lang="en-GB" baseline="0" dirty="0" smtClean="0"/>
              <a:t> more information on why shrink-to-fit was introduced, see: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https://bitsofco.de/ios-safari-and-shrink-to-fit/ [accessed: 08-Oct-2018]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https://developer.mozilla.org/en-US/docs/Mozilla/Mobile/Viewport_meta_tag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https://www.quirksmode.org/mobile/viewports2.html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http://kihlstrom.com/2015/shrink-to-fit-no-fixes-zoom-problem-in-ios-9/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8215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312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Flexbox</a:t>
            </a:r>
            <a:r>
              <a:rPr lang="en-GB" baseline="0" dirty="0" smtClean="0"/>
              <a:t> is intended for laying out items in a single dimension i.e. either one row or one column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Not two dimension, rows and columns, so not the best for creating nested grid layouts.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Better for positioning smaller details inside a row/column.</a:t>
            </a:r>
          </a:p>
          <a:p>
            <a:endParaRPr lang="en-GB" baseline="0" dirty="0" smtClean="0"/>
          </a:p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https://rachelandrew.co.uk/archives/2016/03/30/should-i-use-grid-or-flexbox/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https://tutorialzine.com/2017/03/css-grid-vs-flexbox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Try</a:t>
            </a:r>
            <a:r>
              <a:rPr lang="en-GB" baseline="0" dirty="0" smtClean="0"/>
              <a:t> and Google: should I use CSS flexbox for layout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CSS Grid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https://www.w3schools.com/css/css_grid.asp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https://css-tricks.com/snippets/css/complete-guide-grid/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https://developer.mozilla.org/en-US/docs/Web/CSS/CSS_Grid_Layout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800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Bootstrap version 3 had just the 1</a:t>
            </a:r>
            <a:r>
              <a:rPr lang="en-GB" baseline="30000" dirty="0" smtClean="0"/>
              <a:t>st</a:t>
            </a:r>
            <a:r>
              <a:rPr lang="en-GB" dirty="0" smtClean="0"/>
              <a:t> four and used the column class prefixes .col-</a:t>
            </a:r>
            <a:r>
              <a:rPr lang="en-GB" b="1" dirty="0" err="1" smtClean="0"/>
              <a:t>xs</a:t>
            </a:r>
            <a:r>
              <a:rPr lang="en-GB" b="1" dirty="0" smtClean="0"/>
              <a:t>-</a:t>
            </a:r>
            <a:r>
              <a:rPr lang="en-GB" dirty="0" smtClean="0"/>
              <a:t>, .col-</a:t>
            </a:r>
            <a:r>
              <a:rPr lang="en-GB" b="1" dirty="0" err="1" smtClean="0"/>
              <a:t>sm</a:t>
            </a:r>
            <a:r>
              <a:rPr lang="en-GB" b="1" dirty="0" smtClean="0"/>
              <a:t>-</a:t>
            </a:r>
            <a:r>
              <a:rPr lang="en-GB" dirty="0" smtClean="0"/>
              <a:t>, .col-</a:t>
            </a:r>
            <a:r>
              <a:rPr lang="en-GB" b="1" dirty="0" smtClean="0"/>
              <a:t>md-</a:t>
            </a:r>
            <a:r>
              <a:rPr lang="en-GB" dirty="0" smtClean="0"/>
              <a:t> and .col-</a:t>
            </a:r>
            <a:r>
              <a:rPr lang="en-GB" b="1" dirty="0" err="1" smtClean="0"/>
              <a:t>lg</a:t>
            </a:r>
            <a:r>
              <a:rPr lang="en-GB" b="1" dirty="0" smtClean="0"/>
              <a:t>-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9247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83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Bootstrap 3, push</a:t>
            </a:r>
            <a:r>
              <a:rPr lang="en-GB" baseline="0" dirty="0"/>
              <a:t> and pull classes were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925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121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6/14/2019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/css_pseudo_classes.as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itsofco.de/ios-safari-and-shrink-to-fit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ottohara.me/blog/2018/12/11/shrink-to-fit.html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float.asp" TargetMode="External"/><Relationship Id="rId7" Type="http://schemas.openxmlformats.org/officeDocument/2006/relationships/hyperlink" Target="https://caniuse.com/#feat=css-grid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3schools.com/css/css_grid.asp" TargetMode="External"/><Relationship Id="rId5" Type="http://schemas.openxmlformats.org/officeDocument/2006/relationships/hyperlink" Target="https://caniuse.com/#search=flexbox" TargetMode="External"/><Relationship Id="rId4" Type="http://schemas.openxmlformats.org/officeDocument/2006/relationships/hyperlink" Target="https://www.w3schools.com/css/css3_flexbox.asp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hyperlink" Target="http://www.w3schools.com/cssref/css3_browsersupport.asp" TargetMode="External"/><Relationship Id="rId7" Type="http://schemas.openxmlformats.org/officeDocument/2006/relationships/image" Target="../media/image9.gif"/><Relationship Id="rId2" Type="http://schemas.openxmlformats.org/officeDocument/2006/relationships/hyperlink" Target="http://canius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hyperlink" Target="https://autoprefixer.github.io/" TargetMode="External"/><Relationship Id="rId9" Type="http://schemas.openxmlformats.org/officeDocument/2006/relationships/image" Target="../media/image11.gi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More Page Layouts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/>
              <a:t>4</a:t>
            </a:r>
            <a:r>
              <a:rPr lang="en-GB" dirty="0" smtClean="0"/>
              <a:t>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17-Jun-2019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Selectors Revisited</a:t>
            </a:r>
          </a:p>
          <a:p>
            <a:r>
              <a:rPr lang="en-GB" dirty="0" smtClean="0"/>
              <a:t>Responsive Web Design (RWD)</a:t>
            </a:r>
          </a:p>
          <a:p>
            <a:r>
              <a:rPr lang="en-GB" dirty="0" smtClean="0"/>
              <a:t>RWD with Bootstrap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Selectors Revisited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529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Pseudo Class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2266" cy="4800600"/>
          </a:xfrm>
        </p:spPr>
        <p:txBody>
          <a:bodyPr>
            <a:normAutofit/>
          </a:bodyPr>
          <a:lstStyle/>
          <a:p>
            <a:r>
              <a:rPr lang="en-GB" dirty="0"/>
              <a:t>Pseudo class CSS selectors also allow you to select and format </a:t>
            </a:r>
            <a:r>
              <a:rPr lang="en-GB" b="1" dirty="0"/>
              <a:t>a specific element occurrence</a:t>
            </a:r>
            <a:r>
              <a:rPr lang="en-GB" dirty="0"/>
              <a:t>.</a:t>
            </a:r>
          </a:p>
          <a:p>
            <a:r>
              <a:rPr lang="en-GB" dirty="0"/>
              <a:t>For example, the first, last, or nth child occurrence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p:first-child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</a:t>
            </a:r>
            <a:r>
              <a:rPr lang="en-GB" sz="2000" smtClean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any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&lt;p&gt; element that is the first child of any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p:last-child 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</a:t>
            </a:r>
            <a:r>
              <a:rPr lang="en-GB" sz="2000" dirty="0" err="1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 descendant element in a &lt;p&gt; element that is the last child of another element */</a:t>
            </a:r>
          </a:p>
          <a:p>
            <a:pPr lvl="1"/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p:nth-child(3)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selects any &lt;p&gt; element that is the third child of its parent 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dirty="0"/>
          </a:p>
          <a:p>
            <a:r>
              <a:rPr lang="en-GB" dirty="0"/>
              <a:t>See more: </a:t>
            </a:r>
            <a:r>
              <a:rPr lang="en-GB" dirty="0">
                <a:hlinkClick r:id="rId2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 Element CSS Selectors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5019261"/>
          </a:xfrm>
        </p:spPr>
        <p:txBody>
          <a:bodyPr>
            <a:normAutofit/>
          </a:bodyPr>
          <a:lstStyle/>
          <a:p>
            <a:r>
              <a:rPr lang="en-GB" dirty="0"/>
              <a:t>Pseudo elements let you select and style </a:t>
            </a:r>
            <a:r>
              <a:rPr lang="en-GB" b="1" dirty="0"/>
              <a:t>specific part of an element</a:t>
            </a:r>
            <a:r>
              <a:rPr lang="en-GB" dirty="0"/>
              <a:t>. Syntax:</a:t>
            </a:r>
          </a:p>
          <a:p>
            <a:pPr marL="320040" lvl="1" indent="0">
              <a:buNone/>
            </a:pP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selector:pseudo-element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property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The first line of an element (paragraph, div, etc.)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p:first-line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pPr lvl="1"/>
            <a:r>
              <a:rPr lang="en-GB" dirty="0"/>
              <a:t>The first letter of a block of text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p:first-letter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also use pseudo elements to insert content before 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::before</a:t>
            </a:r>
            <a:r>
              <a:rPr lang="en-GB" dirty="0"/>
              <a:t>) and after(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::after</a:t>
            </a:r>
            <a:r>
              <a:rPr lang="en-GB" dirty="0"/>
              <a:t>)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h1:before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(smiley.gif)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06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Selectors Specificity Calculations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Some selectors are more specific than others.</a:t>
            </a:r>
          </a:p>
          <a:p>
            <a:r>
              <a:rPr lang="en-GB" dirty="0"/>
              <a:t>More specific selectors will override more general ones!</a:t>
            </a:r>
          </a:p>
          <a:p>
            <a:r>
              <a:rPr lang="en-GB" dirty="0"/>
              <a:t>There is a formula to calculate a CSS selector’s specificity value.</a:t>
            </a:r>
          </a:p>
        </p:txBody>
      </p:sp>
    </p:spTree>
    <p:extLst>
      <p:ext uri="{BB962C8B-B14F-4D97-AF65-F5344CB8AC3E}">
        <p14:creationId xmlns:p14="http://schemas.microsoft.com/office/powerpoint/2010/main" val="2458987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Calculating Selectors Specificity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selector’s specificity is calculated using points	</a:t>
            </a:r>
          </a:p>
          <a:p>
            <a:endParaRPr lang="en-GB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2165557"/>
              </p:ext>
            </p:extLst>
          </p:nvPr>
        </p:nvGraphicFramePr>
        <p:xfrm>
          <a:off x="612647" y="2276872"/>
          <a:ext cx="7919794" cy="3540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5130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52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14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Selector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&lt;p style=“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</a:t>
                      </a:r>
                      <a:r>
                        <a:rPr lang="en-GB" dirty="0" err="1"/>
                        <a:t>ffffff</a:t>
                      </a:r>
                      <a:r>
                        <a:rPr lang="en-GB" dirty="0"/>
                        <a:t>;”&gt;…&lt;/p&gt;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(1,</a:t>
                      </a:r>
                      <a:r>
                        <a:rPr lang="en-GB" baseline="0" dirty="0"/>
                        <a:t> 0, 0, 0) = </a:t>
                      </a:r>
                      <a:r>
                        <a:rPr lang="en-GB" b="1" baseline="0" dirty="0"/>
                        <a:t>1000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Most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 Selector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#para1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#ff0000;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Points</a:t>
                      </a:r>
                      <a:r>
                        <a:rPr lang="en-GB" dirty="0"/>
                        <a:t>:	 (0, 1, 0, 0) = </a:t>
                      </a:r>
                      <a:r>
                        <a:rPr lang="en-GB" b="1" dirty="0"/>
                        <a:t>0100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Class, Pseudo-class</a:t>
                      </a:r>
                      <a:r>
                        <a:rPr lang="en-GB" baseline="0" dirty="0"/>
                        <a:t> or attribute selectors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.para { </a:t>
                      </a:r>
                      <a:r>
                        <a:rPr lang="en-GB" dirty="0" err="1"/>
                        <a:t>color</a:t>
                      </a:r>
                      <a:r>
                        <a:rPr lang="en-GB" dirty="0"/>
                        <a:t>: #00ff00;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Points:	(0, 0,</a:t>
                      </a:r>
                      <a:r>
                        <a:rPr lang="en-GB" baseline="0" dirty="0"/>
                        <a:t> 1, 0) = </a:t>
                      </a:r>
                      <a:r>
                        <a:rPr lang="en-GB" b="1" baseline="0" dirty="0"/>
                        <a:t>0010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dirty="0"/>
                        <a:t>p</a:t>
                      </a:r>
                      <a:r>
                        <a:rPr lang="en-GB" baseline="0" dirty="0"/>
                        <a:t> { </a:t>
                      </a:r>
                      <a:r>
                        <a:rPr lang="en-GB" baseline="0" dirty="0" err="1"/>
                        <a:t>color</a:t>
                      </a:r>
                      <a:r>
                        <a:rPr lang="en-GB" baseline="0" dirty="0"/>
                        <a:t>: #0000ff; }</a:t>
                      </a:r>
                    </a:p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aseline="0" dirty="0"/>
                        <a:t>Points:</a:t>
                      </a:r>
                      <a:r>
                        <a:rPr lang="en-GB" dirty="0"/>
                        <a:t>	(0,</a:t>
                      </a:r>
                      <a:r>
                        <a:rPr lang="en-GB" baseline="0" dirty="0"/>
                        <a:t> 0, 0, 1) = </a:t>
                      </a:r>
                      <a:r>
                        <a:rPr lang="en-GB" b="1" baseline="0" dirty="0"/>
                        <a:t>0001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1200"/>
                        </a:spcAft>
                      </a:pPr>
                      <a:r>
                        <a:rPr lang="en-GB" b="1" dirty="0"/>
                        <a:t>Least specific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1" name="Down Arrow 10"/>
          <p:cNvSpPr/>
          <p:nvPr/>
        </p:nvSpPr>
        <p:spPr>
          <a:xfrm>
            <a:off x="7524328" y="3068960"/>
            <a:ext cx="144016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41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#</a:t>
            </a:r>
            <a:r>
              <a:rPr lang="en-GB" b="1" dirty="0" err="1"/>
              <a:t>nav</a:t>
            </a:r>
            <a:r>
              <a:rPr lang="en-GB" b="1" dirty="0"/>
              <a:t> </a:t>
            </a:r>
            <a:r>
              <a:rPr lang="en-GB" b="1" dirty="0" err="1"/>
              <a:t>li.active</a:t>
            </a:r>
            <a:r>
              <a:rPr lang="en-GB" b="1" dirty="0"/>
              <a:t> a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ul</a:t>
            </a:r>
            <a:r>
              <a:rPr lang="en-GB" b="1" dirty="0"/>
              <a:t> </a:t>
            </a:r>
            <a:r>
              <a:rPr lang="en-GB" b="1" dirty="0" err="1"/>
              <a:t>li.red</a:t>
            </a:r>
            <a:endParaRPr lang="en-GB" b="1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/>
              <a:t>div#mainContent</a:t>
            </a:r>
            <a:endParaRPr lang="en-GB" b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/>
          </p:nvPr>
        </p:nvGraphicFramePr>
        <p:xfrm>
          <a:off x="1115616" y="2204864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/>
          </p:nvPr>
        </p:nvGraphicFramePr>
        <p:xfrm>
          <a:off x="1115616" y="3717032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/>
          </p:nvPr>
        </p:nvGraphicFramePr>
        <p:xfrm>
          <a:off x="1115616" y="5301208"/>
          <a:ext cx="7560840" cy="10109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890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61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42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902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Style 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Class,</a:t>
                      </a:r>
                      <a:r>
                        <a:rPr lang="en-GB" baseline="0" dirty="0"/>
                        <a:t> Pseudo-class or Attribute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197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universal selector (*) has no specificity value (0, 0, 0, 0)</a:t>
            </a:r>
          </a:p>
          <a:p>
            <a:r>
              <a:rPr lang="en-GB" dirty="0"/>
              <a:t>Pseudo-elements (e.g. </a:t>
            </a:r>
            <a:r>
              <a:rPr lang="en-GB" b="1" dirty="0"/>
              <a:t>:first-child</a:t>
            </a:r>
            <a:r>
              <a:rPr lang="en-GB" dirty="0"/>
              <a:t>) get </a:t>
            </a:r>
            <a:r>
              <a:rPr lang="en-GB" u="sng" dirty="0"/>
              <a:t>element</a:t>
            </a:r>
            <a:r>
              <a:rPr lang="en-GB" dirty="0"/>
              <a:t> points (0, 0, 0, 1)</a:t>
            </a:r>
          </a:p>
          <a:p>
            <a:r>
              <a:rPr lang="en-GB" dirty="0"/>
              <a:t>Pseudo-classes (e.g. </a:t>
            </a:r>
            <a:r>
              <a:rPr lang="en-GB" b="1" dirty="0"/>
              <a:t>:hover</a:t>
            </a:r>
            <a:r>
              <a:rPr lang="en-GB" dirty="0"/>
              <a:t>) get </a:t>
            </a:r>
            <a:r>
              <a:rPr lang="en-GB" u="sng" dirty="0"/>
              <a:t>class</a:t>
            </a:r>
            <a:r>
              <a:rPr lang="en-GB" dirty="0"/>
              <a:t> points (0, 0, 1, 0)</a:t>
            </a:r>
          </a:p>
          <a:p>
            <a:r>
              <a:rPr lang="en-GB" dirty="0"/>
              <a:t>You can use the </a:t>
            </a:r>
            <a:r>
              <a:rPr lang="en-GB" b="1" dirty="0"/>
              <a:t>!important</a:t>
            </a:r>
            <a:r>
              <a:rPr lang="en-GB" dirty="0"/>
              <a:t> rule to override style definitions – </a:t>
            </a:r>
            <a:r>
              <a:rPr lang="en-GB" i="1" dirty="0"/>
              <a:t>will always win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li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#f00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!important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}</a:t>
            </a: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3995936" y="5517232"/>
            <a:ext cx="1872208" cy="43204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82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Cascade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Find all CSS declarations for the element/property</a:t>
            </a:r>
          </a:p>
          <a:p>
            <a:r>
              <a:rPr lang="en-GB" dirty="0"/>
              <a:t>Sort according to weight (importance) and origin (author, user or browser styles)</a:t>
            </a:r>
          </a:p>
          <a:p>
            <a:r>
              <a:rPr lang="en-GB" dirty="0"/>
              <a:t>Calculate specificity</a:t>
            </a:r>
          </a:p>
          <a:p>
            <a:r>
              <a:rPr lang="en-GB" dirty="0"/>
              <a:t>If two rules have the same importance, origin and specificity, </a:t>
            </a:r>
            <a:r>
              <a:rPr lang="en-GB" b="1" dirty="0"/>
              <a:t>the last one declared wins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23852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Introduction to Responsive Web Design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Responsive Web Design (RWD)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04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print medium</a:t>
            </a:r>
          </a:p>
          <a:p>
            <a:pPr lvl="1"/>
            <a:r>
              <a:rPr lang="en-GB" dirty="0"/>
              <a:t>view the flexibility of  the web medium a limitation.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779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8542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Responsive Web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 is the presentation 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It uses HTML and CSS to achieve this!</a:t>
            </a:r>
          </a:p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b="1" dirty="0"/>
              <a:t>Flexible Grid Layout</a:t>
            </a:r>
            <a:r>
              <a:rPr lang="en-GB" dirty="0"/>
              <a:t> + </a:t>
            </a:r>
            <a:r>
              <a:rPr lang="en-GB" b="1" dirty="0"/>
              <a:t>Flexible Images and Media</a:t>
            </a:r>
            <a:r>
              <a:rPr lang="en-GB" dirty="0"/>
              <a:t> + </a:t>
            </a:r>
            <a:r>
              <a:rPr lang="en-GB" b="1" dirty="0"/>
              <a:t>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63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RWD and the Viewport Meta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Modern Browsers tend to auto-resize the page (</a:t>
            </a:r>
            <a:r>
              <a:rPr lang="en-GB" dirty="0" smtClean="0"/>
              <a:t>shrink/scale) </a:t>
            </a:r>
            <a:r>
              <a:rPr lang="en-GB" dirty="0"/>
              <a:t>content to fit the </a:t>
            </a:r>
            <a:r>
              <a:rPr lang="en-GB" dirty="0" smtClean="0"/>
              <a:t>viewport.</a:t>
            </a:r>
          </a:p>
          <a:p>
            <a:pPr lvl="1"/>
            <a:r>
              <a:rPr lang="en-GB" dirty="0" smtClean="0"/>
              <a:t>The scaled down display on small devices is often quite small and may be difficult to read.</a:t>
            </a:r>
            <a:endParaRPr lang="en-GB" dirty="0"/>
          </a:p>
          <a:p>
            <a:r>
              <a:rPr lang="en-GB" dirty="0"/>
              <a:t>HTML5 introduced the &lt;meta&gt; viewport tag to enable web developers take over the viewport: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9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Viewport Meta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viewport &lt;meta&gt; tag is added to the &lt;head&gt; section of a page: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initial-scale=1.0" /&gt;</a:t>
            </a:r>
            <a:endParaRPr lang="en-GB" sz="2000" dirty="0" smtClean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 i.e. zoom to full size.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18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Viewport Meta Tag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iOS 9, however, </a:t>
            </a:r>
            <a:r>
              <a:rPr lang="en-GB" dirty="0">
                <a:hlinkClick r:id="rId3"/>
              </a:rPr>
              <a:t>changed how Safari works</a:t>
            </a:r>
            <a:r>
              <a:rPr lang="en-GB" dirty="0"/>
              <a:t> and </a:t>
            </a:r>
            <a:r>
              <a:rPr lang="en-GB" dirty="0" smtClean="0"/>
              <a:t>to support the browser the following was added: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initial-scale=1.0, shrink-to-fit=no" 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 smtClean="0"/>
          </a:p>
          <a:p>
            <a:pPr lvl="1"/>
            <a:r>
              <a:rPr lang="en-GB" b="1" i="1" dirty="0" smtClean="0"/>
              <a:t>shrink-to-fit=no</a:t>
            </a:r>
            <a:r>
              <a:rPr lang="en-GB" dirty="0" smtClean="0"/>
              <a:t> </a:t>
            </a:r>
            <a:r>
              <a:rPr lang="en-GB" dirty="0"/>
              <a:t>stops Safari from resizing page to fit the largest fixed width element found on the page and then shrinking all other content based on this width.</a:t>
            </a:r>
          </a:p>
          <a:p>
            <a:r>
              <a:rPr lang="en-GB" dirty="0" smtClean="0"/>
              <a:t>There are, however, </a:t>
            </a:r>
            <a:r>
              <a:rPr lang="en-GB" dirty="0" smtClean="0">
                <a:hlinkClick r:id="rId4"/>
              </a:rPr>
              <a:t>suggestions that this is no longer needed</a:t>
            </a:r>
            <a:r>
              <a:rPr lang="en-GB" dirty="0" smtClean="0"/>
              <a:t> as use of iOS 9 is now very low.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7904" y="2924944"/>
            <a:ext cx="2304256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00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Flexible Grid Layout means </a:t>
            </a:r>
            <a:r>
              <a:rPr lang="en-GB" b="1" i="1" dirty="0"/>
              <a:t>flexible box models</a:t>
            </a:r>
            <a:r>
              <a:rPr lang="en-GB" dirty="0"/>
              <a:t> for Container Elements.</a:t>
            </a:r>
          </a:p>
          <a:p>
            <a:r>
              <a:rPr lang="en-GB" dirty="0"/>
              <a:t>That is:</a:t>
            </a:r>
          </a:p>
          <a:p>
            <a:pPr lvl="1"/>
            <a:r>
              <a:rPr lang="en-GB" dirty="0"/>
              <a:t>Flexible Widths</a:t>
            </a:r>
          </a:p>
          <a:p>
            <a:pPr lvl="1"/>
            <a:r>
              <a:rPr lang="en-GB" dirty="0"/>
              <a:t>Flexible Padding</a:t>
            </a:r>
          </a:p>
          <a:p>
            <a:pPr lvl="1"/>
            <a:r>
              <a:rPr lang="en-GB" dirty="0"/>
              <a:t>Flexible Borders</a:t>
            </a:r>
          </a:p>
          <a:p>
            <a:pPr lvl="1"/>
            <a:r>
              <a:rPr lang="en-GB" dirty="0"/>
              <a:t>Flexible Margins</a:t>
            </a:r>
          </a:p>
          <a:p>
            <a:r>
              <a:rPr lang="en-GB" sz="3200" dirty="0"/>
              <a:t>Usually it is the width that needs to be flexible so it will be the </a:t>
            </a:r>
            <a:r>
              <a:rPr lang="en-GB" sz="3200" b="1" dirty="0"/>
              <a:t>left and right</a:t>
            </a:r>
            <a:r>
              <a:rPr lang="en-GB" sz="3200" dirty="0"/>
              <a:t> padding, margin, borders that need to be flexible.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877648" y="2060848"/>
            <a:ext cx="5256584" cy="2664296"/>
            <a:chOff x="755576" y="2276872"/>
            <a:chExt cx="7992888" cy="3816424"/>
          </a:xfrm>
        </p:grpSpPr>
        <p:sp>
          <p:nvSpPr>
            <p:cNvPr id="7" name="Rectangle 6"/>
            <p:cNvSpPr/>
            <p:nvPr/>
          </p:nvSpPr>
          <p:spPr>
            <a:xfrm>
              <a:off x="755576" y="2276872"/>
              <a:ext cx="7992888" cy="3816424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Margin</a:t>
              </a:r>
              <a:r>
                <a:rPr lang="en-GB" sz="1600" dirty="0">
                  <a:solidFill>
                    <a:schemeClr val="tx1"/>
                  </a:solidFill>
                </a:rPr>
                <a:t>: Clear, Transparent Space around the Border. 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15616" y="2636912"/>
              <a:ext cx="7272808" cy="3168352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lIns="36000" tIns="0" rIns="36000" bIns="0" rtlCol="0" anchor="t"/>
            <a:lstStyle/>
            <a:p>
              <a:pPr algn="ctr"/>
              <a:r>
                <a:rPr lang="en-GB" sz="1600" b="1" dirty="0"/>
                <a:t>Border</a:t>
              </a:r>
              <a:r>
                <a:rPr lang="en-GB" sz="1600" dirty="0"/>
                <a:t>: an Edge that goes around the content </a:t>
              </a:r>
              <a:r>
                <a:rPr lang="en-GB" dirty="0"/>
                <a:t>and padding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1462584" y="3102045"/>
              <a:ext cx="6565801" cy="24151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rIns="72000"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Padding</a:t>
              </a:r>
              <a:r>
                <a:rPr lang="en-GB" sz="1600" dirty="0">
                  <a:solidFill>
                    <a:schemeClr val="tx1"/>
                  </a:solidFill>
                </a:rPr>
                <a:t>: Space around content. 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35696" y="3514631"/>
              <a:ext cx="5904656" cy="1642560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Content</a:t>
              </a:r>
              <a:r>
                <a:rPr lang="en-GB" sz="1600" dirty="0">
                  <a:solidFill>
                    <a:schemeClr val="tx1"/>
                  </a:solidFill>
                </a:rPr>
                <a:t>: the actual HTML content (text, images, etc.)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22554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Flexible Grid Layout Options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CSS Frameworks </a:t>
            </a:r>
            <a:r>
              <a:rPr lang="en-GB" dirty="0"/>
              <a:t>e.g. Bootstrap</a:t>
            </a:r>
          </a:p>
          <a:p>
            <a:r>
              <a:rPr lang="en-GB" b="1" dirty="0">
                <a:hlinkClick r:id="rId3"/>
              </a:rPr>
              <a:t>CSS Floats</a:t>
            </a:r>
            <a:endParaRPr lang="en-GB" b="1" dirty="0"/>
          </a:p>
          <a:p>
            <a:r>
              <a:rPr lang="en-GB" b="1" dirty="0">
                <a:hlinkClick r:id="rId4"/>
              </a:rPr>
              <a:t>CSS </a:t>
            </a:r>
            <a:r>
              <a:rPr lang="en-GB" b="1" dirty="0" smtClean="0">
                <a:hlinkClick r:id="rId4"/>
              </a:rPr>
              <a:t>Flexbox</a:t>
            </a:r>
            <a:endParaRPr lang="en-GB" b="1" dirty="0" smtClean="0"/>
          </a:p>
          <a:p>
            <a:pPr lvl="1"/>
            <a:r>
              <a:rPr lang="en-GB" dirty="0" smtClean="0">
                <a:hlinkClick r:id="rId5"/>
              </a:rPr>
              <a:t>Not supported in &lt;= IE 10</a:t>
            </a:r>
            <a:endParaRPr lang="en-GB" dirty="0" smtClean="0"/>
          </a:p>
          <a:p>
            <a:pPr lvl="1"/>
            <a:r>
              <a:rPr lang="en-GB" dirty="0" smtClean="0"/>
              <a:t>Not intended for grid layouts (see notes below). </a:t>
            </a:r>
          </a:p>
          <a:p>
            <a:pPr lvl="2"/>
            <a:r>
              <a:rPr lang="en-GB" dirty="0" smtClean="0"/>
              <a:t>It is intended for laying out items in a single dimension i.e. either a row or a column.</a:t>
            </a:r>
            <a:endParaRPr lang="en-GB" dirty="0"/>
          </a:p>
          <a:p>
            <a:r>
              <a:rPr lang="en-GB" b="1" dirty="0" smtClean="0">
                <a:hlinkClick r:id="rId6"/>
              </a:rPr>
              <a:t>CSS Grid</a:t>
            </a:r>
            <a:r>
              <a:rPr lang="en-GB" dirty="0" smtClean="0"/>
              <a:t> (uses CSS setting </a:t>
            </a:r>
            <a:r>
              <a:rPr lang="en-GB" b="1" i="1" dirty="0" err="1" smtClean="0"/>
              <a:t>display:grid</a:t>
            </a:r>
            <a:r>
              <a:rPr lang="en-GB" dirty="0" smtClean="0"/>
              <a:t>)</a:t>
            </a:r>
            <a:endParaRPr lang="en-GB" b="1" i="1" dirty="0" smtClean="0"/>
          </a:p>
          <a:p>
            <a:pPr lvl="1"/>
            <a:r>
              <a:rPr lang="en-GB" dirty="0" smtClean="0">
                <a:hlinkClick r:id="rId7"/>
              </a:rPr>
              <a:t>Not fully supported by all browsers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09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CSS3: A Word of Caution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423848" cy="525780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CSS3 feature support may not be available in some browsers, or is provided via special prefix codes: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can check support at:</a:t>
            </a:r>
          </a:p>
          <a:p>
            <a:pPr lvl="1"/>
            <a:r>
              <a:rPr lang="en-GB" dirty="0">
                <a:hlinkClick r:id="rId2"/>
              </a:rPr>
              <a:t>http://caniuse.com/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W3School's CSS Reference With Browser Support</a:t>
            </a:r>
            <a:endParaRPr lang="en-GB" dirty="0"/>
          </a:p>
          <a:p>
            <a:r>
              <a:rPr lang="en-GB" dirty="0"/>
              <a:t>Use </a:t>
            </a:r>
            <a:r>
              <a:rPr lang="en-GB" dirty="0">
                <a:hlinkClick r:id="rId4"/>
              </a:rPr>
              <a:t>https://autoprefixer.github.io/</a:t>
            </a:r>
            <a:r>
              <a:rPr lang="en-GB" dirty="0"/>
              <a:t> to generate prefix codes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827584" y="2564904"/>
          <a:ext cx="7920880" cy="185420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919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2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91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Internet Explorer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ms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Firefox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moz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Google Chrome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Safari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  <a:r>
                        <a:rPr lang="en-GB" dirty="0" err="1"/>
                        <a:t>webkit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6" y="2591912"/>
            <a:ext cx="295275" cy="2857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895" y="3354710"/>
            <a:ext cx="295275" cy="2857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183" y="2996952"/>
            <a:ext cx="295275" cy="2857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1" y="4079354"/>
            <a:ext cx="266700" cy="2857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70" y="3713900"/>
            <a:ext cx="2667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94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Grid</a:t>
            </a:r>
          </a:p>
        </p:txBody>
      </p:sp>
    </p:spTree>
    <p:extLst>
      <p:ext uri="{BB962C8B-B14F-4D97-AF65-F5344CB8AC3E}">
        <p14:creationId xmlns:p14="http://schemas.microsoft.com/office/powerpoint/2010/main" val="2700785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Small (</a:t>
                      </a:r>
                      <a:r>
                        <a:rPr lang="en-GB" dirty="0" err="1" smtClean="0"/>
                        <a:t>sm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Medium (md)</a:t>
                      </a:r>
                      <a:endParaRPr lang="en-GB" dirty="0"/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Large (</a:t>
                      </a:r>
                      <a:r>
                        <a:rPr lang="en-GB" dirty="0" err="1" smtClean="0"/>
                        <a:t>lg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</a:t>
                      </a:r>
                      <a:r>
                        <a:rPr lang="en-GB" dirty="0" smtClean="0"/>
                        <a:t>Large (xl)</a:t>
                      </a:r>
                      <a:endParaRPr lang="en-GB" dirty="0"/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1885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484784"/>
          <a:ext cx="8153400" cy="5369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355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Additional Grid Options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Column Reordering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use the </a:t>
            </a:r>
            <a:r>
              <a:rPr lang="en-GB" b="1" dirty="0"/>
              <a:t>.order-n</a:t>
            </a:r>
            <a:r>
              <a:rPr lang="en-GB" dirty="0"/>
              <a:t> to control the visual order of your columns. (</a:t>
            </a:r>
            <a:r>
              <a:rPr lang="en-GB" i="1" dirty="0"/>
              <a:t>Based on Flexbox Order</a:t>
            </a:r>
            <a:r>
              <a:rPr lang="en-GB" dirty="0"/>
              <a:t>)</a:t>
            </a:r>
          </a:p>
          <a:p>
            <a:r>
              <a:rPr lang="en-GB" dirty="0"/>
              <a:t>It is used to prioritise content by changing the default order. The following example will swap the columns round on medium screens.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col-md-9 order-md-2"&gt;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col-md-3 order-md-1"&gt;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prstClr val="black"/>
              </a:solidFill>
            </a:endParaRPr>
          </a:p>
          <a:p>
            <a:pPr marL="320400" indent="-320400"/>
            <a:r>
              <a:rPr lang="en-GB" sz="2600" dirty="0"/>
              <a:t>On a medium screen, Column 2 will display first and column 1 second: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3608" y="5669240"/>
          <a:ext cx="7344816" cy="64008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612068">
                  <a:extLst>
                    <a:ext uri="{9D8B030D-6E8A-4147-A177-3AD203B41FA5}">
                      <a16:colId xmlns:a16="http://schemas.microsoft.com/office/drawing/2014/main" val="246576583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77743708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324619453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292418425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94766486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44775807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00850460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8795764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124941256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0493241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76747672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573701159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</a:t>
                      </a:r>
                    </a:p>
                    <a:p>
                      <a:r>
                        <a:rPr lang="en-GB" dirty="0"/>
                        <a:t>order-md-1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order-md-2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310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44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Grid Options</a:t>
            </a:r>
            <a:br>
              <a:rPr lang="en-GB" dirty="0"/>
            </a:br>
            <a:r>
              <a:rPr lang="en-GB" sz="2800" dirty="0"/>
              <a:t>Offsetting Columns and Margins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Offsetting Columns</a:t>
            </a:r>
          </a:p>
          <a:p>
            <a:pPr lvl="1"/>
            <a:r>
              <a:rPr lang="en-GB" dirty="0"/>
              <a:t>Used to move columns to the right or left, when the columns in a row do not add up to 12.</a:t>
            </a:r>
          </a:p>
          <a:p>
            <a:pPr lvl="2"/>
            <a:r>
              <a:rPr lang="en-GB" b="1" dirty="0"/>
              <a:t>offset-size-n</a:t>
            </a:r>
          </a:p>
          <a:p>
            <a:r>
              <a:rPr lang="en-GB" dirty="0"/>
              <a:t>Margin utility classes are used to automatically add margins based on space left in row.</a:t>
            </a:r>
          </a:p>
          <a:p>
            <a:pPr lvl="2"/>
            <a:r>
              <a:rPr lang="en-GB" b="1" dirty="0"/>
              <a:t>ml-size-auto</a:t>
            </a:r>
            <a:r>
              <a:rPr lang="en-GB" dirty="0"/>
              <a:t>: automatically add some margin to column’s left side</a:t>
            </a:r>
          </a:p>
          <a:p>
            <a:pPr lvl="2"/>
            <a:r>
              <a:rPr lang="en-GB" b="1" dirty="0" err="1"/>
              <a:t>mr</a:t>
            </a:r>
            <a:r>
              <a:rPr lang="en-GB" b="1" dirty="0"/>
              <a:t>-size-auto</a:t>
            </a:r>
            <a:r>
              <a:rPr lang="en-GB" dirty="0"/>
              <a:t>: automatically add some margin to column’s right side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923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10888</TotalTime>
  <Words>1837</Words>
  <Application>Microsoft Office PowerPoint</Application>
  <PresentationFormat>On-screen Show (4:3)</PresentationFormat>
  <Paragraphs>298</Paragraphs>
  <Slides>26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More Page Layouts</vt:lpstr>
      <vt:lpstr>Today’s Lecture</vt:lpstr>
      <vt:lpstr>CSS Selectors Revisited</vt:lpstr>
      <vt:lpstr>More Pseudo Class CSS Selectors</vt:lpstr>
      <vt:lpstr>Pseudo Element CSS Selectors</vt:lpstr>
      <vt:lpstr>CSS Selectors Specificity Calculations</vt:lpstr>
      <vt:lpstr>Calculating Selectors Specificity Value</vt:lpstr>
      <vt:lpstr>Examples</vt:lpstr>
      <vt:lpstr>Important Notes</vt:lpstr>
      <vt:lpstr>CSS Cascade Rules</vt:lpstr>
      <vt:lpstr>Responsive Web Design (RWD)</vt:lpstr>
      <vt:lpstr>The Web Design Layout Problem</vt:lpstr>
      <vt:lpstr>Screen Size or Viewport Problem?</vt:lpstr>
      <vt:lpstr>What is Responsive Web Design?</vt:lpstr>
      <vt:lpstr>RWD and the Viewport Meta Tag</vt:lpstr>
      <vt:lpstr>The Viewport Meta Tag</vt:lpstr>
      <vt:lpstr>The Viewport Meta Tag</vt:lpstr>
      <vt:lpstr>Flexible Grid Layout</vt:lpstr>
      <vt:lpstr>Flexible Grid Layout Options</vt:lpstr>
      <vt:lpstr>CSS3: A Word of Caution</vt:lpstr>
      <vt:lpstr>Bootstrap’s Flexible Grid</vt:lpstr>
      <vt:lpstr>Bootstrap 4 Flexible Grid System</vt:lpstr>
      <vt:lpstr>Grid Example</vt:lpstr>
      <vt:lpstr>Additional Grid Options Column Reordering</vt:lpstr>
      <vt:lpstr>Additional Grid Options Offsetting Columns and Margins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1417</cp:revision>
  <cp:lastPrinted>2014-09-29T16:21:25Z</cp:lastPrinted>
  <dcterms:created xsi:type="dcterms:W3CDTF">2013-09-18T07:00:31Z</dcterms:created>
  <dcterms:modified xsi:type="dcterms:W3CDTF">2019-06-14T11:49:58Z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