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8" r:id="rId11"/>
    <p:sldId id="264" r:id="rId12"/>
    <p:sldId id="265" r:id="rId13"/>
    <p:sldId id="266" r:id="rId14"/>
    <p:sldId id="26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60"/>
  </p:normalViewPr>
  <p:slideViewPr>
    <p:cSldViewPr snapToGrid="0">
      <p:cViewPr varScale="1">
        <p:scale>
          <a:sx n="82" d="100"/>
          <a:sy n="82" d="100"/>
        </p:scale>
        <p:origin x="557"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86864" y="1338606"/>
            <a:ext cx="6868297" cy="2469979"/>
          </a:xfrm>
        </p:spPr>
        <p:txBody>
          <a:bodyPr>
            <a:normAutofit fontScale="90000"/>
          </a:bodyPr>
          <a:lstStyle/>
          <a:p>
            <a:r>
              <a:rPr lang="en-US" sz="3600" dirty="0">
                <a:latin typeface="Arial"/>
                <a:cs typeface="Arial"/>
              </a:rPr>
              <a:t>Digital Skills and Research Methods</a:t>
            </a:r>
            <a:br>
              <a:rPr lang="en-US" sz="3600" dirty="0">
                <a:latin typeface="Arial"/>
                <a:cs typeface="Arial"/>
              </a:rPr>
            </a:br>
            <a:r>
              <a:rPr lang="en-US" sz="3600" dirty="0">
                <a:latin typeface="Arial"/>
                <a:cs typeface="Arial"/>
              </a:rPr>
              <a:t> </a:t>
            </a:r>
            <a:r>
              <a:rPr lang="en-US" sz="2500" b="1" dirty="0">
                <a:latin typeface="Arial"/>
                <a:cs typeface="Arial"/>
              </a:rPr>
              <a:t>LCHS4007</a:t>
            </a:r>
            <a:br>
              <a:rPr lang="en-US" sz="2500" b="1" dirty="0">
                <a:latin typeface="Arial"/>
                <a:cs typeface="Arial"/>
              </a:rPr>
            </a:br>
            <a:br>
              <a:rPr lang="en-US" sz="2500" b="1" dirty="0">
                <a:latin typeface="Arial"/>
                <a:cs typeface="Arial"/>
              </a:rPr>
            </a:br>
            <a:r>
              <a:rPr lang="en-US" sz="2800" b="1" dirty="0">
                <a:latin typeface="Arial"/>
                <a:cs typeface="Arial"/>
              </a:rPr>
              <a:t>Assessment 1: Group 6 Presentation </a:t>
            </a:r>
            <a:br>
              <a:rPr lang="en-US" sz="2500" b="1" dirty="0">
                <a:latin typeface="Arial"/>
                <a:cs typeface="Arial"/>
              </a:rPr>
            </a:br>
            <a:br>
              <a:rPr lang="en-US" sz="2500" b="1" dirty="0">
                <a:latin typeface="Arial"/>
                <a:cs typeface="Arial"/>
              </a:rPr>
            </a:br>
            <a:r>
              <a:rPr lang="en-US" sz="2500" b="1" dirty="0">
                <a:latin typeface="Arial"/>
                <a:cs typeface="Arial"/>
              </a:rPr>
              <a:t> </a:t>
            </a:r>
            <a:endParaRPr lang="en-US" dirty="0"/>
          </a:p>
        </p:txBody>
      </p:sp>
      <p:sp>
        <p:nvSpPr>
          <p:cNvPr id="3" name="Subtitle 2"/>
          <p:cNvSpPr>
            <a:spLocks noGrp="1"/>
          </p:cNvSpPr>
          <p:nvPr>
            <p:ph type="subTitle" idx="1"/>
          </p:nvPr>
        </p:nvSpPr>
        <p:spPr>
          <a:xfrm>
            <a:off x="906163" y="4003633"/>
            <a:ext cx="9854513" cy="1666059"/>
          </a:xfrm>
        </p:spPr>
        <p:txBody>
          <a:bodyPr vert="horz" lIns="91440" tIns="45720" rIns="91440" bIns="45720" rtlCol="0" anchor="t">
            <a:noAutofit/>
          </a:bodyPr>
          <a:lstStyle/>
          <a:p>
            <a:pPr algn="l"/>
            <a:r>
              <a:rPr lang="en-US" sz="2800" dirty="0"/>
              <a:t>Program: Certificate of Higher Education in Health and Social Care</a:t>
            </a:r>
          </a:p>
          <a:p>
            <a:pPr algn="l"/>
            <a:r>
              <a:rPr lang="en-US" sz="2800" dirty="0"/>
              <a:t>  </a:t>
            </a:r>
          </a:p>
          <a:p>
            <a:pPr algn="l"/>
            <a:r>
              <a:rPr lang="en-US" sz="2800" dirty="0"/>
              <a:t>Lecturer name: </a:t>
            </a:r>
            <a:r>
              <a:rPr lang="en-US" sz="2800" b="1" dirty="0"/>
              <a:t>Shaila Husain</a:t>
            </a:r>
            <a:endParaRPr lang="en-US" sz="2800" b="1" dirty="0">
              <a:solidFill>
                <a:srgbClr val="FF0000"/>
              </a:solidFill>
            </a:endParaRPr>
          </a:p>
          <a:p>
            <a:endParaRPr lang="en-US" dirty="0"/>
          </a:p>
        </p:txBody>
      </p:sp>
      <p:pic>
        <p:nvPicPr>
          <p:cNvPr id="5" name="Picture 4" descr="A close-up of a logo&#10;&#10;AI-generated content may be incorrect.">
            <a:extLst>
              <a:ext uri="{FF2B5EF4-FFF2-40B4-BE49-F238E27FC236}">
                <a16:creationId xmlns:a16="http://schemas.microsoft.com/office/drawing/2014/main" id="{701B4C7B-5E74-6C94-8D6D-DB892DEF6AE0}"/>
              </a:ext>
            </a:extLst>
          </p:cNvPr>
          <p:cNvPicPr>
            <a:picLocks noChangeAspect="1"/>
          </p:cNvPicPr>
          <p:nvPr/>
        </p:nvPicPr>
        <p:blipFill>
          <a:blip r:embed="rId2"/>
          <a:stretch>
            <a:fillRect/>
          </a:stretch>
        </p:blipFill>
        <p:spPr>
          <a:xfrm>
            <a:off x="100399" y="165142"/>
            <a:ext cx="4865474" cy="192482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5ED59CF-00F3-845D-6FD3-FC811E1C9D70}"/>
              </a:ext>
            </a:extLst>
          </p:cNvPr>
          <p:cNvSpPr>
            <a:spLocks noGrp="1"/>
          </p:cNvSpPr>
          <p:nvPr>
            <p:ph type="title"/>
          </p:nvPr>
        </p:nvSpPr>
        <p:spPr>
          <a:xfrm>
            <a:off x="804672" y="457200"/>
            <a:ext cx="10579608" cy="1188720"/>
          </a:xfrm>
        </p:spPr>
        <p:txBody>
          <a:bodyPr>
            <a:normAutofit/>
          </a:bodyPr>
          <a:lstStyle/>
          <a:p>
            <a:r>
              <a:rPr lang="en-US" sz="4000">
                <a:solidFill>
                  <a:schemeClr val="tx2"/>
                </a:solidFill>
              </a:rPr>
              <a:t>Insert topic</a:t>
            </a:r>
          </a:p>
        </p:txBody>
      </p:sp>
      <p:grpSp>
        <p:nvGrpSpPr>
          <p:cNvPr id="25" name="Group 24">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26" name="Freeform: Shape 25">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2" name="Freeform: Shape 31">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4">
            <a:extLst>
              <a:ext uri="{FF2B5EF4-FFF2-40B4-BE49-F238E27FC236}">
                <a16:creationId xmlns:a16="http://schemas.microsoft.com/office/drawing/2014/main" id="{E77EDECB-3D54-F279-9690-96EEF3C8361D}"/>
              </a:ext>
            </a:extLst>
          </p:cNvPr>
          <p:cNvGraphicFramePr>
            <a:graphicFrameLocks noGrp="1"/>
          </p:cNvGraphicFramePr>
          <p:nvPr>
            <p:ph idx="1"/>
            <p:extLst>
              <p:ext uri="{D42A27DB-BD31-4B8C-83A1-F6EECF244321}">
                <p14:modId xmlns:p14="http://schemas.microsoft.com/office/powerpoint/2010/main" val="1175165978"/>
              </p:ext>
            </p:extLst>
          </p:nvPr>
        </p:nvGraphicFramePr>
        <p:xfrm>
          <a:off x="1315616" y="2721483"/>
          <a:ext cx="9449884" cy="3709035"/>
        </p:xfrm>
        <a:graphic>
          <a:graphicData uri="http://schemas.openxmlformats.org/drawingml/2006/table">
            <a:tbl>
              <a:tblPr firstRow="1" bandRow="1">
                <a:tableStyleId>{5C22544A-7EE6-4342-B048-85BDC9FD1C3A}</a:tableStyleId>
              </a:tblPr>
              <a:tblGrid>
                <a:gridCol w="4365908">
                  <a:extLst>
                    <a:ext uri="{9D8B030D-6E8A-4147-A177-3AD203B41FA5}">
                      <a16:colId xmlns:a16="http://schemas.microsoft.com/office/drawing/2014/main" val="129102643"/>
                    </a:ext>
                  </a:extLst>
                </a:gridCol>
                <a:gridCol w="5083976">
                  <a:extLst>
                    <a:ext uri="{9D8B030D-6E8A-4147-A177-3AD203B41FA5}">
                      <a16:colId xmlns:a16="http://schemas.microsoft.com/office/drawing/2014/main" val="1846012773"/>
                    </a:ext>
                  </a:extLst>
                </a:gridCol>
              </a:tblGrid>
              <a:tr h="540639">
                <a:tc>
                  <a:txBody>
                    <a:bodyPr/>
                    <a:lstStyle/>
                    <a:p>
                      <a:pPr marL="0" algn="l" rtl="0" eaLnBrk="1" latinLnBrk="0" hangingPunct="1">
                        <a:buNone/>
                      </a:pPr>
                      <a:r>
                        <a:rPr lang="en-GB" sz="3300" b="1" kern="1200">
                          <a:solidFill>
                            <a:srgbClr val="000000"/>
                          </a:solidFill>
                          <a:effectLst/>
                          <a:latin typeface="Aptos"/>
                        </a:rPr>
                        <a:t>Student Name</a:t>
                      </a:r>
                      <a:endParaRPr lang="en-GB" sz="3300">
                        <a:effectLst/>
                        <a:latin typeface="Aptos"/>
                      </a:endParaRPr>
                    </a:p>
                  </a:txBody>
                  <a:tcPr marL="0" marR="0" marT="0" marB="0" anchor="ctr">
                    <a:lnL>
                      <a:noFill/>
                    </a:lnL>
                    <a:lnR>
                      <a:noFill/>
                    </a:lnR>
                    <a:lnT>
                      <a:noFill/>
                    </a:lnT>
                    <a:lnB>
                      <a:noFill/>
                    </a:lnB>
                    <a:noFill/>
                  </a:tcPr>
                </a:tc>
                <a:tc>
                  <a:txBody>
                    <a:bodyPr/>
                    <a:lstStyle/>
                    <a:p>
                      <a:pPr marL="0" algn="l" rtl="0" eaLnBrk="1" latinLnBrk="0" hangingPunct="1">
                        <a:buNone/>
                      </a:pPr>
                      <a:r>
                        <a:rPr lang="en-GB" sz="3300" b="1" kern="1200">
                          <a:solidFill>
                            <a:srgbClr val="000000"/>
                          </a:solidFill>
                          <a:effectLst/>
                          <a:latin typeface="Aptos"/>
                        </a:rPr>
                        <a:t>Student Number</a:t>
                      </a:r>
                      <a:endParaRPr lang="en-GB" sz="3300">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3227594487"/>
                  </a:ext>
                </a:extLst>
              </a:tr>
              <a:tr h="5406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300" kern="1200" dirty="0">
                          <a:solidFill>
                            <a:srgbClr val="000000"/>
                          </a:solidFill>
                          <a:effectLst/>
                          <a:latin typeface="+mn-lt"/>
                        </a:rPr>
                        <a:t>Katya Baiden</a:t>
                      </a:r>
                    </a:p>
                  </a:txBody>
                  <a:tcPr marL="0" marR="0" marT="0" marB="0" anchor="ctr">
                    <a:lnL>
                      <a:noFill/>
                    </a:lnL>
                    <a:lnR>
                      <a:noFill/>
                    </a:lnR>
                    <a:lnT>
                      <a:noFill/>
                    </a:lnT>
                    <a:lnB>
                      <a:noFill/>
                    </a:lnB>
                    <a:noFill/>
                  </a:tcPr>
                </a:tc>
                <a:tc>
                  <a:txBody>
                    <a:bodyPr/>
                    <a:lstStyle/>
                    <a:p>
                      <a:pPr marL="0" algn="l" rtl="0" eaLnBrk="1" latinLnBrk="0" hangingPunct="1">
                        <a:buNone/>
                      </a:pPr>
                      <a:r>
                        <a:rPr lang="en-GB" sz="3300" kern="1200" dirty="0">
                          <a:solidFill>
                            <a:srgbClr val="000000"/>
                          </a:solidFill>
                          <a:effectLst/>
                          <a:latin typeface="Aptos"/>
                        </a:rPr>
                        <a:t>2508026</a:t>
                      </a:r>
                    </a:p>
                  </a:txBody>
                  <a:tcPr marL="0" marR="0" marT="0" marB="0" anchor="ctr">
                    <a:lnL>
                      <a:noFill/>
                    </a:lnL>
                    <a:lnR>
                      <a:noFill/>
                    </a:lnR>
                    <a:lnT>
                      <a:noFill/>
                    </a:lnT>
                    <a:lnB>
                      <a:noFill/>
                    </a:lnB>
                    <a:noFill/>
                  </a:tcPr>
                </a:tc>
                <a:extLst>
                  <a:ext uri="{0D108BD9-81ED-4DB2-BD59-A6C34878D82A}">
                    <a16:rowId xmlns:a16="http://schemas.microsoft.com/office/drawing/2014/main" val="2788021745"/>
                  </a:ext>
                </a:extLst>
              </a:tr>
              <a:tr h="540639">
                <a:tc>
                  <a:txBody>
                    <a:bodyPr/>
                    <a:lstStyle/>
                    <a:p>
                      <a:pPr marL="0" marR="0" indent="0" algn="l" rtl="0" eaLnBrk="1" fontAlgn="auto" latinLnBrk="0" hangingPunct="1">
                        <a:buNone/>
                      </a:pPr>
                      <a:r>
                        <a:rPr lang="en-GB" sz="3300" kern="1200">
                          <a:solidFill>
                            <a:srgbClr val="000000"/>
                          </a:solidFill>
                          <a:effectLst/>
                          <a:latin typeface="Aptos"/>
                        </a:rPr>
                        <a:t>Tanbir Ahmed</a:t>
                      </a:r>
                    </a:p>
                  </a:txBody>
                  <a:tcPr marL="0" marR="0" marT="0" marB="0" anchor="ctr">
                    <a:lnL>
                      <a:noFill/>
                    </a:lnL>
                    <a:lnR>
                      <a:noFill/>
                    </a:lnR>
                    <a:lnT>
                      <a:noFill/>
                    </a:lnT>
                    <a:lnB>
                      <a:noFill/>
                    </a:lnB>
                    <a:noFill/>
                  </a:tcPr>
                </a:tc>
                <a:tc>
                  <a:txBody>
                    <a:bodyPr/>
                    <a:lstStyle/>
                    <a:p>
                      <a:pPr marL="0" marR="0" indent="0" algn="l" rtl="0" eaLnBrk="1" fontAlgn="auto" latinLnBrk="0" hangingPunct="1">
                        <a:buNone/>
                      </a:pPr>
                      <a:r>
                        <a:rPr lang="en-GB" sz="3300" kern="1200">
                          <a:solidFill>
                            <a:srgbClr val="000000"/>
                          </a:solidFill>
                          <a:effectLst/>
                          <a:latin typeface="Aptos"/>
                        </a:rPr>
                        <a:t>2510716</a:t>
                      </a:r>
                      <a:endParaRPr lang="en-GB" sz="3300">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4138415778"/>
                  </a:ext>
                </a:extLst>
              </a:tr>
              <a:tr h="5406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300" kern="1200" dirty="0">
                          <a:solidFill>
                            <a:srgbClr val="000000"/>
                          </a:solidFill>
                          <a:effectLst/>
                          <a:latin typeface="+mn-lt"/>
                        </a:rPr>
                        <a:t>Salla sow</a:t>
                      </a:r>
                    </a:p>
                  </a:txBody>
                  <a:tcPr marL="0" marR="0" marT="0" marB="0" anchor="ctr">
                    <a:lnL>
                      <a:noFill/>
                    </a:lnL>
                    <a:lnR>
                      <a:noFill/>
                    </a:lnR>
                    <a:lnT>
                      <a:noFill/>
                    </a:lnT>
                    <a:lnB>
                      <a:noFill/>
                    </a:lnB>
                    <a:noFill/>
                  </a:tcPr>
                </a:tc>
                <a:tc>
                  <a:txBody>
                    <a:bodyPr/>
                    <a:lstStyle/>
                    <a:p>
                      <a:pPr marL="0" marR="0" indent="0" algn="l" rtl="0" eaLnBrk="1" fontAlgn="auto" latinLnBrk="0" hangingPunct="1">
                        <a:buNone/>
                      </a:pPr>
                      <a:r>
                        <a:rPr lang="en-GB" sz="3300" kern="1200" dirty="0">
                          <a:solidFill>
                            <a:srgbClr val="000000"/>
                          </a:solidFill>
                          <a:effectLst/>
                          <a:latin typeface="Aptos"/>
                        </a:rPr>
                        <a:t>2512880</a:t>
                      </a:r>
                      <a:endParaRPr lang="en-GB" sz="3300" dirty="0">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2567867891"/>
                  </a:ext>
                </a:extLst>
              </a:tr>
              <a:tr h="540639">
                <a:tc>
                  <a:txBody>
                    <a:bodyPr/>
                    <a:lstStyle/>
                    <a:p>
                      <a:pPr marL="0" marR="0" indent="0" algn="l" rtl="0" eaLnBrk="1" fontAlgn="auto" latinLnBrk="0" hangingPunct="1">
                        <a:buNone/>
                      </a:pPr>
                      <a:r>
                        <a:rPr lang="en-GB" sz="3300" kern="1200" dirty="0">
                          <a:solidFill>
                            <a:srgbClr val="000000"/>
                          </a:solidFill>
                          <a:effectLst/>
                          <a:latin typeface="Aptos"/>
                        </a:rPr>
                        <a:t>Mackla Vales</a:t>
                      </a:r>
                    </a:p>
                    <a:p>
                      <a:pPr marL="0" marR="0" indent="0" algn="l" rtl="0" eaLnBrk="1" fontAlgn="auto" latinLnBrk="0" hangingPunct="1">
                        <a:buNone/>
                      </a:pPr>
                      <a:r>
                        <a:rPr lang="en-GB" sz="3300" kern="1200" dirty="0">
                          <a:solidFill>
                            <a:srgbClr val="000000"/>
                          </a:solidFill>
                          <a:effectLst/>
                          <a:latin typeface="Aptos"/>
                        </a:rPr>
                        <a:t>Milch Kanu</a:t>
                      </a:r>
                    </a:p>
                  </a:txBody>
                  <a:tcPr marL="0" marR="0" marT="0" marB="0" anchor="ctr">
                    <a:lnL>
                      <a:noFill/>
                    </a:lnL>
                    <a:lnR>
                      <a:noFill/>
                    </a:lnR>
                    <a:lnT>
                      <a:noFill/>
                    </a:lnT>
                    <a:lnB>
                      <a:noFill/>
                    </a:lnB>
                    <a:noFill/>
                  </a:tcPr>
                </a:tc>
                <a:tc>
                  <a:txBody>
                    <a:bodyPr/>
                    <a:lstStyle/>
                    <a:p>
                      <a:pPr marL="0" marR="0" indent="0" algn="l" rtl="0" eaLnBrk="1" fontAlgn="auto" latinLnBrk="0" hangingPunct="1">
                        <a:buNone/>
                      </a:pPr>
                      <a:r>
                        <a:rPr lang="en-GB" sz="3300" kern="1200" dirty="0">
                          <a:solidFill>
                            <a:srgbClr val="000000"/>
                          </a:solidFill>
                          <a:effectLst/>
                          <a:latin typeface="Aptos"/>
                        </a:rPr>
                        <a:t>2513646</a:t>
                      </a:r>
                    </a:p>
                    <a:p>
                      <a:pPr marL="0" marR="0" indent="0" algn="l" rtl="0" eaLnBrk="1" fontAlgn="auto" latinLnBrk="0" hangingPunct="1">
                        <a:buNone/>
                      </a:pPr>
                      <a:r>
                        <a:rPr lang="en-GB" sz="3300" kern="1200" dirty="0">
                          <a:solidFill>
                            <a:srgbClr val="000000"/>
                          </a:solidFill>
                          <a:effectLst/>
                          <a:latin typeface="Aptos"/>
                        </a:rPr>
                        <a:t>2442519</a:t>
                      </a:r>
                      <a:endParaRPr lang="en-GB" sz="3300" dirty="0">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2600098230"/>
                  </a:ext>
                </a:extLst>
              </a:tr>
              <a:tr h="540639">
                <a:tc>
                  <a:txBody>
                    <a:bodyPr/>
                    <a:lstStyle/>
                    <a:p>
                      <a:pPr marL="0" marR="0" indent="0" algn="l" rtl="0" eaLnBrk="1" fontAlgn="auto" latinLnBrk="0" hangingPunct="1">
                        <a:buNone/>
                      </a:pPr>
                      <a:r>
                        <a:rPr lang="en-GB" sz="3300" kern="1200" dirty="0">
                          <a:solidFill>
                            <a:srgbClr val="000000"/>
                          </a:solidFill>
                          <a:effectLst/>
                          <a:latin typeface="Aptos"/>
                        </a:rPr>
                        <a:t>Parvez Husein</a:t>
                      </a:r>
                      <a:endParaRPr lang="en-GB" sz="3300" dirty="0">
                        <a:effectLst/>
                        <a:latin typeface="Aptos"/>
                      </a:endParaRPr>
                    </a:p>
                  </a:txBody>
                  <a:tcPr marL="0" marR="0" marT="0" marB="0" anchor="ctr">
                    <a:lnL>
                      <a:noFill/>
                    </a:lnL>
                    <a:lnR>
                      <a:noFill/>
                    </a:lnR>
                    <a:lnT>
                      <a:noFill/>
                    </a:lnT>
                    <a:lnB>
                      <a:noFill/>
                    </a:lnB>
                    <a:noFill/>
                  </a:tcPr>
                </a:tc>
                <a:tc>
                  <a:txBody>
                    <a:bodyPr/>
                    <a:lstStyle/>
                    <a:p>
                      <a:pPr marL="0" marR="0" indent="0" algn="l" rtl="0" eaLnBrk="1" fontAlgn="auto" latinLnBrk="0" hangingPunct="1">
                        <a:buNone/>
                      </a:pPr>
                      <a:r>
                        <a:rPr lang="en-GB" sz="3300" kern="1200" dirty="0">
                          <a:solidFill>
                            <a:srgbClr val="000000"/>
                          </a:solidFill>
                          <a:effectLst/>
                          <a:latin typeface="Aptos"/>
                        </a:rPr>
                        <a:t>2514345</a:t>
                      </a:r>
                      <a:endParaRPr lang="en-GB" sz="3300" dirty="0">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2458629702"/>
                  </a:ext>
                </a:extLst>
              </a:tr>
            </a:tbl>
          </a:graphicData>
        </a:graphic>
      </p:graphicFrame>
    </p:spTree>
    <p:extLst>
      <p:ext uri="{BB962C8B-B14F-4D97-AF65-F5344CB8AC3E}">
        <p14:creationId xmlns:p14="http://schemas.microsoft.com/office/powerpoint/2010/main" val="4077402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86CF9-3039-7A9B-1457-C05511BFE360}"/>
              </a:ext>
            </a:extLst>
          </p:cNvPr>
          <p:cNvSpPr>
            <a:spLocks noGrp="1"/>
          </p:cNvSpPr>
          <p:nvPr>
            <p:ph type="title"/>
          </p:nvPr>
        </p:nvSpPr>
        <p:spPr/>
        <p:txBody>
          <a:bodyPr>
            <a:normAutofit/>
          </a:bodyPr>
          <a:lstStyle/>
          <a:p>
            <a:r>
              <a:rPr lang="en-US" sz="4000" b="1" dirty="0"/>
              <a:t>Introduction to Sunrise Residential care home</a:t>
            </a:r>
          </a:p>
        </p:txBody>
      </p:sp>
      <p:pic>
        <p:nvPicPr>
          <p:cNvPr id="1026" name="Picture 2" descr="Elderly Care Services Hand Drawn Cartoon Flat Illustration with ...">
            <a:extLst>
              <a:ext uri="{FF2B5EF4-FFF2-40B4-BE49-F238E27FC236}">
                <a16:creationId xmlns:a16="http://schemas.microsoft.com/office/drawing/2014/main" id="{A67E0490-5ED0-FFA2-A903-C9C7007F81E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593152" y="3606800"/>
            <a:ext cx="4598847" cy="32359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8A1FEB-C3BB-8D8F-1010-F01733257EA8}"/>
              </a:ext>
            </a:extLst>
          </p:cNvPr>
          <p:cNvSpPr txBox="1"/>
          <p:nvPr/>
        </p:nvSpPr>
        <p:spPr>
          <a:xfrm>
            <a:off x="929950" y="1690688"/>
            <a:ext cx="7085045" cy="3785652"/>
          </a:xfrm>
          <a:prstGeom prst="rect">
            <a:avLst/>
          </a:prstGeom>
          <a:noFill/>
        </p:spPr>
        <p:txBody>
          <a:bodyPr wrap="square">
            <a:spAutoFit/>
          </a:bodyPr>
          <a:lstStyle/>
          <a:p>
            <a:pPr>
              <a:buNone/>
            </a:pPr>
            <a:r>
              <a:rPr lang="en-GB" sz="2400" b="0" i="0" dirty="0">
                <a:effectLst/>
                <a:latin typeface="Helvetica" pitchFamily="2" charset="0"/>
              </a:rPr>
              <a:t>Sunrise Residential Care Home is a medium-sized facility with about 35 older adult residents, many of whom have dementia, mobility difficulties, or long-term health conditions. It provides long-term care with support from nurses, care staff, administrators, and visiting health professionals. The home has started integrating digital tools to enhance care quality and efficiency, and although Microsoft 365 is available, staff are still building confidence and skills in using its full features.</a:t>
            </a:r>
            <a:endParaRPr lang="en-GB" sz="2400" dirty="0">
              <a:effectLst/>
              <a:latin typeface="Helvetica" pitchFamily="2" charset="0"/>
            </a:endParaRPr>
          </a:p>
        </p:txBody>
      </p:sp>
    </p:spTree>
    <p:extLst>
      <p:ext uri="{BB962C8B-B14F-4D97-AF65-F5344CB8AC3E}">
        <p14:creationId xmlns:p14="http://schemas.microsoft.com/office/powerpoint/2010/main" val="377476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BBDB2-A290-0BC5-4A3E-3D87BBC7C467}"/>
              </a:ext>
            </a:extLst>
          </p:cNvPr>
          <p:cNvSpPr>
            <a:spLocks noGrp="1"/>
          </p:cNvSpPr>
          <p:nvPr>
            <p:ph type="title"/>
          </p:nvPr>
        </p:nvSpPr>
        <p:spPr>
          <a:xfrm>
            <a:off x="1180947" y="7261"/>
            <a:ext cx="9829800" cy="999177"/>
          </a:xfrm>
        </p:spPr>
        <p:txBody>
          <a:bodyPr anchor="b">
            <a:normAutofit/>
          </a:bodyPr>
          <a:lstStyle/>
          <a:p>
            <a:pPr algn="ctr"/>
            <a:r>
              <a:rPr lang="en-US" sz="4000" b="1" dirty="0">
                <a:solidFill>
                  <a:schemeClr val="tx2"/>
                </a:solidFill>
              </a:rPr>
              <a:t>Introduction to Microsoft Teams</a:t>
            </a:r>
          </a:p>
        </p:txBody>
      </p:sp>
      <p:grpSp>
        <p:nvGrpSpPr>
          <p:cNvPr id="2061" name="Group 2060">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2062" name="Freeform: Shape 2061">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4" name="Freeform: Shape 2063">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Freeform: Shape 2064">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4" name="Content Placeholder 2053">
            <a:extLst>
              <a:ext uri="{FF2B5EF4-FFF2-40B4-BE49-F238E27FC236}">
                <a16:creationId xmlns:a16="http://schemas.microsoft.com/office/drawing/2014/main" id="{48AEFEE8-AC76-383D-9522-D599757F2372}"/>
              </a:ext>
            </a:extLst>
          </p:cNvPr>
          <p:cNvSpPr>
            <a:spLocks noGrp="1"/>
          </p:cNvSpPr>
          <p:nvPr>
            <p:ph idx="1"/>
          </p:nvPr>
        </p:nvSpPr>
        <p:spPr>
          <a:xfrm>
            <a:off x="331963" y="1567543"/>
            <a:ext cx="7757677" cy="4493829"/>
          </a:xfrm>
        </p:spPr>
        <p:txBody>
          <a:bodyPr anchor="ctr">
            <a:normAutofit/>
          </a:bodyPr>
          <a:lstStyle/>
          <a:p>
            <a:pPr marL="0" indent="0">
              <a:buNone/>
            </a:pPr>
            <a:r>
              <a:rPr lang="en-GB" sz="2400" b="0" i="0" dirty="0">
                <a:effectLst/>
                <a:latin typeface="Helvetica" pitchFamily="2" charset="0"/>
              </a:rPr>
              <a:t>Microsoft Teams is used within Sunrise</a:t>
            </a:r>
            <a:r>
              <a:rPr lang="en-GB" sz="2400" dirty="0">
                <a:latin typeface="Helvetica" pitchFamily="2" charset="0"/>
              </a:rPr>
              <a:t> </a:t>
            </a:r>
            <a:r>
              <a:rPr lang="en-GB" sz="2400" b="0" i="0" dirty="0">
                <a:effectLst/>
                <a:latin typeface="Helvetica" pitchFamily="2" charset="0"/>
              </a:rPr>
              <a:t>Residential Care Home as an essential communication and coordination tool to support smooth day-to-day operations and high-quality resident care. Staff use Teams to share updates, handover notes, and important information securely, needing else dies quick Antoine t well departments, video calls for team meetings and training sessions, and access to shared documents and policies in one central place. By using Teams, Sunrise promotes a collaborative environment where staff can stay</a:t>
            </a:r>
            <a:r>
              <a:rPr lang="en-GB" sz="2400" dirty="0">
                <a:latin typeface="Helvetica" pitchFamily="2" charset="0"/>
              </a:rPr>
              <a:t> </a:t>
            </a:r>
            <a:r>
              <a:rPr lang="en-GB" sz="2400" b="0" i="0" dirty="0">
                <a:effectLst/>
                <a:latin typeface="Helvetica" pitchFamily="2" charset="0"/>
              </a:rPr>
              <a:t>connected, respond efficiently to resident needs, and maintain strong communication standards that support safe and effective care</a:t>
            </a:r>
            <a:endParaRPr lang="en-GB" sz="2400" dirty="0">
              <a:effectLst/>
              <a:latin typeface="Helvetica" pitchFamily="2" charset="0"/>
            </a:endParaRPr>
          </a:p>
          <a:p>
            <a:endParaRPr lang="en-US" sz="1800" dirty="0">
              <a:solidFill>
                <a:schemeClr val="tx2"/>
              </a:solidFill>
            </a:endParaRPr>
          </a:p>
        </p:txBody>
      </p:sp>
      <p:grpSp>
        <p:nvGrpSpPr>
          <p:cNvPr id="2067" name="Group 2066">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068" name="Freeform: Shape 2067">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Freeform: Shape 2068">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Freeform: Shape 2069">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71" name="Freeform: Shape 2070">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050" name="Picture 2" descr="Microsoft Teams Logo, symbol, meaning, history, PNG, brand">
            <a:extLst>
              <a:ext uri="{FF2B5EF4-FFF2-40B4-BE49-F238E27FC236}">
                <a16:creationId xmlns:a16="http://schemas.microsoft.com/office/drawing/2014/main" id="{B17EDB83-D1B6-6660-E4B1-D76D1D147D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4889" y="1376381"/>
            <a:ext cx="3649102" cy="2052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698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90+ Nurse Typing At Computer Stock Illustrations, Royalty-Free Vector ...">
            <a:extLst>
              <a:ext uri="{FF2B5EF4-FFF2-40B4-BE49-F238E27FC236}">
                <a16:creationId xmlns:a16="http://schemas.microsoft.com/office/drawing/2014/main" id="{51544D8E-0674-FDF4-3964-E80EAAD1F2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394" r="10718"/>
          <a:stretch>
            <a:fillRect/>
          </a:stretch>
        </p:blipFill>
        <p:spPr bwMode="auto">
          <a:xfrm>
            <a:off x="-8128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5" name="Rectangle 308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BE4E2-E76E-77CF-B115-606D5FD595B7}"/>
              </a:ext>
            </a:extLst>
          </p:cNvPr>
          <p:cNvSpPr>
            <a:spLocks noGrp="1"/>
          </p:cNvSpPr>
          <p:nvPr>
            <p:ph type="title"/>
          </p:nvPr>
        </p:nvSpPr>
        <p:spPr>
          <a:xfrm>
            <a:off x="4012992" y="-266298"/>
            <a:ext cx="7699165" cy="1559301"/>
          </a:xfrm>
        </p:spPr>
        <p:txBody>
          <a:bodyPr>
            <a:normAutofit/>
          </a:bodyPr>
          <a:lstStyle/>
          <a:p>
            <a:r>
              <a:rPr lang="en-US" sz="4000" b="1" dirty="0"/>
              <a:t>How sunrise uses Microsoft teams</a:t>
            </a:r>
          </a:p>
        </p:txBody>
      </p:sp>
      <p:sp>
        <p:nvSpPr>
          <p:cNvPr id="7" name="Content Placeholder 6">
            <a:extLst>
              <a:ext uri="{FF2B5EF4-FFF2-40B4-BE49-F238E27FC236}">
                <a16:creationId xmlns:a16="http://schemas.microsoft.com/office/drawing/2014/main" id="{0DB92512-34F9-444B-0468-55D52E23A4FF}"/>
              </a:ext>
            </a:extLst>
          </p:cNvPr>
          <p:cNvSpPr>
            <a:spLocks noGrp="1"/>
          </p:cNvSpPr>
          <p:nvPr>
            <p:ph idx="1"/>
          </p:nvPr>
        </p:nvSpPr>
        <p:spPr>
          <a:xfrm>
            <a:off x="4012992" y="1432248"/>
            <a:ext cx="7476059" cy="3799841"/>
          </a:xfrm>
        </p:spPr>
        <p:txBody>
          <a:bodyPr anchor="ctr">
            <a:normAutofit fontScale="92500"/>
          </a:bodyPr>
          <a:lstStyle/>
          <a:p>
            <a:r>
              <a:rPr lang="en-GB" sz="2400" b="0" i="0" dirty="0">
                <a:effectLst/>
                <a:latin typeface="Helvetica" pitchFamily="2" charset="0"/>
              </a:rPr>
              <a:t>Sunrise uses Microsoft team to enhance communication and collaboration.</a:t>
            </a:r>
            <a:endParaRPr lang="en-GB" sz="2400" dirty="0">
              <a:effectLst/>
              <a:latin typeface="Helvetica" pitchFamily="2" charset="0"/>
            </a:endParaRPr>
          </a:p>
          <a:p>
            <a:r>
              <a:rPr lang="en-GB" sz="2400" b="0" i="0" dirty="0">
                <a:effectLst/>
                <a:latin typeface="Helvetica" pitchFamily="2" charset="0"/>
              </a:rPr>
              <a:t>﻿﻿Sunrise uses SIP truck to connect Microsoft to the public telephone network enabling users to make calls.</a:t>
            </a:r>
            <a:endParaRPr lang="en-GB" sz="2400" dirty="0">
              <a:effectLst/>
              <a:latin typeface="Helvetica" pitchFamily="2" charset="0"/>
            </a:endParaRPr>
          </a:p>
          <a:p>
            <a:r>
              <a:rPr lang="en-GB" sz="2400" b="0" i="0" dirty="0">
                <a:effectLst/>
                <a:latin typeface="Helvetica" pitchFamily="2" charset="0"/>
              </a:rPr>
              <a:t>﻿Sunrise aims to unify communication and information allowing employees to be reached by phone anytime anywhere on any device.</a:t>
            </a:r>
            <a:endParaRPr lang="en-GB" sz="2400" dirty="0">
              <a:effectLst/>
              <a:latin typeface="Helvetica" pitchFamily="2" charset="0"/>
            </a:endParaRPr>
          </a:p>
          <a:p>
            <a:r>
              <a:rPr lang="en-GB" sz="2400" b="0" i="0" dirty="0">
                <a:effectLst/>
                <a:latin typeface="Helvetica" pitchFamily="2" charset="0"/>
              </a:rPr>
              <a:t>﻿﻿Sunrise integrates company landlines numbers into Microsoft teams via a</a:t>
            </a:r>
            <a:r>
              <a:rPr lang="en-GB" sz="2400" dirty="0">
                <a:latin typeface="Helvetica" pitchFamily="2" charset="0"/>
              </a:rPr>
              <a:t> </a:t>
            </a:r>
            <a:r>
              <a:rPr lang="en-GB" sz="2400" b="0" i="0" dirty="0">
                <a:effectLst/>
                <a:latin typeface="Helvetica" pitchFamily="2" charset="0"/>
              </a:rPr>
              <a:t>Sunrise landline connection managed SIP truck, eliminating the need for on site installation and expensive phone infrastructure.</a:t>
            </a:r>
            <a:endParaRPr lang="en-GB" sz="2400" dirty="0">
              <a:effectLst/>
              <a:latin typeface="Helvetica" pitchFamily="2" charset="0"/>
            </a:endParaRPr>
          </a:p>
          <a:p>
            <a:endParaRPr lang="en-US" sz="2000" dirty="0"/>
          </a:p>
        </p:txBody>
      </p:sp>
    </p:spTree>
    <p:extLst>
      <p:ext uri="{BB962C8B-B14F-4D97-AF65-F5344CB8AC3E}">
        <p14:creationId xmlns:p14="http://schemas.microsoft.com/office/powerpoint/2010/main" val="2694241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E815-3E3E-2D4A-5A5E-59CC979F4075}"/>
              </a:ext>
            </a:extLst>
          </p:cNvPr>
          <p:cNvSpPr>
            <a:spLocks noGrp="1"/>
          </p:cNvSpPr>
          <p:nvPr>
            <p:ph type="title"/>
          </p:nvPr>
        </p:nvSpPr>
        <p:spPr>
          <a:xfrm>
            <a:off x="1230085" y="218790"/>
            <a:ext cx="10515600" cy="1325563"/>
          </a:xfrm>
        </p:spPr>
        <p:txBody>
          <a:bodyPr>
            <a:normAutofit/>
          </a:bodyPr>
          <a:lstStyle/>
          <a:p>
            <a:r>
              <a:rPr lang="en-US" sz="4000" b="1" dirty="0"/>
              <a:t>Benefits and Limitations within Sunrise Residential Care Home and Limitation</a:t>
            </a:r>
          </a:p>
        </p:txBody>
      </p:sp>
      <p:graphicFrame>
        <p:nvGraphicFramePr>
          <p:cNvPr id="5" name="Content Placeholder 4">
            <a:extLst>
              <a:ext uri="{FF2B5EF4-FFF2-40B4-BE49-F238E27FC236}">
                <a16:creationId xmlns:a16="http://schemas.microsoft.com/office/drawing/2014/main" id="{A169BF9B-7248-5E64-B224-3B677CA81EEF}"/>
              </a:ext>
            </a:extLst>
          </p:cNvPr>
          <p:cNvGraphicFramePr>
            <a:graphicFrameLocks noGrp="1"/>
          </p:cNvGraphicFramePr>
          <p:nvPr>
            <p:ph idx="1"/>
            <p:extLst>
              <p:ext uri="{D42A27DB-BD31-4B8C-83A1-F6EECF244321}">
                <p14:modId xmlns:p14="http://schemas.microsoft.com/office/powerpoint/2010/main" val="477950273"/>
              </p:ext>
            </p:extLst>
          </p:nvPr>
        </p:nvGraphicFramePr>
        <p:xfrm>
          <a:off x="4510216" y="4180702"/>
          <a:ext cx="6835195" cy="2334258"/>
        </p:xfrm>
        <a:graphic>
          <a:graphicData uri="http://schemas.openxmlformats.org/drawingml/2006/table">
            <a:tbl>
              <a:tblPr firstRow="1" bandRow="1">
                <a:tableStyleId>{5C22544A-7EE6-4342-B048-85BDC9FD1C3A}</a:tableStyleId>
              </a:tblPr>
              <a:tblGrid>
                <a:gridCol w="3436723">
                  <a:extLst>
                    <a:ext uri="{9D8B030D-6E8A-4147-A177-3AD203B41FA5}">
                      <a16:colId xmlns:a16="http://schemas.microsoft.com/office/drawing/2014/main" val="2859381085"/>
                    </a:ext>
                  </a:extLst>
                </a:gridCol>
                <a:gridCol w="3398472">
                  <a:extLst>
                    <a:ext uri="{9D8B030D-6E8A-4147-A177-3AD203B41FA5}">
                      <a16:colId xmlns:a16="http://schemas.microsoft.com/office/drawing/2014/main" val="2648869482"/>
                    </a:ext>
                  </a:extLst>
                </a:gridCol>
              </a:tblGrid>
              <a:tr h="389043">
                <a:tc>
                  <a:txBody>
                    <a:bodyPr/>
                    <a:lstStyle/>
                    <a:p>
                      <a:pPr marL="0" algn="l" rtl="0" eaLnBrk="1" latinLnBrk="0" hangingPunct="1">
                        <a:buNone/>
                      </a:pPr>
                      <a:r>
                        <a:rPr lang="en-GB" sz="2400" b="1" kern="1200">
                          <a:solidFill>
                            <a:srgbClr val="FFFFFF"/>
                          </a:solidFill>
                          <a:effectLst/>
                          <a:latin typeface="Aptos"/>
                        </a:rPr>
                        <a:t>Benefits </a:t>
                      </a:r>
                      <a:endParaRPr lang="en-GB">
                        <a:effectLst/>
                        <a:latin typeface="Aptos"/>
                      </a:endParaRPr>
                    </a:p>
                  </a:txBody>
                  <a:tcPr marL="0" marR="0" marT="0" marB="0" anchor="ctr">
                    <a:lnL>
                      <a:noFill/>
                    </a:lnL>
                    <a:lnR>
                      <a:noFill/>
                    </a:lnR>
                    <a:lnT>
                      <a:noFill/>
                    </a:lnT>
                    <a:lnB>
                      <a:noFill/>
                    </a:lnB>
                    <a:noFill/>
                  </a:tcPr>
                </a:tc>
                <a:tc>
                  <a:txBody>
                    <a:bodyPr/>
                    <a:lstStyle/>
                    <a:p>
                      <a:pPr marL="0" algn="l" rtl="0" eaLnBrk="1" latinLnBrk="0" hangingPunct="1">
                        <a:buNone/>
                      </a:pPr>
                      <a:r>
                        <a:rPr lang="en-GB" sz="2400" b="1" kern="1200">
                          <a:solidFill>
                            <a:srgbClr val="FFFFFF"/>
                          </a:solidFill>
                          <a:effectLst/>
                          <a:latin typeface="Aptos"/>
                        </a:rPr>
                        <a:t>Limitations</a:t>
                      </a:r>
                      <a:endParaRPr lang="en-GB">
                        <a:effectLst/>
                        <a:latin typeface="Aptos"/>
                      </a:endParaRPr>
                    </a:p>
                  </a:txBody>
                  <a:tcPr marL="0" marR="0" marT="0" marB="0" anchor="ctr">
                    <a:lnL>
                      <a:noFill/>
                    </a:lnL>
                    <a:lnR>
                      <a:noFill/>
                    </a:lnR>
                    <a:lnT>
                      <a:noFill/>
                    </a:lnT>
                    <a:lnB>
                      <a:noFill/>
                    </a:lnB>
                    <a:noFill/>
                  </a:tcPr>
                </a:tc>
                <a:extLst>
                  <a:ext uri="{0D108BD9-81ED-4DB2-BD59-A6C34878D82A}">
                    <a16:rowId xmlns:a16="http://schemas.microsoft.com/office/drawing/2014/main" val="2657963822"/>
                  </a:ext>
                </a:extLst>
              </a:tr>
              <a:tr h="389043">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effectLst/>
                      </a:endParaRPr>
                    </a:p>
                  </a:txBody>
                  <a:tcPr marL="0" marR="0" marT="0" marB="0" anchor="ctr">
                    <a:lnL>
                      <a:noFill/>
                    </a:lnL>
                    <a:lnR>
                      <a:noFill/>
                    </a:lnR>
                    <a:lnT>
                      <a:noFill/>
                    </a:lnT>
                    <a:lnB>
                      <a:noFill/>
                    </a:lnB>
                    <a:noFill/>
                  </a:tcPr>
                </a:tc>
                <a:extLst>
                  <a:ext uri="{0D108BD9-81ED-4DB2-BD59-A6C34878D82A}">
                    <a16:rowId xmlns:a16="http://schemas.microsoft.com/office/drawing/2014/main" val="1074669562"/>
                  </a:ext>
                </a:extLst>
              </a:tr>
              <a:tr h="389043">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effectLst/>
                      </a:endParaRPr>
                    </a:p>
                  </a:txBody>
                  <a:tcPr marL="0" marR="0" marT="0" marB="0" anchor="ctr">
                    <a:lnL>
                      <a:noFill/>
                    </a:lnL>
                    <a:lnR>
                      <a:noFill/>
                    </a:lnR>
                    <a:lnT>
                      <a:noFill/>
                    </a:lnT>
                    <a:lnB>
                      <a:noFill/>
                    </a:lnB>
                    <a:noFill/>
                  </a:tcPr>
                </a:tc>
                <a:extLst>
                  <a:ext uri="{0D108BD9-81ED-4DB2-BD59-A6C34878D82A}">
                    <a16:rowId xmlns:a16="http://schemas.microsoft.com/office/drawing/2014/main" val="1689180126"/>
                  </a:ext>
                </a:extLst>
              </a:tr>
              <a:tr h="389043">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effectLst/>
                      </a:endParaRPr>
                    </a:p>
                  </a:txBody>
                  <a:tcPr marL="0" marR="0" marT="0" marB="0" anchor="ctr">
                    <a:lnL>
                      <a:noFill/>
                    </a:lnL>
                    <a:lnR>
                      <a:noFill/>
                    </a:lnR>
                    <a:lnT>
                      <a:noFill/>
                    </a:lnT>
                    <a:lnB>
                      <a:noFill/>
                    </a:lnB>
                    <a:noFill/>
                  </a:tcPr>
                </a:tc>
                <a:extLst>
                  <a:ext uri="{0D108BD9-81ED-4DB2-BD59-A6C34878D82A}">
                    <a16:rowId xmlns:a16="http://schemas.microsoft.com/office/drawing/2014/main" val="3871852828"/>
                  </a:ext>
                </a:extLst>
              </a:tr>
              <a:tr h="389043">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effectLst/>
                      </a:endParaRPr>
                    </a:p>
                  </a:txBody>
                  <a:tcPr marL="0" marR="0" marT="0" marB="0" anchor="ctr">
                    <a:lnL>
                      <a:noFill/>
                    </a:lnL>
                    <a:lnR>
                      <a:noFill/>
                    </a:lnR>
                    <a:lnT>
                      <a:noFill/>
                    </a:lnT>
                    <a:lnB>
                      <a:noFill/>
                    </a:lnB>
                    <a:noFill/>
                  </a:tcPr>
                </a:tc>
                <a:extLst>
                  <a:ext uri="{0D108BD9-81ED-4DB2-BD59-A6C34878D82A}">
                    <a16:rowId xmlns:a16="http://schemas.microsoft.com/office/drawing/2014/main" val="3596684785"/>
                  </a:ext>
                </a:extLst>
              </a:tr>
              <a:tr h="389043">
                <a:tc>
                  <a:txBody>
                    <a:bodyPr/>
                    <a:lstStyle/>
                    <a:p>
                      <a:pPr>
                        <a:buNone/>
                      </a:pPr>
                      <a:endParaRPr lang="en-US">
                        <a:effectLst/>
                      </a:endParaRPr>
                    </a:p>
                  </a:txBody>
                  <a:tcPr marL="0" marR="0" marT="0" marB="0" anchor="ctr">
                    <a:lnL>
                      <a:noFill/>
                    </a:lnL>
                    <a:lnR>
                      <a:noFill/>
                    </a:lnR>
                    <a:lnT>
                      <a:noFill/>
                    </a:lnT>
                    <a:lnB>
                      <a:noFill/>
                    </a:lnB>
                    <a:noFill/>
                  </a:tcPr>
                </a:tc>
                <a:tc>
                  <a:txBody>
                    <a:bodyPr/>
                    <a:lstStyle/>
                    <a:p>
                      <a:pPr>
                        <a:buNone/>
                      </a:pPr>
                      <a:endParaRPr lang="en-US">
                        <a:effectLst/>
                      </a:endParaRPr>
                    </a:p>
                  </a:txBody>
                  <a:tcPr marL="0" marR="0" marT="0" marB="0" anchor="ctr">
                    <a:lnL>
                      <a:noFill/>
                    </a:lnL>
                    <a:lnR>
                      <a:noFill/>
                    </a:lnR>
                    <a:lnT>
                      <a:noFill/>
                    </a:lnT>
                    <a:lnB>
                      <a:noFill/>
                    </a:lnB>
                    <a:noFill/>
                  </a:tcPr>
                </a:tc>
                <a:extLst>
                  <a:ext uri="{0D108BD9-81ED-4DB2-BD59-A6C34878D82A}">
                    <a16:rowId xmlns:a16="http://schemas.microsoft.com/office/drawing/2014/main" val="3376412921"/>
                  </a:ext>
                </a:extLst>
              </a:tr>
            </a:tbl>
          </a:graphicData>
        </a:graphic>
      </p:graphicFrame>
      <p:graphicFrame>
        <p:nvGraphicFramePr>
          <p:cNvPr id="6" name="Table 5">
            <a:extLst>
              <a:ext uri="{FF2B5EF4-FFF2-40B4-BE49-F238E27FC236}">
                <a16:creationId xmlns:a16="http://schemas.microsoft.com/office/drawing/2014/main" id="{0B83FE29-81E3-AA7B-F4A8-3998CBAC02F4}"/>
              </a:ext>
            </a:extLst>
          </p:cNvPr>
          <p:cNvGraphicFramePr>
            <a:graphicFrameLocks noGrp="1"/>
          </p:cNvGraphicFramePr>
          <p:nvPr>
            <p:extLst>
              <p:ext uri="{D42A27DB-BD31-4B8C-83A1-F6EECF244321}">
                <p14:modId xmlns:p14="http://schemas.microsoft.com/office/powerpoint/2010/main" val="1851855011"/>
              </p:ext>
            </p:extLst>
          </p:nvPr>
        </p:nvGraphicFramePr>
        <p:xfrm>
          <a:off x="699795" y="1690688"/>
          <a:ext cx="10049069" cy="4677937"/>
        </p:xfrm>
        <a:graphic>
          <a:graphicData uri="http://schemas.openxmlformats.org/drawingml/2006/table">
            <a:tbl>
              <a:tblPr firstRow="1" bandRow="1">
                <a:tableStyleId>{5C22544A-7EE6-4342-B048-85BDC9FD1C3A}</a:tableStyleId>
              </a:tblPr>
              <a:tblGrid>
                <a:gridCol w="4911152">
                  <a:extLst>
                    <a:ext uri="{9D8B030D-6E8A-4147-A177-3AD203B41FA5}">
                      <a16:colId xmlns:a16="http://schemas.microsoft.com/office/drawing/2014/main" val="899281487"/>
                    </a:ext>
                  </a:extLst>
                </a:gridCol>
                <a:gridCol w="5137917">
                  <a:extLst>
                    <a:ext uri="{9D8B030D-6E8A-4147-A177-3AD203B41FA5}">
                      <a16:colId xmlns:a16="http://schemas.microsoft.com/office/drawing/2014/main" val="2023844012"/>
                    </a:ext>
                  </a:extLst>
                </a:gridCol>
              </a:tblGrid>
              <a:tr h="672865">
                <a:tc>
                  <a:txBody>
                    <a:bodyPr/>
                    <a:lstStyle/>
                    <a:p>
                      <a:r>
                        <a:rPr lang="en-US" sz="2400" dirty="0"/>
                        <a:t>Benefits </a:t>
                      </a:r>
                    </a:p>
                  </a:txBody>
                  <a:tcPr/>
                </a:tc>
                <a:tc>
                  <a:txBody>
                    <a:bodyPr/>
                    <a:lstStyle/>
                    <a:p>
                      <a:r>
                        <a:rPr lang="en-US" sz="2400"/>
                        <a:t>Limitations</a:t>
                      </a:r>
                    </a:p>
                  </a:txBody>
                  <a:tcPr/>
                </a:tc>
                <a:extLst>
                  <a:ext uri="{0D108BD9-81ED-4DB2-BD59-A6C34878D82A}">
                    <a16:rowId xmlns:a16="http://schemas.microsoft.com/office/drawing/2014/main" val="3288177409"/>
                  </a:ext>
                </a:extLst>
              </a:tr>
              <a:tr h="672865">
                <a:tc>
                  <a:txBody>
                    <a:bodyPr/>
                    <a:lstStyle/>
                    <a:p>
                      <a:pPr marL="0" marR="0" lvl="0" indent="0" algn="l">
                        <a:lnSpc>
                          <a:spcPct val="90000"/>
                        </a:lnSpc>
                        <a:spcBef>
                          <a:spcPts val="1000"/>
                        </a:spcBef>
                        <a:spcAft>
                          <a:spcPts val="0"/>
                        </a:spcAft>
                        <a:buNone/>
                      </a:pPr>
                      <a:r>
                        <a:rPr lang="en-US" sz="1800" b="0" i="0" u="none" strike="noStrike" noProof="0" dirty="0">
                          <a:solidFill>
                            <a:srgbClr val="000000"/>
                          </a:solidFill>
                          <a:latin typeface="Aptos"/>
                        </a:rPr>
                        <a:t>Time saving: the digital system helps staff record notes, medication and updates much faster. It saves time with residents instead of doing paperwork. </a:t>
                      </a:r>
                    </a:p>
                    <a:p>
                      <a:pPr lvl="0">
                        <a:buNone/>
                      </a:pPr>
                      <a:endParaRPr lang="en-US" sz="1800" dirty="0"/>
                    </a:p>
                  </a:txBody>
                  <a:tcPr/>
                </a:tc>
                <a:tc>
                  <a:txBody>
                    <a:bodyPr/>
                    <a:lstStyle/>
                    <a:p>
                      <a:r>
                        <a:rPr lang="en-US" sz="1800" dirty="0"/>
                        <a:t>some staff might find it hard to learn the system at first and if the wi-fi or system goes down it can slow everything down.</a:t>
                      </a:r>
                    </a:p>
                  </a:txBody>
                  <a:tcPr/>
                </a:tc>
                <a:extLst>
                  <a:ext uri="{0D108BD9-81ED-4DB2-BD59-A6C34878D82A}">
                    <a16:rowId xmlns:a16="http://schemas.microsoft.com/office/drawing/2014/main" val="3518760627"/>
                  </a:ext>
                </a:extLst>
              </a:tr>
              <a:tr h="672865">
                <a:tc>
                  <a:txBody>
                    <a:bodyPr/>
                    <a:lstStyle/>
                    <a:p>
                      <a:pPr lvl="0">
                        <a:buNone/>
                      </a:pPr>
                      <a:r>
                        <a:rPr lang="en-US" sz="1800" b="0" i="0" u="none" strike="noStrike" noProof="0" dirty="0">
                          <a:solidFill>
                            <a:srgbClr val="000000"/>
                          </a:solidFill>
                          <a:latin typeface="Aptos"/>
                        </a:rPr>
                        <a:t>Reduced Paperwork: everything is stored on the computer which keeps things </a:t>
                      </a:r>
                      <a:r>
                        <a:rPr lang="en-US" sz="1800" b="0" i="0" u="none" strike="noStrike" noProof="0" dirty="0" err="1">
                          <a:solidFill>
                            <a:srgbClr val="000000"/>
                          </a:solidFill>
                          <a:latin typeface="Aptos"/>
                        </a:rPr>
                        <a:t>orgnised</a:t>
                      </a:r>
                      <a:r>
                        <a:rPr lang="en-US" sz="1800" b="0" i="0" u="none" strike="noStrike" noProof="0" dirty="0">
                          <a:solidFill>
                            <a:srgbClr val="000000"/>
                          </a:solidFill>
                          <a:latin typeface="Aptos"/>
                        </a:rPr>
                        <a:t> and easier to find. it also means less paper is used which is better for the averment.</a:t>
                      </a:r>
                      <a:endParaRPr lang="en-US" sz="1800" dirty="0"/>
                    </a:p>
                  </a:txBody>
                  <a:tcPr/>
                </a:tc>
                <a:tc>
                  <a:txBody>
                    <a:bodyPr/>
                    <a:lstStyle/>
                    <a:p>
                      <a:r>
                        <a:rPr lang="en-US" dirty="0"/>
                        <a:t>All information has to be kept safe and backed up. If the system crashes or loses data it can cause problems. Some staff prefer using paper.</a:t>
                      </a:r>
                    </a:p>
                  </a:txBody>
                  <a:tcPr/>
                </a:tc>
                <a:extLst>
                  <a:ext uri="{0D108BD9-81ED-4DB2-BD59-A6C34878D82A}">
                    <a16:rowId xmlns:a16="http://schemas.microsoft.com/office/drawing/2014/main" val="1015775600"/>
                  </a:ext>
                </a:extLst>
              </a:tr>
              <a:tr h="77229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noProof="0" dirty="0">
                          <a:solidFill>
                            <a:srgbClr val="000000"/>
                          </a:solidFill>
                          <a:latin typeface="+mn-lt"/>
                        </a:rPr>
                        <a:t>Staff Satisfaction: the system makes things simpler and less stressful. Staff feel more confident and </a:t>
                      </a:r>
                      <a:r>
                        <a:rPr lang="en-US" sz="1800" b="0" i="0" u="none" strike="noStrike" noProof="0" dirty="0" err="1">
                          <a:solidFill>
                            <a:srgbClr val="000000"/>
                          </a:solidFill>
                          <a:latin typeface="+mn-lt"/>
                        </a:rPr>
                        <a:t>organised</a:t>
                      </a:r>
                      <a:r>
                        <a:rPr lang="en-US" sz="1800" b="0" i="0" u="none" strike="noStrike" noProof="0" dirty="0">
                          <a:solidFill>
                            <a:srgbClr val="000000"/>
                          </a:solidFill>
                          <a:latin typeface="+mn-lt"/>
                        </a:rPr>
                        <a:t> when things are easier to record and find </a:t>
                      </a:r>
                    </a:p>
                    <a:p>
                      <a:pPr lvl="0">
                        <a:buNone/>
                      </a:pPr>
                      <a:endParaRPr lang="en-US" sz="1800" dirty="0"/>
                    </a:p>
                  </a:txBody>
                  <a:tcPr/>
                </a:tc>
                <a:tc>
                  <a:txBody>
                    <a:bodyPr/>
                    <a:lstStyle/>
                    <a:p>
                      <a:r>
                        <a:rPr lang="en-US" dirty="0"/>
                        <a:t>If information isn’t updated properly or there are system issues it can cause confusion or mistakes.</a:t>
                      </a:r>
                    </a:p>
                  </a:txBody>
                  <a:tcPr/>
                </a:tc>
                <a:extLst>
                  <a:ext uri="{0D108BD9-81ED-4DB2-BD59-A6C34878D82A}">
                    <a16:rowId xmlns:a16="http://schemas.microsoft.com/office/drawing/2014/main" val="1309939829"/>
                  </a:ext>
                </a:extLst>
              </a:tr>
            </a:tbl>
          </a:graphicData>
        </a:graphic>
      </p:graphicFrame>
    </p:spTree>
    <p:extLst>
      <p:ext uri="{BB962C8B-B14F-4D97-AF65-F5344CB8AC3E}">
        <p14:creationId xmlns:p14="http://schemas.microsoft.com/office/powerpoint/2010/main" val="776487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C217F0B-85E6-7E3D-1D42-30FFCA7C1746}"/>
              </a:ext>
            </a:extLst>
          </p:cNvPr>
          <p:cNvSpPr>
            <a:spLocks noGrp="1"/>
          </p:cNvSpPr>
          <p:nvPr>
            <p:ph type="title"/>
          </p:nvPr>
        </p:nvSpPr>
        <p:spPr>
          <a:xfrm>
            <a:off x="753771" y="125843"/>
            <a:ext cx="10684151" cy="932776"/>
          </a:xfrm>
        </p:spPr>
        <p:txBody>
          <a:bodyPr vert="horz" lIns="91440" tIns="45720" rIns="91440" bIns="45720" rtlCol="0" anchor="b">
            <a:normAutofit/>
          </a:bodyPr>
          <a:lstStyle/>
          <a:p>
            <a:pPr algn="ctr"/>
            <a:r>
              <a:rPr lang="en-US" sz="4000" b="1" kern="1200" dirty="0">
                <a:solidFill>
                  <a:schemeClr val="tx2"/>
                </a:solidFill>
                <a:latin typeface="+mj-lt"/>
                <a:ea typeface="+mj-ea"/>
                <a:cs typeface="+mj-cs"/>
              </a:rPr>
              <a:t>Communication and Collaboration tool</a:t>
            </a:r>
          </a:p>
        </p:txBody>
      </p:sp>
      <p:sp>
        <p:nvSpPr>
          <p:cNvPr id="3" name="Content Placeholder 2">
            <a:extLst>
              <a:ext uri="{FF2B5EF4-FFF2-40B4-BE49-F238E27FC236}">
                <a16:creationId xmlns:a16="http://schemas.microsoft.com/office/drawing/2014/main" id="{9EFAA27A-9F92-BB6B-2FB8-2B22284D8373}"/>
              </a:ext>
            </a:extLst>
          </p:cNvPr>
          <p:cNvSpPr>
            <a:spLocks noGrp="1"/>
          </p:cNvSpPr>
          <p:nvPr>
            <p:ph idx="1"/>
          </p:nvPr>
        </p:nvSpPr>
        <p:spPr>
          <a:xfrm>
            <a:off x="1361395" y="1371600"/>
            <a:ext cx="9984629" cy="4471821"/>
          </a:xfrm>
        </p:spPr>
        <p:txBody>
          <a:bodyPr vert="horz" lIns="91440" tIns="45720" rIns="91440" bIns="45720" rtlCol="0" anchor="t">
            <a:normAutofit/>
          </a:bodyPr>
          <a:lstStyle/>
          <a:p>
            <a:pPr marL="0" indent="0">
              <a:buNone/>
            </a:pPr>
            <a:r>
              <a:rPr lang="en-GB" sz="2400" b="0" i="0" dirty="0">
                <a:effectLst/>
                <a:latin typeface="Helvetica" pitchFamily="2" charset="0"/>
              </a:rPr>
              <a:t>We chose Microsoft Teams for Sunrise Residential Care Home because it's a really good way to keep everyone connected and working together. Since the staff are still getting used to digital tools and Teams makes it easy to chat, share stuff, and organise tasks all in one place.</a:t>
            </a:r>
            <a:r>
              <a:rPr lang="en-GB" sz="2400" dirty="0">
                <a:latin typeface="Helvetica" pitchFamily="2" charset="0"/>
              </a:rPr>
              <a:t> </a:t>
            </a:r>
            <a:r>
              <a:rPr lang="en-GB" sz="2400" b="0" i="0" dirty="0">
                <a:effectLst/>
                <a:latin typeface="Helvetica" pitchFamily="2" charset="0"/>
              </a:rPr>
              <a:t>It's super handy because you can message or call people instantly, no matter where you are whether you're on the floor, in the office or out visiting residents. Plus, it works on phones and tablets so everyone can stay in the loop.</a:t>
            </a:r>
            <a:r>
              <a:rPr lang="en-GB" sz="2400" dirty="0">
                <a:latin typeface="Helvetica" pitchFamily="2" charset="0"/>
              </a:rPr>
              <a:t> </a:t>
            </a:r>
            <a:r>
              <a:rPr lang="en-GB" sz="2400" b="0" i="0" dirty="0">
                <a:effectLst/>
                <a:latin typeface="Helvetica" pitchFamily="2" charset="0"/>
              </a:rPr>
              <a:t>Teams also helps staff work together on care plans and updates without having to send emails back and forth.</a:t>
            </a:r>
            <a:endParaRPr lang="en-GB" sz="2400" dirty="0">
              <a:effectLst/>
              <a:latin typeface="Helvetica" pitchFamily="2" charset="0"/>
            </a:endParaRPr>
          </a:p>
          <a:p>
            <a:pPr marL="0" indent="0">
              <a:buNone/>
            </a:pPr>
            <a:endParaRPr lang="en-US" sz="2400" kern="1200" dirty="0">
              <a:solidFill>
                <a:schemeClr val="tx2"/>
              </a:solidFill>
              <a:latin typeface="+mn-lt"/>
              <a:ea typeface="+mn-ea"/>
              <a:cs typeface="+mn-cs"/>
            </a:endParaRP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1050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F1001B6-7951-9CAB-8D50-0C95B0CE2AC6}"/>
              </a:ext>
            </a:extLst>
          </p:cNvPr>
          <p:cNvSpPr>
            <a:spLocks noGrp="1"/>
          </p:cNvSpPr>
          <p:nvPr>
            <p:ph type="title"/>
          </p:nvPr>
        </p:nvSpPr>
        <p:spPr>
          <a:xfrm>
            <a:off x="579786" y="253772"/>
            <a:ext cx="9833548" cy="1066802"/>
          </a:xfrm>
        </p:spPr>
        <p:txBody>
          <a:bodyPr anchor="b">
            <a:normAutofit/>
          </a:bodyPr>
          <a:lstStyle/>
          <a:p>
            <a:r>
              <a:rPr lang="en-US" sz="4000" b="1" dirty="0">
                <a:solidFill>
                  <a:schemeClr val="tx2"/>
                </a:solidFill>
              </a:rPr>
              <a:t>Digital Literacy</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955BDE1-0C53-2FC0-9C0C-0449F22F1C7D}"/>
              </a:ext>
            </a:extLst>
          </p:cNvPr>
          <p:cNvSpPr>
            <a:spLocks noGrp="1"/>
          </p:cNvSpPr>
          <p:nvPr>
            <p:ph idx="1"/>
          </p:nvPr>
        </p:nvSpPr>
        <p:spPr>
          <a:xfrm>
            <a:off x="579786" y="1397065"/>
            <a:ext cx="9963806" cy="4420554"/>
          </a:xfrm>
        </p:spPr>
        <p:txBody>
          <a:bodyPr vert="horz" lIns="91440" tIns="45720" rIns="91440" bIns="45720" rtlCol="0" anchor="ctr">
            <a:normAutofit/>
          </a:bodyPr>
          <a:lstStyle/>
          <a:p>
            <a:pPr marL="0" indent="0">
              <a:buNone/>
            </a:pPr>
            <a:r>
              <a:rPr lang="en-GB" sz="2400" b="0" i="0" dirty="0">
                <a:effectLst/>
                <a:latin typeface="UICTFontTextStyleBody"/>
              </a:rPr>
              <a:t>Digital literacy refers to the ability to effectively find, understand, use, and communicate information using digital devices and tools. It’s about being comfortable with technology like computers, smartphones, and software like Microsoft Teams and knowing how to navigate the digital world safely and responsibly. In a setting like Sunrise Residential Care Home, digital literacy helps staff use digital tools to improve care, communicate better, and stay organized, making everything run more smoothly.</a:t>
            </a:r>
            <a:endParaRPr lang="en-GB" sz="2400" dirty="0">
              <a:effectLst/>
              <a:latin typeface=".AppleSystemUIFont"/>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837894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FE62E07-3AAC-DA85-DAE6-5682ED17AF23}"/>
              </a:ext>
            </a:extLst>
          </p:cNvPr>
          <p:cNvSpPr>
            <a:spLocks noGrp="1"/>
          </p:cNvSpPr>
          <p:nvPr>
            <p:ph type="title"/>
          </p:nvPr>
        </p:nvSpPr>
        <p:spPr>
          <a:xfrm>
            <a:off x="1524266" y="-101727"/>
            <a:ext cx="8717036" cy="1837349"/>
          </a:xfrm>
        </p:spPr>
        <p:txBody>
          <a:bodyPr>
            <a:normAutofit/>
          </a:bodyPr>
          <a:lstStyle/>
          <a:p>
            <a:pPr algn="ctr"/>
            <a:r>
              <a:rPr lang="en-GB" sz="4000" b="1">
                <a:solidFill>
                  <a:schemeClr val="tx2"/>
                </a:solidFill>
              </a:rPr>
              <a:t>Checklist for digital safety </a:t>
            </a:r>
            <a:endParaRPr lang="en-US" sz="4000" b="1" dirty="0">
              <a:solidFill>
                <a:schemeClr val="tx2"/>
              </a:solidFill>
            </a:endParaRPr>
          </a:p>
        </p:txBody>
      </p:sp>
      <p:sp>
        <p:nvSpPr>
          <p:cNvPr id="3" name="Content Placeholder 2">
            <a:extLst>
              <a:ext uri="{FF2B5EF4-FFF2-40B4-BE49-F238E27FC236}">
                <a16:creationId xmlns:a16="http://schemas.microsoft.com/office/drawing/2014/main" id="{42383F34-FCFE-550F-B7F7-94657F68C312}"/>
              </a:ext>
            </a:extLst>
          </p:cNvPr>
          <p:cNvSpPr>
            <a:spLocks noGrp="1"/>
          </p:cNvSpPr>
          <p:nvPr>
            <p:ph idx="1"/>
          </p:nvPr>
        </p:nvSpPr>
        <p:spPr>
          <a:xfrm>
            <a:off x="1362636" y="1349375"/>
            <a:ext cx="7368614" cy="3561472"/>
          </a:xfrm>
        </p:spPr>
        <p:txBody>
          <a:bodyPr anchor="t">
            <a:normAutofit/>
          </a:bodyPr>
          <a:lstStyle/>
          <a:p>
            <a:r>
              <a:rPr lang="en-GB" sz="2400" b="0" i="0" dirty="0">
                <a:effectLst/>
                <a:latin typeface="Helvetica" pitchFamily="2" charset="0"/>
              </a:rPr>
              <a:t>﻿﻿data breaches : identity theft, fraud, safeguarding issues and privacy violations</a:t>
            </a:r>
            <a:endParaRPr lang="en-GB" sz="2400" dirty="0">
              <a:effectLst/>
              <a:latin typeface="Helvetica" pitchFamily="2" charset="0"/>
            </a:endParaRPr>
          </a:p>
          <a:p>
            <a:r>
              <a:rPr lang="en-GB" sz="2400" b="0" i="0" dirty="0">
                <a:effectLst/>
                <a:latin typeface="Helvetica" pitchFamily="2" charset="0"/>
              </a:rPr>
              <a:t>﻿﻿phishing scams</a:t>
            </a:r>
            <a:endParaRPr lang="en-GB" sz="2400" dirty="0">
              <a:effectLst/>
              <a:latin typeface="Helvetica" pitchFamily="2" charset="0"/>
            </a:endParaRPr>
          </a:p>
          <a:p>
            <a:r>
              <a:rPr lang="en-GB" sz="2400" b="0" i="0" dirty="0">
                <a:effectLst/>
                <a:latin typeface="Helvetica" pitchFamily="2" charset="0"/>
              </a:rPr>
              <a:t>﻿﻿network vulnerabilities</a:t>
            </a:r>
            <a:endParaRPr lang="en-GB" sz="2400" dirty="0">
              <a:effectLst/>
              <a:latin typeface="Helvetica" pitchFamily="2" charset="0"/>
            </a:endParaRPr>
          </a:p>
          <a:p>
            <a:r>
              <a:rPr lang="en-GB" sz="2400" b="0" i="0" dirty="0">
                <a:effectLst/>
                <a:latin typeface="Helvetica" pitchFamily="2" charset="0"/>
              </a:rPr>
              <a:t>﻿﻿employee training</a:t>
            </a:r>
            <a:endParaRPr lang="en-GB" sz="2400" dirty="0">
              <a:effectLst/>
              <a:latin typeface="Helvetica" pitchFamily="2" charset="0"/>
            </a:endParaRPr>
          </a:p>
          <a:p>
            <a:r>
              <a:rPr lang="en-GB" sz="2400" b="0" i="0" dirty="0">
                <a:effectLst/>
                <a:latin typeface="Helvetica" pitchFamily="2" charset="0"/>
              </a:rPr>
              <a:t>﻿﻿access control</a:t>
            </a:r>
            <a:endParaRPr lang="en-GB" sz="2400" dirty="0">
              <a:effectLst/>
              <a:latin typeface="Helvetica" pitchFamily="2" charset="0"/>
            </a:endParaRPr>
          </a:p>
          <a:p>
            <a:endParaRPr lang="en-US"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08584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16E3CFA-D63E-277C-03C7-8082FF859F50}"/>
              </a:ext>
            </a:extLst>
          </p:cNvPr>
          <p:cNvSpPr>
            <a:spLocks noGrp="1"/>
          </p:cNvSpPr>
          <p:nvPr>
            <p:ph type="title"/>
          </p:nvPr>
        </p:nvSpPr>
        <p:spPr>
          <a:xfrm>
            <a:off x="1920240" y="101600"/>
            <a:ext cx="7507574" cy="684646"/>
          </a:xfrm>
        </p:spPr>
        <p:txBody>
          <a:bodyPr anchor="b">
            <a:normAutofit/>
          </a:bodyPr>
          <a:lstStyle/>
          <a:p>
            <a:pPr algn="ctr"/>
            <a:r>
              <a:rPr lang="en-US" sz="4000" b="1" dirty="0">
                <a:solidFill>
                  <a:schemeClr val="tx2"/>
                </a:solidFill>
              </a:rPr>
              <a:t>For improvement</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DC6295-EB18-8321-CF63-B019AAA1DA05}"/>
              </a:ext>
            </a:extLst>
          </p:cNvPr>
          <p:cNvSpPr>
            <a:spLocks noGrp="1"/>
          </p:cNvSpPr>
          <p:nvPr>
            <p:ph idx="1"/>
          </p:nvPr>
        </p:nvSpPr>
        <p:spPr>
          <a:xfrm>
            <a:off x="1179073" y="1383828"/>
            <a:ext cx="9833548" cy="2457269"/>
          </a:xfrm>
        </p:spPr>
        <p:txBody>
          <a:bodyPr>
            <a:normAutofit/>
          </a:bodyPr>
          <a:lstStyle/>
          <a:p>
            <a:r>
              <a:rPr lang="en-GB" sz="2400" i="0" dirty="0">
                <a:effectLst/>
                <a:latin typeface="Helvetica" pitchFamily="2" charset="0"/>
              </a:rPr>
              <a:t>from paperwork to digital work</a:t>
            </a:r>
            <a:endParaRPr lang="en-GB" sz="2400" dirty="0">
              <a:effectLst/>
              <a:latin typeface="Helvetica" pitchFamily="2" charset="0"/>
            </a:endParaRPr>
          </a:p>
          <a:p>
            <a:r>
              <a:rPr lang="en-GB" sz="2400" i="0" dirty="0">
                <a:effectLst/>
                <a:latin typeface="Helvetica" pitchFamily="2" charset="0"/>
              </a:rPr>
              <a:t>﻿﻿remote monitoring and wearable devices</a:t>
            </a:r>
            <a:endParaRPr lang="en-GB" sz="2400" dirty="0">
              <a:effectLst/>
              <a:latin typeface="Helvetica" pitchFamily="2" charset="0"/>
            </a:endParaRPr>
          </a:p>
          <a:p>
            <a:r>
              <a:rPr lang="en-GB" sz="2400" i="0" dirty="0">
                <a:effectLst/>
                <a:latin typeface="Helvetica" pitchFamily="2" charset="0"/>
              </a:rPr>
              <a:t>﻿﻿technology in back office functions</a:t>
            </a:r>
            <a:endParaRPr lang="en-GB" sz="2400" dirty="0">
              <a:effectLst/>
              <a:latin typeface="Helvetica" pitchFamily="2" charset="0"/>
            </a:endParaRPr>
          </a:p>
          <a:p>
            <a:r>
              <a:rPr lang="en-GB" sz="2400" i="0" dirty="0">
                <a:effectLst/>
                <a:latin typeface="Helvetica" pitchFamily="2" charset="0"/>
              </a:rPr>
              <a:t>﻿﻿quick and efficient communication with healthcare professionals</a:t>
            </a:r>
            <a:endParaRPr lang="en-GB" sz="2400" dirty="0">
              <a:effectLst/>
              <a:latin typeface="Helvetica" pitchFamily="2" charset="0"/>
            </a:endParaRPr>
          </a:p>
          <a:p>
            <a:endParaRPr lang="en-US" sz="18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35470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DAF9FF-C4FB-93CA-96E5-C17ADEF63E39}"/>
              </a:ext>
            </a:extLst>
          </p:cNvPr>
          <p:cNvSpPr>
            <a:spLocks noGrp="1"/>
          </p:cNvSpPr>
          <p:nvPr>
            <p:ph type="title"/>
          </p:nvPr>
        </p:nvSpPr>
        <p:spPr>
          <a:xfrm>
            <a:off x="173493" y="-952118"/>
            <a:ext cx="3855720" cy="4371974"/>
          </a:xfrm>
        </p:spPr>
        <p:txBody>
          <a:bodyPr>
            <a:normAutofit/>
          </a:bodyPr>
          <a:lstStyle/>
          <a:p>
            <a:r>
              <a:rPr lang="en-US" sz="3600" b="1">
                <a:solidFill>
                  <a:schemeClr val="tx2"/>
                </a:solidFill>
              </a:rPr>
              <a:t>conclusion</a:t>
            </a:r>
          </a:p>
        </p:txBody>
      </p:sp>
      <p:sp>
        <p:nvSpPr>
          <p:cNvPr id="3" name="Content Placeholder 2">
            <a:extLst>
              <a:ext uri="{FF2B5EF4-FFF2-40B4-BE49-F238E27FC236}">
                <a16:creationId xmlns:a16="http://schemas.microsoft.com/office/drawing/2014/main" id="{0F167620-67D2-37C4-4C62-1D0C6B0B7C0B}"/>
              </a:ext>
            </a:extLst>
          </p:cNvPr>
          <p:cNvSpPr>
            <a:spLocks noGrp="1"/>
          </p:cNvSpPr>
          <p:nvPr>
            <p:ph idx="1"/>
          </p:nvPr>
        </p:nvSpPr>
        <p:spPr>
          <a:xfrm>
            <a:off x="5354320" y="804672"/>
            <a:ext cx="6039104" cy="5230368"/>
          </a:xfrm>
        </p:spPr>
        <p:txBody>
          <a:bodyPr anchor="ctr">
            <a:normAutofit/>
          </a:bodyPr>
          <a:lstStyle/>
          <a:p>
            <a:pPr marL="0" indent="0">
              <a:buNone/>
            </a:pPr>
            <a:r>
              <a:rPr lang="en-GB" sz="2400" dirty="0"/>
              <a:t>Sunrise Residential Care Home is using technology to make life better for its residents, focusing on human connection as much as efficiency. By introducing digital tools like Microsoft 365, Sunrise hopes to offer more personal and attentive care. This change is about more than just new gadgets; it's about showing empathy and understanding. As staff become more comfortable with these tools, they can improve residents' well-being, involve families more, and create a stronger sense of community.</a:t>
            </a:r>
          </a:p>
          <a:p>
            <a:endParaRPr lang="en-US" sz="1800" dirty="0">
              <a:solidFill>
                <a:schemeClr val="tx2"/>
              </a:solidFill>
            </a:endParaRPr>
          </a:p>
        </p:txBody>
      </p:sp>
    </p:spTree>
    <p:extLst>
      <p:ext uri="{BB962C8B-B14F-4D97-AF65-F5344CB8AC3E}">
        <p14:creationId xmlns:p14="http://schemas.microsoft.com/office/powerpoint/2010/main" val="220349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C2C849E-0036-6EB2-02A1-0722CFA27B70}"/>
              </a:ext>
            </a:extLst>
          </p:cNvPr>
          <p:cNvSpPr>
            <a:spLocks noGrp="1"/>
          </p:cNvSpPr>
          <p:nvPr>
            <p:ph type="title"/>
          </p:nvPr>
        </p:nvSpPr>
        <p:spPr>
          <a:xfrm>
            <a:off x="123537" y="5285"/>
            <a:ext cx="3855720" cy="1350898"/>
          </a:xfrm>
        </p:spPr>
        <p:txBody>
          <a:bodyPr>
            <a:normAutofit/>
          </a:bodyPr>
          <a:lstStyle/>
          <a:p>
            <a:r>
              <a:rPr lang="en-US" sz="3600" b="1">
                <a:solidFill>
                  <a:schemeClr val="tx2"/>
                </a:solidFill>
              </a:rPr>
              <a:t>References</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56B92A31-A880-DC57-15FB-E26C62252EB9}"/>
              </a:ext>
            </a:extLst>
          </p:cNvPr>
          <p:cNvSpPr txBox="1"/>
          <p:nvPr/>
        </p:nvSpPr>
        <p:spPr>
          <a:xfrm>
            <a:off x="463420" y="1548882"/>
            <a:ext cx="10210800" cy="3693319"/>
          </a:xfrm>
          <a:prstGeom prst="rect">
            <a:avLst/>
          </a:prstGeom>
          <a:noFill/>
        </p:spPr>
        <p:txBody>
          <a:bodyPr wrap="square" rtlCol="0">
            <a:spAutoFit/>
          </a:bodyPr>
          <a:lstStyle/>
          <a:p>
            <a:r>
              <a:rPr lang="en-GB" b="1" dirty="0"/>
              <a:t>Slide 6:</a:t>
            </a:r>
            <a:r>
              <a:rPr lang="en-GB" dirty="0"/>
              <a:t> </a:t>
            </a:r>
            <a:r>
              <a:rPr lang="en-GB" b="0" i="0" dirty="0">
                <a:effectLst/>
                <a:latin typeface="Helvetica" pitchFamily="2" charset="0"/>
              </a:rPr>
              <a:t>Care Quality Commission (CQC). (2023).</a:t>
            </a:r>
            <a:endParaRPr lang="en-GB" dirty="0">
              <a:effectLst/>
              <a:latin typeface="Helvetica" pitchFamily="2" charset="0"/>
            </a:endParaRPr>
          </a:p>
          <a:p>
            <a:r>
              <a:rPr lang="en-GB" b="0" i="0" dirty="0">
                <a:effectLst/>
                <a:latin typeface="Helvetica" pitchFamily="2" charset="0"/>
              </a:rPr>
              <a:t>How technology can support high-quality care. Retrieved from https:// www.cac.org.uk</a:t>
            </a:r>
            <a:endParaRPr lang="en-GB" dirty="0">
              <a:effectLst/>
              <a:latin typeface="Helvetica" pitchFamily="2" charset="0"/>
            </a:endParaRPr>
          </a:p>
          <a:p>
            <a:endParaRPr lang="en-GB" b="0" i="0" dirty="0">
              <a:effectLst/>
              <a:latin typeface="Helvetica" pitchFamily="2" charset="0"/>
            </a:endParaRPr>
          </a:p>
          <a:p>
            <a:r>
              <a:rPr lang="en-GB" b="0" i="0" dirty="0">
                <a:effectLst/>
                <a:latin typeface="Helvetica" pitchFamily="2" charset="0"/>
              </a:rPr>
              <a:t>Skills for Care. (2022). Digital working in adult social care. Leeds: Skills for Care.</a:t>
            </a:r>
            <a:endParaRPr lang="en-GB" dirty="0">
              <a:effectLst/>
              <a:latin typeface="Helvetica" pitchFamily="2" charset="0"/>
            </a:endParaRPr>
          </a:p>
          <a:p>
            <a:endParaRPr lang="en-GB" b="0" i="0" dirty="0">
              <a:effectLst/>
              <a:latin typeface="Helvetica" pitchFamily="2" charset="0"/>
            </a:endParaRPr>
          </a:p>
          <a:p>
            <a:r>
              <a:rPr lang="en-GB" b="0" i="0" dirty="0">
                <a:effectLst/>
                <a:latin typeface="Helvetica" pitchFamily="2" charset="0"/>
              </a:rPr>
              <a:t>NHS Digital. (2023). Benefits of digital records in social care. Retrieved from https://digital.nhs.uk</a:t>
            </a:r>
            <a:endParaRPr lang="en-GB" dirty="0">
              <a:effectLst/>
              <a:latin typeface="Helvetica" pitchFamily="2" charset="0"/>
            </a:endParaRPr>
          </a:p>
          <a:p>
            <a:endParaRPr lang="en-GB" dirty="0"/>
          </a:p>
          <a:p>
            <a:r>
              <a:rPr lang="en-US" b="1" dirty="0"/>
              <a:t>Slide 8 : </a:t>
            </a:r>
            <a:r>
              <a:rPr lang="en-US" dirty="0"/>
              <a:t>Gilster, P (1997). Digital literacy. Wiley Computer Publishing.</a:t>
            </a:r>
            <a:endParaRPr lang="en-GB" dirty="0"/>
          </a:p>
          <a:p>
            <a:endParaRPr lang="en-GB" dirty="0"/>
          </a:p>
          <a:p>
            <a:r>
              <a:rPr lang="en-GB" b="1" dirty="0"/>
              <a:t>Slide 10 : </a:t>
            </a:r>
            <a:r>
              <a:rPr lang="en-GB" b="0" i="0" dirty="0">
                <a:effectLst/>
                <a:latin typeface="Helvetica" pitchFamily="2" charset="0"/>
              </a:rPr>
              <a:t>References NHS digital (2025) how digital improvements are transforming the experience of care home residents</a:t>
            </a:r>
            <a:endParaRPr lang="en-GB" dirty="0">
              <a:effectLst/>
              <a:latin typeface="Helvetica" pitchFamily="2" charset="0"/>
            </a:endParaRPr>
          </a:p>
          <a:p>
            <a:endParaRPr lang="en-GB" dirty="0"/>
          </a:p>
          <a:p>
            <a:endParaRPr lang="en-US" dirty="0"/>
          </a:p>
        </p:txBody>
      </p:sp>
    </p:spTree>
    <p:extLst>
      <p:ext uri="{BB962C8B-B14F-4D97-AF65-F5344CB8AC3E}">
        <p14:creationId xmlns:p14="http://schemas.microsoft.com/office/powerpoint/2010/main" val="2170206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1341c010ba6dde6b1d1c5ccb3fc52efb">
  <xsd:schema xmlns:xsd="http://www.w3.org/2001/XMLSchema" xmlns:xs="http://www.w3.org/2001/XMLSchema" xmlns:p="http://schemas.microsoft.com/office/2006/metadata/properties" xmlns:ns3="b4f9f7ee-5770-4a14-8925-17f3d16e50b7" targetNamespace="http://schemas.microsoft.com/office/2006/metadata/properties" ma:root="true" ma:fieldsID="859b877bf3853baebd263273cbdae879"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486C140A-E710-4F24-879A-C0A848F500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1174E8-7392-44A8-91A1-29DAA2FE0BF6}">
  <ds:schemaRefs>
    <ds:schemaRef ds:uri="http://schemas.microsoft.com/sharepoint/v3/contenttype/forms"/>
  </ds:schemaRefs>
</ds:datastoreItem>
</file>

<file path=customXml/itemProps3.xml><?xml version="1.0" encoding="utf-8"?>
<ds:datastoreItem xmlns:ds="http://schemas.openxmlformats.org/officeDocument/2006/customXml" ds:itemID="{F65E4282-E739-44DD-B299-737A0B1FCB48}">
  <ds:schemaRefs>
    <ds:schemaRef ds:uri="http://purl.org/dc/dcmitype/"/>
    <ds:schemaRef ds:uri="http://purl.org/dc/elements/1.1/"/>
    <ds:schemaRef ds:uri="http://schemas.openxmlformats.org/package/2006/metadata/core-properties"/>
    <ds:schemaRef ds:uri="http://schemas.microsoft.com/office/2006/metadata/properties"/>
    <ds:schemaRef ds:uri="http://schemas.microsoft.com/office/2006/documentManagement/types"/>
    <ds:schemaRef ds:uri="http://purl.org/dc/terms/"/>
    <ds:schemaRef ds:uri="http://schemas.microsoft.com/office/infopath/2007/PartnerControls"/>
    <ds:schemaRef ds:uri="b4f9f7ee-5770-4a14-8925-17f3d16e50b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6522</TotalTime>
  <Words>975</Words>
  <Application>Microsoft Office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.AppleSystemUIFont</vt:lpstr>
      <vt:lpstr>Aptos</vt:lpstr>
      <vt:lpstr>Aptos Display</vt:lpstr>
      <vt:lpstr>Arial</vt:lpstr>
      <vt:lpstr>Helvetica</vt:lpstr>
      <vt:lpstr>UICTFontTextStyleBody</vt:lpstr>
      <vt:lpstr>office theme</vt:lpstr>
      <vt:lpstr>Digital Skills and Research Methods  LCHS4007  Assessment 1: Group 6 Presentation    </vt:lpstr>
      <vt:lpstr>Insert topic</vt:lpstr>
      <vt:lpstr>Introduction to Sunrise Residential care home</vt:lpstr>
      <vt:lpstr>Introduction to Microsoft Teams</vt:lpstr>
      <vt:lpstr>How sunrise uses Microsoft teams</vt:lpstr>
      <vt:lpstr>Benefits and Limitations within Sunrise Residential Care Home and Limitation</vt:lpstr>
      <vt:lpstr>Communication and Collaboration tool</vt:lpstr>
      <vt:lpstr>Digital Literacy</vt:lpstr>
      <vt:lpstr>Checklist for digital safety </vt:lpstr>
      <vt:lpstr>For improvement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 &lt;Insert Group Number Here&gt;</dc:title>
  <dc:creator>Mackla</dc:creator>
  <cp:lastModifiedBy>Mackla Maria Vales (2513646)</cp:lastModifiedBy>
  <cp:revision>61</cp:revision>
  <dcterms:created xsi:type="dcterms:W3CDTF">2025-10-27T12:30:28Z</dcterms:created>
  <dcterms:modified xsi:type="dcterms:W3CDTF">2025-11-09T20:04:32Z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