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4"/>
  </p:sldMasterIdLst>
  <p:handoutMasterIdLst>
    <p:handoutMasterId r:id="rId24"/>
  </p:handoutMasterIdLst>
  <p:sldIdLst>
    <p:sldId id="256" r:id="rId5"/>
    <p:sldId id="301" r:id="rId6"/>
    <p:sldId id="318" r:id="rId7"/>
    <p:sldId id="315" r:id="rId8"/>
    <p:sldId id="302" r:id="rId9"/>
    <p:sldId id="309" r:id="rId10"/>
    <p:sldId id="307" r:id="rId11"/>
    <p:sldId id="299" r:id="rId12"/>
    <p:sldId id="310" r:id="rId13"/>
    <p:sldId id="314" r:id="rId14"/>
    <p:sldId id="312" r:id="rId15"/>
    <p:sldId id="311" r:id="rId16"/>
    <p:sldId id="304" r:id="rId17"/>
    <p:sldId id="303" r:id="rId18"/>
    <p:sldId id="313" r:id="rId19"/>
    <p:sldId id="305" r:id="rId20"/>
    <p:sldId id="317" r:id="rId21"/>
    <p:sldId id="306" r:id="rId22"/>
    <p:sldId id="308"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F3E"/>
    <a:srgbClr val="005654"/>
    <a:srgbClr val="006666"/>
    <a:srgbClr val="003231"/>
    <a:srgbClr val="004376"/>
    <a:srgbClr val="004C4A"/>
    <a:srgbClr val="003E3D"/>
    <a:srgbClr val="003332"/>
    <a:srgbClr val="0000FF"/>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34" autoAdjust="0"/>
    <p:restoredTop sz="98682" autoAdjust="0"/>
  </p:normalViewPr>
  <p:slideViewPr>
    <p:cSldViewPr>
      <p:cViewPr varScale="1">
        <p:scale>
          <a:sx n="106" d="100"/>
          <a:sy n="106" d="100"/>
        </p:scale>
        <p:origin x="360" y="138"/>
      </p:cViewPr>
      <p:guideLst>
        <p:guide orient="horz" pos="2160"/>
        <p:guide pos="3840"/>
      </p:guideLst>
    </p:cSldViewPr>
  </p:slideViewPr>
  <p:notesTextViewPr>
    <p:cViewPr>
      <p:scale>
        <a:sx n="100" d="100"/>
        <a:sy n="100" d="100"/>
      </p:scale>
      <p:origin x="0" y="0"/>
    </p:cViewPr>
  </p:notesTextViewPr>
  <p:sorterViewPr>
    <p:cViewPr>
      <p:scale>
        <a:sx n="150" d="100"/>
        <a:sy n="150" d="100"/>
      </p:scale>
      <p:origin x="0" y="-85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CB9FD5B1-DEB4-4031-98FA-145378C36AE2}" type="datetimeFigureOut">
              <a:rPr lang="en-GB" smtClean="0"/>
              <a:t>26/03/2020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E848DE58-0DD6-48EF-A689-726B9FCD43A9}" type="slidenum">
              <a:rPr lang="en-GB" smtClean="0"/>
              <a:t>‹#›</a:t>
            </a:fld>
            <a:endParaRPr lang="en-GB"/>
          </a:p>
        </p:txBody>
      </p:sp>
    </p:spTree>
    <p:extLst>
      <p:ext uri="{BB962C8B-B14F-4D97-AF65-F5344CB8AC3E}">
        <p14:creationId xmlns:p14="http://schemas.microsoft.com/office/powerpoint/2010/main" val="29431932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4129A0C7-8EF6-46E7-BFC2-632C06F941BA}" type="slidenum">
              <a:rPr lang="en-GB" smtClean="0"/>
              <a:pPr>
                <a:defRPr/>
              </a:pPr>
              <a:t>‹#›</a:t>
            </a:fld>
            <a:endParaRPr lang="en-GB"/>
          </a:p>
        </p:txBody>
      </p:sp>
    </p:spTree>
    <p:extLst>
      <p:ext uri="{BB962C8B-B14F-4D97-AF65-F5344CB8AC3E}">
        <p14:creationId xmlns:p14="http://schemas.microsoft.com/office/powerpoint/2010/main" val="3414361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80CA66-5C93-4310-BB63-5A1068CF2032}" type="slidenum">
              <a:rPr lang="en-GB" smtClean="0"/>
              <a:pPr>
                <a:defRPr/>
              </a:pPr>
              <a:t>‹#›</a:t>
            </a:fld>
            <a:endParaRPr lang="en-GB"/>
          </a:p>
        </p:txBody>
      </p:sp>
    </p:spTree>
    <p:extLst>
      <p:ext uri="{BB962C8B-B14F-4D97-AF65-F5344CB8AC3E}">
        <p14:creationId xmlns:p14="http://schemas.microsoft.com/office/powerpoint/2010/main" val="62536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C3C5711-47E4-4FEE-B811-D7EF03DF0488}" type="slidenum">
              <a:rPr lang="en-GB" smtClean="0"/>
              <a:pPr>
                <a:defRPr/>
              </a:pPr>
              <a:t>‹#›</a:t>
            </a:fld>
            <a:endParaRPr lang="en-GB"/>
          </a:p>
        </p:txBody>
      </p:sp>
    </p:spTree>
    <p:extLst>
      <p:ext uri="{BB962C8B-B14F-4D97-AF65-F5344CB8AC3E}">
        <p14:creationId xmlns:p14="http://schemas.microsoft.com/office/powerpoint/2010/main" val="2029643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9DAD611-EA1F-4592-B082-C12374DA88D7}" type="slidenum">
              <a:rPr lang="en-GB" smtClean="0"/>
              <a:pPr>
                <a:defRPr/>
              </a:pPr>
              <a:t>‹#›</a:t>
            </a:fld>
            <a:endParaRPr lang="en-GB"/>
          </a:p>
        </p:txBody>
      </p:sp>
    </p:spTree>
    <p:extLst>
      <p:ext uri="{BB962C8B-B14F-4D97-AF65-F5344CB8AC3E}">
        <p14:creationId xmlns:p14="http://schemas.microsoft.com/office/powerpoint/2010/main" val="2974558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B61054F2-0D2E-42A3-801C-7B7A45AC2831}" type="slidenum">
              <a:rPr lang="en-GB" smtClean="0"/>
              <a:pPr>
                <a:defRPr/>
              </a:pPr>
              <a:t>‹#›</a:t>
            </a:fld>
            <a:endParaRPr lang="en-GB"/>
          </a:p>
        </p:txBody>
      </p:sp>
    </p:spTree>
    <p:extLst>
      <p:ext uri="{BB962C8B-B14F-4D97-AF65-F5344CB8AC3E}">
        <p14:creationId xmlns:p14="http://schemas.microsoft.com/office/powerpoint/2010/main" val="4199280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pPr>
              <a:defRPr/>
            </a:pPr>
            <a:fld id="{2B67AFD1-86A7-4CAB-A81A-A96922CC02DA}" type="slidenum">
              <a:rPr lang="en-GB" smtClean="0"/>
              <a:pPr>
                <a:defRPr/>
              </a:pPr>
              <a:t>‹#›</a:t>
            </a:fld>
            <a:endParaRPr lang="en-GB"/>
          </a:p>
        </p:txBody>
      </p:sp>
    </p:spTree>
    <p:extLst>
      <p:ext uri="{BB962C8B-B14F-4D97-AF65-F5344CB8AC3E}">
        <p14:creationId xmlns:p14="http://schemas.microsoft.com/office/powerpoint/2010/main" val="3288796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pPr>
              <a:defRPr/>
            </a:pPr>
            <a:fld id="{FEE86689-83E2-4368-B489-1180AA361C01}" type="slidenum">
              <a:rPr lang="en-GB" smtClean="0"/>
              <a:pPr>
                <a:defRPr/>
              </a:pPr>
              <a:t>‹#›</a:t>
            </a:fld>
            <a:endParaRPr lang="en-GB"/>
          </a:p>
        </p:txBody>
      </p:sp>
    </p:spTree>
    <p:extLst>
      <p:ext uri="{BB962C8B-B14F-4D97-AF65-F5344CB8AC3E}">
        <p14:creationId xmlns:p14="http://schemas.microsoft.com/office/powerpoint/2010/main" val="1060501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pPr>
              <a:defRPr/>
            </a:pPr>
            <a:fld id="{681E925C-6CC5-45A3-A3F2-45406620DC3E}" type="slidenum">
              <a:rPr lang="en-GB" smtClean="0"/>
              <a:pPr>
                <a:defRPr/>
              </a:pPr>
              <a:t>‹#›</a:t>
            </a:fld>
            <a:endParaRPr lang="en-GB"/>
          </a:p>
        </p:txBody>
      </p:sp>
    </p:spTree>
    <p:extLst>
      <p:ext uri="{BB962C8B-B14F-4D97-AF65-F5344CB8AC3E}">
        <p14:creationId xmlns:p14="http://schemas.microsoft.com/office/powerpoint/2010/main" val="1223470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B0C5B2C-0CD2-4701-9A2F-0D2647C2C8A2}" type="slidenum">
              <a:rPr lang="en-GB" smtClean="0"/>
              <a:pPr>
                <a:defRPr/>
              </a:pPr>
              <a:t>‹#›</a:t>
            </a:fld>
            <a:endParaRPr lang="en-GB"/>
          </a:p>
        </p:txBody>
      </p:sp>
    </p:spTree>
    <p:extLst>
      <p:ext uri="{BB962C8B-B14F-4D97-AF65-F5344CB8AC3E}">
        <p14:creationId xmlns:p14="http://schemas.microsoft.com/office/powerpoint/2010/main" val="243546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767015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2732559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309357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278316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43256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4281003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D667012E-0230-4319-BBBD-4D8C41E5B4AD}" type="slidenum">
              <a:rPr lang="en-GB" smtClean="0"/>
              <a:pPr>
                <a:defRPr/>
              </a:pPr>
              <a:t>‹#›</a:t>
            </a:fld>
            <a:endParaRPr lang="en-GB"/>
          </a:p>
        </p:txBody>
      </p:sp>
    </p:spTree>
    <p:extLst>
      <p:ext uri="{BB962C8B-B14F-4D97-AF65-F5344CB8AC3E}">
        <p14:creationId xmlns:p14="http://schemas.microsoft.com/office/powerpoint/2010/main" val="1772618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667D5BA-D35C-48AF-A212-AD8EF9DBCBA0}" type="slidenum">
              <a:rPr lang="en-GB" smtClean="0"/>
              <a:pPr>
                <a:defRPr/>
              </a:pPr>
              <a:t>‹#›</a:t>
            </a:fld>
            <a:endParaRPr lang="en-GB"/>
          </a:p>
        </p:txBody>
      </p:sp>
    </p:spTree>
    <p:extLst>
      <p:ext uri="{BB962C8B-B14F-4D97-AF65-F5344CB8AC3E}">
        <p14:creationId xmlns:p14="http://schemas.microsoft.com/office/powerpoint/2010/main" val="2364425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E6BE607B-EDAC-4A69-B029-9DD48944F5FD}" type="slidenum">
              <a:rPr lang="en-GB" smtClean="0"/>
              <a:pPr>
                <a:defRPr/>
              </a:pPr>
              <a:t>‹#›</a:t>
            </a:fld>
            <a:endParaRPr lang="en-GB"/>
          </a:p>
        </p:txBody>
      </p:sp>
    </p:spTree>
    <p:extLst>
      <p:ext uri="{BB962C8B-B14F-4D97-AF65-F5344CB8AC3E}">
        <p14:creationId xmlns:p14="http://schemas.microsoft.com/office/powerpoint/2010/main" val="322867932"/>
      </p:ext>
    </p:extLst>
  </p:cSld>
  <p:clrMap bg1="dk1" tx1="lt1" bg2="dk2" tx2="lt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xml"/><Relationship Id="rId5" Type="http://schemas.microsoft.com/office/2007/relationships/hdphoto" Target="../media/hdphoto2.wdp"/><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5122" name="Rectangle 3"/>
          <p:cNvSpPr>
            <a:spLocks noGrp="1" noChangeArrowheads="1"/>
          </p:cNvSpPr>
          <p:nvPr>
            <p:ph type="subTitle" idx="1"/>
          </p:nvPr>
        </p:nvSpPr>
        <p:spPr>
          <a:xfrm>
            <a:off x="7395814" y="24496"/>
            <a:ext cx="4546917" cy="453680"/>
          </a:xfrm>
        </p:spPr>
        <p:txBody>
          <a:bodyPr>
            <a:normAutofit fontScale="62500" lnSpcReduction="20000"/>
          </a:bodyPr>
          <a:lstStyle/>
          <a:p>
            <a:endParaRPr lang="en-GB" sz="700" dirty="0">
              <a:solidFill>
                <a:srgbClr val="004376"/>
              </a:solidFill>
              <a:latin typeface="Felix Titling" pitchFamily="82" charset="0"/>
            </a:endParaRPr>
          </a:p>
          <a:p>
            <a:pPr algn="r"/>
            <a:r>
              <a:rPr lang="en-GB" sz="2400" dirty="0" err="1">
                <a:solidFill>
                  <a:srgbClr val="FFFF00"/>
                </a:solidFill>
              </a:rPr>
              <a:t>Hpen</a:t>
            </a:r>
            <a:r>
              <a:rPr lang="en-GB" sz="2400" dirty="0">
                <a:solidFill>
                  <a:srgbClr val="FFFF00"/>
                </a:solidFill>
              </a:rPr>
              <a:t> 7022 VISIONS OF SOCIETY</a:t>
            </a:r>
            <a:endParaRPr lang="en-GB" sz="1200" dirty="0">
              <a:solidFill>
                <a:srgbClr val="FFFF00"/>
              </a:solidFill>
            </a:endParaRPr>
          </a:p>
          <a:p>
            <a:endParaRPr lang="en-GB" dirty="0">
              <a:solidFill>
                <a:srgbClr val="FFFF00"/>
              </a:solidFill>
            </a:endParaRPr>
          </a:p>
          <a:p>
            <a:endParaRPr lang="en-GB" sz="2400" dirty="0">
              <a:solidFill>
                <a:srgbClr val="FFFF00"/>
              </a:solidFill>
            </a:endParaRPr>
          </a:p>
          <a:p>
            <a:endParaRPr lang="en-GB" sz="2400" dirty="0">
              <a:latin typeface="Garamond" pitchFamily="18" charset="0"/>
            </a:endParaRPr>
          </a:p>
        </p:txBody>
      </p:sp>
      <p:sp>
        <p:nvSpPr>
          <p:cNvPr id="5123" name="Text Box 6"/>
          <p:cNvSpPr txBox="1">
            <a:spLocks noChangeArrowheads="1"/>
          </p:cNvSpPr>
          <p:nvPr/>
        </p:nvSpPr>
        <p:spPr bwMode="auto">
          <a:xfrm>
            <a:off x="3719736" y="5952409"/>
            <a:ext cx="8157334" cy="707886"/>
          </a:xfrm>
          <a:prstGeom prst="rect">
            <a:avLst/>
          </a:prstGeom>
          <a:noFill/>
          <a:ln w="9525">
            <a:noFill/>
            <a:miter lim="800000"/>
            <a:headEnd/>
            <a:tailEnd/>
          </a:ln>
        </p:spPr>
        <p:txBody>
          <a:bodyPr wrap="square">
            <a:spAutoFit/>
          </a:bodyPr>
          <a:lstStyle/>
          <a:p>
            <a:pPr algn="r"/>
            <a:r>
              <a:rPr lang="en-GB" sz="2000" dirty="0"/>
              <a:t>Questions of Being : science &amp; responsibility, evolution &amp; degeneration, politics &amp; class,  Intelligence &amp; consumption, </a:t>
            </a:r>
            <a:endParaRPr lang="en-GB" dirty="0"/>
          </a:p>
        </p:txBody>
      </p:sp>
      <p:sp>
        <p:nvSpPr>
          <p:cNvPr id="5124" name="Rectangle 7"/>
          <p:cNvSpPr>
            <a:spLocks noChangeArrowheads="1"/>
          </p:cNvSpPr>
          <p:nvPr/>
        </p:nvSpPr>
        <p:spPr bwMode="auto">
          <a:xfrm>
            <a:off x="4398938" y="630287"/>
            <a:ext cx="6768752" cy="923330"/>
          </a:xfrm>
          <a:prstGeom prst="rect">
            <a:avLst/>
          </a:prstGeom>
          <a:noFill/>
          <a:ln w="9525">
            <a:noFill/>
            <a:miter lim="800000"/>
            <a:headEnd/>
            <a:tailEnd/>
          </a:ln>
        </p:spPr>
        <p:txBody>
          <a:bodyPr wrap="square">
            <a:spAutoFit/>
          </a:bodyPr>
          <a:lstStyle/>
          <a:p>
            <a:r>
              <a:rPr lang="en-GB" sz="5400" dirty="0">
                <a:latin typeface="Perpetua Titling MT" panose="02020502060505020804" pitchFamily="18" charset="0"/>
              </a:rPr>
              <a:t>The Time Machine </a:t>
            </a:r>
            <a:endParaRPr lang="en-GB" sz="2400" dirty="0">
              <a:latin typeface="Perpetua Titling MT" panose="02020502060505020804" pitchFamily="18" charset="0"/>
            </a:endParaRPr>
          </a:p>
        </p:txBody>
      </p:sp>
      <p:sp>
        <p:nvSpPr>
          <p:cNvPr id="4" name="Rectangle 3"/>
          <p:cNvSpPr/>
          <p:nvPr/>
        </p:nvSpPr>
        <p:spPr>
          <a:xfrm>
            <a:off x="885635" y="197705"/>
            <a:ext cx="11089232" cy="650679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Image result for The riddle of the sphinx greek">
            <a:extLst>
              <a:ext uri="{FF2B5EF4-FFF2-40B4-BE49-F238E27FC236}">
                <a16:creationId xmlns:a16="http://schemas.microsoft.com/office/drawing/2014/main" id="{FB602B1E-2907-4A12-9A8C-553EE1DB845B}"/>
              </a:ext>
            </a:extLst>
          </p:cNvPr>
          <p:cNvPicPr>
            <a:picLocks noChangeAspect="1" noChangeArrowheads="1"/>
          </p:cNvPicPr>
          <p:nvPr/>
        </p:nvPicPr>
        <p:blipFill rotWithShape="1">
          <a:blip r:embed="rId2">
            <a:duotone>
              <a:prstClr val="black"/>
              <a:srgbClr val="D9C3A5">
                <a:tint val="50000"/>
                <a:satMod val="180000"/>
              </a:srgbClr>
            </a:duotone>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rcRect r="886" b="6330"/>
          <a:stretch/>
        </p:blipFill>
        <p:spPr bwMode="auto">
          <a:xfrm>
            <a:off x="475301" y="980728"/>
            <a:ext cx="2957290" cy="471730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The riddle of the sphinx greek">
            <a:extLst>
              <a:ext uri="{FF2B5EF4-FFF2-40B4-BE49-F238E27FC236}">
                <a16:creationId xmlns:a16="http://schemas.microsoft.com/office/drawing/2014/main" id="{B3729844-8D0F-44C0-9979-090FADDEEBAA}"/>
              </a:ext>
            </a:extLst>
          </p:cNvPr>
          <p:cNvPicPr>
            <a:picLocks noChangeAspect="1" noChangeArrowheads="1"/>
          </p:cNvPicPr>
          <p:nvPr/>
        </p:nvPicPr>
        <p:blipFill>
          <a:blip r:embed="rId4">
            <a:duotone>
              <a:prstClr val="black"/>
              <a:srgbClr val="D9C3A5">
                <a:tint val="50000"/>
                <a:satMod val="180000"/>
              </a:srgbClr>
            </a:duotone>
            <a:extLst>
              <a:ext uri="{BEBA8EAE-BF5A-486C-A8C5-ECC9F3942E4B}">
                <a14:imgProps xmlns:a14="http://schemas.microsoft.com/office/drawing/2010/main">
                  <a14:imgLayer r:embed="rId5">
                    <a14:imgEffect>
                      <a14:sharpenSoften amount="25000"/>
                    </a14:imgEffect>
                    <a14:imgEffect>
                      <a14:saturation sat="4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flipH="1">
            <a:off x="7783314" y="2420888"/>
            <a:ext cx="3970412" cy="29778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8D17302-438E-4FF3-8228-D73DAD06FE81}"/>
              </a:ext>
            </a:extLst>
          </p:cNvPr>
          <p:cNvSpPr/>
          <p:nvPr/>
        </p:nvSpPr>
        <p:spPr>
          <a:xfrm>
            <a:off x="4276420" y="2617130"/>
            <a:ext cx="3276120" cy="2585323"/>
          </a:xfrm>
          <a:prstGeom prst="rect">
            <a:avLst/>
          </a:prstGeom>
        </p:spPr>
        <p:txBody>
          <a:bodyPr wrap="square">
            <a:spAutoFit/>
          </a:bodyPr>
          <a:lstStyle/>
          <a:p>
            <a:pPr algn="r"/>
            <a:r>
              <a:rPr lang="en-GB" dirty="0">
                <a:solidFill>
                  <a:srgbClr val="FFFF00"/>
                </a:solidFill>
              </a:rPr>
              <a:t>In Greek legend, the Sphinx devoured all travellers who could not answer the riddle it posed: "What is the creature that walks on four legs in the morning, two legs at noon and three in the evening?" Oedipus gave the answer, "Man".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50000"/>
          </a:schemeClr>
        </a:solidFill>
        <a:effectLst/>
      </p:bgPr>
    </p:bg>
    <p:spTree>
      <p:nvGrpSpPr>
        <p:cNvPr id="1" name=""/>
        <p:cNvGrpSpPr/>
        <p:nvPr/>
      </p:nvGrpSpPr>
      <p:grpSpPr>
        <a:xfrm>
          <a:off x="0" y="0"/>
          <a:ext cx="0" cy="0"/>
          <a:chOff x="0" y="0"/>
          <a:chExt cx="0" cy="0"/>
        </a:xfrm>
      </p:grpSpPr>
      <p:sp>
        <p:nvSpPr>
          <p:cNvPr id="5" name="Content Placeholder 3"/>
          <p:cNvSpPr>
            <a:spLocks noGrp="1"/>
          </p:cNvSpPr>
          <p:nvPr>
            <p:ph idx="1"/>
          </p:nvPr>
        </p:nvSpPr>
        <p:spPr>
          <a:xfrm>
            <a:off x="623392" y="188640"/>
            <a:ext cx="10513168" cy="6480720"/>
          </a:xfrm>
          <a:prstGeom prst="rect">
            <a:avLst/>
          </a:prstGeom>
        </p:spPr>
        <p:txBody>
          <a:bodyPr>
            <a:normAutofit fontScale="77500" lnSpcReduction="20000"/>
          </a:bodyPr>
          <a:lstStyle/>
          <a:p>
            <a:pPr marL="0" indent="0">
              <a:buNone/>
            </a:pPr>
            <a:r>
              <a:rPr lang="en-GB" sz="4600" dirty="0">
                <a:solidFill>
                  <a:srgbClr val="FFFF00"/>
                </a:solidFill>
                <a:latin typeface="Felix Titling" panose="04060505060202020A04" pitchFamily="82" charset="0"/>
              </a:rPr>
              <a:t>LEARNING OUTCOMES</a:t>
            </a:r>
          </a:p>
          <a:p>
            <a:pPr marL="0" indent="0">
              <a:buNone/>
            </a:pPr>
            <a:endParaRPr lang="en-GB" sz="1100" dirty="0">
              <a:solidFill>
                <a:srgbClr val="FFC000"/>
              </a:solidFill>
              <a:latin typeface="Felix Titling" panose="04060505060202020A04" pitchFamily="82" charset="0"/>
            </a:endParaRPr>
          </a:p>
          <a:p>
            <a:pPr marL="0" indent="0">
              <a:buNone/>
            </a:pPr>
            <a:r>
              <a:rPr lang="en-GB" sz="2800" i="1" dirty="0">
                <a:solidFill>
                  <a:schemeClr val="accent5">
                    <a:lumMod val="40000"/>
                    <a:lumOff val="60000"/>
                  </a:schemeClr>
                </a:solidFill>
                <a:latin typeface="Century Gothic" panose="020B0502020202020204" pitchFamily="34" charset="0"/>
              </a:rPr>
              <a:t>Upon the successful completion of this module, the student should be able to demonstrate:</a:t>
            </a:r>
          </a:p>
          <a:p>
            <a:pPr marL="0" indent="0">
              <a:lnSpc>
                <a:spcPct val="120000"/>
              </a:lnSpc>
              <a:spcBef>
                <a:spcPts val="600"/>
              </a:spcBef>
              <a:buNone/>
            </a:pPr>
            <a:endParaRPr lang="en-GB" sz="1400" i="1" dirty="0">
              <a:solidFill>
                <a:schemeClr val="accent5">
                  <a:lumMod val="40000"/>
                  <a:lumOff val="60000"/>
                </a:schemeClr>
              </a:solidFill>
              <a:latin typeface="Century Gothic" panose="020B0502020202020204" pitchFamily="34" charset="0"/>
            </a:endParaRPr>
          </a:p>
          <a:p>
            <a:pPr>
              <a:lnSpc>
                <a:spcPct val="120000"/>
              </a:lnSpc>
              <a:spcBef>
                <a:spcPts val="600"/>
              </a:spcBef>
              <a:buFont typeface="Arial" panose="020B0604020202020204" pitchFamily="34" charset="0"/>
              <a:buChar char="•"/>
            </a:pPr>
            <a:r>
              <a:rPr lang="en-GB" sz="2800" dirty="0">
                <a:solidFill>
                  <a:schemeClr val="accent5">
                    <a:lumMod val="40000"/>
                    <a:lumOff val="60000"/>
                  </a:schemeClr>
                </a:solidFill>
                <a:latin typeface="Century Gothic" panose="020B0502020202020204" pitchFamily="34" charset="0"/>
              </a:rPr>
              <a:t>a detailed and critically informed knowledge and understanding of a wide range of the literature of </a:t>
            </a:r>
            <a:r>
              <a:rPr lang="en-GB" sz="2800" dirty="0">
                <a:solidFill>
                  <a:srgbClr val="FFFF00"/>
                </a:solidFill>
                <a:latin typeface="Century Gothic" panose="020B0502020202020204" pitchFamily="34" charset="0"/>
              </a:rPr>
              <a:t>the Romantic and Victorian period(s)</a:t>
            </a:r>
            <a:r>
              <a:rPr lang="en-GB" sz="2800" dirty="0">
                <a:solidFill>
                  <a:srgbClr val="92D050"/>
                </a:solidFill>
                <a:latin typeface="Century Gothic" panose="020B0502020202020204" pitchFamily="34" charset="0"/>
              </a:rPr>
              <a:t>;</a:t>
            </a:r>
          </a:p>
          <a:p>
            <a:pPr>
              <a:lnSpc>
                <a:spcPct val="120000"/>
              </a:lnSpc>
              <a:spcBef>
                <a:spcPts val="600"/>
              </a:spcBef>
              <a:buFont typeface="Arial" panose="020B0604020202020204" pitchFamily="34" charset="0"/>
              <a:buChar char="•"/>
            </a:pPr>
            <a:r>
              <a:rPr lang="en-GB" sz="2800" dirty="0">
                <a:solidFill>
                  <a:schemeClr val="accent5">
                    <a:lumMod val="40000"/>
                    <a:lumOff val="60000"/>
                  </a:schemeClr>
                </a:solidFill>
                <a:latin typeface="Century Gothic" panose="020B0502020202020204" pitchFamily="34" charset="0"/>
              </a:rPr>
              <a:t>advanced and sustained understanding of the important </a:t>
            </a:r>
            <a:r>
              <a:rPr lang="en-GB" sz="2800" dirty="0">
                <a:solidFill>
                  <a:srgbClr val="FFFF00"/>
                </a:solidFill>
                <a:latin typeface="Century Gothic" panose="020B0502020202020204" pitchFamily="34" charset="0"/>
              </a:rPr>
              <a:t>political, literary and philosophical debates </a:t>
            </a:r>
            <a:r>
              <a:rPr lang="en-GB" sz="2800" dirty="0">
                <a:solidFill>
                  <a:schemeClr val="accent5">
                    <a:lumMod val="40000"/>
                    <a:lumOff val="60000"/>
                  </a:schemeClr>
                </a:solidFill>
                <a:latin typeface="Century Gothic" panose="020B0502020202020204" pitchFamily="34" charset="0"/>
              </a:rPr>
              <a:t>that dominated from the 1790s through to the late nineteenth century;</a:t>
            </a:r>
          </a:p>
          <a:p>
            <a:pPr>
              <a:lnSpc>
                <a:spcPct val="120000"/>
              </a:lnSpc>
              <a:spcBef>
                <a:spcPts val="600"/>
              </a:spcBef>
              <a:buFont typeface="Arial" panose="020B0604020202020204" pitchFamily="34" charset="0"/>
              <a:buChar char="•"/>
            </a:pPr>
            <a:r>
              <a:rPr lang="en-GB" sz="2800" dirty="0">
                <a:solidFill>
                  <a:schemeClr val="accent5">
                    <a:lumMod val="40000"/>
                    <a:lumOff val="60000"/>
                  </a:schemeClr>
                </a:solidFill>
                <a:latin typeface="Century Gothic" panose="020B0502020202020204" pitchFamily="34" charset="0"/>
              </a:rPr>
              <a:t>a critically informed understanding of the ways in which Romantic and Victorian literature both </a:t>
            </a:r>
            <a:r>
              <a:rPr lang="en-GB" sz="2800" dirty="0">
                <a:solidFill>
                  <a:srgbClr val="FFFF00"/>
                </a:solidFill>
                <a:latin typeface="Century Gothic" panose="020B0502020202020204" pitchFamily="34" charset="0"/>
              </a:rPr>
              <a:t>construct and critique the notion of modernity;</a:t>
            </a:r>
          </a:p>
          <a:p>
            <a:pPr>
              <a:lnSpc>
                <a:spcPct val="120000"/>
              </a:lnSpc>
              <a:spcBef>
                <a:spcPts val="600"/>
              </a:spcBef>
              <a:buFont typeface="Arial" panose="020B0604020202020204" pitchFamily="34" charset="0"/>
              <a:buChar char="•"/>
            </a:pPr>
            <a:r>
              <a:rPr lang="en-GB" sz="2800" dirty="0">
                <a:solidFill>
                  <a:schemeClr val="accent5">
                    <a:lumMod val="40000"/>
                    <a:lumOff val="60000"/>
                  </a:schemeClr>
                </a:solidFill>
                <a:latin typeface="Century Gothic" panose="020B0502020202020204" pitchFamily="34" charset="0"/>
              </a:rPr>
              <a:t>a theoretically informed knowledge of </a:t>
            </a:r>
            <a:r>
              <a:rPr lang="en-GB" sz="2800" dirty="0">
                <a:solidFill>
                  <a:srgbClr val="FFFF00"/>
                </a:solidFill>
                <a:latin typeface="Century Gothic" panose="020B0502020202020204" pitchFamily="34" charset="0"/>
              </a:rPr>
              <a:t>the connections and tensions between the ideas and kinds of literary production normally associated with these periods;</a:t>
            </a:r>
          </a:p>
          <a:p>
            <a:pPr>
              <a:lnSpc>
                <a:spcPct val="120000"/>
              </a:lnSpc>
              <a:spcBef>
                <a:spcPts val="600"/>
              </a:spcBef>
              <a:buFont typeface="Arial" panose="020B0604020202020204" pitchFamily="34" charset="0"/>
              <a:buChar char="•"/>
            </a:pPr>
            <a:r>
              <a:rPr lang="en-GB" sz="2800" dirty="0">
                <a:solidFill>
                  <a:schemeClr val="accent5">
                    <a:lumMod val="40000"/>
                    <a:lumOff val="60000"/>
                  </a:schemeClr>
                </a:solidFill>
                <a:latin typeface="Century Gothic" panose="020B0502020202020204" pitchFamily="34" charset="0"/>
              </a:rPr>
              <a:t>a theoretically informed knowledge of the significance of the </a:t>
            </a:r>
            <a:r>
              <a:rPr lang="en-GB" sz="2800" dirty="0">
                <a:solidFill>
                  <a:srgbClr val="FFFF00"/>
                </a:solidFill>
                <a:latin typeface="Century Gothic" panose="020B0502020202020204" pitchFamily="34" charset="0"/>
              </a:rPr>
              <a:t>Romantic ideology </a:t>
            </a:r>
            <a:r>
              <a:rPr lang="en-GB" sz="2800" dirty="0">
                <a:solidFill>
                  <a:schemeClr val="accent5">
                    <a:lumMod val="40000"/>
                    <a:lumOff val="60000"/>
                  </a:schemeClr>
                </a:solidFill>
                <a:latin typeface="Century Gothic" panose="020B0502020202020204" pitchFamily="34" charset="0"/>
              </a:rPr>
              <a:t>in the formation of cultural values.</a:t>
            </a:r>
          </a:p>
        </p:txBody>
      </p:sp>
    </p:spTree>
    <p:extLst>
      <p:ext uri="{BB962C8B-B14F-4D97-AF65-F5344CB8AC3E}">
        <p14:creationId xmlns:p14="http://schemas.microsoft.com/office/powerpoint/2010/main" val="330135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4AB56-AC8D-4DBE-9440-10E7B6CB5895}"/>
              </a:ext>
            </a:extLst>
          </p:cNvPr>
          <p:cNvSpPr>
            <a:spLocks noGrp="1"/>
          </p:cNvSpPr>
          <p:nvPr>
            <p:ph type="title"/>
          </p:nvPr>
        </p:nvSpPr>
        <p:spPr>
          <a:xfrm>
            <a:off x="623392" y="158785"/>
            <a:ext cx="10562457" cy="672026"/>
          </a:xfrm>
        </p:spPr>
        <p:txBody>
          <a:bodyPr/>
          <a:lstStyle/>
          <a:p>
            <a:r>
              <a:rPr lang="en-GB" sz="3600" dirty="0">
                <a:solidFill>
                  <a:srgbClr val="FFFF00"/>
                </a:solidFill>
                <a:latin typeface="Felix Titling" panose="04060505060202020A04" pitchFamily="82" charset="0"/>
              </a:rPr>
              <a:t>Wells on the value of Science fiction</a:t>
            </a:r>
            <a:endParaRPr lang="en-GB" sz="3600" dirty="0"/>
          </a:p>
        </p:txBody>
      </p:sp>
      <p:sp>
        <p:nvSpPr>
          <p:cNvPr id="3" name="Content Placeholder 2">
            <a:extLst>
              <a:ext uri="{FF2B5EF4-FFF2-40B4-BE49-F238E27FC236}">
                <a16:creationId xmlns:a16="http://schemas.microsoft.com/office/drawing/2014/main" id="{3BA208FB-2E12-405B-9C4E-746AA998543F}"/>
              </a:ext>
            </a:extLst>
          </p:cNvPr>
          <p:cNvSpPr>
            <a:spLocks noGrp="1"/>
          </p:cNvSpPr>
          <p:nvPr>
            <p:ph idx="1"/>
          </p:nvPr>
        </p:nvSpPr>
        <p:spPr>
          <a:xfrm>
            <a:off x="263352" y="908720"/>
            <a:ext cx="10922497" cy="5790495"/>
          </a:xfrm>
        </p:spPr>
        <p:txBody>
          <a:bodyPr>
            <a:normAutofit lnSpcReduction="10000"/>
          </a:bodyPr>
          <a:lstStyle/>
          <a:p>
            <a:pPr marL="0" indent="0">
              <a:lnSpc>
                <a:spcPct val="110000"/>
              </a:lnSpc>
              <a:spcBef>
                <a:spcPts val="0"/>
              </a:spcBef>
              <a:buNone/>
            </a:pPr>
            <a:r>
              <a:rPr lang="en-GB" dirty="0"/>
              <a:t>Maybe no literature is perfect and enduring, but there is something specially and incurably topical about all these prophetic books; </a:t>
            </a:r>
            <a:r>
              <a:rPr lang="en-GB" dirty="0">
                <a:solidFill>
                  <a:srgbClr val="FFFF00"/>
                </a:solidFill>
              </a:rPr>
              <a:t>the more you go ahead, the more you seem to get entangled with the burning questions of your own time</a:t>
            </a:r>
            <a:r>
              <a:rPr lang="en-GB" dirty="0"/>
              <a:t>. And all the while events are overtaking you.		(</a:t>
            </a:r>
            <a:r>
              <a:rPr lang="en-GB" sz="1800" dirty="0"/>
              <a:t>H.G. Wells, "Fiction" 246)</a:t>
            </a:r>
            <a:r>
              <a:rPr lang="en-GB" dirty="0"/>
              <a:t>																						.</a:t>
            </a:r>
          </a:p>
          <a:p>
            <a:pPr marL="514350" lvl="1" indent="0">
              <a:lnSpc>
                <a:spcPct val="110000"/>
              </a:lnSpc>
              <a:spcBef>
                <a:spcPts val="0"/>
              </a:spcBef>
              <a:buNone/>
            </a:pPr>
            <a:r>
              <a:rPr lang="en-GB" dirty="0">
                <a:latin typeface="+mn-lt"/>
                <a:ea typeface="Perpetua" panose="02020502060401020303" pitchFamily="18" charset="0"/>
                <a:cs typeface="Times New Roman" panose="02020603050405020304" pitchFamily="18" charset="0"/>
              </a:rPr>
              <a:t>After arguing that the object of society is to limit the "struggle of existence," Huxley writes that however shocking to the moral sense this eternal competition of man against man and of nation against nation may be; however revolting may be the accumulation of misery at the negative pole of society, in contrast with that of monstrous wealth at the positive pole; this state of things must abide, and grow continually worse, </a:t>
            </a:r>
            <a:r>
              <a:rPr lang="en-GB" dirty="0">
                <a:solidFill>
                  <a:srgbClr val="FFFF00"/>
                </a:solidFill>
                <a:latin typeface="+mn-lt"/>
                <a:ea typeface="Perpetua" panose="02020502060401020303" pitchFamily="18" charset="0"/>
                <a:cs typeface="Times New Roman" panose="02020603050405020304" pitchFamily="18" charset="0"/>
              </a:rPr>
              <a:t>so long as </a:t>
            </a:r>
            <a:r>
              <a:rPr lang="en-GB" dirty="0" err="1">
                <a:solidFill>
                  <a:srgbClr val="FFFF00"/>
                </a:solidFill>
                <a:latin typeface="+mn-lt"/>
                <a:ea typeface="Perpetua" panose="02020502060401020303" pitchFamily="18" charset="0"/>
                <a:cs typeface="Times New Roman" panose="02020603050405020304" pitchFamily="18" charset="0"/>
              </a:rPr>
              <a:t>Istar</a:t>
            </a:r>
            <a:r>
              <a:rPr lang="en-GB" dirty="0">
                <a:solidFill>
                  <a:srgbClr val="FFFF00"/>
                </a:solidFill>
                <a:latin typeface="+mn-lt"/>
                <a:ea typeface="Perpetua" panose="02020502060401020303" pitchFamily="18" charset="0"/>
                <a:cs typeface="Times New Roman" panose="02020603050405020304" pitchFamily="18" charset="0"/>
              </a:rPr>
              <a:t> holds her way unchecked. It is the true riddle of the Sphinx; and every </a:t>
            </a:r>
            <a:r>
              <a:rPr lang="en-GB" dirty="0">
                <a:solidFill>
                  <a:srgbClr val="FFFF00"/>
                </a:solidFill>
                <a:latin typeface="+mn-lt"/>
                <a:cs typeface="Times New Roman" panose="02020603050405020304" pitchFamily="18" charset="0"/>
              </a:rPr>
              <a:t>nation which does not solve it will sooner or later be devoured by the monster itself has generated.  </a:t>
            </a:r>
          </a:p>
          <a:p>
            <a:pPr marL="514350" lvl="1" indent="0">
              <a:lnSpc>
                <a:spcPct val="110000"/>
              </a:lnSpc>
              <a:spcBef>
                <a:spcPts val="0"/>
              </a:spcBef>
              <a:buNone/>
            </a:pPr>
            <a:endParaRPr lang="en-GB" dirty="0">
              <a:latin typeface="+mn-lt"/>
              <a:cs typeface="Times New Roman" panose="02020603050405020304" pitchFamily="18" charset="0"/>
            </a:endParaRPr>
          </a:p>
          <a:p>
            <a:pPr marL="0" indent="0">
              <a:lnSpc>
                <a:spcPct val="110000"/>
              </a:lnSpc>
              <a:spcBef>
                <a:spcPts val="0"/>
              </a:spcBef>
              <a:buNone/>
            </a:pPr>
            <a:r>
              <a:rPr lang="en-GB" dirty="0">
                <a:ea typeface="Perpetua" panose="02020502060401020303" pitchFamily="18" charset="0"/>
                <a:cs typeface="Times New Roman" panose="02020603050405020304" pitchFamily="18" charset="0"/>
              </a:rPr>
              <a:t>Huxley, "classical philosopher of evolution," redefines for his former student "the true riddle of the Sphinx," which has not yet been solved. Indeed, ignoring the riddle, </a:t>
            </a:r>
            <a:r>
              <a:rPr lang="en-GB" dirty="0">
                <a:solidFill>
                  <a:srgbClr val="FFFF00"/>
                </a:solidFill>
                <a:ea typeface="Perpetua" panose="02020502060401020303" pitchFamily="18" charset="0"/>
                <a:cs typeface="Times New Roman" panose="02020603050405020304" pitchFamily="18" charset="0"/>
              </a:rPr>
              <a:t>the descendants of the Victorian Capitalists as Wells imagines them, the Eloi, are devoured by the Morlocks, the </a:t>
            </a:r>
            <a:r>
              <a:rPr lang="en-GB" dirty="0" err="1">
                <a:solidFill>
                  <a:srgbClr val="FFFF00"/>
                </a:solidFill>
                <a:ea typeface="Perpetua" panose="02020502060401020303" pitchFamily="18" charset="0"/>
                <a:cs typeface="Times New Roman" panose="02020603050405020304" pitchFamily="18" charset="0"/>
              </a:rPr>
              <a:t>laboring</a:t>
            </a:r>
            <a:r>
              <a:rPr lang="en-GB" dirty="0">
                <a:solidFill>
                  <a:srgbClr val="FFFF00"/>
                </a:solidFill>
                <a:ea typeface="Perpetua" panose="02020502060401020303" pitchFamily="18" charset="0"/>
                <a:cs typeface="Times New Roman" panose="02020603050405020304" pitchFamily="18" charset="0"/>
              </a:rPr>
              <a:t> monster that Victorian society has generated.</a:t>
            </a:r>
          </a:p>
          <a:p>
            <a:pPr marL="400050" lvl="1" indent="0">
              <a:lnSpc>
                <a:spcPct val="110000"/>
              </a:lnSpc>
              <a:spcBef>
                <a:spcPts val="0"/>
              </a:spcBef>
              <a:buNone/>
            </a:pPr>
            <a:r>
              <a:rPr lang="en-GB" dirty="0">
                <a:ea typeface="Perpetua" panose="02020502060401020303" pitchFamily="18" charset="0"/>
                <a:cs typeface="Times New Roman" panose="02020603050405020304" pitchFamily="18" charset="0"/>
              </a:rPr>
              <a:t>John S. Prince, ‘The "True Riddle of the Sphinx" in "The Time Machine“,’ </a:t>
            </a:r>
            <a:r>
              <a:rPr lang="en-GB" i="1" dirty="0">
                <a:ea typeface="Perpetua" panose="02020502060401020303" pitchFamily="18" charset="0"/>
                <a:cs typeface="Times New Roman" panose="02020603050405020304" pitchFamily="18" charset="0"/>
              </a:rPr>
              <a:t>Science Fiction Stu</a:t>
            </a:r>
            <a:r>
              <a:rPr lang="en-GB" dirty="0">
                <a:ea typeface="Perpetua" panose="02020502060401020303" pitchFamily="18" charset="0"/>
                <a:cs typeface="Times New Roman" panose="02020603050405020304" pitchFamily="18" charset="0"/>
              </a:rPr>
              <a:t>dies, Vol. 27, No. 3 (Nov., 2000), pp. 543-546</a:t>
            </a:r>
          </a:p>
          <a:p>
            <a:pPr marL="0" indent="0">
              <a:buNone/>
            </a:pPr>
            <a:endParaRPr lang="en-GB" dirty="0"/>
          </a:p>
        </p:txBody>
      </p:sp>
    </p:spTree>
    <p:extLst>
      <p:ext uri="{BB962C8B-B14F-4D97-AF65-F5344CB8AC3E}">
        <p14:creationId xmlns:p14="http://schemas.microsoft.com/office/powerpoint/2010/main" val="2558656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B87E5-8F1A-4D4A-BACF-61DC50976D47}"/>
              </a:ext>
            </a:extLst>
          </p:cNvPr>
          <p:cNvSpPr>
            <a:spLocks noGrp="1"/>
          </p:cNvSpPr>
          <p:nvPr>
            <p:ph type="title"/>
          </p:nvPr>
        </p:nvSpPr>
        <p:spPr>
          <a:xfrm>
            <a:off x="263352" y="40660"/>
            <a:ext cx="11352584" cy="504056"/>
          </a:xfrm>
        </p:spPr>
        <p:txBody>
          <a:bodyPr/>
          <a:lstStyle/>
          <a:p>
            <a:r>
              <a:rPr lang="en-GB" sz="2800" dirty="0">
                <a:solidFill>
                  <a:srgbClr val="FFFF00"/>
                </a:solidFill>
                <a:latin typeface="Felix Titling" panose="04060505060202020A04" pitchFamily="82" charset="0"/>
              </a:rPr>
              <a:t>Science fiction: exploration and defamiliarization</a:t>
            </a:r>
          </a:p>
        </p:txBody>
      </p:sp>
      <p:sp>
        <p:nvSpPr>
          <p:cNvPr id="3" name="Content Placeholder 2">
            <a:extLst>
              <a:ext uri="{FF2B5EF4-FFF2-40B4-BE49-F238E27FC236}">
                <a16:creationId xmlns:a16="http://schemas.microsoft.com/office/drawing/2014/main" id="{1E394421-A71F-4B4A-8EDF-A47FFF40ED24}"/>
              </a:ext>
            </a:extLst>
          </p:cNvPr>
          <p:cNvSpPr>
            <a:spLocks noGrp="1"/>
          </p:cNvSpPr>
          <p:nvPr>
            <p:ph idx="1"/>
          </p:nvPr>
        </p:nvSpPr>
        <p:spPr>
          <a:xfrm>
            <a:off x="419708" y="836712"/>
            <a:ext cx="11352584" cy="6152510"/>
          </a:xfrm>
        </p:spPr>
        <p:txBody>
          <a:bodyPr>
            <a:normAutofit lnSpcReduction="10000"/>
          </a:bodyPr>
          <a:lstStyle/>
          <a:p>
            <a:pPr marL="0" indent="0">
              <a:buNone/>
            </a:pPr>
            <a:r>
              <a:rPr lang="en-GB" sz="2100" dirty="0">
                <a:solidFill>
                  <a:srgbClr val="FFFF00"/>
                </a:solidFill>
              </a:rPr>
              <a:t>The reader's culture and institutions are rendered unfamiliar </a:t>
            </a:r>
            <a:r>
              <a:rPr lang="en-GB" sz="2100" dirty="0"/>
              <a:t>not merely by revealing their profound dependency on the accidents of humanity's historical adventure, nor by making them seem mutable in a merely abstract sense; but also by intimating, disconcertingly, that </a:t>
            </a:r>
            <a:r>
              <a:rPr lang="en-GB" sz="2100" dirty="0">
                <a:solidFill>
                  <a:srgbClr val="FFFF00"/>
                </a:solidFill>
              </a:rPr>
              <a:t>they are already mutating, and that, consequently, they are mutant</a:t>
            </a:r>
            <a:r>
              <a:rPr lang="en-GB" sz="2100" dirty="0"/>
              <a:t>. The present is, from this angle, monstrous because it is already in the process of being ineluctably transformed into an unimaginable shape by the underlying historical logic of the future. In science fiction that enacts this dialectic, the present is defamiliarized in a quite specific sense. </a:t>
            </a:r>
            <a:r>
              <a:rPr lang="en-GB" sz="2100" dirty="0">
                <a:solidFill>
                  <a:srgbClr val="FFFF00"/>
                </a:solidFill>
              </a:rPr>
              <a:t>The agent of estrangement is not external to the present, but internal to it. </a:t>
            </a:r>
          </a:p>
          <a:p>
            <a:pPr marL="0" indent="0">
              <a:buNone/>
            </a:pPr>
            <a:r>
              <a:rPr lang="en-GB" sz="2100" dirty="0"/>
              <a:t>Freud …insisted that Jentsch's interpretation was incomplete because, according to the latter's logic, "the better oriented in his environment a person is, the less readily will he get the impression of something uncanny in regard to the objects and events in it" (221). Freud argued instead that it is </a:t>
            </a:r>
            <a:r>
              <a:rPr lang="en-GB" sz="2100" dirty="0">
                <a:solidFill>
                  <a:srgbClr val="FFFF00"/>
                </a:solidFill>
              </a:rPr>
              <a:t>precisely when one feels at home in an environment that one is most susceptible to the uniquely subversive influence of the uncanny, </a:t>
            </a:r>
            <a:r>
              <a:rPr lang="en-GB" sz="2100" dirty="0"/>
              <a:t>which is a special "class of the frightening." "The uncanny," he states at the outset, "is that class of the frightening which leads back to what is known of old and long familiar" (220). </a:t>
            </a:r>
          </a:p>
          <a:p>
            <a:pPr marL="400050" lvl="1" indent="0">
              <a:buNone/>
            </a:pPr>
            <a:r>
              <a:rPr lang="en-GB" dirty="0"/>
              <a:t>		Matthew Beaumont, ‘Red Sphinx: Mechanics of the Uncanny in "The Time Machine" ‘ 				</a:t>
            </a:r>
            <a:r>
              <a:rPr lang="en-GB" i="1" dirty="0"/>
              <a:t>Science Fiction Studies</a:t>
            </a:r>
            <a:r>
              <a:rPr lang="en-GB" dirty="0"/>
              <a:t>, Vol. 33, No. 2 (Jul., 2006)</a:t>
            </a:r>
          </a:p>
        </p:txBody>
      </p:sp>
    </p:spTree>
    <p:extLst>
      <p:ext uri="{BB962C8B-B14F-4D97-AF65-F5344CB8AC3E}">
        <p14:creationId xmlns:p14="http://schemas.microsoft.com/office/powerpoint/2010/main" val="4047595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B44D0B-4FD2-4231-A79B-481445075072}"/>
              </a:ext>
            </a:extLst>
          </p:cNvPr>
          <p:cNvSpPr/>
          <p:nvPr/>
        </p:nvSpPr>
        <p:spPr>
          <a:xfrm>
            <a:off x="551384" y="980728"/>
            <a:ext cx="11254712" cy="5509200"/>
          </a:xfrm>
          <a:prstGeom prst="rect">
            <a:avLst/>
          </a:prstGeom>
        </p:spPr>
        <p:txBody>
          <a:bodyPr wrap="square">
            <a:spAutoFit/>
          </a:bodyPr>
          <a:lstStyle/>
          <a:p>
            <a:r>
              <a:rPr lang="en-GB" sz="2200" dirty="0"/>
              <a:t>The science of our time has attacked but a little department of the field of human disease, but, even so, it spreads its operations very steadily and persistently. Our agriculture and horticulture destroy a weed just here and there and cultivate perhaps a score or so of wholesome plants, leaving the greater number to fight out a balance as they can. </a:t>
            </a:r>
            <a:r>
              <a:rPr lang="en-GB" sz="2200" dirty="0">
                <a:solidFill>
                  <a:srgbClr val="FFFF00"/>
                </a:solidFill>
              </a:rPr>
              <a:t>We improve our favourite plants and animals—and how few they are—gradually by selective breeding</a:t>
            </a:r>
            <a:r>
              <a:rPr lang="en-GB" sz="2200" dirty="0"/>
              <a:t>; now a new and better peach, now a seedless grape, now a sweeter and larger flower, now a more convenient breed of cattle. We improve them gradually, because our ideals are vague and tentative, and our knowledge is very limited; because Nature, too, is shy and slow in our clumsy hands. </a:t>
            </a:r>
          </a:p>
          <a:p>
            <a:endParaRPr lang="en-GB" sz="2200" dirty="0"/>
          </a:p>
          <a:p>
            <a:r>
              <a:rPr lang="en-GB" sz="2200" dirty="0"/>
              <a:t>Some day all this will be better organised, and still better. That is the drift of the current in spite of the eddies. </a:t>
            </a:r>
            <a:r>
              <a:rPr lang="en-GB" sz="2200" u="sng" dirty="0">
                <a:solidFill>
                  <a:srgbClr val="FFFF00"/>
                </a:solidFill>
              </a:rPr>
              <a:t>The whole world will be intelligent, educated, and co-operating; things will move faster and faster towards the subjugation of Nature.</a:t>
            </a:r>
            <a:r>
              <a:rPr lang="en-GB" sz="2200" dirty="0">
                <a:solidFill>
                  <a:srgbClr val="FFFF00"/>
                </a:solidFill>
              </a:rPr>
              <a:t> In the end, wisely and carefully we shall readjust the balance of animal and vegetable life to suit our human needs.</a:t>
            </a:r>
            <a:endParaRPr lang="en-GB" sz="2400" dirty="0">
              <a:solidFill>
                <a:srgbClr val="FFFF00"/>
              </a:solidFill>
            </a:endParaRPr>
          </a:p>
        </p:txBody>
      </p:sp>
      <p:sp>
        <p:nvSpPr>
          <p:cNvPr id="3" name="Rectangle 2">
            <a:extLst>
              <a:ext uri="{FF2B5EF4-FFF2-40B4-BE49-F238E27FC236}">
                <a16:creationId xmlns:a16="http://schemas.microsoft.com/office/drawing/2014/main" id="{6449BA40-E32F-4744-925E-7802EB3A8E2E}"/>
              </a:ext>
            </a:extLst>
          </p:cNvPr>
          <p:cNvSpPr/>
          <p:nvPr/>
        </p:nvSpPr>
        <p:spPr>
          <a:xfrm>
            <a:off x="335360" y="260648"/>
            <a:ext cx="11332653" cy="523220"/>
          </a:xfrm>
          <a:prstGeom prst="rect">
            <a:avLst/>
          </a:prstGeom>
          <a:noFill/>
        </p:spPr>
        <p:txBody>
          <a:bodyPr wrap="none">
            <a:spAutoFit/>
          </a:bodyPr>
          <a:lstStyle/>
          <a:p>
            <a:pPr algn="ctr">
              <a:defRPr/>
            </a:pPr>
            <a:r>
              <a:rPr lang="en-GB" sz="2800" dirty="0">
                <a:solidFill>
                  <a:srgbClr val="FFFF00"/>
                </a:solidFill>
                <a:latin typeface="Felix Titling" panose="04060505060202020A04" pitchFamily="82" charset="0"/>
              </a:rPr>
              <a:t>Progress: the use of intelligence to improve the world</a:t>
            </a:r>
          </a:p>
        </p:txBody>
      </p:sp>
    </p:spTree>
    <p:extLst>
      <p:ext uri="{BB962C8B-B14F-4D97-AF65-F5344CB8AC3E}">
        <p14:creationId xmlns:p14="http://schemas.microsoft.com/office/powerpoint/2010/main" val="3792637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E3E2-4A5D-477D-8A8A-5D1DFEF48A7E}"/>
              </a:ext>
            </a:extLst>
          </p:cNvPr>
          <p:cNvSpPr>
            <a:spLocks noGrp="1"/>
          </p:cNvSpPr>
          <p:nvPr>
            <p:ph type="title"/>
          </p:nvPr>
        </p:nvSpPr>
        <p:spPr>
          <a:xfrm>
            <a:off x="839416" y="220433"/>
            <a:ext cx="11161240" cy="672026"/>
          </a:xfrm>
        </p:spPr>
        <p:txBody>
          <a:bodyPr/>
          <a:lstStyle/>
          <a:p>
            <a:r>
              <a:rPr lang="en-GB" sz="2800" dirty="0">
                <a:solidFill>
                  <a:srgbClr val="FFFF00"/>
                </a:solidFill>
                <a:latin typeface="Felix Titling" panose="04060505060202020A04" pitchFamily="82" charset="0"/>
              </a:rPr>
              <a:t>the importance of intelligence &amp; ITS LINK TO PROGRESS</a:t>
            </a:r>
            <a:endParaRPr lang="en-GB" sz="2800" dirty="0"/>
          </a:p>
        </p:txBody>
      </p:sp>
      <p:sp>
        <p:nvSpPr>
          <p:cNvPr id="3" name="Content Placeholder 2">
            <a:extLst>
              <a:ext uri="{FF2B5EF4-FFF2-40B4-BE49-F238E27FC236}">
                <a16:creationId xmlns:a16="http://schemas.microsoft.com/office/drawing/2014/main" id="{1CE2768A-1D9C-49DA-AFBC-B8E36B2448E7}"/>
              </a:ext>
            </a:extLst>
          </p:cNvPr>
          <p:cNvSpPr>
            <a:spLocks noGrp="1"/>
          </p:cNvSpPr>
          <p:nvPr>
            <p:ph idx="1"/>
          </p:nvPr>
        </p:nvSpPr>
        <p:spPr>
          <a:xfrm>
            <a:off x="659396" y="1511979"/>
            <a:ext cx="10873208" cy="5328592"/>
          </a:xfrm>
        </p:spPr>
        <p:txBody>
          <a:bodyPr>
            <a:normAutofit/>
          </a:bodyPr>
          <a:lstStyle/>
          <a:p>
            <a:pPr marL="0" indent="0">
              <a:spcBef>
                <a:spcPts val="0"/>
              </a:spcBef>
              <a:buNone/>
            </a:pPr>
            <a:r>
              <a:rPr lang="en-GB" sz="2200" dirty="0"/>
              <a:t>XII 	Yes, you, like a ghostly cricket, creaking where a house was burned:</a:t>
            </a:r>
          </a:p>
          <a:p>
            <a:pPr marL="0" indent="0">
              <a:spcBef>
                <a:spcPts val="0"/>
              </a:spcBef>
              <a:buNone/>
            </a:pPr>
            <a:r>
              <a:rPr lang="en-GB" sz="2200" dirty="0"/>
              <a:t>	"Dust and ashes, dead and done with, Venice spent what Venice earned.</a:t>
            </a:r>
          </a:p>
          <a:p>
            <a:pPr marL="0" indent="0">
              <a:spcBef>
                <a:spcPts val="0"/>
              </a:spcBef>
              <a:buNone/>
            </a:pPr>
            <a:r>
              <a:rPr lang="en-GB" sz="2200" dirty="0"/>
              <a:t>	"The soul, doubtless, is immortal—where a soul can be discerned.</a:t>
            </a:r>
          </a:p>
          <a:p>
            <a:pPr marL="0" indent="0">
              <a:spcBef>
                <a:spcPts val="0"/>
              </a:spcBef>
              <a:buNone/>
            </a:pPr>
            <a:endParaRPr lang="en-GB" sz="2200" dirty="0"/>
          </a:p>
          <a:p>
            <a:pPr marL="0" indent="0">
              <a:spcBef>
                <a:spcPts val="0"/>
              </a:spcBef>
              <a:buNone/>
            </a:pPr>
            <a:r>
              <a:rPr lang="en-GB" sz="2200" dirty="0"/>
              <a:t>XIII	"</a:t>
            </a:r>
            <a:r>
              <a:rPr lang="en-GB" sz="2200" dirty="0">
                <a:solidFill>
                  <a:srgbClr val="FFFF00"/>
                </a:solidFill>
              </a:rPr>
              <a:t>Yours for instance: </a:t>
            </a:r>
            <a:r>
              <a:rPr lang="en-GB" sz="2200" u="sng" dirty="0">
                <a:solidFill>
                  <a:srgbClr val="FFFF00"/>
                </a:solidFill>
              </a:rPr>
              <a:t>you know physics, something of geology,</a:t>
            </a:r>
          </a:p>
          <a:p>
            <a:pPr marL="0" indent="0">
              <a:spcBef>
                <a:spcPts val="0"/>
              </a:spcBef>
              <a:buNone/>
            </a:pPr>
            <a:r>
              <a:rPr lang="en-GB" sz="2200" dirty="0">
                <a:solidFill>
                  <a:srgbClr val="FFFF00"/>
                </a:solidFill>
              </a:rPr>
              <a:t>	"</a:t>
            </a:r>
            <a:r>
              <a:rPr lang="en-GB" sz="2200" u="sng" dirty="0">
                <a:solidFill>
                  <a:srgbClr val="FFFF00"/>
                </a:solidFill>
              </a:rPr>
              <a:t>Mathematics are your pastime; souls shall rise in their degree;</a:t>
            </a:r>
          </a:p>
          <a:p>
            <a:pPr marL="0" indent="0">
              <a:spcBef>
                <a:spcPts val="0"/>
              </a:spcBef>
              <a:buNone/>
            </a:pPr>
            <a:r>
              <a:rPr lang="en-GB" sz="2200" dirty="0">
                <a:solidFill>
                  <a:srgbClr val="FFFF00"/>
                </a:solidFill>
              </a:rPr>
              <a:t>	"</a:t>
            </a:r>
            <a:r>
              <a:rPr lang="en-GB" sz="2200" u="sng" dirty="0">
                <a:solidFill>
                  <a:srgbClr val="FFFF00"/>
                </a:solidFill>
              </a:rPr>
              <a:t>Butterflies may dread extinction,—you'll not die, it cannot be</a:t>
            </a:r>
            <a:r>
              <a:rPr lang="en-GB" sz="2200" dirty="0"/>
              <a:t>!</a:t>
            </a:r>
          </a:p>
          <a:p>
            <a:pPr marL="0" indent="0">
              <a:spcBef>
                <a:spcPts val="0"/>
              </a:spcBef>
              <a:buNone/>
            </a:pPr>
            <a:endParaRPr lang="en-GB" sz="2200" dirty="0"/>
          </a:p>
          <a:p>
            <a:pPr marL="0" indent="0">
              <a:spcBef>
                <a:spcPts val="0"/>
              </a:spcBef>
              <a:buNone/>
            </a:pPr>
            <a:r>
              <a:rPr lang="en-GB" sz="2200" dirty="0"/>
              <a:t>XIV "As for Venice and her people, merely born to bloom and drop,</a:t>
            </a:r>
          </a:p>
          <a:p>
            <a:pPr marL="0" indent="0">
              <a:spcBef>
                <a:spcPts val="0"/>
              </a:spcBef>
              <a:buNone/>
            </a:pPr>
            <a:r>
              <a:rPr lang="en-GB" sz="2200" dirty="0"/>
              <a:t>	"Here on earth they bore their fruitage, mirth and folly were the crop:</a:t>
            </a:r>
          </a:p>
          <a:p>
            <a:pPr marL="0" indent="0">
              <a:spcBef>
                <a:spcPts val="0"/>
              </a:spcBef>
              <a:buNone/>
            </a:pPr>
            <a:r>
              <a:rPr lang="en-GB" sz="2200" dirty="0"/>
              <a:t>	"What of soul was left, I wonder, when the kissing had to stop?</a:t>
            </a:r>
          </a:p>
          <a:p>
            <a:pPr marL="0" indent="0">
              <a:spcBef>
                <a:spcPts val="0"/>
              </a:spcBef>
              <a:buNone/>
            </a:pPr>
            <a:r>
              <a:rPr lang="en-GB" sz="2400" dirty="0"/>
              <a:t>										</a:t>
            </a:r>
          </a:p>
          <a:p>
            <a:pPr marL="0" indent="0">
              <a:spcBef>
                <a:spcPts val="0"/>
              </a:spcBef>
              <a:buNone/>
            </a:pPr>
            <a:r>
              <a:rPr lang="en-GB" sz="2400" dirty="0"/>
              <a:t>										</a:t>
            </a:r>
            <a:r>
              <a:rPr lang="en-GB" dirty="0"/>
              <a:t>Robert Browning ‘A Toccata of </a:t>
            </a:r>
            <a:r>
              <a:rPr lang="en-GB" dirty="0" err="1"/>
              <a:t>Galuppi’s</a:t>
            </a:r>
            <a:r>
              <a:rPr lang="en-GB" dirty="0"/>
              <a:t> ‘</a:t>
            </a:r>
            <a:endParaRPr lang="en-GB" sz="2400" dirty="0"/>
          </a:p>
        </p:txBody>
      </p:sp>
    </p:spTree>
    <p:extLst>
      <p:ext uri="{BB962C8B-B14F-4D97-AF65-F5344CB8AC3E}">
        <p14:creationId xmlns:p14="http://schemas.microsoft.com/office/powerpoint/2010/main" val="3547918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B464A-A80E-4B3C-9F44-A4959215F75E}"/>
              </a:ext>
            </a:extLst>
          </p:cNvPr>
          <p:cNvSpPr/>
          <p:nvPr/>
        </p:nvSpPr>
        <p:spPr>
          <a:xfrm>
            <a:off x="167680" y="692696"/>
            <a:ext cx="11856640" cy="6001643"/>
          </a:xfrm>
          <a:prstGeom prst="rect">
            <a:avLst/>
          </a:prstGeom>
        </p:spPr>
        <p:txBody>
          <a:bodyPr wrap="square">
            <a:spAutoFit/>
          </a:bodyPr>
          <a:lstStyle/>
          <a:p>
            <a:pPr fontAlgn="base"/>
            <a:r>
              <a:rPr lang="en-GB" sz="2000" dirty="0"/>
              <a:t>the social and cultural conflicts of the </a:t>
            </a:r>
            <a:r>
              <a:rPr lang="en-GB" sz="2000" i="1" dirty="0"/>
              <a:t>fin de siècle</a:t>
            </a:r>
            <a:r>
              <a:rPr lang="en-GB" sz="2000" dirty="0"/>
              <a:t>, … are constituent of the question that the sphinx stonily poses. In a discussion of various utopian socialist experiments in the United States, which they described as "small islands of more or less incomplete communism in the midst of the present sea of capitalist method of living," Edward and Eleanor Marx-Aveling had in 1888 referred to </a:t>
            </a:r>
            <a:r>
              <a:rPr lang="en-GB" sz="2000" dirty="0">
                <a:solidFill>
                  <a:srgbClr val="FFFF00"/>
                </a:solidFill>
              </a:rPr>
              <a:t>the problem of </a:t>
            </a:r>
            <a:r>
              <a:rPr lang="en-GB" sz="2000" dirty="0" err="1">
                <a:solidFill>
                  <a:srgbClr val="FFFF00"/>
                </a:solidFill>
              </a:rPr>
              <a:t>labor</a:t>
            </a:r>
            <a:r>
              <a:rPr lang="en-GB" sz="2000" dirty="0">
                <a:solidFill>
                  <a:srgbClr val="FFFF00"/>
                </a:solidFill>
              </a:rPr>
              <a:t> and capital as "the riddle of modem society" </a:t>
            </a:r>
            <a:r>
              <a:rPr lang="en-GB" sz="2000" dirty="0"/>
              <a:t>(192).</a:t>
            </a:r>
          </a:p>
          <a:p>
            <a:endParaRPr lang="en-GB" sz="1200" dirty="0"/>
          </a:p>
          <a:p>
            <a:r>
              <a:rPr lang="en-GB" sz="2000" dirty="0"/>
              <a:t>This sphinx is thus closely related to Thomas Carlyle's sphinx, which stands sentinel at the start of </a:t>
            </a:r>
            <a:r>
              <a:rPr lang="en-GB" sz="2000" i="1" dirty="0"/>
              <a:t>Past and Present </a:t>
            </a:r>
            <a:r>
              <a:rPr lang="en-GB" sz="2000" dirty="0"/>
              <a:t>(1843).1 Indeed, "Present and Future" might have made an appropriate subtitle for The Time Machine. Carlyle's mythical beast, quietly predatory and persistent in its questioning, stands for "this Life of ours, to all men and societies of men": "And does she not propound her riddles to us? Of each man she asks daily, in mild voice, yet with a terrible significance, '</a:t>
            </a:r>
            <a:r>
              <a:rPr lang="en-GB" sz="2000" dirty="0" err="1"/>
              <a:t>Knowest</a:t>
            </a:r>
            <a:r>
              <a:rPr lang="en-GB" sz="2000" dirty="0"/>
              <a:t> thou the meaning of this Day? What thou canst do Today; wisely attempt to do'" (7). sum, </a:t>
            </a:r>
            <a:r>
              <a:rPr lang="en-GB" sz="2000" dirty="0">
                <a:solidFill>
                  <a:srgbClr val="FFFF00"/>
                </a:solidFill>
              </a:rPr>
              <a:t>the mystery of the sphinx includes the so- called "Condition of England Question," which was called the "social question" when discussion of working-class living conditions was revived in the 1880s after the complacency of the third quarter of the century.</a:t>
            </a:r>
          </a:p>
          <a:p>
            <a:endParaRPr lang="en-GB" sz="1200" dirty="0"/>
          </a:p>
          <a:p>
            <a:r>
              <a:rPr lang="en-GB" sz="2000" dirty="0"/>
              <a:t>Famously, it had first been posed in Carlyle's polemic on "Chartism" (1839): "</a:t>
            </a:r>
            <a:r>
              <a:rPr lang="en-GB" sz="2000" dirty="0">
                <a:solidFill>
                  <a:srgbClr val="FFFF00"/>
                </a:solidFill>
              </a:rPr>
              <a:t>What are the rights, what are the </a:t>
            </a:r>
            <a:r>
              <a:rPr lang="en-GB" sz="2000" dirty="0" err="1">
                <a:solidFill>
                  <a:srgbClr val="FFFF00"/>
                </a:solidFill>
              </a:rPr>
              <a:t>mights</a:t>
            </a:r>
            <a:r>
              <a:rPr lang="en-GB" sz="2000" dirty="0">
                <a:solidFill>
                  <a:srgbClr val="FFFF00"/>
                </a:solidFill>
              </a:rPr>
              <a:t> of the discontented Working Classes in England at this epoch? He were an Oedipus, and deliverer from sad social pestilence, who could resolve us fully! "</a:t>
            </a:r>
            <a:r>
              <a:rPr lang="en-GB" sz="2000" dirty="0"/>
              <a:t> (123). </a:t>
            </a:r>
          </a:p>
          <a:p>
            <a:r>
              <a:rPr lang="en-GB" sz="2000" dirty="0"/>
              <a:t>																					Beaumont </a:t>
            </a:r>
          </a:p>
        </p:txBody>
      </p:sp>
      <p:sp>
        <p:nvSpPr>
          <p:cNvPr id="5" name="Rectangle 4">
            <a:extLst>
              <a:ext uri="{FF2B5EF4-FFF2-40B4-BE49-F238E27FC236}">
                <a16:creationId xmlns:a16="http://schemas.microsoft.com/office/drawing/2014/main" id="{20997F06-E8F1-476D-BC06-EA559AAC671B}"/>
              </a:ext>
            </a:extLst>
          </p:cNvPr>
          <p:cNvSpPr/>
          <p:nvPr/>
        </p:nvSpPr>
        <p:spPr>
          <a:xfrm>
            <a:off x="407368" y="31205"/>
            <a:ext cx="9118971" cy="523220"/>
          </a:xfrm>
          <a:prstGeom prst="rect">
            <a:avLst/>
          </a:prstGeom>
        </p:spPr>
        <p:txBody>
          <a:bodyPr wrap="none">
            <a:spAutoFit/>
          </a:bodyPr>
          <a:lstStyle/>
          <a:p>
            <a:r>
              <a:rPr lang="en-GB" sz="2800" dirty="0">
                <a:solidFill>
                  <a:srgbClr val="FFFF00"/>
                </a:solidFill>
                <a:latin typeface="Felix Titling" panose="04060505060202020A04" pitchFamily="82" charset="0"/>
              </a:rPr>
              <a:t>The riddle of the sphinx in the time machine </a:t>
            </a:r>
            <a:endParaRPr lang="en-GB" sz="2800" dirty="0"/>
          </a:p>
        </p:txBody>
      </p:sp>
    </p:spTree>
    <p:extLst>
      <p:ext uri="{BB962C8B-B14F-4D97-AF65-F5344CB8AC3E}">
        <p14:creationId xmlns:p14="http://schemas.microsoft.com/office/powerpoint/2010/main" val="1034762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B44D0B-4FD2-4231-A79B-481445075072}"/>
              </a:ext>
            </a:extLst>
          </p:cNvPr>
          <p:cNvSpPr/>
          <p:nvPr/>
        </p:nvSpPr>
        <p:spPr>
          <a:xfrm>
            <a:off x="479376" y="808260"/>
            <a:ext cx="11449272" cy="5847755"/>
          </a:xfrm>
          <a:prstGeom prst="rect">
            <a:avLst/>
          </a:prstGeom>
        </p:spPr>
        <p:txBody>
          <a:bodyPr wrap="square">
            <a:spAutoFit/>
          </a:bodyPr>
          <a:lstStyle/>
          <a:p>
            <a:r>
              <a:rPr lang="en-GB" sz="2200" u="sng" dirty="0"/>
              <a:t>(</a:t>
            </a:r>
            <a:r>
              <a:rPr lang="en-GB" sz="2200" u="sng" dirty="0" err="1"/>
              <a:t>i</a:t>
            </a:r>
            <a:r>
              <a:rPr lang="en-GB" sz="2200" u="sng" dirty="0"/>
              <a:t>) </a:t>
            </a:r>
            <a:r>
              <a:rPr lang="en-GB" sz="2000" u="sng" dirty="0"/>
              <a:t>BEING HUMAN</a:t>
            </a:r>
            <a:r>
              <a:rPr lang="en-GB" sz="2000" dirty="0"/>
              <a:t>    </a:t>
            </a:r>
            <a:r>
              <a:rPr lang="en-GB" sz="2200" dirty="0"/>
              <a:t>I saw an inscription in some unknown character. I thought, rather foolishly, that </a:t>
            </a:r>
            <a:r>
              <a:rPr lang="en-GB" sz="2200" dirty="0" err="1"/>
              <a:t>Weena</a:t>
            </a:r>
            <a:r>
              <a:rPr lang="en-GB" sz="2200" dirty="0"/>
              <a:t> might help me to interpret this, but I only learnt that the bare idea of writing had never entered her head. </a:t>
            </a:r>
            <a:r>
              <a:rPr lang="en-GB" sz="2200" dirty="0">
                <a:solidFill>
                  <a:srgbClr val="FFFF00"/>
                </a:solidFill>
              </a:rPr>
              <a:t>She always seemed to me, I fancy, more human than she was, perhaps because </a:t>
            </a:r>
            <a:r>
              <a:rPr lang="en-GB" sz="2200" u="sng" dirty="0">
                <a:solidFill>
                  <a:srgbClr val="FFFF00"/>
                </a:solidFill>
              </a:rPr>
              <a:t>her affection was so human</a:t>
            </a:r>
            <a:r>
              <a:rPr lang="en-GB" sz="2200" dirty="0">
                <a:solidFill>
                  <a:srgbClr val="FFFF00"/>
                </a:solidFill>
              </a:rPr>
              <a:t>.</a:t>
            </a:r>
            <a:endParaRPr lang="en-GB" sz="2200" dirty="0"/>
          </a:p>
          <a:p>
            <a:endParaRPr lang="en-GB" sz="2200" dirty="0"/>
          </a:p>
          <a:p>
            <a:r>
              <a:rPr lang="en-GB" sz="2200" u="sng" dirty="0"/>
              <a:t>(ii) </a:t>
            </a:r>
            <a:r>
              <a:rPr lang="en-GB" sz="2000" u="sng" dirty="0"/>
              <a:t>PROGRESS &amp; CHANGE </a:t>
            </a:r>
            <a:r>
              <a:rPr lang="en-GB" sz="2000" dirty="0"/>
              <a:t>   </a:t>
            </a:r>
            <a:r>
              <a:rPr lang="en-GB" sz="2200" dirty="0"/>
              <a:t>[The Time Traveller]  may even now … be wandering on some plesiosaurus-haunted </a:t>
            </a:r>
            <a:r>
              <a:rPr lang="en-GB" sz="2200" dirty="0" err="1"/>
              <a:t>Oolitic</a:t>
            </a:r>
            <a:r>
              <a:rPr lang="en-GB" sz="2200" dirty="0"/>
              <a:t> coral reef, or beside the lonely saline seas of the Triassic Age. Or did he go forward, into </a:t>
            </a:r>
            <a:r>
              <a:rPr lang="en-GB" sz="2200" dirty="0">
                <a:solidFill>
                  <a:srgbClr val="FFFF00"/>
                </a:solidFill>
              </a:rPr>
              <a:t>one of the nearer ages, in which men are still men, but </a:t>
            </a:r>
            <a:r>
              <a:rPr lang="en-GB" sz="2200" u="sng" dirty="0">
                <a:solidFill>
                  <a:srgbClr val="FFFF00"/>
                </a:solidFill>
              </a:rPr>
              <a:t>with the riddles of our own time answered and its wearisome problems solved</a:t>
            </a:r>
            <a:r>
              <a:rPr lang="en-GB" sz="2200" dirty="0">
                <a:solidFill>
                  <a:srgbClr val="FFFF00"/>
                </a:solidFill>
              </a:rPr>
              <a:t>? </a:t>
            </a:r>
            <a:r>
              <a:rPr lang="en-GB" sz="2200" dirty="0"/>
              <a:t>Into the manhood of the race: for I, for my own part, cannot think that these latter days of weak experiment, fragmentary theory, and mutual discord are indeed man’s culminating time! I say, for my own part. He, I know—for the question had been discussed among us long before the Time Machine was made—thought but cheerlessly of the Advancement of Mankind, and </a:t>
            </a:r>
            <a:r>
              <a:rPr lang="en-GB" sz="2200" dirty="0">
                <a:solidFill>
                  <a:srgbClr val="FFFF00"/>
                </a:solidFill>
              </a:rPr>
              <a:t>saw in the growing pile of civilisation only a foolish heaping that must inevitably fall back upon and destroy its makers in the end. </a:t>
            </a:r>
          </a:p>
          <a:p>
            <a:r>
              <a:rPr lang="en-GB" sz="2200" dirty="0"/>
              <a:t>	</a:t>
            </a:r>
            <a:endParaRPr lang="en-GB" sz="2400" dirty="0"/>
          </a:p>
        </p:txBody>
      </p:sp>
      <p:sp>
        <p:nvSpPr>
          <p:cNvPr id="3" name="Rectangle 2">
            <a:extLst>
              <a:ext uri="{FF2B5EF4-FFF2-40B4-BE49-F238E27FC236}">
                <a16:creationId xmlns:a16="http://schemas.microsoft.com/office/drawing/2014/main" id="{6449BA40-E32F-4744-925E-7802EB3A8E2E}"/>
              </a:ext>
            </a:extLst>
          </p:cNvPr>
          <p:cNvSpPr/>
          <p:nvPr/>
        </p:nvSpPr>
        <p:spPr>
          <a:xfrm>
            <a:off x="493244" y="223485"/>
            <a:ext cx="11238076" cy="523220"/>
          </a:xfrm>
          <a:prstGeom prst="rect">
            <a:avLst/>
          </a:prstGeom>
          <a:noFill/>
        </p:spPr>
        <p:txBody>
          <a:bodyPr wrap="none">
            <a:spAutoFit/>
          </a:bodyPr>
          <a:lstStyle/>
          <a:p>
            <a:pPr algn="ctr">
              <a:defRPr/>
            </a:pPr>
            <a:r>
              <a:rPr lang="en-GB" sz="2800" dirty="0">
                <a:solidFill>
                  <a:srgbClr val="FFFF00"/>
                </a:solidFill>
                <a:latin typeface="Felix Titling" panose="04060505060202020A04" pitchFamily="82" charset="0"/>
              </a:rPr>
              <a:t>The sphinx’s riddle: being human in a world of change</a:t>
            </a:r>
            <a:endParaRPr lang="en-GB" sz="3200" dirty="0">
              <a:solidFill>
                <a:srgbClr val="FFFF00"/>
              </a:solidFill>
              <a:latin typeface="Felix Titling" panose="04060505060202020A04" pitchFamily="82" charset="0"/>
            </a:endParaRPr>
          </a:p>
        </p:txBody>
      </p:sp>
    </p:spTree>
    <p:extLst>
      <p:ext uri="{BB962C8B-B14F-4D97-AF65-F5344CB8AC3E}">
        <p14:creationId xmlns:p14="http://schemas.microsoft.com/office/powerpoint/2010/main" val="3522348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C6E50-EAD1-45FE-B286-43F17A550814}"/>
              </a:ext>
            </a:extLst>
          </p:cNvPr>
          <p:cNvSpPr>
            <a:spLocks noGrp="1"/>
          </p:cNvSpPr>
          <p:nvPr>
            <p:ph type="title"/>
          </p:nvPr>
        </p:nvSpPr>
        <p:spPr>
          <a:xfrm>
            <a:off x="1559494" y="43110"/>
            <a:ext cx="8784977" cy="816042"/>
          </a:xfrm>
        </p:spPr>
        <p:txBody>
          <a:bodyPr/>
          <a:lstStyle/>
          <a:p>
            <a:r>
              <a:rPr lang="en-GB" sz="3600" dirty="0">
                <a:solidFill>
                  <a:srgbClr val="FFFF00"/>
                </a:solidFill>
                <a:latin typeface="Felix Titling" panose="04060505060202020A04" pitchFamily="82" charset="0"/>
              </a:rPr>
              <a:t>The sphinx: ‘The Second Coming’ </a:t>
            </a:r>
          </a:p>
        </p:txBody>
      </p:sp>
      <p:sp>
        <p:nvSpPr>
          <p:cNvPr id="3" name="Content Placeholder 2">
            <a:extLst>
              <a:ext uri="{FF2B5EF4-FFF2-40B4-BE49-F238E27FC236}">
                <a16:creationId xmlns:a16="http://schemas.microsoft.com/office/drawing/2014/main" id="{817715E5-D207-44D3-97EA-8B27FD1B3343}"/>
              </a:ext>
            </a:extLst>
          </p:cNvPr>
          <p:cNvSpPr>
            <a:spLocks noGrp="1"/>
          </p:cNvSpPr>
          <p:nvPr>
            <p:ph idx="1"/>
          </p:nvPr>
        </p:nvSpPr>
        <p:spPr>
          <a:xfrm>
            <a:off x="248620" y="859152"/>
            <a:ext cx="5857511" cy="5633348"/>
          </a:xfrm>
        </p:spPr>
        <p:txBody>
          <a:bodyPr>
            <a:normAutofit/>
          </a:bodyPr>
          <a:lstStyle/>
          <a:p>
            <a:pPr marL="0" indent="0">
              <a:lnSpc>
                <a:spcPct val="110000"/>
              </a:lnSpc>
              <a:spcBef>
                <a:spcPts val="0"/>
              </a:spcBef>
              <a:buNone/>
            </a:pPr>
            <a:r>
              <a:rPr lang="en-GB" sz="2100" dirty="0"/>
              <a:t>Turning and turning in the widening gyre   </a:t>
            </a:r>
          </a:p>
          <a:p>
            <a:pPr marL="0" indent="0">
              <a:lnSpc>
                <a:spcPct val="110000"/>
              </a:lnSpc>
              <a:spcBef>
                <a:spcPts val="0"/>
              </a:spcBef>
              <a:buNone/>
            </a:pPr>
            <a:r>
              <a:rPr lang="en-GB" sz="2100" dirty="0"/>
              <a:t>The falcon cannot hear the falconer;</a:t>
            </a:r>
          </a:p>
          <a:p>
            <a:pPr marL="0" indent="0">
              <a:lnSpc>
                <a:spcPct val="110000"/>
              </a:lnSpc>
              <a:spcBef>
                <a:spcPts val="0"/>
              </a:spcBef>
              <a:buNone/>
            </a:pPr>
            <a:r>
              <a:rPr lang="en-GB" sz="2100" dirty="0"/>
              <a:t>Things fall apart; the centre cannot hold;</a:t>
            </a:r>
          </a:p>
          <a:p>
            <a:pPr marL="0" indent="0">
              <a:lnSpc>
                <a:spcPct val="110000"/>
              </a:lnSpc>
              <a:spcBef>
                <a:spcPts val="0"/>
              </a:spcBef>
              <a:buNone/>
            </a:pPr>
            <a:r>
              <a:rPr lang="en-GB" sz="2100" dirty="0"/>
              <a:t>Mere anarchy is loosed upon the world,</a:t>
            </a:r>
          </a:p>
          <a:p>
            <a:pPr marL="0" indent="0">
              <a:lnSpc>
                <a:spcPct val="110000"/>
              </a:lnSpc>
              <a:spcBef>
                <a:spcPts val="0"/>
              </a:spcBef>
              <a:buNone/>
            </a:pPr>
            <a:r>
              <a:rPr lang="en-GB" sz="2100" dirty="0"/>
              <a:t>The blood-dimmed tide is loosed, and everywhere   </a:t>
            </a:r>
          </a:p>
          <a:p>
            <a:pPr marL="0" indent="0">
              <a:lnSpc>
                <a:spcPct val="110000"/>
              </a:lnSpc>
              <a:spcBef>
                <a:spcPts val="0"/>
              </a:spcBef>
              <a:buNone/>
            </a:pPr>
            <a:r>
              <a:rPr lang="en-GB" sz="2100" dirty="0">
                <a:solidFill>
                  <a:srgbClr val="FFFF00"/>
                </a:solidFill>
              </a:rPr>
              <a:t>The ceremony of innocence is drowned;</a:t>
            </a:r>
          </a:p>
          <a:p>
            <a:pPr marL="0" indent="0">
              <a:lnSpc>
                <a:spcPct val="110000"/>
              </a:lnSpc>
              <a:spcBef>
                <a:spcPts val="0"/>
              </a:spcBef>
              <a:buNone/>
            </a:pPr>
            <a:r>
              <a:rPr lang="en-GB" sz="2100" dirty="0"/>
              <a:t>The best lack all conviction, while the worst   </a:t>
            </a:r>
          </a:p>
          <a:p>
            <a:pPr marL="0" indent="0">
              <a:lnSpc>
                <a:spcPct val="110000"/>
              </a:lnSpc>
              <a:spcBef>
                <a:spcPts val="0"/>
              </a:spcBef>
              <a:buNone/>
            </a:pPr>
            <a:r>
              <a:rPr lang="en-GB" sz="2100" dirty="0"/>
              <a:t>Are full of passionate intensity.</a:t>
            </a:r>
          </a:p>
          <a:p>
            <a:pPr marL="0" indent="0">
              <a:lnSpc>
                <a:spcPct val="110000"/>
              </a:lnSpc>
              <a:buNone/>
            </a:pPr>
            <a:endParaRPr lang="en-GB" sz="2100" dirty="0"/>
          </a:p>
          <a:p>
            <a:pPr marL="0" indent="0">
              <a:lnSpc>
                <a:spcPct val="110000"/>
              </a:lnSpc>
              <a:spcBef>
                <a:spcPts val="0"/>
              </a:spcBef>
              <a:buNone/>
            </a:pPr>
            <a:r>
              <a:rPr lang="en-GB" sz="2100" dirty="0"/>
              <a:t>Surely some revelation is at hand;</a:t>
            </a:r>
          </a:p>
          <a:p>
            <a:pPr marL="0" indent="0">
              <a:lnSpc>
                <a:spcPct val="110000"/>
              </a:lnSpc>
              <a:spcBef>
                <a:spcPts val="0"/>
              </a:spcBef>
              <a:buNone/>
            </a:pPr>
            <a:r>
              <a:rPr lang="en-GB" sz="2100" dirty="0"/>
              <a:t>Surely the Second Coming is at hand.   </a:t>
            </a:r>
          </a:p>
          <a:p>
            <a:pPr marL="0" indent="0">
              <a:lnSpc>
                <a:spcPct val="110000"/>
              </a:lnSpc>
              <a:spcBef>
                <a:spcPts val="0"/>
              </a:spcBef>
              <a:buNone/>
            </a:pPr>
            <a:r>
              <a:rPr lang="en-GB" sz="2100" dirty="0"/>
              <a:t>The Second Coming! Hardly are those words out   </a:t>
            </a:r>
          </a:p>
          <a:p>
            <a:pPr marL="0" indent="0">
              <a:buNone/>
            </a:pPr>
            <a:endParaRPr lang="en-GB" dirty="0"/>
          </a:p>
        </p:txBody>
      </p:sp>
      <p:sp>
        <p:nvSpPr>
          <p:cNvPr id="4" name="Content Placeholder 2">
            <a:extLst>
              <a:ext uri="{FF2B5EF4-FFF2-40B4-BE49-F238E27FC236}">
                <a16:creationId xmlns:a16="http://schemas.microsoft.com/office/drawing/2014/main" id="{1B075CE3-8972-4055-A12D-BFFA17C74DC3}"/>
              </a:ext>
            </a:extLst>
          </p:cNvPr>
          <p:cNvSpPr txBox="1">
            <a:spLocks/>
          </p:cNvSpPr>
          <p:nvPr/>
        </p:nvSpPr>
        <p:spPr>
          <a:xfrm>
            <a:off x="6168008" y="859152"/>
            <a:ext cx="5857511" cy="5904656"/>
          </a:xfrm>
          <a:prstGeom prst="rect">
            <a:avLst/>
          </a:prstGeom>
        </p:spPr>
        <p:txBody>
          <a:bodyPr vert="horz" lIns="91440" tIns="45720" rIns="91440" bIns="45720" rtlCol="0">
            <a:normAutofit fontScale="925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lnSpc>
                <a:spcPct val="110000"/>
              </a:lnSpc>
              <a:spcBef>
                <a:spcPts val="0"/>
              </a:spcBef>
              <a:buNone/>
            </a:pPr>
            <a:r>
              <a:rPr lang="en-GB" sz="2300" dirty="0"/>
              <a:t>When a vast image out of Spiritus Mundi</a:t>
            </a:r>
          </a:p>
          <a:p>
            <a:pPr marL="0" indent="0">
              <a:lnSpc>
                <a:spcPct val="110000"/>
              </a:lnSpc>
              <a:spcBef>
                <a:spcPts val="0"/>
              </a:spcBef>
              <a:buNone/>
            </a:pPr>
            <a:r>
              <a:rPr lang="en-GB" sz="2300" dirty="0"/>
              <a:t>Troubles my sight: somewhere in sands of the desert   </a:t>
            </a:r>
          </a:p>
          <a:p>
            <a:pPr marL="0" indent="0">
              <a:lnSpc>
                <a:spcPct val="110000"/>
              </a:lnSpc>
              <a:spcBef>
                <a:spcPts val="0"/>
              </a:spcBef>
              <a:buNone/>
            </a:pPr>
            <a:r>
              <a:rPr lang="en-GB" sz="2300" dirty="0">
                <a:solidFill>
                  <a:srgbClr val="FFFF00"/>
                </a:solidFill>
              </a:rPr>
              <a:t>A shape with lion body and the head of a man,   </a:t>
            </a:r>
          </a:p>
          <a:p>
            <a:pPr marL="0" indent="0">
              <a:lnSpc>
                <a:spcPct val="110000"/>
              </a:lnSpc>
              <a:spcBef>
                <a:spcPts val="0"/>
              </a:spcBef>
              <a:buNone/>
            </a:pPr>
            <a:r>
              <a:rPr lang="en-GB" sz="2300" dirty="0">
                <a:solidFill>
                  <a:srgbClr val="FFFF00"/>
                </a:solidFill>
              </a:rPr>
              <a:t>A gaze blank and pitiless as the sun,   </a:t>
            </a:r>
          </a:p>
          <a:p>
            <a:pPr marL="0" indent="0">
              <a:lnSpc>
                <a:spcPct val="110000"/>
              </a:lnSpc>
              <a:spcBef>
                <a:spcPts val="0"/>
              </a:spcBef>
              <a:buNone/>
            </a:pPr>
            <a:r>
              <a:rPr lang="en-GB" sz="2300" dirty="0"/>
              <a:t>Is moving its slow thighs, while all about it   </a:t>
            </a:r>
          </a:p>
          <a:p>
            <a:pPr marL="0" indent="0">
              <a:lnSpc>
                <a:spcPct val="110000"/>
              </a:lnSpc>
              <a:spcBef>
                <a:spcPts val="0"/>
              </a:spcBef>
              <a:buNone/>
            </a:pPr>
            <a:r>
              <a:rPr lang="en-GB" sz="2300" dirty="0"/>
              <a:t>Reel shadows of the indignant desert birds.   </a:t>
            </a:r>
          </a:p>
          <a:p>
            <a:pPr marL="0" indent="0">
              <a:lnSpc>
                <a:spcPct val="110000"/>
              </a:lnSpc>
              <a:spcBef>
                <a:spcPts val="0"/>
              </a:spcBef>
              <a:buNone/>
            </a:pPr>
            <a:r>
              <a:rPr lang="en-GB" sz="2300" dirty="0"/>
              <a:t>The darkness drops again; but now I know   </a:t>
            </a:r>
          </a:p>
          <a:p>
            <a:pPr marL="0" indent="0">
              <a:lnSpc>
                <a:spcPct val="110000"/>
              </a:lnSpc>
              <a:spcBef>
                <a:spcPts val="0"/>
              </a:spcBef>
              <a:buNone/>
            </a:pPr>
            <a:r>
              <a:rPr lang="en-GB" sz="2300" dirty="0"/>
              <a:t>That twenty centuries of stony sleep</a:t>
            </a:r>
          </a:p>
          <a:p>
            <a:pPr marL="0" indent="0">
              <a:lnSpc>
                <a:spcPct val="110000"/>
              </a:lnSpc>
              <a:spcBef>
                <a:spcPts val="0"/>
              </a:spcBef>
              <a:buNone/>
            </a:pPr>
            <a:r>
              <a:rPr lang="en-GB" sz="2300" dirty="0"/>
              <a:t>Were vexed to nightmare by a rocking cradle,   </a:t>
            </a:r>
          </a:p>
          <a:p>
            <a:pPr marL="0" indent="0">
              <a:lnSpc>
                <a:spcPct val="110000"/>
              </a:lnSpc>
              <a:spcBef>
                <a:spcPts val="0"/>
              </a:spcBef>
              <a:buNone/>
            </a:pPr>
            <a:r>
              <a:rPr lang="en-GB" sz="2300" dirty="0"/>
              <a:t>And what rough beast, its hour come round at last,   </a:t>
            </a:r>
          </a:p>
          <a:p>
            <a:pPr marL="0" indent="0">
              <a:lnSpc>
                <a:spcPct val="110000"/>
              </a:lnSpc>
              <a:spcBef>
                <a:spcPts val="0"/>
              </a:spcBef>
              <a:buNone/>
            </a:pPr>
            <a:r>
              <a:rPr lang="en-GB" sz="2300" dirty="0"/>
              <a:t>Slouches towards Bethlehem to be born? </a:t>
            </a:r>
          </a:p>
          <a:p>
            <a:pPr marL="0" indent="0">
              <a:buNone/>
            </a:pPr>
            <a:r>
              <a:rPr lang="en-GB" dirty="0"/>
              <a:t> 					WILLIAM BUTLER YEATS</a:t>
            </a:r>
          </a:p>
        </p:txBody>
      </p:sp>
    </p:spTree>
    <p:extLst>
      <p:ext uri="{BB962C8B-B14F-4D97-AF65-F5344CB8AC3E}">
        <p14:creationId xmlns:p14="http://schemas.microsoft.com/office/powerpoint/2010/main" val="3462730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AE23DA-EF8C-48AB-BC59-0311BFC4B2F9}"/>
              </a:ext>
            </a:extLst>
          </p:cNvPr>
          <p:cNvSpPr/>
          <p:nvPr/>
        </p:nvSpPr>
        <p:spPr>
          <a:xfrm>
            <a:off x="263352" y="33892"/>
            <a:ext cx="11737304" cy="6909584"/>
          </a:xfrm>
          <a:prstGeom prst="rect">
            <a:avLst/>
          </a:prstGeom>
        </p:spPr>
        <p:txBody>
          <a:bodyPr wrap="square">
            <a:spAutoFit/>
          </a:bodyPr>
          <a:lstStyle/>
          <a:p>
            <a:r>
              <a:rPr lang="en-GB" sz="1900" dirty="0"/>
              <a:t>Far from grave and intellectual, however, the first beings to greet him, the Eloi, appear effeminate and child-like. "A flow of disappointment rushed across my mind," he says. And there, towering above him, is </a:t>
            </a:r>
            <a:r>
              <a:rPr lang="en-GB" sz="1900" dirty="0">
                <a:solidFill>
                  <a:srgbClr val="FFFF00"/>
                </a:solidFill>
              </a:rPr>
              <a:t>the "Sphinx of white marble, which had seemed to watch me all the while with a smile at my astonishment</a:t>
            </a:r>
            <a:r>
              <a:rPr lang="en-GB" sz="1900" dirty="0"/>
              <a:t>" (4:21). As in the </a:t>
            </a:r>
            <a:r>
              <a:rPr lang="en-GB" sz="1900" dirty="0">
                <a:solidFill>
                  <a:srgbClr val="FFFF00"/>
                </a:solidFill>
              </a:rPr>
              <a:t>ancient fable of Oedipus and the Sphinx</a:t>
            </a:r>
            <a:r>
              <a:rPr lang="en-GB" sz="1900" dirty="0"/>
              <a:t>, so here: the appearance of the Sphinx coincides with the posing of a hard question or riddle. And …there is no help for the Traveller but to answer the riddle correctly or be devoured</a:t>
            </a:r>
            <a:r>
              <a:rPr lang="en-GB" dirty="0"/>
              <a:t>.</a:t>
            </a:r>
          </a:p>
          <a:p>
            <a:endParaRPr lang="en-GB" sz="1000" dirty="0"/>
          </a:p>
          <a:p>
            <a:r>
              <a:rPr lang="en-GB" sz="1900" dirty="0"/>
              <a:t>The bare thought of the loss of his Time Machine grips the Time Traveller at the throat and stops his breathing. He plunges down the hill and into the rhododendron bushes in a passion of fear, in excessive dread, cursing aloud, feeling faint and cold, and running about furiously. He is possessed of blind anger, frenzy, anguish of mind, horrible fatigue, and despair. He beats the bushes with clenched fists, sobbing and bawling like an angry child, blundering about, screaming and crying upon God, maddened. </a:t>
            </a:r>
            <a:r>
              <a:rPr lang="en-GB" sz="1900" dirty="0">
                <a:solidFill>
                  <a:srgbClr val="FFFF00"/>
                </a:solidFill>
              </a:rPr>
              <a:t>And all the while "above me towered the Sphinx, upon the bronze pedestal, white, shining, leprous, in the light of the rising moon. It seemed to smile in mockery of my dismay." </a:t>
            </a:r>
            <a:r>
              <a:rPr lang="en-GB" sz="1900" dirty="0"/>
              <a:t>For what causes dismay is "the sense of some hitherto unsuspected power, through whose intervention my invention had vanished." At length </a:t>
            </a:r>
            <a:r>
              <a:rPr lang="en-GB" sz="1900" dirty="0">
                <a:solidFill>
                  <a:srgbClr val="FFFF00"/>
                </a:solidFill>
              </a:rPr>
              <a:t>he falls to the ground at the pedestal of the White Sphinx and lies "weeping with absolute wretchedness. .. I had exhausted my emotion</a:t>
            </a:r>
            <a:r>
              <a:rPr lang="en-GB" sz="1900" dirty="0"/>
              <a:t>" (5:30). Thus the Time Traveller, taken unawares, finds himself in a </a:t>
            </a:r>
            <a:r>
              <a:rPr lang="en-GB" sz="1900" dirty="0">
                <a:solidFill>
                  <a:srgbClr val="FFFF00"/>
                </a:solidFill>
              </a:rPr>
              <a:t>paradigmatic human situation symbolized in the Oedipus myth: </a:t>
            </a:r>
            <a:r>
              <a:rPr lang="en-GB" sz="1900" u="sng" dirty="0">
                <a:solidFill>
                  <a:srgbClr val="FFFF00"/>
                </a:solidFill>
              </a:rPr>
              <a:t>either exercise reason to gain control over paralyzing fear, or be devoured by the Sphinx</a:t>
            </a:r>
            <a:r>
              <a:rPr lang="en-GB" u="sng" dirty="0">
                <a:solidFill>
                  <a:srgbClr val="FFFF00"/>
                </a:solidFill>
              </a:rPr>
              <a:t>. </a:t>
            </a:r>
          </a:p>
          <a:p>
            <a:pPr marL="361950"/>
            <a:endParaRPr lang="en-GB" sz="1000" dirty="0"/>
          </a:p>
          <a:p>
            <a:pPr marL="361950"/>
            <a:r>
              <a:rPr lang="en-GB" dirty="0"/>
              <a:t>Frank </a:t>
            </a:r>
            <a:r>
              <a:rPr lang="en-GB" dirty="0" err="1"/>
              <a:t>Scafella</a:t>
            </a:r>
            <a:r>
              <a:rPr lang="en-GB" dirty="0"/>
              <a:t> , ‘The White Sphinx and "The Time Machine"’ (Le Sphynx blanc et la Machine à </a:t>
            </a:r>
            <a:r>
              <a:rPr lang="en-GB" dirty="0" err="1"/>
              <a:t>remonter</a:t>
            </a:r>
            <a:r>
              <a:rPr lang="en-GB" dirty="0"/>
              <a:t> le temps)  , </a:t>
            </a:r>
            <a:r>
              <a:rPr lang="en-GB" i="1" dirty="0"/>
              <a:t>Science Fiction Studies</a:t>
            </a:r>
            <a:r>
              <a:rPr lang="en-GB" dirty="0"/>
              <a:t>, Vol. 8, No. 3 (Nov., 1981), pp. 255-265</a:t>
            </a:r>
          </a:p>
          <a:p>
            <a:endParaRPr lang="en-GB" dirty="0"/>
          </a:p>
        </p:txBody>
      </p:sp>
    </p:spTree>
    <p:extLst>
      <p:ext uri="{BB962C8B-B14F-4D97-AF65-F5344CB8AC3E}">
        <p14:creationId xmlns:p14="http://schemas.microsoft.com/office/powerpoint/2010/main" val="763334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EB468-9FCD-40D5-A84E-579F7959C9B2}"/>
              </a:ext>
            </a:extLst>
          </p:cNvPr>
          <p:cNvSpPr>
            <a:spLocks noGrp="1"/>
          </p:cNvSpPr>
          <p:nvPr>
            <p:ph type="title"/>
          </p:nvPr>
        </p:nvSpPr>
        <p:spPr>
          <a:xfrm>
            <a:off x="335360" y="188640"/>
            <a:ext cx="12097344" cy="824466"/>
          </a:xfrm>
        </p:spPr>
        <p:txBody>
          <a:bodyPr/>
          <a:lstStyle/>
          <a:p>
            <a:r>
              <a:rPr lang="en-GB" sz="2800" dirty="0">
                <a:solidFill>
                  <a:srgbClr val="FFFF00"/>
                </a:solidFill>
                <a:latin typeface="Felix Titling" panose="04060505060202020A04" pitchFamily="82" charset="0"/>
              </a:rPr>
              <a:t>the fascination with geometry– wells posits 4 dimensions; abbot (</a:t>
            </a:r>
            <a:r>
              <a:rPr lang="en-GB" sz="2800" i="1" dirty="0">
                <a:solidFill>
                  <a:srgbClr val="FFFF00"/>
                </a:solidFill>
                <a:latin typeface="Felix Titling" panose="04060505060202020A04" pitchFamily="82" charset="0"/>
              </a:rPr>
              <a:t>Flatland</a:t>
            </a:r>
            <a:r>
              <a:rPr lang="en-GB" sz="2800" dirty="0">
                <a:solidFill>
                  <a:srgbClr val="FFFF00"/>
                </a:solidFill>
                <a:latin typeface="Felix Titling" panose="04060505060202020A04" pitchFamily="82" charset="0"/>
              </a:rPr>
              <a:t>) reduces to two</a:t>
            </a:r>
            <a:endParaRPr lang="en-GB" sz="2800" dirty="0"/>
          </a:p>
        </p:txBody>
      </p:sp>
      <p:sp>
        <p:nvSpPr>
          <p:cNvPr id="3" name="Content Placeholder 2">
            <a:extLst>
              <a:ext uri="{FF2B5EF4-FFF2-40B4-BE49-F238E27FC236}">
                <a16:creationId xmlns:a16="http://schemas.microsoft.com/office/drawing/2014/main" id="{89584178-DB2E-4714-99B2-C3C0D32A3395}"/>
              </a:ext>
            </a:extLst>
          </p:cNvPr>
          <p:cNvSpPr>
            <a:spLocks noGrp="1"/>
          </p:cNvSpPr>
          <p:nvPr>
            <p:ph idx="1"/>
          </p:nvPr>
        </p:nvSpPr>
        <p:spPr>
          <a:xfrm>
            <a:off x="191344" y="1268760"/>
            <a:ext cx="11521280" cy="5707370"/>
          </a:xfrm>
        </p:spPr>
        <p:txBody>
          <a:bodyPr>
            <a:normAutofit fontScale="92500" lnSpcReduction="20000"/>
          </a:bodyPr>
          <a:lstStyle/>
          <a:p>
            <a:pPr marL="0" indent="0">
              <a:buNone/>
            </a:pPr>
            <a:r>
              <a:rPr lang="en-GB" dirty="0"/>
              <a:t>“any real body </a:t>
            </a:r>
            <a:r>
              <a:rPr lang="en-GB" sz="2100" dirty="0"/>
              <a:t>must have extension in four directions: it must have Length, Breadth, Thickness, and—Duration. </a:t>
            </a:r>
            <a:r>
              <a:rPr lang="en-GB" dirty="0"/>
              <a:t>But through a natural infirmity of the flesh, which I will explain to you in a moment, we incline to overlook this fact. </a:t>
            </a:r>
            <a:r>
              <a:rPr lang="en-GB" dirty="0">
                <a:solidFill>
                  <a:srgbClr val="FFFF00"/>
                </a:solidFill>
              </a:rPr>
              <a:t>There are really four dimensions, three which we call the three planes of Space, and a fourth, Time. </a:t>
            </a:r>
            <a:r>
              <a:rPr lang="en-GB" dirty="0"/>
              <a:t>There is, however, a tendency to draw an unreal distinction between the former three dimensions and the latter, because it happens that our consciousness moves intermittently in one direction along the latter from the beginning to the end of our lives.”</a:t>
            </a:r>
          </a:p>
          <a:p>
            <a:pPr marL="0" indent="0">
              <a:buNone/>
            </a:pPr>
            <a:r>
              <a:rPr lang="en-GB" sz="1300" dirty="0"/>
              <a:t>…………….</a:t>
            </a:r>
          </a:p>
          <a:p>
            <a:pPr marL="0" indent="0">
              <a:buNone/>
            </a:pPr>
            <a:r>
              <a:rPr lang="en-GB" dirty="0"/>
              <a:t>[continued the Time Traveller] Really this is what is meant by the Fourth Dimension, though some people who talk about the Fourth Dimension do not know they mean it. It is only another way of looking at Time. There is no difference between Time and any of the three dimensions of Space except that our consciousness moves along it. …”</a:t>
            </a:r>
          </a:p>
          <a:p>
            <a:pPr marL="0" indent="0">
              <a:buNone/>
            </a:pPr>
            <a:r>
              <a:rPr lang="en-GB" sz="1300" dirty="0"/>
              <a:t>…………..</a:t>
            </a:r>
          </a:p>
          <a:p>
            <a:pPr marL="0" indent="0">
              <a:buNone/>
            </a:pPr>
            <a:r>
              <a:rPr lang="en-GB" dirty="0"/>
              <a:t>“It is simply this. That Space, as our mathematicians have it, is spoken of as having three dimensions, which one may call Length, Breadth, and Thickness, and is always definable by reference to three planes, each at right angles to the others. </a:t>
            </a:r>
            <a:r>
              <a:rPr lang="en-GB" dirty="0">
                <a:solidFill>
                  <a:srgbClr val="FFFF00"/>
                </a:solidFill>
              </a:rPr>
              <a:t>But some philosophical people have been asking why three dimensions </a:t>
            </a:r>
            <a:r>
              <a:rPr lang="en-GB" dirty="0"/>
              <a:t>particularly</a:t>
            </a:r>
            <a:r>
              <a:rPr lang="en-GB" dirty="0">
                <a:solidFill>
                  <a:srgbClr val="FFFF00"/>
                </a:solidFill>
              </a:rPr>
              <a:t>—why not another direction at right angles to the other three?—</a:t>
            </a:r>
            <a:r>
              <a:rPr lang="en-GB" dirty="0"/>
              <a:t>and have even tried to construct a </a:t>
            </a:r>
            <a:r>
              <a:rPr lang="en-GB" dirty="0">
                <a:solidFill>
                  <a:srgbClr val="FFFF00"/>
                </a:solidFill>
              </a:rPr>
              <a:t>Four-Dimensional geometry</a:t>
            </a:r>
            <a:r>
              <a:rPr lang="en-GB" dirty="0"/>
              <a:t>. Professor Simon Newcomb was expounding this to the New York Mathematical Society only a month or so ago. You know how on a flat surface, which has only two dimensions, we can represent a figure of a three-dimensional solid, and similarly they think that by models of three dimensions they could represent one of four—if they could master the perspective of the thing. See?”</a:t>
            </a:r>
          </a:p>
        </p:txBody>
      </p:sp>
    </p:spTree>
    <p:extLst>
      <p:ext uri="{BB962C8B-B14F-4D97-AF65-F5344CB8AC3E}">
        <p14:creationId xmlns:p14="http://schemas.microsoft.com/office/powerpoint/2010/main" val="199416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0CC4F-FA55-4E43-9236-66021B6598A8}"/>
              </a:ext>
            </a:extLst>
          </p:cNvPr>
          <p:cNvSpPr>
            <a:spLocks noGrp="1"/>
          </p:cNvSpPr>
          <p:nvPr>
            <p:ph type="title"/>
          </p:nvPr>
        </p:nvSpPr>
        <p:spPr>
          <a:xfrm>
            <a:off x="8544272" y="188640"/>
            <a:ext cx="3673410" cy="720080"/>
          </a:xfrm>
        </p:spPr>
        <p:txBody>
          <a:bodyPr/>
          <a:lstStyle/>
          <a:p>
            <a:r>
              <a:rPr lang="en-GB" sz="3600" dirty="0">
                <a:solidFill>
                  <a:srgbClr val="FFFF00"/>
                </a:solidFill>
                <a:latin typeface="Felix Titling" panose="04060505060202020A04" pitchFamily="82" charset="0"/>
              </a:rPr>
              <a:t>Exploring alternative worlds</a:t>
            </a:r>
            <a:endParaRPr lang="en-GB" sz="3600" dirty="0"/>
          </a:p>
        </p:txBody>
      </p:sp>
      <p:pic>
        <p:nvPicPr>
          <p:cNvPr id="1026" name="Picture 2">
            <a:extLst>
              <a:ext uri="{FF2B5EF4-FFF2-40B4-BE49-F238E27FC236}">
                <a16:creationId xmlns:a16="http://schemas.microsoft.com/office/drawing/2014/main" id="{A156284A-2CF2-4983-B3D9-90A36AA0FFBD}"/>
              </a:ext>
            </a:extLst>
          </p:cNvPr>
          <p:cNvPicPr>
            <a:picLocks noChangeAspect="1" noChangeArrowheads="1"/>
          </p:cNvPicPr>
          <p:nvPr/>
        </p:nvPicPr>
        <p:blipFill>
          <a:blip r:embed="rId2">
            <a:duotone>
              <a:prstClr val="black"/>
              <a:schemeClr val="accent3">
                <a:tint val="45000"/>
                <a:satMod val="400000"/>
              </a:schemeClr>
            </a:duotone>
            <a:extLst>
              <a:ext uri="{BEBA8EAE-BF5A-486C-A8C5-ECC9F3942E4B}">
                <a14:imgProps xmlns:a14="http://schemas.microsoft.com/office/drawing/2010/main">
                  <a14:imgLayer r:embed="rId3">
                    <a14:imgEffect>
                      <a14:sharpenSoften amount="25000"/>
                    </a14:imgEffect>
                    <a14:imgEffect>
                      <a14:saturation sat="400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8173916" y="1988840"/>
            <a:ext cx="3788761" cy="366961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B6118D9-E2E9-4A28-B686-890BF5ED6BD2}"/>
              </a:ext>
            </a:extLst>
          </p:cNvPr>
          <p:cNvSpPr/>
          <p:nvPr/>
        </p:nvSpPr>
        <p:spPr>
          <a:xfrm>
            <a:off x="47328" y="0"/>
            <a:ext cx="8173916" cy="6832640"/>
          </a:xfrm>
          <a:prstGeom prst="rect">
            <a:avLst/>
          </a:prstGeom>
        </p:spPr>
        <p:txBody>
          <a:bodyPr wrap="square">
            <a:spAutoFit/>
          </a:bodyPr>
          <a:lstStyle/>
          <a:p>
            <a:r>
              <a:rPr lang="en-GB" sz="1750" dirty="0"/>
              <a:t>If our highly pointed Triangles of the Soldier class are formidable, it may be readily inferred that far more formidable are our Women. </a:t>
            </a:r>
            <a:r>
              <a:rPr lang="en-GB" sz="1750" dirty="0">
                <a:solidFill>
                  <a:srgbClr val="FFFF00"/>
                </a:solidFill>
              </a:rPr>
              <a:t>For if a Soldier is a wedge, a Woman is a needle; being, so to speak, all point, at least at the two extremities.</a:t>
            </a:r>
            <a:r>
              <a:rPr lang="en-GB" sz="1750" dirty="0"/>
              <a:t> Add to this the power of making herself </a:t>
            </a:r>
            <a:r>
              <a:rPr lang="en-GB" sz="1750" dirty="0" err="1"/>
              <a:t>partically</a:t>
            </a:r>
            <a:r>
              <a:rPr lang="en-GB" sz="1750" dirty="0"/>
              <a:t> invisible at will, and you will perceive that a Female, in Flatland, is a creature by no means to be trifled with.  […]</a:t>
            </a:r>
          </a:p>
          <a:p>
            <a:r>
              <a:rPr lang="en-GB" sz="1750" dirty="0"/>
              <a:t>Place a needle on a table. Then, with your eye on the level of the table, look at it sideways, and you see the whole length of it; but look at it end-ways, and you see nothing but a point, it has become practically invisible. Just so is it with one of our Women. </a:t>
            </a:r>
            <a:r>
              <a:rPr lang="en-GB" sz="1750" dirty="0">
                <a:solidFill>
                  <a:srgbClr val="FFFF00"/>
                </a:solidFill>
              </a:rPr>
              <a:t>When her side is turned towards us, we see her as a straight line; when the end containing her eye or mouth - for with us these two organs are identical - is the part that meets our eye, then we see nothing but a highly lustrous point</a:t>
            </a:r>
            <a:r>
              <a:rPr lang="en-GB" sz="1750" dirty="0"/>
              <a:t>; but when the back is presented to our view, then - being only sub-lustrous, …almost as dim as an inanimate object - her hinder extremity serves her as a kind of Invisible Cap. </a:t>
            </a:r>
          </a:p>
          <a:p>
            <a:r>
              <a:rPr lang="en-GB" sz="1750" dirty="0">
                <a:solidFill>
                  <a:srgbClr val="FFFF00"/>
                </a:solidFill>
              </a:rPr>
              <a:t>The dangers to which we are exposed from our Women must now be manifest to the meanest capacity in </a:t>
            </a:r>
            <a:r>
              <a:rPr lang="en-GB" sz="1750" dirty="0" err="1">
                <a:solidFill>
                  <a:srgbClr val="FFFF00"/>
                </a:solidFill>
              </a:rPr>
              <a:t>Spaceland</a:t>
            </a:r>
            <a:r>
              <a:rPr lang="en-GB" sz="1750" dirty="0">
                <a:solidFill>
                  <a:srgbClr val="FFFF00"/>
                </a:solidFill>
              </a:rPr>
              <a:t>. </a:t>
            </a:r>
            <a:r>
              <a:rPr lang="en-GB" sz="1750" dirty="0"/>
              <a:t>If even the angle of a respectable Triangle in the middle class is not without its dangers; if to run against a Working Man involves a gash; if collision with an officer of the military class necessitates a serious wound; if a mere touch from the vertex of a Private Soldier brings with it danger of death; - </a:t>
            </a:r>
            <a:r>
              <a:rPr lang="en-GB" sz="1750" dirty="0">
                <a:solidFill>
                  <a:srgbClr val="FFFF00"/>
                </a:solidFill>
              </a:rPr>
              <a:t>what can it be to run against a Woman, except absolute and immediate destruction? </a:t>
            </a:r>
            <a:r>
              <a:rPr lang="en-GB" sz="1750" dirty="0"/>
              <a:t>And when a Woman is invisible, or visible only as a dim </a:t>
            </a:r>
            <a:r>
              <a:rPr lang="en-GB" sz="1750" dirty="0" err="1"/>
              <a:t>sublustrous</a:t>
            </a:r>
            <a:r>
              <a:rPr lang="en-GB" sz="1750" dirty="0"/>
              <a:t> point, how difficult must it be, even for the most cautious, always to avoid collision! </a:t>
            </a:r>
          </a:p>
        </p:txBody>
      </p:sp>
      <p:sp>
        <p:nvSpPr>
          <p:cNvPr id="6" name="Rectangle 5">
            <a:extLst>
              <a:ext uri="{FF2B5EF4-FFF2-40B4-BE49-F238E27FC236}">
                <a16:creationId xmlns:a16="http://schemas.microsoft.com/office/drawing/2014/main" id="{1780CCA0-FC57-437F-83CA-C494F57A8550}"/>
              </a:ext>
            </a:extLst>
          </p:cNvPr>
          <p:cNvSpPr/>
          <p:nvPr/>
        </p:nvSpPr>
        <p:spPr>
          <a:xfrm>
            <a:off x="8173916" y="5802474"/>
            <a:ext cx="4120173" cy="1200329"/>
          </a:xfrm>
          <a:prstGeom prst="rect">
            <a:avLst/>
          </a:prstGeom>
        </p:spPr>
        <p:txBody>
          <a:bodyPr wrap="square">
            <a:spAutoFit/>
          </a:bodyPr>
          <a:lstStyle/>
          <a:p>
            <a:r>
              <a:rPr lang="en-GB" dirty="0"/>
              <a:t>Edwin Abbott, ‘Concerning the Women’, </a:t>
            </a:r>
            <a:r>
              <a:rPr lang="en-GB" i="1" dirty="0"/>
              <a:t>Flatland: A Romance of Many Dimensions</a:t>
            </a:r>
            <a:r>
              <a:rPr lang="en-GB" dirty="0"/>
              <a:t>, 1884</a:t>
            </a:r>
          </a:p>
          <a:p>
            <a:endParaRPr lang="en-GB" dirty="0"/>
          </a:p>
        </p:txBody>
      </p:sp>
    </p:spTree>
    <p:extLst>
      <p:ext uri="{BB962C8B-B14F-4D97-AF65-F5344CB8AC3E}">
        <p14:creationId xmlns:p14="http://schemas.microsoft.com/office/powerpoint/2010/main" val="1806151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B44D0B-4FD2-4231-A79B-481445075072}"/>
              </a:ext>
            </a:extLst>
          </p:cNvPr>
          <p:cNvSpPr/>
          <p:nvPr/>
        </p:nvSpPr>
        <p:spPr>
          <a:xfrm>
            <a:off x="479376" y="808260"/>
            <a:ext cx="11377264" cy="6217087"/>
          </a:xfrm>
          <a:prstGeom prst="rect">
            <a:avLst/>
          </a:prstGeom>
        </p:spPr>
        <p:txBody>
          <a:bodyPr wrap="square">
            <a:spAutoFit/>
          </a:bodyPr>
          <a:lstStyle/>
          <a:p>
            <a:r>
              <a:rPr lang="en-GB" sz="2200" dirty="0"/>
              <a:t>“But with this change in condition comes inevitably adaptations to the change. </a:t>
            </a:r>
            <a:r>
              <a:rPr lang="en-GB" sz="2200" dirty="0">
                <a:solidFill>
                  <a:srgbClr val="FFFF00"/>
                </a:solidFill>
              </a:rPr>
              <a:t>What, unless biological science is a mass of errors, is the cause of human </a:t>
            </a:r>
            <a:r>
              <a:rPr lang="en-GB" sz="2200" u="sng" dirty="0">
                <a:solidFill>
                  <a:srgbClr val="FFFF00"/>
                </a:solidFill>
              </a:rPr>
              <a:t>intelligence and vigour</a:t>
            </a:r>
            <a:r>
              <a:rPr lang="en-GB" sz="2200" dirty="0">
                <a:solidFill>
                  <a:srgbClr val="FFFF00"/>
                </a:solidFill>
              </a:rPr>
              <a:t>? </a:t>
            </a:r>
            <a:r>
              <a:rPr lang="en-GB" sz="2200" dirty="0"/>
              <a:t>Hardship and freedom: conditions under which the active, strong, and subtle survive and the weaker go to the wall; conditions that put a premium upon the loyal alliance of capable men, upon self-restraint, patience, and decision. And the institution of the family, and the emotions that arise therein, the fierce jealousy, the tenderness for offspring, parental self-devotion, all found their justification and support in the imminent dangers of the young. Now, where are these imminent dangers? There is a sentiment arising, and it will grow, against connubial jealousy, against fierce maternity, against passion of all sorts; unnecessary things now, and things that make us uncomfortable, savage survivals, discords in a refined and pleasant life.</a:t>
            </a:r>
          </a:p>
          <a:p>
            <a:r>
              <a:rPr lang="en-GB" sz="2200" dirty="0"/>
              <a:t>“I thought of the physical slightness of the people, their lack of intelligence, and those big abundant ruins, and it strengthened my belief in a perfect conquest of Nature. ..</a:t>
            </a:r>
            <a:r>
              <a:rPr lang="en-GB" sz="2200" dirty="0">
                <a:solidFill>
                  <a:srgbClr val="FFFF00"/>
                </a:solidFill>
              </a:rPr>
              <a:t>Humanity had been </a:t>
            </a:r>
            <a:r>
              <a:rPr lang="en-GB" sz="2200" u="sng" dirty="0">
                <a:solidFill>
                  <a:srgbClr val="FFFF00"/>
                </a:solidFill>
              </a:rPr>
              <a:t>strong, energetic, and intelligent</a:t>
            </a:r>
            <a:r>
              <a:rPr lang="en-GB" sz="2200" dirty="0">
                <a:solidFill>
                  <a:srgbClr val="FFFF00"/>
                </a:solidFill>
              </a:rPr>
              <a:t>, and had used all its abundant vitality to alter the conditions under which it lived</a:t>
            </a:r>
            <a:r>
              <a:rPr lang="en-GB" sz="2200" dirty="0"/>
              <a:t>. </a:t>
            </a:r>
          </a:p>
          <a:p>
            <a:endParaRPr lang="en-GB" sz="2200" dirty="0"/>
          </a:p>
          <a:p>
            <a:endParaRPr lang="en-GB" sz="2400" dirty="0"/>
          </a:p>
        </p:txBody>
      </p:sp>
      <p:sp>
        <p:nvSpPr>
          <p:cNvPr id="3" name="Rectangle 2">
            <a:extLst>
              <a:ext uri="{FF2B5EF4-FFF2-40B4-BE49-F238E27FC236}">
                <a16:creationId xmlns:a16="http://schemas.microsoft.com/office/drawing/2014/main" id="{6449BA40-E32F-4744-925E-7802EB3A8E2E}"/>
              </a:ext>
            </a:extLst>
          </p:cNvPr>
          <p:cNvSpPr/>
          <p:nvPr/>
        </p:nvSpPr>
        <p:spPr>
          <a:xfrm>
            <a:off x="4234258" y="48099"/>
            <a:ext cx="3536545" cy="646331"/>
          </a:xfrm>
          <a:prstGeom prst="rect">
            <a:avLst/>
          </a:prstGeom>
          <a:noFill/>
        </p:spPr>
        <p:txBody>
          <a:bodyPr wrap="none">
            <a:spAutoFit/>
          </a:bodyPr>
          <a:lstStyle/>
          <a:p>
            <a:pPr algn="ctr">
              <a:defRPr/>
            </a:pPr>
            <a:r>
              <a:rPr lang="en-GB" sz="3600" dirty="0">
                <a:solidFill>
                  <a:srgbClr val="FFFF00"/>
                </a:solidFill>
                <a:latin typeface="Felix Titling" panose="04060505060202020A04" pitchFamily="82" charset="0"/>
              </a:rPr>
              <a:t>intelligence </a:t>
            </a:r>
          </a:p>
        </p:txBody>
      </p:sp>
    </p:spTree>
    <p:extLst>
      <p:ext uri="{BB962C8B-B14F-4D97-AF65-F5344CB8AC3E}">
        <p14:creationId xmlns:p14="http://schemas.microsoft.com/office/powerpoint/2010/main" val="3371116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B44D0B-4FD2-4231-A79B-481445075072}"/>
              </a:ext>
            </a:extLst>
          </p:cNvPr>
          <p:cNvSpPr/>
          <p:nvPr/>
        </p:nvSpPr>
        <p:spPr>
          <a:xfrm>
            <a:off x="479376" y="960666"/>
            <a:ext cx="11233248" cy="5878532"/>
          </a:xfrm>
          <a:prstGeom prst="rect">
            <a:avLst/>
          </a:prstGeom>
        </p:spPr>
        <p:txBody>
          <a:bodyPr wrap="square">
            <a:spAutoFit/>
          </a:bodyPr>
          <a:lstStyle/>
          <a:p>
            <a:r>
              <a:rPr lang="en-GB" sz="2200" dirty="0"/>
              <a:t>“This adjustment, I say, must have been done, and done well; done indeed for all Time, in the space of Time across which my machine had leapt. </a:t>
            </a:r>
            <a:r>
              <a:rPr lang="en-GB" sz="2200" dirty="0">
                <a:solidFill>
                  <a:srgbClr val="FFFF00"/>
                </a:solidFill>
              </a:rPr>
              <a:t>The air was free from gnats, the earth from weeds or fungi; everywhere were fruits and sweet and delightful flowers;</a:t>
            </a:r>
            <a:r>
              <a:rPr lang="en-GB" sz="2200" dirty="0"/>
              <a:t> brilliant butterflies flew hither and thither. The ideal of </a:t>
            </a:r>
            <a:r>
              <a:rPr lang="en-GB" sz="2200" dirty="0">
                <a:solidFill>
                  <a:srgbClr val="FFFF00"/>
                </a:solidFill>
              </a:rPr>
              <a:t>preventive medicine </a:t>
            </a:r>
            <a:r>
              <a:rPr lang="en-GB" sz="2200" dirty="0"/>
              <a:t>was attained. </a:t>
            </a:r>
            <a:r>
              <a:rPr lang="en-GB" sz="2200" dirty="0">
                <a:solidFill>
                  <a:srgbClr val="FFFF00"/>
                </a:solidFill>
              </a:rPr>
              <a:t>Diseases had been stamped out</a:t>
            </a:r>
            <a:r>
              <a:rPr lang="en-GB" sz="2200" dirty="0"/>
              <a:t>. I saw no evidence of any contagious diseases during all my stay. And I shall have to tell you later that even the processes of putrefaction and decay had been profoundly affected by these changes.</a:t>
            </a:r>
          </a:p>
          <a:p>
            <a:endParaRPr lang="en-GB" sz="2200" dirty="0"/>
          </a:p>
          <a:p>
            <a:r>
              <a:rPr lang="en-GB" sz="2200" dirty="0"/>
              <a:t>“</a:t>
            </a:r>
            <a:r>
              <a:rPr lang="en-GB" sz="2200" dirty="0">
                <a:solidFill>
                  <a:srgbClr val="FFFF00"/>
                </a:solidFill>
              </a:rPr>
              <a:t>Social triumphs, too, had been effected</a:t>
            </a:r>
            <a:r>
              <a:rPr lang="en-GB" sz="2200" dirty="0"/>
              <a:t>. I saw mankind housed in splendid shelters, gloriously clothed, and as yet I had found them engaged in no toil. There were no signs of struggle, neither social nor economical struggle. </a:t>
            </a:r>
            <a:r>
              <a:rPr lang="en-GB" sz="2200" dirty="0">
                <a:solidFill>
                  <a:srgbClr val="FFFF00"/>
                </a:solidFill>
              </a:rPr>
              <a:t>The shop, the advertisement, traffic, all that commerce which constitutes the body of our world, was gone. </a:t>
            </a:r>
            <a:r>
              <a:rPr lang="en-GB" sz="2200" dirty="0"/>
              <a:t>It was natural on that golden evening that I should jump at the idea of a social paradise. The difficulty of increasing population had been met, I guessed, and </a:t>
            </a:r>
            <a:r>
              <a:rPr lang="en-GB" sz="2200" dirty="0">
                <a:solidFill>
                  <a:srgbClr val="FFFF00"/>
                </a:solidFill>
              </a:rPr>
              <a:t>population had ceased to increase</a:t>
            </a:r>
            <a:r>
              <a:rPr lang="en-GB" sz="2200" dirty="0"/>
              <a:t>.</a:t>
            </a:r>
          </a:p>
          <a:p>
            <a:endParaRPr lang="en-GB" sz="2400" dirty="0"/>
          </a:p>
        </p:txBody>
      </p:sp>
      <p:sp>
        <p:nvSpPr>
          <p:cNvPr id="3" name="Rectangle 2">
            <a:extLst>
              <a:ext uri="{FF2B5EF4-FFF2-40B4-BE49-F238E27FC236}">
                <a16:creationId xmlns:a16="http://schemas.microsoft.com/office/drawing/2014/main" id="{6449BA40-E32F-4744-925E-7802EB3A8E2E}"/>
              </a:ext>
            </a:extLst>
          </p:cNvPr>
          <p:cNvSpPr/>
          <p:nvPr/>
        </p:nvSpPr>
        <p:spPr>
          <a:xfrm>
            <a:off x="2854424" y="48099"/>
            <a:ext cx="6296212" cy="646331"/>
          </a:xfrm>
          <a:prstGeom prst="rect">
            <a:avLst/>
          </a:prstGeom>
          <a:noFill/>
        </p:spPr>
        <p:txBody>
          <a:bodyPr wrap="none">
            <a:spAutoFit/>
          </a:bodyPr>
          <a:lstStyle/>
          <a:p>
            <a:pPr algn="ctr">
              <a:defRPr/>
            </a:pPr>
            <a:r>
              <a:rPr lang="en-GB" sz="3600" dirty="0">
                <a:solidFill>
                  <a:srgbClr val="FFFF00"/>
                </a:solidFill>
                <a:latin typeface="Felix Titling" panose="04060505060202020A04" pitchFamily="82" charset="0"/>
              </a:rPr>
              <a:t>a social paradise…. but </a:t>
            </a:r>
          </a:p>
        </p:txBody>
      </p:sp>
    </p:spTree>
    <p:extLst>
      <p:ext uri="{BB962C8B-B14F-4D97-AF65-F5344CB8AC3E}">
        <p14:creationId xmlns:p14="http://schemas.microsoft.com/office/powerpoint/2010/main" val="3190592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1BF11B8-0EA9-4943-8C90-D8515092930E}"/>
              </a:ext>
            </a:extLst>
          </p:cNvPr>
          <p:cNvSpPr/>
          <p:nvPr/>
        </p:nvSpPr>
        <p:spPr>
          <a:xfrm>
            <a:off x="335381" y="1190357"/>
            <a:ext cx="11593288" cy="5262979"/>
          </a:xfrm>
          <a:prstGeom prst="rect">
            <a:avLst/>
          </a:prstGeom>
        </p:spPr>
        <p:txBody>
          <a:bodyPr wrap="square">
            <a:spAutoFit/>
          </a:bodyPr>
          <a:lstStyle/>
          <a:p>
            <a:pPr algn="just"/>
            <a:r>
              <a:rPr lang="en-GB" dirty="0">
                <a:solidFill>
                  <a:srgbClr val="000000"/>
                </a:solidFill>
                <a:latin typeface="Palatino Linotype" panose="02040502050505030304" pitchFamily="18" charset="0"/>
              </a:rPr>
              <a:t> </a:t>
            </a:r>
            <a:r>
              <a:rPr lang="en-GB" sz="2100" dirty="0"/>
              <a:t>There was something strange in my sensations, something indescribably new and, from its very novelty, incredibly sweet. I felt </a:t>
            </a:r>
            <a:r>
              <a:rPr lang="en-GB" sz="2100" dirty="0">
                <a:solidFill>
                  <a:srgbClr val="FFFF00"/>
                </a:solidFill>
              </a:rPr>
              <a:t>younger, lighter, happier in body; within I was conscious of a heady recklessness, a current of disordered sensual images running like a millrace in my fancy, a solution of the bonds of obligation</a:t>
            </a:r>
            <a:r>
              <a:rPr lang="en-GB" sz="2100" dirty="0"/>
              <a:t>, an unknown but not an innocent freedom of the soul. I knew myself, at the first breath of this new life, to be more wicked, tenfold more wicked, sold a slave to my original evil; and the thought, in that moment, braced and delighted me like wine. …</a:t>
            </a:r>
          </a:p>
          <a:p>
            <a:pPr algn="just"/>
            <a:endParaRPr lang="en-GB" sz="2100" dirty="0"/>
          </a:p>
          <a:p>
            <a:pPr algn="just"/>
            <a:r>
              <a:rPr lang="en-GB" sz="2100" dirty="0"/>
              <a:t>The pleasures which I made haste to seek in my disguise were, as I have said, undignified; I would scarce use a harder term. But </a:t>
            </a:r>
            <a:r>
              <a:rPr lang="en-GB" sz="2100" dirty="0">
                <a:solidFill>
                  <a:srgbClr val="FFFF00"/>
                </a:solidFill>
              </a:rPr>
              <a:t>in the hands of Edward Hyde, they soon began to turn toward the monstrous. </a:t>
            </a:r>
            <a:r>
              <a:rPr lang="en-GB" sz="2100" dirty="0"/>
              <a:t>When I would come back from these excursions, I was often plunged into a kind of wonder at my vicarious depravity. This familiar that I called out of my own soul, and sent forth alone to do his good pleasure, was a being inherently malign and villainous; his every act and thought </a:t>
            </a:r>
            <a:r>
              <a:rPr lang="en-GB" sz="2100" dirty="0" err="1"/>
              <a:t>centered</a:t>
            </a:r>
            <a:r>
              <a:rPr lang="en-GB" sz="2100" dirty="0"/>
              <a:t> on self; drinking pleasure with bestial avidity from any degree of torture to another; relentless like a man of stone. </a:t>
            </a:r>
            <a:endParaRPr lang="en-GB" sz="2200" dirty="0"/>
          </a:p>
        </p:txBody>
      </p:sp>
      <p:sp>
        <p:nvSpPr>
          <p:cNvPr id="4" name="Rectangle 3">
            <a:extLst>
              <a:ext uri="{FF2B5EF4-FFF2-40B4-BE49-F238E27FC236}">
                <a16:creationId xmlns:a16="http://schemas.microsoft.com/office/drawing/2014/main" id="{9DD4E20E-D90B-4058-A0AE-B45AFCB98FED}"/>
              </a:ext>
            </a:extLst>
          </p:cNvPr>
          <p:cNvSpPr/>
          <p:nvPr/>
        </p:nvSpPr>
        <p:spPr>
          <a:xfrm>
            <a:off x="335360" y="404664"/>
            <a:ext cx="11278985" cy="523220"/>
          </a:xfrm>
          <a:prstGeom prst="rect">
            <a:avLst/>
          </a:prstGeom>
          <a:noFill/>
        </p:spPr>
        <p:txBody>
          <a:bodyPr wrap="none">
            <a:spAutoFit/>
          </a:bodyPr>
          <a:lstStyle/>
          <a:p>
            <a:pPr algn="ctr">
              <a:defRPr/>
            </a:pPr>
            <a:r>
              <a:rPr lang="en-GB" sz="2800" dirty="0">
                <a:solidFill>
                  <a:srgbClr val="FFFF00"/>
                </a:solidFill>
                <a:latin typeface="Felix Titling" panose="04060505060202020A04" pitchFamily="82" charset="0"/>
              </a:rPr>
              <a:t>Degeneration in ‘Jekyll and </a:t>
            </a:r>
            <a:r>
              <a:rPr lang="en-GB" sz="2800" dirty="0" err="1">
                <a:solidFill>
                  <a:srgbClr val="FFFF00"/>
                </a:solidFill>
                <a:latin typeface="Felix Titling" panose="04060505060202020A04" pitchFamily="82" charset="0"/>
              </a:rPr>
              <a:t>hyde</a:t>
            </a:r>
            <a:r>
              <a:rPr lang="en-GB" sz="2800" dirty="0">
                <a:solidFill>
                  <a:srgbClr val="FFFF00"/>
                </a:solidFill>
                <a:latin typeface="Felix Titling" panose="04060505060202020A04" pitchFamily="82" charset="0"/>
              </a:rPr>
              <a:t>’: the instability of self</a:t>
            </a:r>
          </a:p>
        </p:txBody>
      </p:sp>
    </p:spTree>
    <p:extLst>
      <p:ext uri="{BB962C8B-B14F-4D97-AF65-F5344CB8AC3E}">
        <p14:creationId xmlns:p14="http://schemas.microsoft.com/office/powerpoint/2010/main" val="3223811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B44D0B-4FD2-4231-A79B-481445075072}"/>
              </a:ext>
            </a:extLst>
          </p:cNvPr>
          <p:cNvSpPr/>
          <p:nvPr/>
        </p:nvSpPr>
        <p:spPr>
          <a:xfrm>
            <a:off x="443372" y="953127"/>
            <a:ext cx="11305256" cy="5847755"/>
          </a:xfrm>
          <a:prstGeom prst="rect">
            <a:avLst/>
          </a:prstGeom>
        </p:spPr>
        <p:txBody>
          <a:bodyPr wrap="square">
            <a:spAutoFit/>
          </a:bodyPr>
          <a:lstStyle/>
          <a:p>
            <a:r>
              <a:rPr lang="en-GB" sz="2200" dirty="0"/>
              <a:t>“</a:t>
            </a:r>
            <a:r>
              <a:rPr lang="en-GB" sz="2200" dirty="0">
                <a:solidFill>
                  <a:srgbClr val="FFFF00"/>
                </a:solidFill>
              </a:rPr>
              <a:t>Under the new conditions of perfect comfort and security, that restless energy, that with us is strength, would become weaknes</a:t>
            </a:r>
            <a:r>
              <a:rPr lang="en-GB" sz="2200" dirty="0"/>
              <a:t>s. Even in our own time certain tendencies and desires, once necessary to survival, are a constant source of failure. </a:t>
            </a:r>
            <a:r>
              <a:rPr lang="en-GB" sz="2200" dirty="0">
                <a:solidFill>
                  <a:srgbClr val="FFFF00"/>
                </a:solidFill>
              </a:rPr>
              <a:t>Physical courage and the love of battle, for instance, are no great help—may even be hindrances—to a civilised man</a:t>
            </a:r>
            <a:r>
              <a:rPr lang="en-GB" sz="2200" dirty="0"/>
              <a:t>. And in a state of physical balance and security, power, intellectual as well as physical, would be out of place. For countless years I judged there had been no danger of war or solitary violence, no danger from wild beasts, no wasting disease to require strength of constitution, no need of toil. For such a life, what we should call the weak are as well equipped as the strong, are indeed no longer weak. Better equipped indeed they are, for the strong would be fretted by an energy for which there was no outlet. No doubt the exquisite beauty of the buildings I saw was the outcome of the last </a:t>
            </a:r>
            <a:r>
              <a:rPr lang="en-GB" sz="2200" dirty="0" err="1"/>
              <a:t>surgings</a:t>
            </a:r>
            <a:r>
              <a:rPr lang="en-GB" sz="2200" dirty="0"/>
              <a:t> of the now purposeless energy of mankind before it settled down into perfect harmony with the conditions under which it lived—the flourish of that triumph which began the last great peace. </a:t>
            </a:r>
            <a:r>
              <a:rPr lang="en-GB" sz="2200" dirty="0">
                <a:solidFill>
                  <a:srgbClr val="FFFF00"/>
                </a:solidFill>
              </a:rPr>
              <a:t>This has ever been the fate of energy in security; it takes to art and to eroticism, and then come languor and decay.</a:t>
            </a:r>
            <a:r>
              <a:rPr lang="en-GB" sz="2200" dirty="0"/>
              <a:t>	</a:t>
            </a:r>
          </a:p>
          <a:p>
            <a:r>
              <a:rPr lang="en-GB" sz="2200" dirty="0"/>
              <a:t>					</a:t>
            </a:r>
            <a:endParaRPr lang="en-GB" sz="2400" dirty="0"/>
          </a:p>
        </p:txBody>
      </p:sp>
      <p:sp>
        <p:nvSpPr>
          <p:cNvPr id="3" name="Rectangle 2">
            <a:extLst>
              <a:ext uri="{FF2B5EF4-FFF2-40B4-BE49-F238E27FC236}">
                <a16:creationId xmlns:a16="http://schemas.microsoft.com/office/drawing/2014/main" id="{6449BA40-E32F-4744-925E-7802EB3A8E2E}"/>
              </a:ext>
            </a:extLst>
          </p:cNvPr>
          <p:cNvSpPr/>
          <p:nvPr/>
        </p:nvSpPr>
        <p:spPr>
          <a:xfrm>
            <a:off x="820637" y="48099"/>
            <a:ext cx="10363799" cy="646331"/>
          </a:xfrm>
          <a:prstGeom prst="rect">
            <a:avLst/>
          </a:prstGeom>
          <a:noFill/>
        </p:spPr>
        <p:txBody>
          <a:bodyPr wrap="none">
            <a:spAutoFit/>
          </a:bodyPr>
          <a:lstStyle/>
          <a:p>
            <a:pPr algn="ctr">
              <a:defRPr/>
            </a:pPr>
            <a:r>
              <a:rPr lang="en-GB" sz="3600" dirty="0">
                <a:solidFill>
                  <a:srgbClr val="FFFF00"/>
                </a:solidFill>
                <a:latin typeface="Felix Titling" panose="04060505060202020A04" pitchFamily="82" charset="0"/>
              </a:rPr>
              <a:t>Degeneration: the instability of society</a:t>
            </a:r>
          </a:p>
        </p:txBody>
      </p:sp>
    </p:spTree>
    <p:extLst>
      <p:ext uri="{BB962C8B-B14F-4D97-AF65-F5344CB8AC3E}">
        <p14:creationId xmlns:p14="http://schemas.microsoft.com/office/powerpoint/2010/main" val="3958465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5B8FB05-3142-42BD-A0B0-05B06A9EF9A5}"/>
              </a:ext>
            </a:extLst>
          </p:cNvPr>
          <p:cNvSpPr/>
          <p:nvPr/>
        </p:nvSpPr>
        <p:spPr>
          <a:xfrm>
            <a:off x="407368" y="138334"/>
            <a:ext cx="11377264" cy="6647974"/>
          </a:xfrm>
          <a:prstGeom prst="rect">
            <a:avLst/>
          </a:prstGeom>
        </p:spPr>
        <p:txBody>
          <a:bodyPr wrap="square">
            <a:spAutoFit/>
          </a:bodyPr>
          <a:lstStyle/>
          <a:p>
            <a:r>
              <a:rPr lang="en-GB" sz="2000" i="1" dirty="0"/>
              <a:t>The Time Machine </a:t>
            </a:r>
            <a:r>
              <a:rPr lang="en-GB" sz="2000" dirty="0"/>
              <a:t>is about the transformed post-Darwinian relationship between humanity and time. </a:t>
            </a:r>
            <a:r>
              <a:rPr lang="en-GB" sz="2000" dirty="0">
                <a:solidFill>
                  <a:srgbClr val="FFFF00"/>
                </a:solidFill>
              </a:rPr>
              <a:t>Late nineteenth-century biology</a:t>
            </a:r>
            <a:r>
              <a:rPr lang="en-GB" sz="2000" dirty="0"/>
              <a:t>, working with the extended temporal scale provided incrementally by astronomers and geologists from the Renaissance on, had </a:t>
            </a:r>
            <a:r>
              <a:rPr lang="en-GB" sz="2000" dirty="0">
                <a:solidFill>
                  <a:srgbClr val="FFFF00"/>
                </a:solidFill>
              </a:rPr>
              <a:t>radically revised humanity's temporal place in nature. But late in the Victorian age the implications of this revision had still not fully registered with the reading public</a:t>
            </a:r>
            <a:r>
              <a:rPr lang="en-GB" sz="2000" dirty="0"/>
              <a:t>. The time was ripe for a work on the grand theme of humanity's place in time that would capture the popular imagination. </a:t>
            </a:r>
            <a:r>
              <a:rPr lang="en-GB" sz="2000" dirty="0">
                <a:solidFill>
                  <a:srgbClr val="FFFF00"/>
                </a:solidFill>
              </a:rPr>
              <a:t>Victorian novelists in the dominant realist tradition, ignorant of science or unused to dealing in millennia, had largely ignored this theme. </a:t>
            </a:r>
            <a:r>
              <a:rPr lang="en-GB" sz="2000" dirty="0"/>
              <a:t>Wells was well positioned to explore it, by his own later admission having conceived as early as 1887 a plan of a universal history in which humanity was "definitely placed in the great scheme of space and time" ("Scepticism" 376) </a:t>
            </a:r>
          </a:p>
          <a:p>
            <a:endParaRPr lang="en-GB" sz="1000" dirty="0"/>
          </a:p>
          <a:p>
            <a:r>
              <a:rPr lang="en-GB" dirty="0"/>
              <a:t>…"</a:t>
            </a:r>
            <a:r>
              <a:rPr lang="en-GB" sz="2000" dirty="0"/>
              <a:t>man's place in nature" - in Huxleyan phrase - was at once </a:t>
            </a:r>
            <a:r>
              <a:rPr lang="en-GB" sz="2000" dirty="0">
                <a:solidFill>
                  <a:srgbClr val="FFFF00"/>
                </a:solidFill>
              </a:rPr>
              <a:t>closer to the apes biologically than anyone liked to think, and insignificant in the light of earth's astronomical destiny</a:t>
            </a:r>
            <a:r>
              <a:rPr lang="en-GB" sz="2000" dirty="0"/>
              <a:t>. Yet for all the grandeur of its temporal theme, </a:t>
            </a:r>
            <a:r>
              <a:rPr lang="en-GB" sz="2000" i="1" dirty="0">
                <a:solidFill>
                  <a:srgbClr val="FFFF00"/>
                </a:solidFill>
              </a:rPr>
              <a:t>The Time Machine </a:t>
            </a:r>
            <a:r>
              <a:rPr lang="en-GB" sz="2000" dirty="0">
                <a:solidFill>
                  <a:srgbClr val="FFFF00"/>
                </a:solidFill>
              </a:rPr>
              <a:t>was, as its narrative framing strategy suggests, couched as a satire upon the narrow mindedness, complacency, and scientific ignorance of the supposedly well educated professional men in 1894. </a:t>
            </a:r>
            <a:r>
              <a:rPr lang="en-GB" sz="2000" dirty="0"/>
              <a:t>…[It] was a means by which the young Wells, infuriated by the smug confidence of the late Victorian bourgeoisie in its ascendancy over the material universe, could launch an "assault on human self-satisfaction" </a:t>
            </a:r>
            <a:r>
              <a:rPr lang="en-GB" dirty="0"/>
              <a:t>("Preface" [1934] ix).         </a:t>
            </a:r>
          </a:p>
          <a:p>
            <a:pPr marL="361950"/>
            <a:r>
              <a:rPr lang="en-GB" dirty="0"/>
              <a:t>Nicholas Ruddick , ‘"Tell Us All about Little Rosebery": Topicality and Temporality in H.G. </a:t>
            </a:r>
            <a:r>
              <a:rPr lang="en-GB" dirty="0" err="1"/>
              <a:t>Wells's</a:t>
            </a:r>
            <a:r>
              <a:rPr lang="en-GB" dirty="0"/>
              <a:t> "The Time Machine“,’ </a:t>
            </a:r>
            <a:r>
              <a:rPr lang="en-GB" i="1" dirty="0"/>
              <a:t>Science Fiction Studies</a:t>
            </a:r>
            <a:r>
              <a:rPr lang="en-GB" dirty="0"/>
              <a:t>, Vol. 28, No. 3 (Nov., 2001), pp. 337-354</a:t>
            </a:r>
          </a:p>
        </p:txBody>
      </p:sp>
    </p:spTree>
    <p:extLst>
      <p:ext uri="{BB962C8B-B14F-4D97-AF65-F5344CB8AC3E}">
        <p14:creationId xmlns:p14="http://schemas.microsoft.com/office/powerpoint/2010/main" val="629377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accent4">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EB44D0B-4FD2-4231-A79B-481445075072}"/>
              </a:ext>
            </a:extLst>
          </p:cNvPr>
          <p:cNvSpPr/>
          <p:nvPr/>
        </p:nvSpPr>
        <p:spPr>
          <a:xfrm>
            <a:off x="2171564" y="808260"/>
            <a:ext cx="7848872" cy="769441"/>
          </a:xfrm>
          <a:prstGeom prst="rect">
            <a:avLst/>
          </a:prstGeom>
        </p:spPr>
        <p:txBody>
          <a:bodyPr wrap="square">
            <a:spAutoFit/>
          </a:bodyPr>
          <a:lstStyle/>
          <a:p>
            <a:r>
              <a:rPr lang="en-GB" sz="2200" dirty="0">
                <a:solidFill>
                  <a:srgbClr val="00B0F0"/>
                </a:solidFill>
              </a:rPr>
              <a:t>		 </a:t>
            </a:r>
          </a:p>
          <a:p>
            <a:r>
              <a:rPr lang="en-GB" sz="2200" dirty="0">
                <a:solidFill>
                  <a:srgbClr val="00B0F0"/>
                </a:solidFill>
              </a:rPr>
              <a:t>	</a:t>
            </a:r>
            <a:endParaRPr lang="en-GB" sz="2400" dirty="0"/>
          </a:p>
        </p:txBody>
      </p:sp>
      <p:sp>
        <p:nvSpPr>
          <p:cNvPr id="3" name="Rectangle 2">
            <a:extLst>
              <a:ext uri="{FF2B5EF4-FFF2-40B4-BE49-F238E27FC236}">
                <a16:creationId xmlns:a16="http://schemas.microsoft.com/office/drawing/2014/main" id="{6449BA40-E32F-4744-925E-7802EB3A8E2E}"/>
              </a:ext>
            </a:extLst>
          </p:cNvPr>
          <p:cNvSpPr/>
          <p:nvPr/>
        </p:nvSpPr>
        <p:spPr>
          <a:xfrm>
            <a:off x="1055738" y="48099"/>
            <a:ext cx="9893606" cy="584775"/>
          </a:xfrm>
          <a:prstGeom prst="rect">
            <a:avLst/>
          </a:prstGeom>
          <a:noFill/>
        </p:spPr>
        <p:txBody>
          <a:bodyPr wrap="none">
            <a:spAutoFit/>
          </a:bodyPr>
          <a:lstStyle/>
          <a:p>
            <a:pPr algn="ctr">
              <a:defRPr/>
            </a:pPr>
            <a:r>
              <a:rPr lang="en-GB" sz="3200" dirty="0">
                <a:solidFill>
                  <a:srgbClr val="FFFF00"/>
                </a:solidFill>
                <a:latin typeface="Felix Titling" panose="04060505060202020A04" pitchFamily="82" charset="0"/>
              </a:rPr>
              <a:t>Cannibalism as the mark of degeneration</a:t>
            </a:r>
          </a:p>
        </p:txBody>
      </p:sp>
      <p:sp>
        <p:nvSpPr>
          <p:cNvPr id="4" name="Rectangle 3">
            <a:extLst>
              <a:ext uri="{FF2B5EF4-FFF2-40B4-BE49-F238E27FC236}">
                <a16:creationId xmlns:a16="http://schemas.microsoft.com/office/drawing/2014/main" id="{A0B71901-B3B0-4826-8E86-AEB1BFCD73CD}"/>
              </a:ext>
            </a:extLst>
          </p:cNvPr>
          <p:cNvSpPr/>
          <p:nvPr/>
        </p:nvSpPr>
        <p:spPr>
          <a:xfrm>
            <a:off x="1775520" y="2564904"/>
            <a:ext cx="6096001" cy="369332"/>
          </a:xfrm>
          <a:prstGeom prst="rect">
            <a:avLst/>
          </a:prstGeom>
        </p:spPr>
        <p:txBody>
          <a:bodyPr>
            <a:spAutoFit/>
          </a:bodyPr>
          <a:lstStyle/>
          <a:p>
            <a:r>
              <a:rPr lang="en-GB" dirty="0"/>
              <a:t>			</a:t>
            </a:r>
          </a:p>
        </p:txBody>
      </p:sp>
      <p:sp>
        <p:nvSpPr>
          <p:cNvPr id="5" name="Rectangle 4">
            <a:extLst>
              <a:ext uri="{FF2B5EF4-FFF2-40B4-BE49-F238E27FC236}">
                <a16:creationId xmlns:a16="http://schemas.microsoft.com/office/drawing/2014/main" id="{FAC89C34-47D1-4A46-9804-43CD2452FBC6}"/>
              </a:ext>
            </a:extLst>
          </p:cNvPr>
          <p:cNvSpPr/>
          <p:nvPr/>
        </p:nvSpPr>
        <p:spPr>
          <a:xfrm>
            <a:off x="389366" y="808260"/>
            <a:ext cx="11413268" cy="5878532"/>
          </a:xfrm>
          <a:prstGeom prst="rect">
            <a:avLst/>
          </a:prstGeom>
        </p:spPr>
        <p:txBody>
          <a:bodyPr wrap="square">
            <a:spAutoFit/>
          </a:bodyPr>
          <a:lstStyle/>
          <a:p>
            <a:r>
              <a:rPr lang="en-GB" sz="2000" dirty="0"/>
              <a:t>Clearly, at some time in the Long-Ago of human decay the Morlocks’ food had run short. Possibly they had lived on rats and such-like vermin. Even now man is far less discriminating and exclusive in his food than he was—far less than any monkey. His prejudice against human flesh is no deep-seated instinct. And so these inhuman sons of men——! I </a:t>
            </a:r>
            <a:r>
              <a:rPr lang="en-GB" sz="2000" dirty="0">
                <a:solidFill>
                  <a:srgbClr val="FFFF00"/>
                </a:solidFill>
              </a:rPr>
              <a:t>tried to look at the thing in a scientific spirit. </a:t>
            </a:r>
            <a:r>
              <a:rPr lang="en-GB" sz="2000" u="sng" dirty="0">
                <a:solidFill>
                  <a:srgbClr val="FFFF00"/>
                </a:solidFill>
              </a:rPr>
              <a:t>After all, they were less human and more remote than our cannibal ancestors of three or four thousand years ago</a:t>
            </a:r>
            <a:r>
              <a:rPr lang="en-GB" sz="2000" dirty="0">
                <a:solidFill>
                  <a:srgbClr val="FFFF00"/>
                </a:solidFill>
              </a:rPr>
              <a:t>.</a:t>
            </a:r>
            <a:r>
              <a:rPr lang="en-GB" sz="2000" dirty="0"/>
              <a:t> And the intelligence that would have made this state of things a torment had gone. Why should I trouble myself? </a:t>
            </a:r>
            <a:r>
              <a:rPr lang="en-GB" sz="2000" dirty="0">
                <a:solidFill>
                  <a:srgbClr val="FFFF00"/>
                </a:solidFill>
              </a:rPr>
              <a:t>These Eloi were mere fatted cattle, which the ant-like Morlocks preserved and preyed upon—probably saw to the breeding of. </a:t>
            </a:r>
            <a:r>
              <a:rPr lang="en-GB" sz="2000" dirty="0"/>
              <a:t>And there was </a:t>
            </a:r>
            <a:r>
              <a:rPr lang="en-GB" sz="2000" dirty="0" err="1"/>
              <a:t>Weena</a:t>
            </a:r>
            <a:r>
              <a:rPr lang="en-GB" sz="2000" dirty="0"/>
              <a:t> dancing at my side!</a:t>
            </a:r>
          </a:p>
          <a:p>
            <a:endParaRPr lang="en-GB" sz="1600" dirty="0"/>
          </a:p>
          <a:p>
            <a:r>
              <a:rPr lang="en-GB" dirty="0"/>
              <a:t>“</a:t>
            </a:r>
            <a:r>
              <a:rPr lang="en-GB" sz="2000" dirty="0"/>
              <a:t>Then I tried to preserve myself from the horror that was coming upon me, by regarding it as a rigorous punishment of human selfishness. </a:t>
            </a:r>
            <a:r>
              <a:rPr lang="en-GB" sz="2000" u="sng" dirty="0">
                <a:solidFill>
                  <a:srgbClr val="FFFF00"/>
                </a:solidFill>
              </a:rPr>
              <a:t>Man had been content to live in ease and delight upon the labours of his fellow-man, had taken Necessity as his watchword and excuse, and in the fullness of time Necessity had come home to him</a:t>
            </a:r>
            <a:r>
              <a:rPr lang="en-GB" sz="2000" dirty="0"/>
              <a:t>. I even tried a Carlyle-like scorn of this wretched aristocracy in decay. But this attitude of mind was impossible. However great their intellectual degradation, the Eloi had kept too much of the human form not to claim my sympathy, and t</a:t>
            </a:r>
            <a:r>
              <a:rPr lang="en-GB" sz="2000" dirty="0">
                <a:solidFill>
                  <a:srgbClr val="FFFF00"/>
                </a:solidFill>
              </a:rPr>
              <a:t>o make me perforce a sharer in their degradation and their Fear.</a:t>
            </a:r>
          </a:p>
          <a:p>
            <a:endParaRPr lang="en-GB" dirty="0"/>
          </a:p>
        </p:txBody>
      </p:sp>
    </p:spTree>
    <p:extLst>
      <p:ext uri="{BB962C8B-B14F-4D97-AF65-F5344CB8AC3E}">
        <p14:creationId xmlns:p14="http://schemas.microsoft.com/office/powerpoint/2010/main" val="2405933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2687-7A48-4B91-BAF0-5481850BA230}"/>
              </a:ext>
            </a:extLst>
          </p:cNvPr>
          <p:cNvSpPr>
            <a:spLocks noGrp="1"/>
          </p:cNvSpPr>
          <p:nvPr>
            <p:ph type="title"/>
          </p:nvPr>
        </p:nvSpPr>
        <p:spPr>
          <a:xfrm>
            <a:off x="767408" y="0"/>
            <a:ext cx="9404723" cy="960058"/>
          </a:xfrm>
        </p:spPr>
        <p:txBody>
          <a:bodyPr/>
          <a:lstStyle/>
          <a:p>
            <a:r>
              <a:rPr lang="en-GB" sz="4000" dirty="0">
                <a:solidFill>
                  <a:srgbClr val="FFFF00"/>
                </a:solidFill>
                <a:latin typeface="Felix Titling" panose="04060505060202020A04" pitchFamily="82" charset="0"/>
              </a:rPr>
              <a:t>Overview : The Time machine</a:t>
            </a:r>
            <a:br>
              <a:rPr lang="en-GB" sz="4000" dirty="0"/>
            </a:br>
            <a:endParaRPr lang="en-GB" sz="4000" dirty="0">
              <a:solidFill>
                <a:srgbClr val="FFFF0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6ADE7FC5-7E65-4B64-A333-C616C63CF927}"/>
              </a:ext>
            </a:extLst>
          </p:cNvPr>
          <p:cNvSpPr>
            <a:spLocks noGrp="1"/>
          </p:cNvSpPr>
          <p:nvPr>
            <p:ph idx="1"/>
          </p:nvPr>
        </p:nvSpPr>
        <p:spPr>
          <a:xfrm>
            <a:off x="515380" y="836712"/>
            <a:ext cx="11161240" cy="5948342"/>
          </a:xfrm>
        </p:spPr>
        <p:txBody>
          <a:bodyPr>
            <a:normAutofit/>
          </a:bodyPr>
          <a:lstStyle/>
          <a:p>
            <a:pPr marL="0" indent="0">
              <a:buNone/>
            </a:pPr>
            <a:r>
              <a:rPr lang="en-GB" sz="2200" dirty="0">
                <a:solidFill>
                  <a:srgbClr val="FFFF00"/>
                </a:solidFill>
              </a:rPr>
              <a:t>Science and its possibilities</a:t>
            </a:r>
            <a:r>
              <a:rPr lang="en-GB" sz="2200" dirty="0"/>
              <a:t>  dimensions of space and time seen as malleable  in alternative worlds from </a:t>
            </a:r>
            <a:r>
              <a:rPr lang="en-GB" sz="2200" i="1" dirty="0"/>
              <a:t>Alice</a:t>
            </a:r>
            <a:r>
              <a:rPr lang="en-GB" sz="2200" dirty="0"/>
              <a:t> to </a:t>
            </a:r>
            <a:r>
              <a:rPr lang="en-GB" sz="2200" i="1" dirty="0"/>
              <a:t>Flatland</a:t>
            </a:r>
          </a:p>
          <a:p>
            <a:pPr marL="0" indent="0">
              <a:buNone/>
            </a:pPr>
            <a:r>
              <a:rPr lang="en-GB" sz="2200" dirty="0"/>
              <a:t>Ideas of </a:t>
            </a:r>
            <a:r>
              <a:rPr lang="en-GB" sz="2200" dirty="0">
                <a:solidFill>
                  <a:srgbClr val="FFFF00"/>
                </a:solidFill>
              </a:rPr>
              <a:t>intelligence</a:t>
            </a:r>
            <a:r>
              <a:rPr lang="en-GB" sz="2200" dirty="0"/>
              <a:t> and </a:t>
            </a:r>
            <a:r>
              <a:rPr lang="en-GB" sz="2200" dirty="0">
                <a:solidFill>
                  <a:srgbClr val="FFFF00"/>
                </a:solidFill>
              </a:rPr>
              <a:t>progress</a:t>
            </a:r>
            <a:r>
              <a:rPr lang="en-GB" sz="2200" dirty="0"/>
              <a:t> -</a:t>
            </a:r>
          </a:p>
          <a:p>
            <a:pPr marL="0" indent="0">
              <a:buNone/>
            </a:pPr>
            <a:r>
              <a:rPr lang="en-GB" sz="2200" dirty="0">
                <a:solidFill>
                  <a:srgbClr val="FFFF00"/>
                </a:solidFill>
              </a:rPr>
              <a:t>Fear and affection as a measure of humanity</a:t>
            </a:r>
            <a:r>
              <a:rPr lang="en-GB" sz="2200" dirty="0"/>
              <a:t>. </a:t>
            </a:r>
          </a:p>
          <a:p>
            <a:pPr marL="0" indent="0">
              <a:buNone/>
            </a:pPr>
            <a:r>
              <a:rPr lang="en-GB" sz="2200" dirty="0"/>
              <a:t>The </a:t>
            </a:r>
            <a:r>
              <a:rPr lang="en-GB" sz="2200" dirty="0">
                <a:solidFill>
                  <a:srgbClr val="FFFF00"/>
                </a:solidFill>
              </a:rPr>
              <a:t>degeneration</a:t>
            </a:r>
            <a:r>
              <a:rPr lang="en-GB" sz="2200" dirty="0"/>
              <a:t> of the race (‘Jekyll &amp; Hyde’)</a:t>
            </a:r>
          </a:p>
          <a:p>
            <a:pPr marL="0" indent="0">
              <a:buNone/>
            </a:pPr>
            <a:r>
              <a:rPr lang="en-GB" sz="2200" dirty="0"/>
              <a:t>Lack of ability to achieve characteristic of loss of </a:t>
            </a:r>
            <a:r>
              <a:rPr lang="en-GB" sz="2200" dirty="0">
                <a:solidFill>
                  <a:srgbClr val="FFFF00"/>
                </a:solidFill>
              </a:rPr>
              <a:t>intelligence</a:t>
            </a:r>
          </a:p>
          <a:p>
            <a:pPr marL="0" indent="0">
              <a:buNone/>
            </a:pPr>
            <a:r>
              <a:rPr lang="en-GB" sz="2200" dirty="0">
                <a:solidFill>
                  <a:srgbClr val="FFFF00"/>
                </a:solidFill>
              </a:rPr>
              <a:t>Cannibalism, Vegetarianism versus carnivorous </a:t>
            </a:r>
          </a:p>
          <a:p>
            <a:pPr marL="0" indent="0">
              <a:buNone/>
            </a:pPr>
            <a:r>
              <a:rPr lang="en-GB" sz="2200" dirty="0"/>
              <a:t>The importance of establishing a notion of home – the Eloi do not have families</a:t>
            </a:r>
          </a:p>
          <a:p>
            <a:pPr marL="0" indent="0">
              <a:buNone/>
            </a:pPr>
            <a:r>
              <a:rPr lang="en-GB" sz="2200" dirty="0"/>
              <a:t>A </a:t>
            </a:r>
            <a:r>
              <a:rPr lang="en-GB" sz="2200" dirty="0">
                <a:solidFill>
                  <a:srgbClr val="FFFF00"/>
                </a:solidFill>
              </a:rPr>
              <a:t>sense of society and social responsibility </a:t>
            </a:r>
            <a:r>
              <a:rPr lang="en-GB" sz="2200" dirty="0"/>
              <a:t>lost by the Eloi</a:t>
            </a:r>
          </a:p>
          <a:p>
            <a:pPr marL="0" indent="0">
              <a:buNone/>
            </a:pPr>
            <a:r>
              <a:rPr lang="en-GB" sz="2200" dirty="0"/>
              <a:t>Links between </a:t>
            </a:r>
            <a:r>
              <a:rPr lang="en-GB" sz="2200" dirty="0">
                <a:solidFill>
                  <a:srgbClr val="FFFF00"/>
                </a:solidFill>
              </a:rPr>
              <a:t>economic and biological evolution </a:t>
            </a:r>
            <a:r>
              <a:rPr lang="en-GB" sz="2200" dirty="0"/>
              <a:t>the workers below ground and the controller  above - Marx‘s idea of base and superstructure with the revelation of the power of the workers</a:t>
            </a:r>
          </a:p>
          <a:p>
            <a:pPr marL="0" indent="0">
              <a:buNone/>
            </a:pPr>
            <a:r>
              <a:rPr lang="en-GB" sz="2200" dirty="0"/>
              <a:t>Motions of wider </a:t>
            </a:r>
            <a:r>
              <a:rPr lang="en-GB" sz="2200" dirty="0">
                <a:solidFill>
                  <a:srgbClr val="FFFF00"/>
                </a:solidFill>
              </a:rPr>
              <a:t>planetary evolution and degeneration</a:t>
            </a:r>
          </a:p>
          <a:p>
            <a:pPr marL="0" indent="0">
              <a:buNone/>
            </a:pPr>
            <a:endParaRPr lang="en-GB" sz="2200" dirty="0"/>
          </a:p>
        </p:txBody>
      </p:sp>
    </p:spTree>
    <p:extLst>
      <p:ext uri="{BB962C8B-B14F-4D97-AF65-F5344CB8AC3E}">
        <p14:creationId xmlns:p14="http://schemas.microsoft.com/office/powerpoint/2010/main" val="4812524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9" ma:contentTypeDescription="Create a new document." ma:contentTypeScope="" ma:versionID="36fa1164175ce0102b6b2b0c761292a7">
  <xsd:schema xmlns:xsd="http://www.w3.org/2001/XMLSchema" xmlns:xs="http://www.w3.org/2001/XMLSchema" xmlns:p="http://schemas.microsoft.com/office/2006/metadata/properties" xmlns:ns3="19514574-b5d9-49eb-9678-28308461b4ba" targetNamespace="http://schemas.microsoft.com/office/2006/metadata/properties" ma:root="true" ma:fieldsID="4b23ccedf731fe383dcfff9f3ca49d94" ns3:_="">
    <xsd:import namespace="19514574-b5d9-49eb-9678-28308461b4b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D71820-BE83-409B-A802-3815CAA159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DDD1149-6D3C-402E-85D4-173AF63D11E5}">
  <ds:schemaRefs>
    <ds:schemaRef ds:uri="http://schemas.microsoft.com/sharepoint/v3/contenttype/forms"/>
  </ds:schemaRefs>
</ds:datastoreItem>
</file>

<file path=customXml/itemProps3.xml><?xml version="1.0" encoding="utf-8"?>
<ds:datastoreItem xmlns:ds="http://schemas.openxmlformats.org/officeDocument/2006/customXml" ds:itemID="{1CEAD7A7-C42F-4A03-89E5-232CF3033A48}">
  <ds:schemaRef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http://purl.org/dc/elements/1.1/"/>
    <ds:schemaRef ds:uri="19514574-b5d9-49eb-9678-28308461b4ba"/>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1465</TotalTime>
  <Words>4924</Words>
  <Application>Microsoft Office PowerPoint</Application>
  <PresentationFormat>Widescreen</PresentationFormat>
  <Paragraphs>132</Paragraphs>
  <Slides>19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Calibri</vt:lpstr>
      <vt:lpstr>Century Gothic</vt:lpstr>
      <vt:lpstr>Felix Titling</vt:lpstr>
      <vt:lpstr>Garamond</vt:lpstr>
      <vt:lpstr>Palatino Linotype</vt:lpstr>
      <vt:lpstr>Perpetua Titling MT</vt:lpstr>
      <vt:lpstr>Wingdings 3</vt:lpstr>
      <vt:lpstr>Ion</vt:lpstr>
      <vt:lpstr>PowerPoint Presentation</vt:lpstr>
      <vt:lpstr>PowerPoint Presentation</vt:lpstr>
      <vt:lpstr>Wells on the value of Science fiction</vt:lpstr>
      <vt:lpstr>Science fiction: exploration and defamiliarization</vt:lpstr>
      <vt:lpstr>PowerPoint Presentation</vt:lpstr>
      <vt:lpstr>the importance of intelligence &amp; ITS LINK TO PROGRESS</vt:lpstr>
      <vt:lpstr>PowerPoint Presentation</vt:lpstr>
      <vt:lpstr>PowerPoint Presentation</vt:lpstr>
      <vt:lpstr>The sphinx: ‘The Second Coming’ </vt:lpstr>
      <vt:lpstr>PowerPoint Presentation</vt:lpstr>
      <vt:lpstr>the fascination with geometry– wells posits 4 dimensions; abbot (Flatland) reduces to two</vt:lpstr>
      <vt:lpstr>Exploring alternative worlds</vt:lpstr>
      <vt:lpstr>PowerPoint Presentation</vt:lpstr>
      <vt:lpstr>PowerPoint Presentation</vt:lpstr>
      <vt:lpstr>PowerPoint Presentation</vt:lpstr>
      <vt:lpstr>PowerPoint Presentation</vt:lpstr>
      <vt:lpstr>PowerPoint Presentation</vt:lpstr>
      <vt:lpstr>PowerPoint Presentation</vt:lpstr>
      <vt:lpstr>Overview : The Time machine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92</cp:revision>
  <cp:lastPrinted>2019-01-24T22:06:56Z</cp:lastPrinted>
  <dcterms:created xsi:type="dcterms:W3CDTF">2009-03-04T17:06:12Z</dcterms:created>
  <dcterms:modified xsi:type="dcterms:W3CDTF">2020-03-26T22:17:24Z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