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71" r:id="rId4"/>
    <p:sldId id="264" r:id="rId5"/>
    <p:sldId id="267" r:id="rId6"/>
    <p:sldId id="265" r:id="rId7"/>
    <p:sldId id="259" r:id="rId8"/>
    <p:sldId id="260" r:id="rId9"/>
    <p:sldId id="261" r:id="rId10"/>
    <p:sldId id="262" r:id="rId11"/>
    <p:sldId id="263" r:id="rId12"/>
    <p:sldId id="266" r:id="rId13"/>
    <p:sldId id="269" r:id="rId14"/>
    <p:sldId id="270" r:id="rId15"/>
    <p:sldId id="272" r:id="rId16"/>
    <p:sldId id="268" r:id="rId17"/>
    <p:sldId id="25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2019914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2850945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199582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0C45AE-B9A3-4EF7-85F6-0BB4E0968BDD}"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2157545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0C45AE-B9A3-4EF7-85F6-0BB4E0968BDD}" type="datetimeFigureOut">
              <a:rPr lang="en-GB" smtClean="0"/>
              <a:t>30/01/2019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1208039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0C45AE-B9A3-4EF7-85F6-0BB4E0968BDD}" type="datetimeFigureOut">
              <a:rPr lang="en-GB" smtClean="0"/>
              <a:t>30/01/2019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1350552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0C45AE-B9A3-4EF7-85F6-0BB4E0968BDD}" type="datetimeFigureOut">
              <a:rPr lang="en-GB" smtClean="0"/>
              <a:t>30/01/2019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3458002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0C45AE-B9A3-4EF7-85F6-0BB4E0968BDD}"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56938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0C45AE-B9A3-4EF7-85F6-0BB4E0968BDD}"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3577642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0C45AE-B9A3-4EF7-85F6-0BB4E0968BDD}"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3920638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2727716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3802486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1287839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0C45AE-B9A3-4EF7-85F6-0BB4E0968BDD}" type="datetimeFigureOut">
              <a:rPr lang="en-GB" smtClean="0"/>
              <a:t>30/01/2019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1263409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0C45AE-B9A3-4EF7-85F6-0BB4E0968BDD}" type="datetimeFigureOut">
              <a:rPr lang="en-GB" smtClean="0"/>
              <a:t>30/01/2019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4038673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669456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0C45AE-B9A3-4EF7-85F6-0BB4E0968BDD}"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2795CCF-7709-4712-A25B-5365241C2A73}" type="slidenum">
              <a:rPr lang="en-GB" smtClean="0"/>
              <a:t>‹#›</a:t>
            </a:fld>
            <a:endParaRPr lang="en-GB"/>
          </a:p>
        </p:txBody>
      </p:sp>
    </p:spTree>
    <p:extLst>
      <p:ext uri="{BB962C8B-B14F-4D97-AF65-F5344CB8AC3E}">
        <p14:creationId xmlns:p14="http://schemas.microsoft.com/office/powerpoint/2010/main" val="101846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0C45AE-B9A3-4EF7-85F6-0BB4E0968BDD}" type="datetimeFigureOut">
              <a:rPr lang="en-GB" smtClean="0"/>
              <a:t>30/01/2019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2795CCF-7709-4712-A25B-5365241C2A73}" type="slidenum">
              <a:rPr lang="en-GB" smtClean="0"/>
              <a:t>‹#›</a:t>
            </a:fld>
            <a:endParaRPr lang="en-GB"/>
          </a:p>
        </p:txBody>
      </p:sp>
    </p:spTree>
    <p:extLst>
      <p:ext uri="{BB962C8B-B14F-4D97-AF65-F5344CB8AC3E}">
        <p14:creationId xmlns:p14="http://schemas.microsoft.com/office/powerpoint/2010/main" val="138529025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VgTpAoJEXa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VjZolHCrC8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Lines of Enquiry </a:t>
            </a:r>
            <a:endParaRPr lang="en-GB" dirty="0"/>
          </a:p>
        </p:txBody>
      </p:sp>
      <p:sp>
        <p:nvSpPr>
          <p:cNvPr id="3" name="Subtitle 2"/>
          <p:cNvSpPr>
            <a:spLocks noGrp="1"/>
          </p:cNvSpPr>
          <p:nvPr>
            <p:ph type="subTitle" idx="1"/>
          </p:nvPr>
        </p:nvSpPr>
        <p:spPr/>
        <p:txBody>
          <a:bodyPr/>
          <a:lstStyle/>
          <a:p>
            <a:r>
              <a:rPr lang="en-GB" dirty="0" smtClean="0"/>
              <a:t>Research </a:t>
            </a:r>
            <a:r>
              <a:rPr lang="en-GB" dirty="0" smtClean="0"/>
              <a:t>tools  - research with children</a:t>
            </a:r>
            <a:endParaRPr lang="en-GB" dirty="0"/>
          </a:p>
        </p:txBody>
      </p:sp>
    </p:spTree>
    <p:extLst>
      <p:ext uri="{BB962C8B-B14F-4D97-AF65-F5344CB8AC3E}">
        <p14:creationId xmlns:p14="http://schemas.microsoft.com/office/powerpoint/2010/main" val="3702045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Group 1</a:t>
            </a:r>
            <a:r>
              <a:rPr lang="en-GB" dirty="0"/>
              <a:t> - You want to understand </a:t>
            </a:r>
            <a:r>
              <a:rPr lang="en-GB" b="1" dirty="0"/>
              <a:t>how often </a:t>
            </a:r>
            <a:r>
              <a:rPr lang="en-GB" dirty="0"/>
              <a:t>students use social networking sites such as Facebook.</a:t>
            </a:r>
          </a:p>
          <a:p>
            <a:r>
              <a:rPr lang="en-GB" dirty="0"/>
              <a:t>Outline a study that would do this.</a:t>
            </a:r>
          </a:p>
          <a:p>
            <a:r>
              <a:rPr lang="en-GB" dirty="0"/>
              <a:t>Consider appropriate aims and objectives</a:t>
            </a:r>
          </a:p>
          <a:p>
            <a:r>
              <a:rPr lang="en-GB" dirty="0"/>
              <a:t>What research approach would be appropriate?</a:t>
            </a:r>
          </a:p>
          <a:p>
            <a:r>
              <a:rPr lang="en-GB" dirty="0"/>
              <a:t>Why is this research approach suitable?</a:t>
            </a:r>
          </a:p>
          <a:p>
            <a:pPr marL="0" indent="0">
              <a:buNone/>
            </a:pPr>
            <a:endParaRPr lang="en-GB" dirty="0"/>
          </a:p>
          <a:p>
            <a:pPr marL="0" indent="0">
              <a:buNone/>
            </a:pPr>
            <a:r>
              <a:rPr lang="en-GB" b="1" dirty="0"/>
              <a:t>Group 2</a:t>
            </a:r>
            <a:r>
              <a:rPr lang="en-GB" dirty="0"/>
              <a:t> - You want to understand </a:t>
            </a:r>
            <a:r>
              <a:rPr lang="en-GB" b="1" dirty="0"/>
              <a:t>why</a:t>
            </a:r>
            <a:r>
              <a:rPr lang="en-GB" dirty="0"/>
              <a:t> students use social networking sites such as Facebook.</a:t>
            </a:r>
          </a:p>
          <a:p>
            <a:r>
              <a:rPr lang="en-GB" dirty="0"/>
              <a:t>Outline a study that would do this.</a:t>
            </a:r>
          </a:p>
          <a:p>
            <a:r>
              <a:rPr lang="en-GB" dirty="0"/>
              <a:t>Consider appropriate aims and objectives</a:t>
            </a:r>
          </a:p>
          <a:p>
            <a:r>
              <a:rPr lang="en-GB" dirty="0"/>
              <a:t>What research approach would be appropriate?</a:t>
            </a:r>
          </a:p>
          <a:p>
            <a:r>
              <a:rPr lang="en-GB" dirty="0"/>
              <a:t>Why is this research approach suitable?</a:t>
            </a:r>
          </a:p>
          <a:p>
            <a:endParaRPr lang="en-GB" dirty="0"/>
          </a:p>
        </p:txBody>
      </p:sp>
    </p:spTree>
    <p:extLst>
      <p:ext uri="{BB962C8B-B14F-4D97-AF65-F5344CB8AC3E}">
        <p14:creationId xmlns:p14="http://schemas.microsoft.com/office/powerpoint/2010/main" val="2079334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a:t>
            </a:r>
            <a:endParaRPr lang="en-GB" dirty="0"/>
          </a:p>
        </p:txBody>
      </p:sp>
      <p:sp>
        <p:nvSpPr>
          <p:cNvPr id="3" name="Content Placeholder 2"/>
          <p:cNvSpPr>
            <a:spLocks noGrp="1"/>
          </p:cNvSpPr>
          <p:nvPr>
            <p:ph idx="1"/>
          </p:nvPr>
        </p:nvSpPr>
        <p:spPr/>
        <p:txBody>
          <a:bodyPr/>
          <a:lstStyle/>
          <a:p>
            <a:r>
              <a:rPr lang="en-GB" dirty="0" smtClean="0"/>
              <a:t>What is the difference between carrying research out on adults and carrying research out on children?</a:t>
            </a:r>
            <a:endParaRPr lang="en-GB" dirty="0"/>
          </a:p>
        </p:txBody>
      </p:sp>
    </p:spTree>
    <p:extLst>
      <p:ext uri="{BB962C8B-B14F-4D97-AF65-F5344CB8AC3E}">
        <p14:creationId xmlns:p14="http://schemas.microsoft.com/office/powerpoint/2010/main" val="4046982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involving children </a:t>
            </a:r>
            <a:endParaRPr lang="en-GB" dirty="0"/>
          </a:p>
        </p:txBody>
      </p:sp>
      <p:sp>
        <p:nvSpPr>
          <p:cNvPr id="3" name="Content Placeholder 2"/>
          <p:cNvSpPr>
            <a:spLocks noGrp="1"/>
          </p:cNvSpPr>
          <p:nvPr>
            <p:ph idx="1"/>
          </p:nvPr>
        </p:nvSpPr>
        <p:spPr/>
        <p:txBody>
          <a:bodyPr>
            <a:normAutofit fontScale="92500" lnSpcReduction="10000"/>
          </a:bodyPr>
          <a:lstStyle/>
          <a:p>
            <a:pPr>
              <a:buClr>
                <a:schemeClr val="tx1"/>
              </a:buClr>
            </a:pPr>
            <a:r>
              <a:rPr lang="en-US" altLang="en-US" dirty="0">
                <a:effectLst>
                  <a:outerShdw blurRad="38100" dist="38100" dir="2700000" algn="tl">
                    <a:srgbClr val="C0C0C0"/>
                  </a:outerShdw>
                </a:effectLst>
                <a:latin typeface="Segoe UI" panose="020B0502040204020203" pitchFamily="34" charset="0"/>
                <a:cs typeface="Segoe UI" panose="020B0502040204020203" pitchFamily="34" charset="0"/>
              </a:rPr>
              <a:t>Cross-Sectional</a:t>
            </a:r>
          </a:p>
          <a:p>
            <a:pPr>
              <a:buClr>
                <a:schemeClr val="tx1"/>
              </a:buClr>
            </a:pPr>
            <a:endParaRPr lang="en-US" altLang="en-US" dirty="0">
              <a:effectLst>
                <a:outerShdw blurRad="38100" dist="38100" dir="2700000" algn="tl">
                  <a:srgbClr val="C0C0C0"/>
                </a:outerShdw>
              </a:effectLst>
              <a:latin typeface="Segoe UI" panose="020B0502040204020203" pitchFamily="34" charset="0"/>
              <a:cs typeface="Segoe UI" panose="020B0502040204020203" pitchFamily="34" charset="0"/>
            </a:endParaRPr>
          </a:p>
          <a:p>
            <a:pPr>
              <a:buClr>
                <a:schemeClr val="tx1"/>
              </a:buClr>
            </a:pPr>
            <a:r>
              <a:rPr lang="en-US" altLang="en-US" dirty="0">
                <a:effectLst>
                  <a:outerShdw blurRad="38100" dist="38100" dir="2700000" algn="tl">
                    <a:srgbClr val="C0C0C0"/>
                  </a:outerShdw>
                </a:effectLst>
                <a:latin typeface="Segoe UI" panose="020B0502040204020203" pitchFamily="34" charset="0"/>
                <a:cs typeface="Segoe UI" panose="020B0502040204020203" pitchFamily="34" charset="0"/>
              </a:rPr>
              <a:t>Longitudinal</a:t>
            </a:r>
          </a:p>
          <a:p>
            <a:pPr>
              <a:buClr>
                <a:schemeClr val="tx1"/>
              </a:buClr>
            </a:pPr>
            <a:endParaRPr lang="en-US" altLang="en-US" dirty="0">
              <a:effectLst>
                <a:outerShdw blurRad="38100" dist="38100" dir="2700000" algn="tl">
                  <a:srgbClr val="C0C0C0"/>
                </a:outerShdw>
              </a:effectLst>
              <a:latin typeface="Segoe UI" panose="020B0502040204020203" pitchFamily="34" charset="0"/>
              <a:cs typeface="Segoe UI" panose="020B0502040204020203" pitchFamily="34" charset="0"/>
            </a:endParaRPr>
          </a:p>
          <a:p>
            <a:pPr>
              <a:buClr>
                <a:schemeClr val="tx1"/>
              </a:buClr>
            </a:pPr>
            <a:r>
              <a:rPr lang="en-US" altLang="en-US" dirty="0" err="1">
                <a:effectLst>
                  <a:outerShdw blurRad="38100" dist="38100" dir="2700000" algn="tl">
                    <a:srgbClr val="C0C0C0"/>
                  </a:outerShdw>
                </a:effectLst>
                <a:latin typeface="Segoe UI" panose="020B0502040204020203" pitchFamily="34" charset="0"/>
                <a:cs typeface="Segoe UI" panose="020B0502040204020203" pitchFamily="34" charset="0"/>
              </a:rPr>
              <a:t>Microgenetic</a:t>
            </a:r>
            <a:endParaRPr lang="en-US" altLang="en-US" dirty="0">
              <a:effectLst>
                <a:outerShdw blurRad="38100" dist="38100" dir="2700000" algn="tl">
                  <a:srgbClr val="C0C0C0"/>
                </a:outerShdw>
              </a:effectLst>
              <a:latin typeface="Segoe UI" panose="020B0502040204020203" pitchFamily="34" charset="0"/>
              <a:cs typeface="Segoe UI" panose="020B0502040204020203" pitchFamily="34" charset="0"/>
            </a:endParaRPr>
          </a:p>
          <a:p>
            <a:pPr>
              <a:buClr>
                <a:schemeClr val="tx1"/>
              </a:buClr>
            </a:pPr>
            <a:endParaRPr lang="en-US" altLang="en-US" dirty="0">
              <a:effectLst>
                <a:outerShdw blurRad="38100" dist="38100" dir="2700000" algn="tl">
                  <a:srgbClr val="C0C0C0"/>
                </a:outerShdw>
              </a:effectLst>
              <a:latin typeface="Segoe UI" panose="020B0502040204020203" pitchFamily="34" charset="0"/>
              <a:cs typeface="Segoe UI" panose="020B0502040204020203" pitchFamily="34" charset="0"/>
            </a:endParaRPr>
          </a:p>
          <a:p>
            <a:pPr>
              <a:buClr>
                <a:schemeClr val="tx1"/>
              </a:buClr>
            </a:pPr>
            <a:r>
              <a:rPr lang="en-US" altLang="en-US" dirty="0">
                <a:effectLst>
                  <a:outerShdw blurRad="38100" dist="38100" dir="2700000" algn="tl">
                    <a:srgbClr val="C0C0C0"/>
                  </a:outerShdw>
                </a:effectLst>
                <a:latin typeface="Segoe UI" panose="020B0502040204020203" pitchFamily="34" charset="0"/>
                <a:cs typeface="Segoe UI" panose="020B0502040204020203" pitchFamily="34" charset="0"/>
              </a:rPr>
              <a:t>Training Experiments</a:t>
            </a:r>
          </a:p>
          <a:p>
            <a:pPr marL="0" indent="0">
              <a:buNone/>
            </a:pPr>
            <a:endParaRPr lang="en-GB" dirty="0" smtClean="0">
              <a:effectLst>
                <a:outerShdw blurRad="38100" dist="38100" dir="2700000" algn="tl">
                  <a:srgbClr val="C0C0C0"/>
                </a:outerShdw>
              </a:effectLst>
              <a:latin typeface="Segoe UI" panose="020B0502040204020203" pitchFamily="34" charset="0"/>
              <a:cs typeface="Segoe UI" panose="020B0502040204020203" pitchFamily="34" charset="0"/>
            </a:endParaRPr>
          </a:p>
          <a:p>
            <a:pPr marL="0" indent="0">
              <a:buNone/>
            </a:pPr>
            <a:r>
              <a:rPr lang="en-GB" dirty="0" smtClean="0">
                <a:effectLst>
                  <a:outerShdw blurRad="38100" dist="38100" dir="2700000" algn="tl">
                    <a:srgbClr val="C0C0C0"/>
                  </a:outerShdw>
                </a:effectLst>
                <a:latin typeface="Segoe UI" panose="020B0502040204020203" pitchFamily="34" charset="0"/>
                <a:cs typeface="Segoe UI" panose="020B0502040204020203" pitchFamily="34" charset="0"/>
              </a:rPr>
              <a:t>Find the meaning of each of these and provide an example of a potential research idea </a:t>
            </a:r>
            <a:endParaRPr lang="en-GB" dirty="0"/>
          </a:p>
        </p:txBody>
      </p:sp>
    </p:spTree>
    <p:extLst>
      <p:ext uri="{BB962C8B-B14F-4D97-AF65-F5344CB8AC3E}">
        <p14:creationId xmlns:p14="http://schemas.microsoft.com/office/powerpoint/2010/main" val="133353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Read the following research studies and suggest an appropriate sampling method, outlining possible advantages and disadvantages. </a:t>
            </a:r>
          </a:p>
          <a:p>
            <a:r>
              <a:rPr lang="en-GB" dirty="0"/>
              <a:t>A longitudinal, prospective study investigating the effects of maternal smoking on the development of babies and children.</a:t>
            </a:r>
          </a:p>
          <a:p>
            <a:r>
              <a:rPr lang="en-GB" dirty="0"/>
              <a:t>A cross-sectional study aimed at understanding the decisions parents make when choosing day care for their children.</a:t>
            </a:r>
          </a:p>
          <a:p>
            <a:r>
              <a:rPr lang="en-GB" dirty="0"/>
              <a:t>A piece of action research being undertaken in a private </a:t>
            </a:r>
            <a:r>
              <a:rPr lang="en-GB" dirty="0" err="1"/>
              <a:t>daycare</a:t>
            </a:r>
            <a:r>
              <a:rPr lang="en-GB" dirty="0"/>
              <a:t> facility with the aim of improving parental partnership. </a:t>
            </a:r>
            <a:r>
              <a:rPr lang="en-GB" dirty="0" smtClean="0"/>
              <a:t>A </a:t>
            </a:r>
            <a:r>
              <a:rPr lang="en-GB" dirty="0"/>
              <a:t>study investigating practitioners’ practice and attitudes towards supporting preschool children who enter the school not speaking English, but who have well developed language skills in their home language.</a:t>
            </a:r>
          </a:p>
          <a:p>
            <a:r>
              <a:rPr lang="en-GB" dirty="0"/>
              <a:t>An investigation into the various approaches taken by early childhood settings to superhero and weapon play. (In this scenario we want to know how you would go about obtaining a sample of relevant settings.)</a:t>
            </a:r>
          </a:p>
          <a:p>
            <a:endParaRPr lang="en-GB" dirty="0"/>
          </a:p>
        </p:txBody>
      </p:sp>
    </p:spTree>
    <p:extLst>
      <p:ext uri="{BB962C8B-B14F-4D97-AF65-F5344CB8AC3E}">
        <p14:creationId xmlns:p14="http://schemas.microsoft.com/office/powerpoint/2010/main" val="381962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with researching children </a:t>
            </a:r>
            <a:endParaRPr lang="en-GB" dirty="0"/>
          </a:p>
        </p:txBody>
      </p:sp>
      <p:sp>
        <p:nvSpPr>
          <p:cNvPr id="3" name="Content Placeholder 2"/>
          <p:cNvSpPr>
            <a:spLocks noGrp="1"/>
          </p:cNvSpPr>
          <p:nvPr>
            <p:ph idx="1"/>
          </p:nvPr>
        </p:nvSpPr>
        <p:spPr/>
        <p:txBody>
          <a:bodyPr/>
          <a:lstStyle/>
          <a:p>
            <a:r>
              <a:rPr lang="en-GB" dirty="0" smtClean="0"/>
              <a:t>Write down all the possible issues that may occur when researching children.  </a:t>
            </a:r>
          </a:p>
          <a:p>
            <a:endParaRPr lang="en-GB" dirty="0"/>
          </a:p>
          <a:p>
            <a:r>
              <a:rPr lang="en-GB" dirty="0" smtClean="0"/>
              <a:t>Swap lists with someone else in the class and they will need to explain why this particular matter may be an issue.</a:t>
            </a:r>
            <a:endParaRPr lang="en-GB" dirty="0"/>
          </a:p>
        </p:txBody>
      </p:sp>
    </p:spTree>
    <p:extLst>
      <p:ext uri="{BB962C8B-B14F-4D97-AF65-F5344CB8AC3E}">
        <p14:creationId xmlns:p14="http://schemas.microsoft.com/office/powerpoint/2010/main" val="81437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involving children</a:t>
            </a:r>
            <a:endParaRPr lang="en-GB" dirty="0"/>
          </a:p>
        </p:txBody>
      </p:sp>
      <p:sp>
        <p:nvSpPr>
          <p:cNvPr id="3" name="Content Placeholder 2"/>
          <p:cNvSpPr>
            <a:spLocks noGrp="1"/>
          </p:cNvSpPr>
          <p:nvPr>
            <p:ph idx="1"/>
          </p:nvPr>
        </p:nvSpPr>
        <p:spPr/>
        <p:txBody>
          <a:bodyPr/>
          <a:lstStyle/>
          <a:p>
            <a:pPr>
              <a:lnSpc>
                <a:spcPct val="90000"/>
              </a:lnSpc>
              <a:spcBef>
                <a:spcPct val="10000"/>
              </a:spcBef>
              <a:spcAft>
                <a:spcPct val="10000"/>
              </a:spcAft>
            </a:pPr>
            <a:r>
              <a:rPr lang="en-US" altLang="zh-TW" sz="2800" dirty="0">
                <a:solidFill>
                  <a:srgbClr val="000000"/>
                </a:solidFill>
                <a:latin typeface="Times New Roman" panose="02020603050405020304" pitchFamily="18" charset="0"/>
                <a:ea typeface="新細明體" pitchFamily="18" charset="-120"/>
              </a:rPr>
              <a:t>What are differences between watching and observation?</a:t>
            </a:r>
          </a:p>
          <a:p>
            <a:pPr>
              <a:lnSpc>
                <a:spcPct val="90000"/>
              </a:lnSpc>
              <a:spcBef>
                <a:spcPct val="10000"/>
              </a:spcBef>
              <a:spcAft>
                <a:spcPct val="10000"/>
              </a:spcAft>
            </a:pPr>
            <a:r>
              <a:rPr lang="en-US" altLang="zh-TW" sz="2800" dirty="0">
                <a:solidFill>
                  <a:srgbClr val="000000"/>
                </a:solidFill>
                <a:latin typeface="Times New Roman" panose="02020603050405020304" pitchFamily="18" charset="0"/>
                <a:ea typeface="新細明體" pitchFamily="18" charset="-120"/>
              </a:rPr>
              <a:t>What is child observation?</a:t>
            </a:r>
          </a:p>
          <a:p>
            <a:pPr>
              <a:lnSpc>
                <a:spcPct val="90000"/>
              </a:lnSpc>
              <a:spcBef>
                <a:spcPct val="10000"/>
              </a:spcBef>
              <a:spcAft>
                <a:spcPct val="10000"/>
              </a:spcAft>
            </a:pPr>
            <a:r>
              <a:rPr lang="en-US" altLang="zh-TW" sz="2800" dirty="0">
                <a:solidFill>
                  <a:srgbClr val="000000"/>
                </a:solidFill>
                <a:latin typeface="Times New Roman" panose="02020603050405020304" pitchFamily="18" charset="0"/>
                <a:ea typeface="新細明體" pitchFamily="18" charset="-120"/>
              </a:rPr>
              <a:t>Why do we observe children?</a:t>
            </a:r>
          </a:p>
          <a:p>
            <a:pPr>
              <a:lnSpc>
                <a:spcPct val="90000"/>
              </a:lnSpc>
              <a:spcBef>
                <a:spcPct val="10000"/>
              </a:spcBef>
              <a:spcAft>
                <a:spcPct val="10000"/>
              </a:spcAft>
            </a:pPr>
            <a:r>
              <a:rPr lang="en-US" altLang="zh-TW" sz="2800" dirty="0">
                <a:solidFill>
                  <a:srgbClr val="000000"/>
                </a:solidFill>
                <a:latin typeface="Times New Roman" panose="02020603050405020304" pitchFamily="18" charset="0"/>
                <a:ea typeface="新細明體" pitchFamily="18" charset="-120"/>
              </a:rPr>
              <a:t>What can we see or cannot?</a:t>
            </a:r>
          </a:p>
          <a:p>
            <a:pPr>
              <a:lnSpc>
                <a:spcPct val="90000"/>
              </a:lnSpc>
              <a:spcBef>
                <a:spcPct val="10000"/>
              </a:spcBef>
              <a:spcAft>
                <a:spcPct val="10000"/>
              </a:spcAft>
            </a:pPr>
            <a:r>
              <a:rPr lang="en-US" altLang="zh-TW" sz="2800" dirty="0">
                <a:solidFill>
                  <a:srgbClr val="000000"/>
                </a:solidFill>
                <a:latin typeface="Times New Roman" panose="02020603050405020304" pitchFamily="18" charset="0"/>
                <a:ea typeface="新細明體" pitchFamily="18" charset="-120"/>
              </a:rPr>
              <a:t>What can learn from observing children?</a:t>
            </a:r>
          </a:p>
          <a:p>
            <a:pPr>
              <a:lnSpc>
                <a:spcPct val="90000"/>
              </a:lnSpc>
              <a:spcBef>
                <a:spcPct val="10000"/>
              </a:spcBef>
              <a:spcAft>
                <a:spcPct val="10000"/>
              </a:spcAft>
            </a:pPr>
            <a:r>
              <a:rPr lang="en-US" altLang="zh-TW" sz="2800" dirty="0">
                <a:solidFill>
                  <a:srgbClr val="000000"/>
                </a:solidFill>
                <a:latin typeface="Times New Roman" panose="02020603050405020304" pitchFamily="18" charset="0"/>
                <a:ea typeface="新細明體" pitchFamily="18" charset="-120"/>
              </a:rPr>
              <a:t>How can we improve teaching practices through observing them?</a:t>
            </a:r>
          </a:p>
          <a:p>
            <a:endParaRPr lang="en-GB" dirty="0"/>
          </a:p>
        </p:txBody>
      </p:sp>
    </p:spTree>
    <p:extLst>
      <p:ext uri="{BB962C8B-B14F-4D97-AF65-F5344CB8AC3E}">
        <p14:creationId xmlns:p14="http://schemas.microsoft.com/office/powerpoint/2010/main" val="3826182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nSpc>
                <a:spcPct val="90000"/>
              </a:lnSpc>
              <a:spcBef>
                <a:spcPct val="10000"/>
              </a:spcBef>
              <a:spcAft>
                <a:spcPct val="10000"/>
              </a:spcAft>
              <a:buFontTx/>
              <a:buNone/>
            </a:pPr>
            <a:r>
              <a:rPr lang="en-US" altLang="zh-TW" dirty="0">
                <a:solidFill>
                  <a:srgbClr val="000000"/>
                </a:solidFill>
                <a:latin typeface="Times New Roman" panose="02020603050405020304" pitchFamily="18" charset="0"/>
                <a:ea typeface="新細明體" pitchFamily="18" charset="-120"/>
              </a:rPr>
              <a:t>Observation is an important tool that helps you to fill in the gap between theory and practice.  Direct observation as an assessment method has four features</a:t>
            </a:r>
            <a:r>
              <a:rPr lang="en-US" altLang="zh-TW" dirty="0" smtClean="0">
                <a:solidFill>
                  <a:srgbClr val="000000"/>
                </a:solidFill>
                <a:latin typeface="Times New Roman" panose="02020603050405020304" pitchFamily="18" charset="0"/>
                <a:ea typeface="新細明體" pitchFamily="18" charset="-120"/>
              </a:rPr>
              <a:t>:</a:t>
            </a:r>
          </a:p>
          <a:p>
            <a:pPr>
              <a:lnSpc>
                <a:spcPct val="90000"/>
              </a:lnSpc>
              <a:spcBef>
                <a:spcPct val="10000"/>
              </a:spcBef>
              <a:spcAft>
                <a:spcPct val="10000"/>
              </a:spcAft>
              <a:buFontTx/>
              <a:buNone/>
            </a:pPr>
            <a:endParaRPr lang="en-US" altLang="zh-TW" dirty="0">
              <a:solidFill>
                <a:srgbClr val="000000"/>
              </a:solidFill>
              <a:latin typeface="Times New Roman" panose="02020603050405020304" pitchFamily="18" charset="0"/>
              <a:ea typeface="新細明體" pitchFamily="18" charset="-120"/>
            </a:endParaRPr>
          </a:p>
          <a:p>
            <a:pPr>
              <a:lnSpc>
                <a:spcPct val="90000"/>
              </a:lnSpc>
              <a:spcBef>
                <a:spcPct val="10000"/>
              </a:spcBef>
              <a:spcAft>
                <a:spcPct val="10000"/>
              </a:spcAft>
            </a:pPr>
            <a:r>
              <a:rPr lang="en-US" altLang="zh-TW" dirty="0">
                <a:solidFill>
                  <a:srgbClr val="000000"/>
                </a:solidFill>
                <a:latin typeface="Times New Roman" panose="02020603050405020304" pitchFamily="18" charset="0"/>
                <a:ea typeface="新細明體" pitchFamily="18" charset="-120"/>
              </a:rPr>
              <a:t>Behavior is observed in natural setting</a:t>
            </a:r>
          </a:p>
          <a:p>
            <a:pPr>
              <a:lnSpc>
                <a:spcPct val="90000"/>
              </a:lnSpc>
              <a:spcBef>
                <a:spcPct val="10000"/>
              </a:spcBef>
              <a:spcAft>
                <a:spcPct val="10000"/>
              </a:spcAft>
            </a:pPr>
            <a:r>
              <a:rPr lang="en-US" altLang="zh-TW" dirty="0">
                <a:solidFill>
                  <a:srgbClr val="000000"/>
                </a:solidFill>
                <a:latin typeface="Times New Roman" panose="02020603050405020304" pitchFamily="18" charset="0"/>
                <a:ea typeface="新細明體" pitchFamily="18" charset="-120"/>
              </a:rPr>
              <a:t>Behavior is recorded or coded as it occurs</a:t>
            </a:r>
          </a:p>
          <a:p>
            <a:pPr>
              <a:lnSpc>
                <a:spcPct val="90000"/>
              </a:lnSpc>
              <a:spcBef>
                <a:spcPct val="10000"/>
              </a:spcBef>
              <a:spcAft>
                <a:spcPct val="10000"/>
              </a:spcAft>
            </a:pPr>
            <a:r>
              <a:rPr lang="en-US" altLang="zh-TW" u="sng" dirty="0">
                <a:solidFill>
                  <a:srgbClr val="000000"/>
                </a:solidFill>
                <a:latin typeface="Times New Roman" panose="02020603050405020304" pitchFamily="18" charset="0"/>
                <a:ea typeface="新細明體" pitchFamily="18" charset="-120"/>
              </a:rPr>
              <a:t>Impartial, objective</a:t>
            </a:r>
            <a:r>
              <a:rPr lang="en-US" altLang="zh-TW" dirty="0">
                <a:solidFill>
                  <a:srgbClr val="000000"/>
                </a:solidFill>
                <a:latin typeface="Times New Roman" panose="02020603050405020304" pitchFamily="18" charset="0"/>
                <a:ea typeface="新細明體" pitchFamily="18" charset="-120"/>
              </a:rPr>
              <a:t> observers record behavior</a:t>
            </a:r>
          </a:p>
          <a:p>
            <a:pPr>
              <a:lnSpc>
                <a:spcPct val="90000"/>
              </a:lnSpc>
              <a:spcBef>
                <a:spcPct val="10000"/>
              </a:spcBef>
              <a:spcAft>
                <a:spcPct val="10000"/>
              </a:spcAft>
            </a:pPr>
            <a:r>
              <a:rPr lang="en-US" altLang="zh-TW" dirty="0">
                <a:solidFill>
                  <a:srgbClr val="000000"/>
                </a:solidFill>
                <a:latin typeface="Times New Roman" panose="02020603050405020304" pitchFamily="18" charset="0"/>
                <a:ea typeface="新細明體" pitchFamily="18" charset="-120"/>
              </a:rPr>
              <a:t>Inference by the observer </a:t>
            </a:r>
            <a:endParaRPr lang="en-US" altLang="zh-TW" dirty="0" smtClean="0">
              <a:solidFill>
                <a:srgbClr val="000000"/>
              </a:solidFill>
              <a:latin typeface="Times New Roman" panose="02020603050405020304" pitchFamily="18" charset="0"/>
              <a:ea typeface="新細明體" pitchFamily="18" charset="-120"/>
            </a:endParaRPr>
          </a:p>
          <a:p>
            <a:pPr>
              <a:lnSpc>
                <a:spcPct val="90000"/>
              </a:lnSpc>
              <a:spcBef>
                <a:spcPct val="10000"/>
              </a:spcBef>
              <a:spcAft>
                <a:spcPct val="10000"/>
              </a:spcAft>
            </a:pPr>
            <a:endParaRPr lang="en-US" altLang="zh-TW" dirty="0">
              <a:solidFill>
                <a:srgbClr val="000000"/>
              </a:solidFill>
              <a:latin typeface="Times New Roman" panose="02020603050405020304" pitchFamily="18" charset="0"/>
              <a:ea typeface="新細明體" pitchFamily="18" charset="-120"/>
            </a:endParaRPr>
          </a:p>
          <a:p>
            <a:pPr>
              <a:lnSpc>
                <a:spcPct val="90000"/>
              </a:lnSpc>
              <a:spcBef>
                <a:spcPct val="10000"/>
              </a:spcBef>
              <a:spcAft>
                <a:spcPct val="10000"/>
              </a:spcAft>
              <a:buFontTx/>
              <a:buNone/>
            </a:pPr>
            <a:r>
              <a:rPr lang="en-GB" altLang="zh-TW" dirty="0">
                <a:solidFill>
                  <a:srgbClr val="000000"/>
                </a:solidFill>
                <a:latin typeface="Times New Roman" panose="02020603050405020304" pitchFamily="18" charset="0"/>
                <a:ea typeface="新細明體" pitchFamily="18" charset="-120"/>
              </a:rPr>
              <a:t>Ramsay, et al. (2002) Essentials of behavioural assessment, New York : J. Wiley &amp; Sons</a:t>
            </a:r>
            <a:r>
              <a:rPr lang="en-GB" altLang="zh-TW" dirty="0">
                <a:latin typeface="Times New Roman" panose="02020603050405020304" pitchFamily="18" charset="0"/>
                <a:ea typeface="新細明體" pitchFamily="18" charset="-120"/>
              </a:rPr>
              <a:t>. </a:t>
            </a:r>
            <a:endParaRPr lang="en-US" altLang="zh-TW" dirty="0">
              <a:latin typeface="Times New Roman" panose="02020603050405020304" pitchFamily="18" charset="0"/>
              <a:ea typeface="新細明體" pitchFamily="18" charset="-120"/>
            </a:endParaRPr>
          </a:p>
          <a:p>
            <a:endParaRPr lang="en-GB" dirty="0"/>
          </a:p>
        </p:txBody>
      </p:sp>
    </p:spTree>
    <p:extLst>
      <p:ext uri="{BB962C8B-B14F-4D97-AF65-F5344CB8AC3E}">
        <p14:creationId xmlns:p14="http://schemas.microsoft.com/office/powerpoint/2010/main" val="1150994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observation</a:t>
            </a:r>
            <a:endParaRPr lang="en-GB" dirty="0"/>
          </a:p>
        </p:txBody>
      </p:sp>
      <p:sp>
        <p:nvSpPr>
          <p:cNvPr id="3" name="Content Placeholder 2"/>
          <p:cNvSpPr>
            <a:spLocks noGrp="1"/>
          </p:cNvSpPr>
          <p:nvPr>
            <p:ph idx="1"/>
          </p:nvPr>
        </p:nvSpPr>
        <p:spPr/>
        <p:txBody>
          <a:bodyPr/>
          <a:lstStyle/>
          <a:p>
            <a:pPr>
              <a:spcBef>
                <a:spcPct val="10000"/>
              </a:spcBef>
              <a:spcAft>
                <a:spcPct val="10000"/>
              </a:spcAft>
            </a:pPr>
            <a:r>
              <a:rPr lang="en-US" altLang="zh-HK" dirty="0">
                <a:solidFill>
                  <a:srgbClr val="000000"/>
                </a:solidFill>
                <a:latin typeface="Times New Roman" panose="02020603050405020304" pitchFamily="18" charset="0"/>
                <a:ea typeface="新細明體" pitchFamily="18" charset="-120"/>
              </a:rPr>
              <a:t>Anecdotal observations</a:t>
            </a:r>
            <a:r>
              <a:rPr lang="en-US" altLang="zh-TW" dirty="0">
                <a:solidFill>
                  <a:srgbClr val="000000"/>
                </a:solidFill>
                <a:latin typeface="Times New Roman" panose="02020603050405020304" pitchFamily="18" charset="0"/>
                <a:ea typeface="新細明體" pitchFamily="18" charset="-120"/>
              </a:rPr>
              <a:t>/narrative descriptions</a:t>
            </a:r>
            <a:r>
              <a:rPr lang="en-US" altLang="zh-HK" dirty="0">
                <a:solidFill>
                  <a:srgbClr val="000000"/>
                </a:solidFill>
                <a:latin typeface="Times New Roman" panose="02020603050405020304" pitchFamily="18" charset="0"/>
                <a:ea typeface="新細明體" pitchFamily="18" charset="-120"/>
              </a:rPr>
              <a:t> range from notations about developmental milestones to behavioral descriptions The observer determines the events, timeliness of the record, and the richness of detail. </a:t>
            </a:r>
            <a:endParaRPr lang="en-US" altLang="zh-HK" dirty="0" smtClean="0">
              <a:solidFill>
                <a:srgbClr val="000000"/>
              </a:solidFill>
              <a:latin typeface="Times New Roman" panose="02020603050405020304" pitchFamily="18" charset="0"/>
              <a:ea typeface="新細明體" pitchFamily="18" charset="-120"/>
            </a:endParaRPr>
          </a:p>
          <a:p>
            <a:pPr marL="0" indent="0">
              <a:spcBef>
                <a:spcPct val="10000"/>
              </a:spcBef>
              <a:spcAft>
                <a:spcPct val="10000"/>
              </a:spcAft>
              <a:buNone/>
            </a:pPr>
            <a:endParaRPr lang="en-GB" altLang="zh-HK" dirty="0">
              <a:solidFill>
                <a:srgbClr val="000000"/>
              </a:solidFill>
              <a:latin typeface="Times New Roman" panose="02020603050405020304" pitchFamily="18" charset="0"/>
              <a:ea typeface="新細明體" pitchFamily="18" charset="-120"/>
            </a:endParaRPr>
          </a:p>
          <a:p>
            <a:pPr>
              <a:spcBef>
                <a:spcPct val="10000"/>
              </a:spcBef>
              <a:spcAft>
                <a:spcPct val="10000"/>
              </a:spcAft>
            </a:pPr>
            <a:r>
              <a:rPr lang="en-US" altLang="zh-TW" dirty="0">
                <a:solidFill>
                  <a:srgbClr val="000000"/>
                </a:solidFill>
                <a:latin typeface="Times New Roman" panose="02020603050405020304" pitchFamily="18" charset="0"/>
                <a:ea typeface="新細明體" pitchFamily="18" charset="-120"/>
              </a:rPr>
              <a:t>Time </a:t>
            </a:r>
            <a:r>
              <a:rPr lang="en-US" altLang="zh-HK" dirty="0">
                <a:solidFill>
                  <a:srgbClr val="000000"/>
                </a:solidFill>
                <a:latin typeface="Times New Roman" panose="02020603050405020304" pitchFamily="18" charset="0"/>
                <a:ea typeface="新細明體" pitchFamily="18" charset="-120"/>
              </a:rPr>
              <a:t>Sampling observations record behavior over a period of time or during a particular event. In time sampling, staff record what children are doing every ten or fifteen minutes.</a:t>
            </a:r>
            <a:endParaRPr lang="en-US" altLang="zh-TW" dirty="0">
              <a:solidFill>
                <a:srgbClr val="000000"/>
              </a:solidFill>
              <a:latin typeface="Times New Roman" panose="02020603050405020304" pitchFamily="18" charset="0"/>
              <a:ea typeface="新細明體" pitchFamily="18" charset="-120"/>
            </a:endParaRPr>
          </a:p>
          <a:p>
            <a:pPr>
              <a:spcBef>
                <a:spcPct val="10000"/>
              </a:spcBef>
              <a:spcAft>
                <a:spcPct val="10000"/>
              </a:spcAft>
            </a:pPr>
            <a:r>
              <a:rPr lang="en-US" altLang="zh-TW" sz="1200" dirty="0">
                <a:solidFill>
                  <a:srgbClr val="000000"/>
                </a:solidFill>
                <a:latin typeface="Times New Roman" panose="02020603050405020304" pitchFamily="18" charset="0"/>
                <a:ea typeface="新細明體" pitchFamily="18" charset="-120"/>
              </a:rPr>
              <a:t>(Head Start Information and </a:t>
            </a:r>
            <a:r>
              <a:rPr lang="en-US" altLang="zh-TW" sz="1200" dirty="0" err="1">
                <a:solidFill>
                  <a:srgbClr val="000000"/>
                </a:solidFill>
                <a:latin typeface="Times New Roman" panose="02020603050405020304" pitchFamily="18" charset="0"/>
                <a:ea typeface="新細明體" pitchFamily="18" charset="-120"/>
              </a:rPr>
              <a:t>Publishication</a:t>
            </a:r>
            <a:r>
              <a:rPr lang="en-US" altLang="zh-TW" sz="1200" dirty="0">
                <a:solidFill>
                  <a:srgbClr val="000000"/>
                </a:solidFill>
                <a:latin typeface="Times New Roman" panose="02020603050405020304" pitchFamily="18" charset="0"/>
                <a:ea typeface="新細明體" pitchFamily="18" charset="-120"/>
              </a:rPr>
              <a:t> Center, 2007</a:t>
            </a:r>
            <a:endParaRPr lang="en-GB" dirty="0"/>
          </a:p>
        </p:txBody>
      </p:sp>
    </p:spTree>
    <p:extLst>
      <p:ext uri="{BB962C8B-B14F-4D97-AF65-F5344CB8AC3E}">
        <p14:creationId xmlns:p14="http://schemas.microsoft.com/office/powerpoint/2010/main" val="1037279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nSpc>
                <a:spcPct val="80000"/>
              </a:lnSpc>
              <a:spcBef>
                <a:spcPct val="10000"/>
              </a:spcBef>
              <a:spcAft>
                <a:spcPct val="10000"/>
              </a:spcAft>
            </a:pPr>
            <a:r>
              <a:rPr lang="en-US" altLang="zh-TW" dirty="0">
                <a:solidFill>
                  <a:srgbClr val="000000"/>
                </a:solidFill>
                <a:latin typeface="Times New Roman" panose="02020603050405020304" pitchFamily="18" charset="0"/>
                <a:ea typeface="新細明體" pitchFamily="18" charset="-120"/>
              </a:rPr>
              <a:t>Event Sampling observations</a:t>
            </a:r>
          </a:p>
          <a:p>
            <a:pPr>
              <a:lnSpc>
                <a:spcPct val="80000"/>
              </a:lnSpc>
              <a:spcBef>
                <a:spcPct val="10000"/>
              </a:spcBef>
              <a:spcAft>
                <a:spcPct val="10000"/>
              </a:spcAft>
              <a:buFontTx/>
              <a:buNone/>
            </a:pPr>
            <a:r>
              <a:rPr lang="en-US" altLang="zh-TW" dirty="0">
                <a:solidFill>
                  <a:srgbClr val="000000"/>
                </a:solidFill>
                <a:latin typeface="Times New Roman" panose="02020603050405020304" pitchFamily="18" charset="0"/>
                <a:ea typeface="新細明體" pitchFamily="18" charset="-120"/>
              </a:rPr>
              <a:t>    I</a:t>
            </a:r>
            <a:r>
              <a:rPr lang="en-US" altLang="zh-HK" dirty="0">
                <a:solidFill>
                  <a:srgbClr val="000000"/>
                </a:solidFill>
                <a:latin typeface="Times New Roman" panose="02020603050405020304" pitchFamily="18" charset="0"/>
                <a:ea typeface="新細明體" pitchFamily="18" charset="-120"/>
              </a:rPr>
              <a:t>n event sampling, </a:t>
            </a:r>
            <a:r>
              <a:rPr lang="en-US" altLang="zh-TW" dirty="0">
                <a:solidFill>
                  <a:srgbClr val="000000"/>
                </a:solidFill>
                <a:latin typeface="Times New Roman" panose="02020603050405020304" pitchFamily="18" charset="0"/>
                <a:ea typeface="新細明體" pitchFamily="18" charset="-120"/>
              </a:rPr>
              <a:t>the observer watches for a specified </a:t>
            </a:r>
            <a:r>
              <a:rPr lang="en-US" altLang="zh-TW" dirty="0" err="1">
                <a:solidFill>
                  <a:srgbClr val="000000"/>
                </a:solidFill>
                <a:latin typeface="Times New Roman" panose="02020603050405020304" pitchFamily="18" charset="0"/>
                <a:ea typeface="新細明體" pitchFamily="18" charset="-120"/>
              </a:rPr>
              <a:t>behaviour</a:t>
            </a:r>
            <a:r>
              <a:rPr lang="en-US" altLang="zh-TW" dirty="0">
                <a:solidFill>
                  <a:srgbClr val="000000"/>
                </a:solidFill>
                <a:latin typeface="Times New Roman" panose="02020603050405020304" pitchFamily="18" charset="0"/>
                <a:ea typeface="新細明體" pitchFamily="18" charset="-120"/>
              </a:rPr>
              <a:t> (e.g. cooperative play) and then records exactly what preceded the event, what </a:t>
            </a:r>
            <a:r>
              <a:rPr lang="en-US" altLang="zh-TW" dirty="0" smtClean="0">
                <a:solidFill>
                  <a:srgbClr val="000000"/>
                </a:solidFill>
                <a:latin typeface="Times New Roman" panose="02020603050405020304" pitchFamily="18" charset="0"/>
                <a:ea typeface="新細明體" pitchFamily="18" charset="-120"/>
              </a:rPr>
              <a:t>happened </a:t>
            </a:r>
            <a:r>
              <a:rPr lang="en-US" altLang="zh-TW" dirty="0">
                <a:solidFill>
                  <a:srgbClr val="000000"/>
                </a:solidFill>
                <a:latin typeface="Times New Roman" panose="02020603050405020304" pitchFamily="18" charset="0"/>
                <a:ea typeface="新細明體" pitchFamily="18" charset="-120"/>
              </a:rPr>
              <a:t>during the event, and what the </a:t>
            </a:r>
            <a:r>
              <a:rPr lang="en-US" altLang="zh-TW" dirty="0" smtClean="0">
                <a:solidFill>
                  <a:srgbClr val="000000"/>
                </a:solidFill>
                <a:latin typeface="Times New Roman" panose="02020603050405020304" pitchFamily="18" charset="0"/>
                <a:ea typeface="新細明體" pitchFamily="18" charset="-120"/>
              </a:rPr>
              <a:t>consequences </a:t>
            </a:r>
            <a:r>
              <a:rPr lang="en-US" altLang="zh-TW" dirty="0">
                <a:solidFill>
                  <a:srgbClr val="000000"/>
                </a:solidFill>
                <a:latin typeface="Times New Roman" panose="02020603050405020304" pitchFamily="18" charset="0"/>
                <a:ea typeface="新細明體" pitchFamily="18" charset="-120"/>
              </a:rPr>
              <a:t>of the event were</a:t>
            </a:r>
            <a:r>
              <a:rPr lang="en-US" altLang="zh-HK" dirty="0">
                <a:solidFill>
                  <a:srgbClr val="000000"/>
                </a:solidFill>
                <a:latin typeface="Times New Roman" panose="02020603050405020304" pitchFamily="18" charset="0"/>
                <a:ea typeface="新細明體" pitchFamily="18" charset="-120"/>
              </a:rPr>
              <a:t>. </a:t>
            </a:r>
            <a:endParaRPr lang="en-US" altLang="zh-HK" dirty="0" smtClean="0">
              <a:solidFill>
                <a:srgbClr val="000000"/>
              </a:solidFill>
              <a:latin typeface="Times New Roman" panose="02020603050405020304" pitchFamily="18" charset="0"/>
              <a:ea typeface="新細明體" pitchFamily="18" charset="-120"/>
            </a:endParaRPr>
          </a:p>
          <a:p>
            <a:pPr>
              <a:lnSpc>
                <a:spcPct val="80000"/>
              </a:lnSpc>
              <a:spcBef>
                <a:spcPct val="10000"/>
              </a:spcBef>
              <a:spcAft>
                <a:spcPct val="10000"/>
              </a:spcAft>
              <a:buFontTx/>
              <a:buNone/>
            </a:pPr>
            <a:endParaRPr lang="en-GB" altLang="zh-HK" dirty="0">
              <a:solidFill>
                <a:srgbClr val="000000"/>
              </a:solidFill>
              <a:latin typeface="Times New Roman" panose="02020603050405020304" pitchFamily="18" charset="0"/>
              <a:ea typeface="新細明體" pitchFamily="18" charset="-120"/>
            </a:endParaRPr>
          </a:p>
          <a:p>
            <a:pPr>
              <a:lnSpc>
                <a:spcPct val="80000"/>
              </a:lnSpc>
              <a:spcBef>
                <a:spcPct val="10000"/>
              </a:spcBef>
              <a:spcAft>
                <a:spcPct val="10000"/>
              </a:spcAft>
            </a:pPr>
            <a:r>
              <a:rPr lang="en-US" altLang="zh-HK" dirty="0">
                <a:solidFill>
                  <a:srgbClr val="000000"/>
                </a:solidFill>
                <a:latin typeface="Times New Roman" panose="02020603050405020304" pitchFamily="18" charset="0"/>
                <a:ea typeface="新細明體" pitchFamily="18" charset="-120"/>
              </a:rPr>
              <a:t>Checklists are observations of a specific list of items, skills, or behaviors to be performed. Checklists generally require a response of yes, no, or sometimes and can be completed during the observation period or later. </a:t>
            </a:r>
            <a:endParaRPr lang="en-US" altLang="zh-TW" dirty="0">
              <a:solidFill>
                <a:srgbClr val="000000"/>
              </a:solidFill>
              <a:latin typeface="Times New Roman" panose="02020603050405020304" pitchFamily="18" charset="0"/>
              <a:ea typeface="新細明體" pitchFamily="18" charset="-120"/>
            </a:endParaRPr>
          </a:p>
          <a:p>
            <a:pPr>
              <a:lnSpc>
                <a:spcPct val="80000"/>
              </a:lnSpc>
              <a:spcBef>
                <a:spcPct val="10000"/>
              </a:spcBef>
              <a:spcAft>
                <a:spcPct val="10000"/>
              </a:spcAft>
            </a:pPr>
            <a:r>
              <a:rPr lang="en-US" altLang="zh-TW" sz="1200" dirty="0">
                <a:solidFill>
                  <a:srgbClr val="000000"/>
                </a:solidFill>
                <a:latin typeface="Times New Roman" panose="02020603050405020304" pitchFamily="18" charset="0"/>
                <a:ea typeface="新細明體" pitchFamily="18" charset="-120"/>
              </a:rPr>
              <a:t>(Head Start Information and </a:t>
            </a:r>
            <a:r>
              <a:rPr lang="en-US" altLang="zh-TW" sz="1200" dirty="0" err="1">
                <a:solidFill>
                  <a:srgbClr val="000000"/>
                </a:solidFill>
                <a:latin typeface="Times New Roman" panose="02020603050405020304" pitchFamily="18" charset="0"/>
                <a:ea typeface="新細明體" pitchFamily="18" charset="-120"/>
              </a:rPr>
              <a:t>Publishication</a:t>
            </a:r>
            <a:r>
              <a:rPr lang="en-US" altLang="zh-TW" sz="1200" dirty="0">
                <a:solidFill>
                  <a:srgbClr val="000000"/>
                </a:solidFill>
                <a:latin typeface="Times New Roman" panose="02020603050405020304" pitchFamily="18" charset="0"/>
                <a:ea typeface="新細明體" pitchFamily="18" charset="-120"/>
              </a:rPr>
              <a:t> Center, 2007)</a:t>
            </a:r>
          </a:p>
          <a:p>
            <a:endParaRPr lang="en-GB" dirty="0"/>
          </a:p>
        </p:txBody>
      </p:sp>
    </p:spTree>
    <p:extLst>
      <p:ext uri="{BB962C8B-B14F-4D97-AF65-F5344CB8AC3E}">
        <p14:creationId xmlns:p14="http://schemas.microsoft.com/office/powerpoint/2010/main" val="573566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nSpc>
                <a:spcPct val="90000"/>
              </a:lnSpc>
              <a:spcBef>
                <a:spcPct val="10000"/>
              </a:spcBef>
              <a:spcAft>
                <a:spcPct val="10000"/>
              </a:spcAft>
            </a:pPr>
            <a:r>
              <a:rPr lang="en-US" altLang="zh-HK" dirty="0">
                <a:solidFill>
                  <a:srgbClr val="000000"/>
                </a:solidFill>
                <a:latin typeface="Times New Roman" panose="02020603050405020304" pitchFamily="18" charset="0"/>
                <a:ea typeface="新細明體" pitchFamily="18" charset="-120"/>
              </a:rPr>
              <a:t>Rating scales focus on specific behaviors and require the observer to judge the degree to which the behaviors are exhibited. Rating scales usually are numerical or use descriptive phrases that cover a range of behaviors.</a:t>
            </a:r>
            <a:endParaRPr lang="en-GB" altLang="zh-HK" dirty="0">
              <a:solidFill>
                <a:srgbClr val="000000"/>
              </a:solidFill>
              <a:latin typeface="Times New Roman" panose="02020603050405020304" pitchFamily="18" charset="0"/>
              <a:ea typeface="新細明體" pitchFamily="18" charset="-120"/>
            </a:endParaRPr>
          </a:p>
          <a:p>
            <a:pPr>
              <a:lnSpc>
                <a:spcPct val="90000"/>
              </a:lnSpc>
              <a:spcBef>
                <a:spcPct val="10000"/>
              </a:spcBef>
              <a:spcAft>
                <a:spcPct val="10000"/>
              </a:spcAft>
            </a:pPr>
            <a:endParaRPr lang="en-US" altLang="zh-TW" dirty="0">
              <a:solidFill>
                <a:srgbClr val="000000"/>
              </a:solidFill>
              <a:latin typeface="Times New Roman" panose="02020603050405020304" pitchFamily="18" charset="0"/>
              <a:ea typeface="新細明體" pitchFamily="18" charset="-120"/>
            </a:endParaRPr>
          </a:p>
          <a:p>
            <a:pPr>
              <a:lnSpc>
                <a:spcPct val="90000"/>
              </a:lnSpc>
              <a:spcBef>
                <a:spcPct val="10000"/>
              </a:spcBef>
              <a:spcAft>
                <a:spcPct val="10000"/>
              </a:spcAft>
            </a:pPr>
            <a:r>
              <a:rPr lang="en-US" altLang="zh-HK" dirty="0">
                <a:solidFill>
                  <a:srgbClr val="000000"/>
                </a:solidFill>
                <a:latin typeface="Times New Roman" panose="02020603050405020304" pitchFamily="18" charset="0"/>
                <a:ea typeface="新細明體" pitchFamily="18" charset="-120"/>
              </a:rPr>
              <a:t>Running records are brief, continuous descriptions. Staff use a narrative style to record information.</a:t>
            </a:r>
            <a:endParaRPr lang="en-US" altLang="zh-TW" dirty="0">
              <a:solidFill>
                <a:srgbClr val="000000"/>
              </a:solidFill>
              <a:latin typeface="Times New Roman" panose="02020603050405020304" pitchFamily="18" charset="0"/>
              <a:ea typeface="新細明體" pitchFamily="18" charset="-120"/>
            </a:endParaRPr>
          </a:p>
          <a:p>
            <a:endParaRPr lang="en-GB" dirty="0"/>
          </a:p>
        </p:txBody>
      </p:sp>
    </p:spTree>
    <p:extLst>
      <p:ext uri="{BB962C8B-B14F-4D97-AF65-F5344CB8AC3E}">
        <p14:creationId xmlns:p14="http://schemas.microsoft.com/office/powerpoint/2010/main" val="1035976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dirty="0" smtClean="0"/>
              <a:t>Watch </a:t>
            </a:r>
            <a:r>
              <a:rPr lang="en-GB" dirty="0"/>
              <a:t>this video of a structured observation, used for looking at parent/child interaction. Note that the observers have a list of behaviours that they are looking for, which has been decided beforehand.</a:t>
            </a:r>
          </a:p>
          <a:p>
            <a:r>
              <a:rPr lang="en-GB" dirty="0">
                <a:hlinkClick r:id="rId2"/>
              </a:rPr>
              <a:t>https://www.youtube.com/watch?v=VgTpAoJEXaE</a:t>
            </a:r>
            <a:r>
              <a:rPr lang="en-GB" dirty="0"/>
              <a:t> (accessed 11 March 2017)</a:t>
            </a:r>
          </a:p>
          <a:p>
            <a:r>
              <a:rPr lang="en-GB" dirty="0"/>
              <a:t>Now consider another situation that you may be observing: practitioner/child interaction during a nappy changing routine. Draw up an observation sheet similar to the one you have seen in the video, but with the kind of behaviours appropriate to this situation. You may think, for instance, that you would like to record when the child initiates the communication, the number of times the adult responds to the child, etc.</a:t>
            </a:r>
          </a:p>
          <a:p>
            <a:endParaRPr lang="en-GB" dirty="0"/>
          </a:p>
        </p:txBody>
      </p:sp>
    </p:spTree>
    <p:extLst>
      <p:ext uri="{BB962C8B-B14F-4D97-AF65-F5344CB8AC3E}">
        <p14:creationId xmlns:p14="http://schemas.microsoft.com/office/powerpoint/2010/main" val="1636155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a:t>
            </a:r>
            <a:endParaRPr lang="en-GB" dirty="0"/>
          </a:p>
        </p:txBody>
      </p:sp>
      <p:sp>
        <p:nvSpPr>
          <p:cNvPr id="3" name="Content Placeholder 2"/>
          <p:cNvSpPr>
            <a:spLocks noGrp="1"/>
          </p:cNvSpPr>
          <p:nvPr>
            <p:ph idx="1"/>
          </p:nvPr>
        </p:nvSpPr>
        <p:spPr/>
        <p:txBody>
          <a:bodyPr/>
          <a:lstStyle/>
          <a:p>
            <a:r>
              <a:rPr lang="en-GB" dirty="0" smtClean="0"/>
              <a:t>What is action research?</a:t>
            </a:r>
          </a:p>
          <a:p>
            <a:endParaRPr lang="en-GB" dirty="0"/>
          </a:p>
          <a:p>
            <a:r>
              <a:rPr lang="en-GB" dirty="0" smtClean="0"/>
              <a:t>Provide an example</a:t>
            </a:r>
            <a:endParaRPr lang="en-GB" dirty="0"/>
          </a:p>
        </p:txBody>
      </p:sp>
    </p:spTree>
    <p:extLst>
      <p:ext uri="{BB962C8B-B14F-4D97-AF65-F5344CB8AC3E}">
        <p14:creationId xmlns:p14="http://schemas.microsoft.com/office/powerpoint/2010/main" val="3013966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i="1" dirty="0" err="1"/>
              <a:t>Nuala</a:t>
            </a:r>
            <a:r>
              <a:rPr lang="en-GB" i="1" dirty="0"/>
              <a:t> works in a room with children two–three years in a nursery. She wants to undertake a piece of action research with the purpose of enhancing snack times such as through the introduction of ‘real’ crockery such as china cups and serving dishes as opposed to the plastic crockery currently in use. The practitioners she works with are concerned about accidents and complaints from parents. Underpinning their concerns is a view of the children as ‘incompetent’ in using such equipment and needing to be protected at all times by the adults.</a:t>
            </a:r>
            <a:endParaRPr lang="en-GB" dirty="0"/>
          </a:p>
          <a:p>
            <a:r>
              <a:rPr lang="en-GB" dirty="0"/>
              <a:t>What might </a:t>
            </a:r>
            <a:r>
              <a:rPr lang="en-GB" dirty="0" err="1"/>
              <a:t>Nuala</a:t>
            </a:r>
            <a:r>
              <a:rPr lang="en-GB" dirty="0"/>
              <a:t> do to encourage the practitioners and parents that this is a worthwhile project to undertake?</a:t>
            </a:r>
          </a:p>
          <a:p>
            <a:r>
              <a:rPr lang="en-GB" dirty="0"/>
              <a:t>How might she address the very real concerns of the practitioners (and possibly parents too) about safety?</a:t>
            </a:r>
          </a:p>
          <a:p>
            <a:r>
              <a:rPr lang="en-GB" dirty="0"/>
              <a:t>How and why might it be useful to record these initial misgivings about the project?</a:t>
            </a:r>
          </a:p>
          <a:p>
            <a:r>
              <a:rPr lang="en-GB" dirty="0"/>
              <a:t>What might </a:t>
            </a:r>
            <a:r>
              <a:rPr lang="en-GB" dirty="0" err="1"/>
              <a:t>Nuala</a:t>
            </a:r>
            <a:r>
              <a:rPr lang="en-GB" dirty="0"/>
              <a:t> do to evaluate how the action research project is progressing?</a:t>
            </a:r>
          </a:p>
          <a:p>
            <a:endParaRPr lang="en-GB" dirty="0"/>
          </a:p>
        </p:txBody>
      </p:sp>
    </p:spTree>
    <p:extLst>
      <p:ext uri="{BB962C8B-B14F-4D97-AF65-F5344CB8AC3E}">
        <p14:creationId xmlns:p14="http://schemas.microsoft.com/office/powerpoint/2010/main" val="1661336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 </a:t>
            </a:r>
            <a:endParaRPr lang="en-GB" dirty="0"/>
          </a:p>
        </p:txBody>
      </p:sp>
      <p:pic>
        <p:nvPicPr>
          <p:cNvPr id="4" name="Content Placeholder 3"/>
          <p:cNvPicPr>
            <a:picLocks noGrp="1" noChangeAspect="1"/>
          </p:cNvPicPr>
          <p:nvPr>
            <p:ph idx="1"/>
          </p:nvPr>
        </p:nvPicPr>
        <p:blipFill>
          <a:blip r:embed="rId2"/>
          <a:stretch>
            <a:fillRect/>
          </a:stretch>
        </p:blipFill>
        <p:spPr>
          <a:xfrm>
            <a:off x="552574" y="2382981"/>
            <a:ext cx="6801418" cy="3983300"/>
          </a:xfrm>
          <a:prstGeom prst="rect">
            <a:avLst/>
          </a:prstGeom>
        </p:spPr>
      </p:pic>
      <p:sp>
        <p:nvSpPr>
          <p:cNvPr id="5" name="TextBox 4"/>
          <p:cNvSpPr txBox="1"/>
          <p:nvPr/>
        </p:nvSpPr>
        <p:spPr>
          <a:xfrm>
            <a:off x="4566458" y="2421774"/>
            <a:ext cx="6794269" cy="646331"/>
          </a:xfrm>
          <a:prstGeom prst="rect">
            <a:avLst/>
          </a:prstGeom>
          <a:noFill/>
        </p:spPr>
        <p:txBody>
          <a:bodyPr wrap="square" rtlCol="0">
            <a:spAutoFit/>
          </a:bodyPr>
          <a:lstStyle/>
          <a:p>
            <a:r>
              <a:rPr lang="en-GB" dirty="0" smtClean="0"/>
              <a:t>Hamilton, L. and Corbett-Whittier, C. (2012) Using case studies in educational research. London: Sage</a:t>
            </a:r>
            <a:endParaRPr lang="en-GB" dirty="0"/>
          </a:p>
        </p:txBody>
      </p:sp>
    </p:spTree>
    <p:extLst>
      <p:ext uri="{BB962C8B-B14F-4D97-AF65-F5344CB8AC3E}">
        <p14:creationId xmlns:p14="http://schemas.microsoft.com/office/powerpoint/2010/main" val="408318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a:t>
            </a:r>
            <a:endParaRPr lang="en-GB" dirty="0"/>
          </a:p>
        </p:txBody>
      </p:sp>
      <p:sp>
        <p:nvSpPr>
          <p:cNvPr id="3" name="Content Placeholder 2"/>
          <p:cNvSpPr>
            <a:spLocks noGrp="1"/>
          </p:cNvSpPr>
          <p:nvPr>
            <p:ph idx="1"/>
          </p:nvPr>
        </p:nvSpPr>
        <p:spPr/>
        <p:txBody>
          <a:bodyPr/>
          <a:lstStyle/>
          <a:p>
            <a:r>
              <a:rPr lang="en-GB" dirty="0">
                <a:hlinkClick r:id="rId2"/>
              </a:rPr>
              <a:t>https://www.youtube.com/watch?v=VjZolHCrC8E</a:t>
            </a:r>
            <a:r>
              <a:rPr lang="en-GB" dirty="0"/>
              <a:t> (accessed 21 February 2017</a:t>
            </a:r>
            <a:r>
              <a:rPr lang="en-GB" dirty="0" smtClean="0"/>
              <a:t>)</a:t>
            </a:r>
          </a:p>
          <a:p>
            <a:pPr marL="0" indent="0">
              <a:buNone/>
            </a:pPr>
            <a:endParaRPr lang="en-GB" dirty="0"/>
          </a:p>
          <a:p>
            <a:r>
              <a:rPr lang="en-GB" dirty="0"/>
              <a:t>As you watch this video, consider the ethical issues involved. Although Genie’s name was changed, other people in her life were identified and photographs and video footage are easily available. What other ethical issues come to mind as you look at this rather harrowing video?</a:t>
            </a:r>
          </a:p>
          <a:p>
            <a:pPr marL="0" indent="0">
              <a:buNone/>
            </a:pPr>
            <a:endParaRPr lang="en-GB" dirty="0"/>
          </a:p>
        </p:txBody>
      </p:sp>
    </p:spTree>
    <p:extLst>
      <p:ext uri="{BB962C8B-B14F-4D97-AF65-F5344CB8AC3E}">
        <p14:creationId xmlns:p14="http://schemas.microsoft.com/office/powerpoint/2010/main" val="4067360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r>
              <a:rPr lang="en-GB" dirty="0" smtClean="0"/>
              <a:t>Research proposal </a:t>
            </a:r>
          </a:p>
          <a:p>
            <a:endParaRPr lang="en-GB" dirty="0"/>
          </a:p>
          <a:p>
            <a:r>
              <a:rPr lang="en-GB" dirty="0" smtClean="0"/>
              <a:t>Choose</a:t>
            </a:r>
            <a:r>
              <a:rPr lang="en-GB" dirty="0" smtClean="0"/>
              <a:t> </a:t>
            </a:r>
            <a:r>
              <a:rPr lang="en-GB" dirty="0" smtClean="0"/>
              <a:t>a</a:t>
            </a:r>
            <a:r>
              <a:rPr lang="en-GB" dirty="0"/>
              <a:t> </a:t>
            </a:r>
            <a:r>
              <a:rPr lang="en-GB" dirty="0" smtClean="0"/>
              <a:t>research</a:t>
            </a:r>
            <a:r>
              <a:rPr lang="en-GB" dirty="0"/>
              <a:t> </a:t>
            </a:r>
            <a:r>
              <a:rPr lang="en-GB" dirty="0" smtClean="0"/>
              <a:t>topic</a:t>
            </a:r>
            <a:r>
              <a:rPr lang="en-GB" dirty="0"/>
              <a:t> </a:t>
            </a:r>
            <a:r>
              <a:rPr lang="en-GB" dirty="0" smtClean="0"/>
              <a:t>and</a:t>
            </a:r>
            <a:r>
              <a:rPr lang="en-GB" dirty="0"/>
              <a:t> </a:t>
            </a:r>
            <a:r>
              <a:rPr lang="en-GB" dirty="0" smtClean="0"/>
              <a:t>prepare</a:t>
            </a:r>
            <a:r>
              <a:rPr lang="en-GB" dirty="0"/>
              <a:t> </a:t>
            </a:r>
            <a:r>
              <a:rPr lang="en-GB" dirty="0" smtClean="0"/>
              <a:t>a one-sentence summary</a:t>
            </a:r>
            <a:r>
              <a:rPr lang="en-GB" dirty="0"/>
              <a:t>	</a:t>
            </a:r>
            <a:r>
              <a:rPr lang="en-GB" dirty="0" smtClean="0"/>
              <a:t>of</a:t>
            </a:r>
            <a:r>
              <a:rPr lang="en-GB" dirty="0"/>
              <a:t> </a:t>
            </a:r>
            <a:r>
              <a:rPr lang="en-GB" dirty="0" smtClean="0"/>
              <a:t>your research.</a:t>
            </a:r>
          </a:p>
          <a:p>
            <a:r>
              <a:rPr lang="en-GB" dirty="0" smtClean="0"/>
              <a:t>You will need to present your summary to the rest of the group and prepare to receive peer feedback.</a:t>
            </a:r>
            <a:endParaRPr lang="en-GB" dirty="0"/>
          </a:p>
          <a:p>
            <a:r>
              <a:rPr lang="en-GB" dirty="0"/>
              <a:t>	</a:t>
            </a:r>
            <a:r>
              <a:rPr lang="en-GB" dirty="0" smtClean="0"/>
              <a:t>in groups come up with ways that you could improve your research topic – feedback to rest of the class</a:t>
            </a:r>
            <a:endParaRPr lang="en-GB" dirty="0"/>
          </a:p>
        </p:txBody>
      </p:sp>
    </p:spTree>
    <p:extLst>
      <p:ext uri="{BB962C8B-B14F-4D97-AF65-F5344CB8AC3E}">
        <p14:creationId xmlns:p14="http://schemas.microsoft.com/office/powerpoint/2010/main" val="19702819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98</TotalTime>
  <Words>1069</Words>
  <Application>Microsoft Office PowerPoint</Application>
  <PresentationFormat>Widescreen</PresentationFormat>
  <Paragraphs>89</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Century Gothic</vt:lpstr>
      <vt:lpstr>新細明體</vt:lpstr>
      <vt:lpstr>Segoe UI</vt:lpstr>
      <vt:lpstr>Times New Roman</vt:lpstr>
      <vt:lpstr>Wingdings 3</vt:lpstr>
      <vt:lpstr>Ion Boardroom</vt:lpstr>
      <vt:lpstr>Lines of Enquiry </vt:lpstr>
      <vt:lpstr>Task</vt:lpstr>
      <vt:lpstr>Discuss…</vt:lpstr>
      <vt:lpstr>Research involving children </vt:lpstr>
      <vt:lpstr>task</vt:lpstr>
      <vt:lpstr>Issues with researching children </vt:lpstr>
      <vt:lpstr>Research involving children</vt:lpstr>
      <vt:lpstr>PowerPoint Presentation</vt:lpstr>
      <vt:lpstr>Types of observation</vt:lpstr>
      <vt:lpstr>PowerPoint Presentation</vt:lpstr>
      <vt:lpstr>PowerPoint Presentation</vt:lpstr>
      <vt:lpstr>PowerPoint Presentation</vt:lpstr>
      <vt:lpstr>Action research</vt:lpstr>
      <vt:lpstr>Activity </vt:lpstr>
      <vt:lpstr>Case studies </vt:lpstr>
      <vt:lpstr>Case studies</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Lines of Enquiry</dc:title>
  <dc:creator>Laura Hutchings</dc:creator>
  <cp:lastModifiedBy>Laura Hutchings</cp:lastModifiedBy>
  <cp:revision>8</cp:revision>
  <dcterms:created xsi:type="dcterms:W3CDTF">2019-01-29T11:29:09Z</dcterms:created>
  <dcterms:modified xsi:type="dcterms:W3CDTF">2019-01-30T09:50:17Z</dcterms:modified>
</cp:coreProperties>
</file>